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0" r:id="rId3"/>
    <p:sldId id="271" r:id="rId4"/>
    <p:sldId id="268" r:id="rId5"/>
    <p:sldId id="264" r:id="rId6"/>
    <p:sldId id="287" r:id="rId7"/>
    <p:sldId id="288" r:id="rId8"/>
    <p:sldId id="280" r:id="rId9"/>
    <p:sldId id="285" r:id="rId10"/>
    <p:sldId id="286" r:id="rId11"/>
    <p:sldId id="259" r:id="rId12"/>
    <p:sldId id="260" r:id="rId13"/>
    <p:sldId id="261" r:id="rId14"/>
    <p:sldId id="262" r:id="rId15"/>
    <p:sldId id="266" r:id="rId16"/>
    <p:sldId id="263" r:id="rId17"/>
    <p:sldId id="257" r:id="rId18"/>
    <p:sldId id="272" r:id="rId19"/>
    <p:sldId id="265" r:id="rId20"/>
    <p:sldId id="273" r:id="rId21"/>
    <p:sldId id="283" r:id="rId22"/>
    <p:sldId id="284" r:id="rId23"/>
    <p:sldId id="274" r:id="rId24"/>
    <p:sldId id="275" r:id="rId25"/>
    <p:sldId id="281" r:id="rId26"/>
    <p:sldId id="276" r:id="rId27"/>
    <p:sldId id="282" r:id="rId28"/>
    <p:sldId id="277" r:id="rId29"/>
    <p:sldId id="278" r:id="rId30"/>
    <p:sldId id="279" r:id="rId31"/>
    <p:sldId id="25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65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3B884-8EF5-4A66-8E15-9448C48BB959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0835E-3FAE-40B1-AD81-0B145D646A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3374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err="1" smtClean="0"/>
              <a:t>Maital</a:t>
            </a:r>
            <a:r>
              <a:rPr lang="en-AU" dirty="0" smtClean="0"/>
              <a:t>, S. and </a:t>
            </a:r>
            <a:r>
              <a:rPr lang="en-AU" dirty="0" err="1" smtClean="0"/>
              <a:t>Seshadri</a:t>
            </a:r>
            <a:r>
              <a:rPr lang="en-AU" dirty="0" smtClean="0"/>
              <a:t>, D.V.R., 2012, </a:t>
            </a:r>
            <a:r>
              <a:rPr lang="en-AU" i="1" dirty="0" smtClean="0"/>
              <a:t>Innovation Management Strategies, Concepts and Tools for Growth and Profit</a:t>
            </a:r>
            <a:r>
              <a:rPr lang="en-AU" i="0" dirty="0" smtClean="0"/>
              <a:t>, 2</a:t>
            </a:r>
            <a:r>
              <a:rPr lang="en-AU" i="0" baseline="30000" dirty="0" smtClean="0"/>
              <a:t>nd</a:t>
            </a:r>
            <a:r>
              <a:rPr lang="en-AU" i="0" dirty="0" smtClean="0"/>
              <a:t> </a:t>
            </a:r>
            <a:r>
              <a:rPr lang="en-AU" i="0" dirty="0" err="1" smtClean="0"/>
              <a:t>edn</a:t>
            </a:r>
            <a:r>
              <a:rPr lang="en-AU" i="0" dirty="0" smtClean="0"/>
              <a:t>., SAGE, New Delhi.</a:t>
            </a:r>
            <a:endParaRPr lang="en-AU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0835E-3FAE-40B1-AD81-0B145D646A97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4214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err="1" smtClean="0"/>
              <a:t>Baregheh</a:t>
            </a:r>
            <a:r>
              <a:rPr lang="en-AU" baseline="0" dirty="0" smtClean="0"/>
              <a:t> et al., 2009, </a:t>
            </a:r>
            <a:r>
              <a:rPr lang="en-AU" baseline="0" dirty="0" smtClean="0"/>
              <a:t>as cited in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0835E-3FAE-40B1-AD81-0B145D646A97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967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0835E-3FAE-40B1-AD81-0B145D646A97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6943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Mooney,</a:t>
            </a:r>
            <a:r>
              <a:rPr lang="en-AU" baseline="0" dirty="0" smtClean="0"/>
              <a:t> G. and </a:t>
            </a:r>
            <a:r>
              <a:rPr lang="en-AU" baseline="0" dirty="0" err="1" smtClean="0"/>
              <a:t>Dovey</a:t>
            </a:r>
            <a:r>
              <a:rPr lang="en-AU" baseline="0" dirty="0" smtClean="0"/>
              <a:t>, K., 2008, </a:t>
            </a:r>
            <a:r>
              <a:rPr lang="en-AU" i="1" baseline="0" dirty="0" smtClean="0"/>
              <a:t>Leadership for Innovation</a:t>
            </a:r>
            <a:r>
              <a:rPr lang="en-AU" baseline="0" dirty="0" smtClean="0"/>
              <a:t>, 1</a:t>
            </a:r>
            <a:r>
              <a:rPr lang="en-AU" baseline="30000" dirty="0" smtClean="0"/>
              <a:t>st</a:t>
            </a:r>
            <a:r>
              <a:rPr lang="en-AU" baseline="0" dirty="0" smtClean="0"/>
              <a:t> </a:t>
            </a:r>
            <a:r>
              <a:rPr lang="en-AU" baseline="0" dirty="0" err="1" smtClean="0"/>
              <a:t>edn</a:t>
            </a:r>
            <a:r>
              <a:rPr lang="en-AU" baseline="0" dirty="0" smtClean="0"/>
              <a:t>, Sydney, </a:t>
            </a:r>
            <a:r>
              <a:rPr lang="en-AU" baseline="0" dirty="0" err="1" smtClean="0"/>
              <a:t>Panthalassa</a:t>
            </a:r>
            <a:r>
              <a:rPr lang="en-AU" baseline="0" dirty="0" smtClean="0"/>
              <a:t>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0835E-3FAE-40B1-AD81-0B145D646A97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7149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Mooney,</a:t>
            </a:r>
            <a:r>
              <a:rPr lang="en-AU" baseline="0" dirty="0" smtClean="0"/>
              <a:t> G. and </a:t>
            </a:r>
            <a:r>
              <a:rPr lang="en-AU" baseline="0" dirty="0" err="1" smtClean="0"/>
              <a:t>Dovey</a:t>
            </a:r>
            <a:r>
              <a:rPr lang="en-AU" baseline="0" dirty="0" smtClean="0"/>
              <a:t>, K., 2008, </a:t>
            </a:r>
            <a:r>
              <a:rPr lang="en-AU" i="1" baseline="0" dirty="0" smtClean="0"/>
              <a:t>Leadership for Innovation</a:t>
            </a:r>
            <a:r>
              <a:rPr lang="en-AU" baseline="0" dirty="0" smtClean="0"/>
              <a:t>, 1</a:t>
            </a:r>
            <a:r>
              <a:rPr lang="en-AU" baseline="30000" dirty="0" smtClean="0"/>
              <a:t>st</a:t>
            </a:r>
            <a:r>
              <a:rPr lang="en-AU" baseline="0" dirty="0" smtClean="0"/>
              <a:t> </a:t>
            </a:r>
            <a:r>
              <a:rPr lang="en-AU" baseline="0" dirty="0" err="1" smtClean="0"/>
              <a:t>edn</a:t>
            </a:r>
            <a:r>
              <a:rPr lang="en-AU" baseline="0" dirty="0" smtClean="0"/>
              <a:t>, Sydney, </a:t>
            </a:r>
            <a:r>
              <a:rPr lang="en-AU" baseline="0" dirty="0" err="1" smtClean="0"/>
              <a:t>Panthalassa</a:t>
            </a:r>
            <a:r>
              <a:rPr lang="en-AU" baseline="0" dirty="0" smtClean="0"/>
              <a:t>.</a:t>
            </a:r>
            <a:endParaRPr lang="en-AU" dirty="0" smtClean="0"/>
          </a:p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0835E-3FAE-40B1-AD81-0B145D646A97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9297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Mooney,</a:t>
            </a:r>
            <a:r>
              <a:rPr lang="en-AU" baseline="0" dirty="0" smtClean="0"/>
              <a:t> G. and </a:t>
            </a:r>
            <a:r>
              <a:rPr lang="en-AU" baseline="0" dirty="0" err="1" smtClean="0"/>
              <a:t>Dovey</a:t>
            </a:r>
            <a:r>
              <a:rPr lang="en-AU" baseline="0" dirty="0" smtClean="0"/>
              <a:t>, K., 2008, </a:t>
            </a:r>
            <a:r>
              <a:rPr lang="en-AU" i="1" baseline="0" dirty="0" smtClean="0"/>
              <a:t>Leadership for Innovation</a:t>
            </a:r>
            <a:r>
              <a:rPr lang="en-AU" baseline="0" dirty="0" smtClean="0"/>
              <a:t>, 1</a:t>
            </a:r>
            <a:r>
              <a:rPr lang="en-AU" baseline="30000" dirty="0" smtClean="0"/>
              <a:t>st</a:t>
            </a:r>
            <a:r>
              <a:rPr lang="en-AU" baseline="0" dirty="0" smtClean="0"/>
              <a:t> </a:t>
            </a:r>
            <a:r>
              <a:rPr lang="en-AU" baseline="0" dirty="0" err="1" smtClean="0"/>
              <a:t>edn</a:t>
            </a:r>
            <a:r>
              <a:rPr lang="en-AU" baseline="0" dirty="0" smtClean="0"/>
              <a:t>, Sydney, </a:t>
            </a:r>
            <a:r>
              <a:rPr lang="en-AU" baseline="0" dirty="0" err="1" smtClean="0"/>
              <a:t>Panthalassa</a:t>
            </a:r>
            <a:r>
              <a:rPr lang="en-AU" baseline="0" dirty="0" smtClean="0"/>
              <a:t>.</a:t>
            </a:r>
            <a:endParaRPr lang="en-AU" dirty="0" smtClean="0"/>
          </a:p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0835E-3FAE-40B1-AD81-0B145D646A97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8107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err="1" smtClean="0"/>
              <a:t>Maital</a:t>
            </a:r>
            <a:r>
              <a:rPr lang="en-AU" dirty="0" smtClean="0"/>
              <a:t>, S. and </a:t>
            </a:r>
            <a:r>
              <a:rPr lang="en-AU" dirty="0" err="1" smtClean="0"/>
              <a:t>Seshadri</a:t>
            </a:r>
            <a:r>
              <a:rPr lang="en-AU" dirty="0" smtClean="0"/>
              <a:t>, D.V.R., 2012, </a:t>
            </a:r>
            <a:r>
              <a:rPr lang="en-AU" i="1" dirty="0" smtClean="0"/>
              <a:t>Innovation Management Strategies, Concepts</a:t>
            </a:r>
            <a:r>
              <a:rPr lang="en-AU" i="1" baseline="0" dirty="0" smtClean="0"/>
              <a:t> and Tools for Growth and Profit</a:t>
            </a:r>
            <a:r>
              <a:rPr lang="en-AU" baseline="0" dirty="0" smtClean="0"/>
              <a:t>, 2</a:t>
            </a:r>
            <a:r>
              <a:rPr lang="en-AU" baseline="30000" dirty="0" smtClean="0"/>
              <a:t>nd </a:t>
            </a:r>
            <a:r>
              <a:rPr lang="en-AU" baseline="0" dirty="0" smtClean="0"/>
              <a:t> </a:t>
            </a:r>
            <a:r>
              <a:rPr lang="en-AU" baseline="0" dirty="0" err="1" smtClean="0"/>
              <a:t>Edn</a:t>
            </a:r>
            <a:r>
              <a:rPr lang="en-AU" baseline="0" dirty="0" smtClean="0"/>
              <a:t>., SAGE, New </a:t>
            </a:r>
            <a:r>
              <a:rPr lang="en-AU" baseline="0" dirty="0" err="1" smtClean="0"/>
              <a:t>Dehli</a:t>
            </a:r>
            <a:r>
              <a:rPr lang="en-AU" baseline="0" dirty="0" smtClean="0"/>
              <a:t>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0835E-3FAE-40B1-AD81-0B145D646A97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96582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Rothwell, 1994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0835E-3FAE-40B1-AD81-0B145D646A97}" type="slidenum">
              <a:rPr lang="en-AU" smtClean="0"/>
              <a:t>31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102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3731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332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337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6456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6605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612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6177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291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5003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2325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2000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0E706-E334-42E6-9C56-6700702BC73A}" type="datetimeFigureOut">
              <a:rPr lang="en-AU" smtClean="0"/>
              <a:t>30/05/2013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B5DE1-02A6-47EC-A2A9-6E48D11586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141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BSBMGT608C Manage </a:t>
            </a:r>
            <a:r>
              <a:rPr lang="en-AU" dirty="0"/>
              <a:t>I</a:t>
            </a:r>
            <a:r>
              <a:rPr lang="en-AU" dirty="0" smtClean="0"/>
              <a:t>nnovation and Continuous Improvement 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Organisation requires to compete at the marketplace with competitive advantage</a:t>
            </a:r>
          </a:p>
          <a:p>
            <a:endParaRPr lang="en-AU" dirty="0" smtClean="0"/>
          </a:p>
          <a:p>
            <a:r>
              <a:rPr lang="en-AU" dirty="0" smtClean="0"/>
              <a:t>Achieving competitive advantage, there must be innovation which can defeat rival organisations</a:t>
            </a:r>
          </a:p>
        </p:txBody>
      </p:sp>
    </p:spTree>
    <p:extLst>
      <p:ext uri="{BB962C8B-B14F-4D97-AF65-F5344CB8AC3E}">
        <p14:creationId xmlns:p14="http://schemas.microsoft.com/office/powerpoint/2010/main" val="1497074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sz="4000" dirty="0" smtClean="0"/>
              <a:t>Invention and Innovation (Continued)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Idea originators – original </a:t>
            </a:r>
            <a:r>
              <a:rPr lang="en-AU" dirty="0" smtClean="0"/>
              <a:t>inventor (creative individuals can be both passionate and territorial about the ideas they originate)</a:t>
            </a:r>
          </a:p>
          <a:p>
            <a:endParaRPr lang="en-AU" dirty="0" smtClean="0"/>
          </a:p>
          <a:p>
            <a:r>
              <a:rPr lang="en-AU" dirty="0" smtClean="0"/>
              <a:t>Idea champion -  </a:t>
            </a:r>
            <a:r>
              <a:rPr lang="en-AU" dirty="0"/>
              <a:t>e</a:t>
            </a:r>
            <a:r>
              <a:rPr lang="en-AU" dirty="0" smtClean="0"/>
              <a:t>ntrepreneur  </a:t>
            </a:r>
            <a:r>
              <a:rPr lang="en-AU" dirty="0" smtClean="0"/>
              <a:t>(</a:t>
            </a:r>
            <a:r>
              <a:rPr lang="en-AU" dirty="0" smtClean="0"/>
              <a:t>change agents or idea practitioners)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9839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Innovation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process of creating and implementing a business design surrounding a creative idea, with the goal of transforming an invention into an innovation, and ultimately to achieving sustained competitive advantage which can lead the marketplace with growth and profit </a:t>
            </a:r>
          </a:p>
          <a:p>
            <a:pPr marL="0" indent="0">
              <a:buNone/>
            </a:pPr>
            <a:r>
              <a:rPr lang="en-AU" dirty="0" smtClean="0"/>
              <a:t>   (Mooney and </a:t>
            </a:r>
            <a:r>
              <a:rPr lang="en-AU" dirty="0" err="1" smtClean="0"/>
              <a:t>Dovey</a:t>
            </a:r>
            <a:r>
              <a:rPr lang="en-AU" dirty="0" smtClean="0"/>
              <a:t>, 2008)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21120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Innovation Management (Continued)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Sustained competitive advantage requires sustained innovation which brings organisation prolong advantages including growth and profit</a:t>
            </a:r>
          </a:p>
          <a:p>
            <a:r>
              <a:rPr lang="en-AU" dirty="0" smtClean="0"/>
              <a:t>The key links in chain of value that brings winning products and services to customers: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07949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Innovation Management (Continued)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In a typical direct or operational,</a:t>
            </a:r>
          </a:p>
          <a:p>
            <a:r>
              <a:rPr lang="en-AU" dirty="0" smtClean="0"/>
              <a:t>R&amp;D </a:t>
            </a:r>
            <a:r>
              <a:rPr lang="en-AU" dirty="0"/>
              <a:t>(Research and Development)</a:t>
            </a:r>
          </a:p>
          <a:p>
            <a:r>
              <a:rPr lang="en-AU" dirty="0" smtClean="0"/>
              <a:t>Production</a:t>
            </a:r>
          </a:p>
          <a:p>
            <a:r>
              <a:rPr lang="en-AU" dirty="0" smtClean="0"/>
              <a:t>Supply Chain Management</a:t>
            </a:r>
          </a:p>
          <a:p>
            <a:r>
              <a:rPr lang="en-AU" dirty="0" smtClean="0"/>
              <a:t>Quality assurance</a:t>
            </a:r>
          </a:p>
          <a:p>
            <a:r>
              <a:rPr lang="en-AU" dirty="0" smtClean="0"/>
              <a:t>Customer Service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7906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/>
              <a:t>Innovation Management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In the indirect or supporting value chain,</a:t>
            </a:r>
          </a:p>
          <a:p>
            <a:r>
              <a:rPr lang="en-AU" dirty="0" smtClean="0"/>
              <a:t>Human Resource Management </a:t>
            </a:r>
          </a:p>
          <a:p>
            <a:r>
              <a:rPr lang="en-AU" dirty="0" smtClean="0"/>
              <a:t>Finance</a:t>
            </a:r>
          </a:p>
          <a:p>
            <a:r>
              <a:rPr lang="en-AU" dirty="0" smtClean="0"/>
              <a:t>Strategy</a:t>
            </a:r>
          </a:p>
          <a:p>
            <a:r>
              <a:rPr lang="en-AU" dirty="0" smtClean="0"/>
              <a:t>Marketing</a:t>
            </a:r>
          </a:p>
          <a:p>
            <a:r>
              <a:rPr lang="en-AU" dirty="0" smtClean="0"/>
              <a:t>Sales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43085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Value Chain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sz="2800" dirty="0" smtClean="0"/>
              <a:t>The series of related actions, processes and steps required to bring the finished product or service to the ultimate consumer;</a:t>
            </a:r>
          </a:p>
          <a:p>
            <a:pPr marL="0" indent="0">
              <a:buNone/>
            </a:pPr>
            <a:r>
              <a:rPr lang="en-AU" sz="2800" dirty="0" smtClean="0"/>
              <a:t>For instance, </a:t>
            </a:r>
            <a:r>
              <a:rPr lang="en-AU" sz="2800" dirty="0"/>
              <a:t>t</a:t>
            </a:r>
            <a:r>
              <a:rPr lang="en-AU" sz="2800" dirty="0" smtClean="0"/>
              <a:t>he </a:t>
            </a:r>
            <a:r>
              <a:rPr lang="en-AU" sz="2800" dirty="0" smtClean="0"/>
              <a:t>personal computer (PC) industry,</a:t>
            </a:r>
          </a:p>
          <a:p>
            <a:r>
              <a:rPr lang="en-AU" sz="2800" dirty="0" smtClean="0"/>
              <a:t>Product design,</a:t>
            </a:r>
          </a:p>
          <a:p>
            <a:r>
              <a:rPr lang="en-AU" sz="2800" dirty="0" smtClean="0"/>
              <a:t>Assembly</a:t>
            </a:r>
            <a:r>
              <a:rPr lang="en-AU" sz="2800" dirty="0" smtClean="0"/>
              <a:t>,</a:t>
            </a:r>
          </a:p>
          <a:p>
            <a:r>
              <a:rPr lang="en-AU" sz="2800" dirty="0"/>
              <a:t>Shipping,</a:t>
            </a:r>
          </a:p>
          <a:p>
            <a:r>
              <a:rPr lang="en-AU" sz="2800" dirty="0"/>
              <a:t>Customer service,</a:t>
            </a:r>
          </a:p>
          <a:p>
            <a:r>
              <a:rPr lang="en-AU" sz="2800" dirty="0"/>
              <a:t>Maintenance</a:t>
            </a:r>
          </a:p>
          <a:p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1810444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Innovation=Competitive Advantage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Ability to innovate is a vital core competency  which an organisation, a leader, an entrepreneur, a manager must possess</a:t>
            </a:r>
          </a:p>
          <a:p>
            <a:endParaRPr lang="en-AU" dirty="0" smtClean="0"/>
          </a:p>
          <a:p>
            <a:r>
              <a:rPr lang="en-AU" dirty="0" smtClean="0"/>
              <a:t>This innovative ability itself is a competitive advantage, for instance, Apple </a:t>
            </a:r>
            <a:r>
              <a:rPr lang="en-AU" dirty="0" err="1" smtClean="0"/>
              <a:t>iphone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08165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Key Reasons of Innovation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Energise the people in </a:t>
            </a:r>
            <a:r>
              <a:rPr lang="en-AU" sz="2800" dirty="0" smtClean="0"/>
              <a:t>organisation</a:t>
            </a:r>
          </a:p>
          <a:p>
            <a:pPr marL="514350" indent="-514350">
              <a:buFont typeface="+mj-lt"/>
              <a:buAutoNum type="arabicPeriod"/>
            </a:pPr>
            <a:endParaRPr lang="en-A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Build </a:t>
            </a:r>
            <a:r>
              <a:rPr lang="en-AU" sz="2800" dirty="0" smtClean="0"/>
              <a:t>profit and </a:t>
            </a:r>
            <a:r>
              <a:rPr lang="en-AU" sz="2800" dirty="0" smtClean="0"/>
              <a:t>growth</a:t>
            </a:r>
          </a:p>
          <a:p>
            <a:pPr marL="514350" indent="-514350">
              <a:buFont typeface="+mj-lt"/>
              <a:buAutoNum type="arabicPeriod"/>
            </a:pPr>
            <a:endParaRPr lang="en-A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Survive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481643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1. Energise </a:t>
            </a:r>
            <a:r>
              <a:rPr lang="en-AU" dirty="0" smtClean="0"/>
              <a:t>your People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To energise existing people and to attract great new </a:t>
            </a:r>
            <a:r>
              <a:rPr lang="en-AU" dirty="0" smtClean="0"/>
              <a:t>ones</a:t>
            </a:r>
          </a:p>
          <a:p>
            <a:endParaRPr lang="en-AU" dirty="0" smtClean="0"/>
          </a:p>
          <a:p>
            <a:r>
              <a:rPr lang="en-AU" dirty="0" smtClean="0"/>
              <a:t>Competitive advantage is driven </a:t>
            </a:r>
            <a:r>
              <a:rPr lang="en-AU" dirty="0" smtClean="0"/>
              <a:t>by </a:t>
            </a:r>
            <a:r>
              <a:rPr lang="en-AU" dirty="0" smtClean="0"/>
              <a:t>great people </a:t>
            </a:r>
            <a:r>
              <a:rPr lang="en-AU" dirty="0" smtClean="0"/>
              <a:t>who like to think up, develop and implement new ideas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843510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Companies which excel at innovation can profit far more than companies that do not</a:t>
            </a:r>
          </a:p>
          <a:p>
            <a:r>
              <a:rPr lang="en-AU" dirty="0" smtClean="0"/>
              <a:t>By innovativeness, for instance, top 20 companies almost always lead their respective industries (in return on equity, total return to investors and profit margins)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2. Innovate </a:t>
            </a:r>
            <a:r>
              <a:rPr lang="en-AU" dirty="0" smtClean="0"/>
              <a:t>for Growth and Profit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69154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What is ‘Innovation’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r>
              <a:rPr lang="en-AU" dirty="0"/>
              <a:t>The multi-stage process which brings organizations ideas to new or improved products, services or processes so as to advance, compete and differentiate themselves successfully in the marketplace (</a:t>
            </a:r>
            <a:r>
              <a:rPr lang="en-AU" dirty="0" err="1"/>
              <a:t>Baregheh</a:t>
            </a:r>
            <a:r>
              <a:rPr lang="en-AU" dirty="0"/>
              <a:t> et al., 2009</a:t>
            </a:r>
            <a:r>
              <a:rPr lang="en-AU" dirty="0" smtClean="0"/>
              <a:t>)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37858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2. Profit </a:t>
            </a:r>
            <a:r>
              <a:rPr lang="en-AU" dirty="0" smtClean="0"/>
              <a:t>&amp; Growth (Continued)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Innovative products achieve marketplace success with higher prices and profit </a:t>
            </a:r>
            <a:r>
              <a:rPr lang="en-AU" dirty="0" smtClean="0"/>
              <a:t>margins</a:t>
            </a:r>
          </a:p>
          <a:p>
            <a:endParaRPr lang="en-AU" dirty="0" smtClean="0"/>
          </a:p>
          <a:p>
            <a:r>
              <a:rPr lang="en-AU" dirty="0" smtClean="0"/>
              <a:t>Successful innovation demands high-level innovation management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738804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3. Innovate </a:t>
            </a:r>
            <a:r>
              <a:rPr lang="en-AU" dirty="0" smtClean="0"/>
              <a:t>for Survival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sz="2800" dirty="0" smtClean="0"/>
              <a:t>Innovation – an adaptive competence which is necessary for global markets</a:t>
            </a:r>
          </a:p>
          <a:p>
            <a:r>
              <a:rPr lang="en-AU" sz="2800" dirty="0" smtClean="0"/>
              <a:t>As once-innovative products mature, their growth slackens and they reach market saturation</a:t>
            </a:r>
          </a:p>
          <a:p>
            <a:r>
              <a:rPr lang="en-AU" sz="2800" dirty="0" smtClean="0"/>
              <a:t>This is the highest of profits from innovative products while huge investments in R&amp;D, launch, advertising, marketing and branding have been completed</a:t>
            </a:r>
          </a:p>
          <a:p>
            <a:r>
              <a:rPr lang="en-AU" sz="2800" dirty="0" smtClean="0"/>
              <a:t>This is the time of the products to be attacked by other innovators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60540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Innovative product’s life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342" y="1394367"/>
            <a:ext cx="8327889" cy="483750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AU" sz="4500" dirty="0" smtClean="0"/>
              <a:t>Figure 2: The ‘S-Curve’: How to time Transition from Old Products and  Services to New </a:t>
            </a:r>
            <a:r>
              <a:rPr lang="en-AU" sz="4500" dirty="0" smtClean="0"/>
              <a:t>Ones</a:t>
            </a:r>
          </a:p>
          <a:p>
            <a:pPr marL="0" indent="0">
              <a:buNone/>
            </a:pPr>
            <a:r>
              <a:rPr lang="en-AU" dirty="0" smtClean="0"/>
              <a:t>                                          </a:t>
            </a:r>
            <a:endParaRPr lang="en-AU" dirty="0" smtClean="0"/>
          </a:p>
          <a:p>
            <a:pPr marL="0" indent="0">
              <a:buNone/>
            </a:pPr>
            <a:r>
              <a:rPr lang="en-AU" dirty="0">
                <a:solidFill>
                  <a:srgbClr val="FF0000"/>
                </a:solidFill>
              </a:rPr>
              <a:t> </a:t>
            </a:r>
            <a:r>
              <a:rPr lang="en-AU" dirty="0" smtClean="0">
                <a:solidFill>
                  <a:srgbClr val="FF0000"/>
                </a:solidFill>
              </a:rPr>
              <a:t>                                                                     New </a:t>
            </a:r>
          </a:p>
          <a:p>
            <a:pPr marL="0" indent="0">
              <a:buNone/>
            </a:pPr>
            <a:endParaRPr lang="en-AU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AU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AU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AU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AU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AU" sz="2000" dirty="0" smtClean="0">
                <a:solidFill>
                  <a:srgbClr val="FF0000"/>
                </a:solidFill>
              </a:rPr>
              <a:t>                                              </a:t>
            </a:r>
          </a:p>
          <a:p>
            <a:pPr marL="0" indent="0">
              <a:buNone/>
            </a:pPr>
            <a:endParaRPr lang="en-AU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AU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AU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AU" sz="2000" dirty="0" smtClean="0">
                <a:solidFill>
                  <a:srgbClr val="FF0000"/>
                </a:solidFill>
              </a:rPr>
              <a:t>                               </a:t>
            </a:r>
            <a:r>
              <a:rPr lang="en-AU" dirty="0" smtClean="0">
                <a:solidFill>
                  <a:srgbClr val="FF0000"/>
                </a:solidFill>
              </a:rPr>
              <a:t> Old                             </a:t>
            </a:r>
          </a:p>
          <a:p>
            <a:pPr marL="0" indent="0">
              <a:buNone/>
            </a:pPr>
            <a:endParaRPr lang="en-AU" sz="2000" dirty="0" smtClean="0"/>
          </a:p>
          <a:p>
            <a:pPr marL="0" indent="0">
              <a:buNone/>
            </a:pPr>
            <a:endParaRPr lang="en-AU" sz="2000" dirty="0"/>
          </a:p>
          <a:p>
            <a:pPr marL="0" indent="0">
              <a:buNone/>
            </a:pPr>
            <a:endParaRPr lang="en-AU" sz="2000" dirty="0" smtClean="0"/>
          </a:p>
          <a:p>
            <a:pPr marL="0" indent="0">
              <a:buNone/>
            </a:pPr>
            <a:endParaRPr lang="en-AU" sz="2000" dirty="0"/>
          </a:p>
          <a:p>
            <a:pPr marL="0" indent="0">
              <a:buNone/>
            </a:pPr>
            <a:endParaRPr lang="en-AU" sz="2000" dirty="0" smtClean="0"/>
          </a:p>
          <a:p>
            <a:pPr marL="0" indent="0">
              <a:buNone/>
            </a:pPr>
            <a:r>
              <a:rPr lang="en-AU" sz="2000" dirty="0" smtClean="0"/>
              <a:t>(</a:t>
            </a:r>
            <a:r>
              <a:rPr lang="en-AU" sz="2000" dirty="0" err="1"/>
              <a:t>Souce</a:t>
            </a:r>
            <a:r>
              <a:rPr lang="en-AU" sz="2000" dirty="0"/>
              <a:t>: </a:t>
            </a:r>
            <a:r>
              <a:rPr lang="en-AU" sz="2000" dirty="0" err="1"/>
              <a:t>Maital</a:t>
            </a:r>
            <a:r>
              <a:rPr lang="en-AU" sz="2000" dirty="0"/>
              <a:t> and </a:t>
            </a:r>
            <a:r>
              <a:rPr lang="en-AU" sz="2000" dirty="0" err="1"/>
              <a:t>Seshadri</a:t>
            </a:r>
            <a:r>
              <a:rPr lang="en-AU" sz="2000" dirty="0"/>
              <a:t>, 2012</a:t>
            </a:r>
            <a:r>
              <a:rPr lang="en-AU" sz="2000" dirty="0" smtClean="0"/>
              <a:t>)                                                     </a:t>
            </a:r>
            <a:r>
              <a:rPr lang="en-AU" sz="2000" dirty="0" smtClean="0">
                <a:solidFill>
                  <a:srgbClr val="FF0000"/>
                </a:solidFill>
              </a:rPr>
              <a:t>  </a:t>
            </a:r>
            <a:r>
              <a:rPr lang="en-AU" sz="3400" dirty="0" smtClean="0">
                <a:solidFill>
                  <a:srgbClr val="FF0000"/>
                </a:solidFill>
              </a:rPr>
              <a:t>Time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555776" y="3212976"/>
            <a:ext cx="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flipV="1">
            <a:off x="2534313" y="3356992"/>
            <a:ext cx="2030040" cy="1951806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/>
          <p:nvPr/>
        </p:nvCxnSpPr>
        <p:spPr>
          <a:xfrm rot="5400000" flipH="1" flipV="1">
            <a:off x="3050400" y="3241397"/>
            <a:ext cx="1550020" cy="1061131"/>
          </a:xfrm>
          <a:prstGeom prst="curvedConnector3">
            <a:avLst>
              <a:gd name="adj1" fmla="val 2869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229348" y="5085184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932040" y="5085184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652120" y="5085184"/>
            <a:ext cx="3491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372200" y="5085184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ight Arrow 35"/>
          <p:cNvSpPr/>
          <p:nvPr/>
        </p:nvSpPr>
        <p:spPr>
          <a:xfrm>
            <a:off x="6948264" y="4901234"/>
            <a:ext cx="978408" cy="386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5046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Three Steps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To attain growth and profit: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Innovate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Deploy and scale up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Adapt locally</a:t>
            </a:r>
          </a:p>
          <a:p>
            <a:pPr marL="0" indent="0">
              <a:buNone/>
            </a:pPr>
            <a:r>
              <a:rPr lang="en-AU" dirty="0" smtClean="0"/>
              <a:t>There are trade-offs between innovation and scale, and between scale and local adaptation and customization</a:t>
            </a:r>
          </a:p>
          <a:p>
            <a:pPr marL="514350" indent="-514350">
              <a:buFont typeface="+mj-lt"/>
              <a:buAutoNum type="arabicPeriod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87598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Three Steps (Continued)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Innovation comes from individuals and team who dare to break the rules </a:t>
            </a:r>
          </a:p>
          <a:p>
            <a:r>
              <a:rPr lang="en-AU" dirty="0" smtClean="0"/>
              <a:t>Organisations deploy (produce, market, distribute, sell, service) </a:t>
            </a:r>
          </a:p>
          <a:p>
            <a:r>
              <a:rPr lang="en-AU" dirty="0" smtClean="0"/>
              <a:t>Organisations which can deploy globally from day one will have a competitive advantage</a:t>
            </a:r>
          </a:p>
          <a:p>
            <a:r>
              <a:rPr lang="en-AU" dirty="0" smtClean="0"/>
              <a:t>This brings economies of scale (cost savings)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42441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Cost savings derive from selling standard products everywhere</a:t>
            </a:r>
          </a:p>
          <a:p>
            <a:r>
              <a:rPr lang="en-AU" dirty="0" smtClean="0"/>
              <a:t>Local markets demand  adapting as having differences in culture, preferences and tastes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For instance,</a:t>
            </a:r>
          </a:p>
          <a:p>
            <a:pPr marL="0" indent="0">
              <a:buNone/>
            </a:pPr>
            <a:r>
              <a:rPr lang="en-AU" dirty="0" smtClean="0"/>
              <a:t>Coca Cola in Mexico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Scale and Adapt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71274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Challenge of Sustained Innovation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Becoming innovative is hugely difficult for an organisation</a:t>
            </a:r>
          </a:p>
          <a:p>
            <a:r>
              <a:rPr lang="en-AU" dirty="0" smtClean="0"/>
              <a:t>Sustaining that innovation over time is much harder</a:t>
            </a:r>
          </a:p>
          <a:p>
            <a:r>
              <a:rPr lang="en-AU" dirty="0" smtClean="0"/>
              <a:t>For instance, Apple retained no. 1 ranking with 3 breakthrough products, iPod, iPhone, and </a:t>
            </a:r>
            <a:r>
              <a:rPr lang="en-AU" dirty="0" err="1" smtClean="0"/>
              <a:t>iPad</a:t>
            </a:r>
            <a:r>
              <a:rPr lang="en-AU" dirty="0" smtClean="0"/>
              <a:t>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403749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Risk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Innovation is risky as there can be many failures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Rejecting good, high-potential error   </a:t>
            </a:r>
          </a:p>
          <a:p>
            <a:pPr marL="514350" indent="-514350">
              <a:buFont typeface="+mj-lt"/>
              <a:buAutoNum type="arabicPeriod"/>
            </a:pPr>
            <a:endParaRPr lang="en-AU" dirty="0" smtClean="0"/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Accepting and implementing terrible error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328290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Two key difficulties to sustain Innovation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One is at the organisation level: 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 maintaining innovative energy with a     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 powerful innovation process that generates  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 torrent ideas and resists tendencies towards   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 bureaucratization.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308059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Two </a:t>
            </a:r>
            <a:r>
              <a:rPr lang="en-AU" dirty="0"/>
              <a:t>K</a:t>
            </a:r>
            <a:r>
              <a:rPr lang="en-AU" dirty="0" smtClean="0"/>
              <a:t>ey Difficulties (Continued)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2. The second is at the industry level: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Tracking constant changes in technology, in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competitors, in customer preferences, and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adapting to them with first-rate strategic  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agility and renewal.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98857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Why to innovate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 marL="457200" indent="-457200"/>
            <a:r>
              <a:rPr lang="en-AU" dirty="0"/>
              <a:t>Successful innovation occurs when an invention becomes innovation when they are refined in a manner that brings them successfully to market.</a:t>
            </a:r>
          </a:p>
          <a:p>
            <a:pPr marL="457200" indent="-457200"/>
            <a:r>
              <a:rPr lang="en-AU" dirty="0" smtClean="0"/>
              <a:t>Innovation </a:t>
            </a:r>
            <a:r>
              <a:rPr lang="en-AU" dirty="0"/>
              <a:t>creates sustained competitive advantage when they are implemented in a manner that creates and sustains significant added value for customers above that created by </a:t>
            </a:r>
            <a:r>
              <a:rPr lang="en-AU" dirty="0" smtClean="0"/>
              <a:t>competitors 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67877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Continuous Improvement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Strategic innovation must link the internal innovation processes of the firm with the external  forces which drive changes in the market and in the industry.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656996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Advantages &amp; Disadvantages of Innovation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Advantages: Flexibility, dynamism and responsiveness</a:t>
            </a:r>
            <a:endParaRPr lang="en-AU" dirty="0"/>
          </a:p>
          <a:p>
            <a:pPr lvl="0"/>
            <a:r>
              <a:rPr lang="en-AU" dirty="0" smtClean="0"/>
              <a:t>Disadvantages: Lack of resources (financial and technological)</a:t>
            </a:r>
            <a:r>
              <a:rPr lang="en-AU" dirty="0">
                <a:solidFill>
                  <a:prstClr val="black"/>
                </a:solidFill>
              </a:rPr>
              <a:t> </a:t>
            </a:r>
            <a:endParaRPr lang="en-AU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AU" dirty="0" smtClean="0">
                <a:solidFill>
                  <a:prstClr val="black"/>
                </a:solidFill>
              </a:rPr>
              <a:t>   (</a:t>
            </a:r>
            <a:r>
              <a:rPr lang="en-AU" dirty="0">
                <a:solidFill>
                  <a:prstClr val="black"/>
                </a:solidFill>
              </a:rPr>
              <a:t>Rothwell, 1994)</a:t>
            </a:r>
          </a:p>
          <a:p>
            <a:pPr marL="0" indent="0">
              <a:buNone/>
            </a:pPr>
            <a:r>
              <a:rPr lang="en-AU" dirty="0" smtClean="0"/>
              <a:t>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9593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Why to innovate (Continued)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Goal of innovation is sustained competitive advantage. Sustained competitive advantage necessarily requires sustained innovation.</a:t>
            </a:r>
            <a:endParaRPr lang="en-AU" dirty="0"/>
          </a:p>
        </p:txBody>
      </p:sp>
      <p:sp>
        <p:nvSpPr>
          <p:cNvPr id="4" name="Oval 3"/>
          <p:cNvSpPr/>
          <p:nvPr/>
        </p:nvSpPr>
        <p:spPr>
          <a:xfrm>
            <a:off x="3347864" y="4869160"/>
            <a:ext cx="242656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Invention</a:t>
            </a:r>
            <a:endParaRPr lang="en-AU" dirty="0"/>
          </a:p>
        </p:txBody>
      </p:sp>
      <p:sp>
        <p:nvSpPr>
          <p:cNvPr id="5" name="Oval 4"/>
          <p:cNvSpPr/>
          <p:nvPr/>
        </p:nvSpPr>
        <p:spPr>
          <a:xfrm>
            <a:off x="2976972" y="4077072"/>
            <a:ext cx="316835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Innovation</a:t>
            </a:r>
            <a:endParaRPr lang="en-AU" dirty="0"/>
          </a:p>
        </p:txBody>
      </p:sp>
      <p:sp>
        <p:nvSpPr>
          <p:cNvPr id="6" name="Oval 5"/>
          <p:cNvSpPr/>
          <p:nvPr/>
        </p:nvSpPr>
        <p:spPr>
          <a:xfrm>
            <a:off x="2148880" y="3161928"/>
            <a:ext cx="482453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Sustained Competitive Advantage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05632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sz="4000" dirty="0" smtClean="0"/>
              <a:t>The difference bet. Innovation &amp; Invention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/>
              <a:t>Innovation – the practical refinement and development of an original invention into a usable technique or </a:t>
            </a:r>
            <a:r>
              <a:rPr lang="en-AU" dirty="0" smtClean="0"/>
              <a:t>product</a:t>
            </a:r>
          </a:p>
          <a:p>
            <a:endParaRPr lang="en-AU" dirty="0" smtClean="0"/>
          </a:p>
          <a:p>
            <a:r>
              <a:rPr lang="en-AU" dirty="0"/>
              <a:t>Invention – The creation of novel services, products and production techniques</a:t>
            </a:r>
          </a:p>
          <a:p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92213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/>
              <a:t>Key Stakeholder Roles in </a:t>
            </a:r>
            <a:r>
              <a:rPr lang="en-AU" dirty="0" smtClean="0"/>
              <a:t>Innovation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A large firm tends to introduce more formal control system which can lose its creative and innovative spirit </a:t>
            </a:r>
          </a:p>
          <a:p>
            <a:endParaRPr lang="en-AU" dirty="0" smtClean="0"/>
          </a:p>
          <a:p>
            <a:r>
              <a:rPr lang="en-AU" dirty="0" smtClean="0"/>
              <a:t>Established firms often lose innovative ideas to entrepreneurial spin-offs</a:t>
            </a:r>
          </a:p>
          <a:p>
            <a:endParaRPr lang="en-AU" dirty="0" smtClean="0"/>
          </a:p>
          <a:p>
            <a:r>
              <a:rPr lang="en-AU" dirty="0" smtClean="0"/>
              <a:t>Market opportunities can miss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0015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Managing Continuous Improvement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To keep innovation alive is:</a:t>
            </a:r>
          </a:p>
          <a:p>
            <a:r>
              <a:rPr lang="en-AU" dirty="0" smtClean="0"/>
              <a:t>To create conditions in which the agents of innovation can flourish</a:t>
            </a:r>
          </a:p>
          <a:p>
            <a:r>
              <a:rPr lang="en-AU" dirty="0" smtClean="0"/>
              <a:t>Two-step process where individual skills and imagination originate new ideas which enable introduction of new products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23531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Invention to Innovation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Figure 1: Key aspects in organisational   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            innovation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sz="2400" dirty="0" smtClean="0"/>
              <a:t>Source: Mooney &amp; </a:t>
            </a:r>
            <a:r>
              <a:rPr lang="en-AU" sz="2400" dirty="0" err="1" smtClean="0"/>
              <a:t>Dovey</a:t>
            </a:r>
            <a:r>
              <a:rPr lang="en-AU" sz="2400" dirty="0"/>
              <a:t> </a:t>
            </a:r>
            <a:r>
              <a:rPr lang="en-AU" sz="2400" dirty="0" smtClean="0"/>
              <a:t>(2008)</a:t>
            </a:r>
            <a:endParaRPr lang="en-AU" sz="2400" dirty="0"/>
          </a:p>
        </p:txBody>
      </p:sp>
      <p:sp>
        <p:nvSpPr>
          <p:cNvPr id="4" name="Rectangle 3"/>
          <p:cNvSpPr/>
          <p:nvPr/>
        </p:nvSpPr>
        <p:spPr>
          <a:xfrm>
            <a:off x="1187624" y="3068960"/>
            <a:ext cx="280831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/>
              <a:t>Creativity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Problem Identification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Idea generation</a:t>
            </a:r>
            <a:endParaRPr lang="en-AU" dirty="0"/>
          </a:p>
        </p:txBody>
      </p:sp>
      <p:sp>
        <p:nvSpPr>
          <p:cNvPr id="5" name="Right Arrow 4"/>
          <p:cNvSpPr/>
          <p:nvPr/>
        </p:nvSpPr>
        <p:spPr>
          <a:xfrm>
            <a:off x="4499992" y="3648696"/>
            <a:ext cx="978408" cy="484632"/>
          </a:xfrm>
          <a:prstGeom prst="right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6012160" y="3068960"/>
            <a:ext cx="244827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/>
              <a:t>Innovation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Idea selection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Development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Commercialisation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66961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Invention to Innovation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  <a:blipFill>
            <a:blip r:embed="rId4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sz="2800" dirty="0"/>
              <a:t>Figure 1: Key aspects in organisational </a:t>
            </a:r>
            <a:r>
              <a:rPr lang="en-AU" sz="2800" dirty="0" smtClean="0"/>
              <a:t>innovation</a:t>
            </a:r>
            <a:endParaRPr lang="en-AU" sz="2800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sz="2000" dirty="0" smtClean="0"/>
          </a:p>
          <a:p>
            <a:pPr marL="0" indent="0">
              <a:buNone/>
            </a:pPr>
            <a:endParaRPr lang="en-AU" sz="2000" dirty="0"/>
          </a:p>
          <a:p>
            <a:pPr marL="0" indent="0">
              <a:buNone/>
            </a:pPr>
            <a:endParaRPr lang="en-AU" sz="2000" dirty="0" smtClean="0"/>
          </a:p>
          <a:p>
            <a:pPr marL="0" indent="0">
              <a:buNone/>
            </a:pPr>
            <a:r>
              <a:rPr lang="en-AU" sz="2000" dirty="0" smtClean="0"/>
              <a:t>Source: Mooney and </a:t>
            </a:r>
            <a:r>
              <a:rPr lang="en-AU" sz="2000" dirty="0" err="1" smtClean="0"/>
              <a:t>Dovey</a:t>
            </a:r>
            <a:r>
              <a:rPr lang="en-AU" sz="2000" dirty="0" smtClean="0"/>
              <a:t> (2008)</a:t>
            </a:r>
            <a:endParaRPr lang="en-AU" sz="2000" dirty="0"/>
          </a:p>
        </p:txBody>
      </p:sp>
      <p:sp>
        <p:nvSpPr>
          <p:cNvPr id="4" name="Rectangle 3"/>
          <p:cNvSpPr/>
          <p:nvPr/>
        </p:nvSpPr>
        <p:spPr>
          <a:xfrm>
            <a:off x="971600" y="2687092"/>
            <a:ext cx="2736304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Idea Originator </a:t>
            </a:r>
          </a:p>
          <a:p>
            <a:pPr algn="ctr"/>
            <a:endParaRPr lang="en-AU" sz="2400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en-AU" sz="2000" dirty="0" smtClean="0"/>
              <a:t>Identify prospect for difference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AU" sz="2000" dirty="0" smtClean="0"/>
              <a:t>Originates an idea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AU" sz="2000" dirty="0" smtClean="0"/>
              <a:t>Develop technical aspects of idea</a:t>
            </a:r>
            <a:endParaRPr lang="en-AU" sz="2000" dirty="0"/>
          </a:p>
        </p:txBody>
      </p:sp>
      <p:sp>
        <p:nvSpPr>
          <p:cNvPr id="5" name="Right Arrow 4"/>
          <p:cNvSpPr/>
          <p:nvPr/>
        </p:nvSpPr>
        <p:spPr>
          <a:xfrm>
            <a:off x="4211960" y="3284984"/>
            <a:ext cx="1008112" cy="880676"/>
          </a:xfrm>
          <a:prstGeom prst="rightArrow">
            <a:avLst>
              <a:gd name="adj1" fmla="val 50000"/>
              <a:gd name="adj2" fmla="val 197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5721944" y="2204864"/>
            <a:ext cx="2880320" cy="3456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AU" sz="2400" dirty="0" smtClean="0"/>
              <a:t>  </a:t>
            </a:r>
          </a:p>
          <a:p>
            <a:pPr algn="just"/>
            <a:r>
              <a:rPr lang="en-AU" sz="2400" dirty="0"/>
              <a:t> </a:t>
            </a:r>
            <a:r>
              <a:rPr lang="en-AU" sz="2400" dirty="0" smtClean="0"/>
              <a:t>   </a:t>
            </a:r>
          </a:p>
          <a:p>
            <a:pPr algn="just"/>
            <a:endParaRPr lang="en-AU" sz="2400" dirty="0"/>
          </a:p>
          <a:p>
            <a:pPr algn="just"/>
            <a:r>
              <a:rPr lang="en-AU" sz="2400" dirty="0" smtClean="0"/>
              <a:t> Idea Champion</a:t>
            </a:r>
          </a:p>
          <a:p>
            <a:pPr algn="just"/>
            <a:endParaRPr lang="en-AU" sz="24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en-AU" sz="2000" dirty="0" smtClean="0"/>
              <a:t>Scouts for/believes in idea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AU" sz="2000" dirty="0" smtClean="0"/>
              <a:t>Visualises benefits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AU" sz="2000" dirty="0" smtClean="0"/>
              <a:t>Faces organisational realities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AU" sz="2000" dirty="0" smtClean="0"/>
              <a:t>Obtains support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AU" sz="2000" dirty="0" smtClean="0"/>
              <a:t>Overcomes obstacles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AU" sz="2000" dirty="0" smtClean="0"/>
              <a:t>Obtains commitment</a:t>
            </a:r>
          </a:p>
          <a:p>
            <a:pPr algn="just"/>
            <a:endParaRPr lang="en-AU" sz="2400" dirty="0"/>
          </a:p>
          <a:p>
            <a:pPr algn="just"/>
            <a:endParaRPr lang="en-AU" sz="2400" dirty="0" smtClean="0"/>
          </a:p>
          <a:p>
            <a:pPr algn="just"/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025758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1281</Words>
  <Application>Microsoft Office PowerPoint</Application>
  <PresentationFormat>On-screen Show (4:3)</PresentationFormat>
  <Paragraphs>211</Paragraphs>
  <Slides>31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BSBMGT608C Manage Innovation and Continuous Improvement </vt:lpstr>
      <vt:lpstr>What is ‘Innovation’</vt:lpstr>
      <vt:lpstr>Why to innovate</vt:lpstr>
      <vt:lpstr>Why to innovate (Continued)</vt:lpstr>
      <vt:lpstr>The difference bet. Innovation &amp; Invention</vt:lpstr>
      <vt:lpstr>Key Stakeholder Roles in Innovation </vt:lpstr>
      <vt:lpstr>Managing Continuous Improvement</vt:lpstr>
      <vt:lpstr>Invention to Innovation</vt:lpstr>
      <vt:lpstr>Invention to Innovation</vt:lpstr>
      <vt:lpstr>Invention and Innovation (Continued)</vt:lpstr>
      <vt:lpstr>Innovation Management</vt:lpstr>
      <vt:lpstr>Innovation Management (Continued)</vt:lpstr>
      <vt:lpstr>Innovation Management (Continued)</vt:lpstr>
      <vt:lpstr>Innovation Management (Continued)</vt:lpstr>
      <vt:lpstr>Value Chain</vt:lpstr>
      <vt:lpstr>Innovation=Competitive Advantage</vt:lpstr>
      <vt:lpstr>Key Reasons of Innovation</vt:lpstr>
      <vt:lpstr>1. Energise your People</vt:lpstr>
      <vt:lpstr>2. Innovate for Growth and Profit</vt:lpstr>
      <vt:lpstr>2. Profit &amp; Growth (Continued)</vt:lpstr>
      <vt:lpstr>3. Innovate for Survival</vt:lpstr>
      <vt:lpstr>Innovative product’s life </vt:lpstr>
      <vt:lpstr>Three Steps</vt:lpstr>
      <vt:lpstr>Three Steps (Continued)</vt:lpstr>
      <vt:lpstr>Scale and Adapt</vt:lpstr>
      <vt:lpstr>Challenge of Sustained Innovation</vt:lpstr>
      <vt:lpstr>Risk</vt:lpstr>
      <vt:lpstr>Two key difficulties to sustain Innovation</vt:lpstr>
      <vt:lpstr>Two Key Difficulties (Continued)</vt:lpstr>
      <vt:lpstr>Continuous Improvement</vt:lpstr>
      <vt:lpstr>Advantages &amp; Disadvantages of Innovation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BSBMGT608C Manage Innovation and Continuous Improvement</dc:title>
  <dc:creator>F55A-SX039</dc:creator>
  <cp:lastModifiedBy>F55A-SX039</cp:lastModifiedBy>
  <cp:revision>81</cp:revision>
  <dcterms:created xsi:type="dcterms:W3CDTF">2013-04-17T12:21:03Z</dcterms:created>
  <dcterms:modified xsi:type="dcterms:W3CDTF">2013-05-30T13:35:23Z</dcterms:modified>
</cp:coreProperties>
</file>