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7" r:id="rId4"/>
    <p:sldId id="259" r:id="rId5"/>
    <p:sldId id="260" r:id="rId6"/>
    <p:sldId id="263" r:id="rId7"/>
    <p:sldId id="264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18F597-B275-4FBE-9B98-E60F3B905133}" type="datetimeFigureOut">
              <a:rPr lang="en-AU" smtClean="0"/>
              <a:t>27/11/2012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8F91AC-1E00-4244-ADC3-32C442913A42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Slack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N, Chambers, S and Johnston, R 2010, </a:t>
            </a:r>
            <a:r>
              <a:rPr lang="en-A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Operations management, </a:t>
            </a:r>
            <a:r>
              <a:rPr lang="en-AU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</a:t>
            </a:r>
            <a:r>
              <a:rPr lang="en-AU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edn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Pearson Education Limited, Harlow. </a:t>
            </a:r>
          </a:p>
          <a:p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F91AC-1E00-4244-ADC3-32C442913A42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Heizer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JH and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Rander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B 2008, </a:t>
            </a:r>
            <a:r>
              <a:rPr lang="en-A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Operations management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2008, 9</a:t>
            </a:r>
            <a:r>
              <a:rPr lang="en-AU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edn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Pearson Education, Inc., New Jersey.</a:t>
            </a:r>
          </a:p>
          <a:p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F91AC-1E00-4244-ADC3-32C442913A42}" type="slidenum">
              <a:rPr lang="en-AU" smtClean="0"/>
              <a:t>8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Note: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Heizer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JH and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Rander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B 2008, </a:t>
            </a:r>
            <a:r>
              <a:rPr lang="en-A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Operations management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2008, 9</a:t>
            </a:r>
            <a:r>
              <a:rPr lang="en-AU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edn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Pearson Education, Inc., New Jersey.</a:t>
            </a:r>
          </a:p>
          <a:p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F91AC-1E00-4244-ADC3-32C442913A42}" type="slidenum">
              <a:rPr lang="en-AU" smtClean="0"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1115-9059-47B3-9952-60D1B2C497A8}" type="datetimeFigureOut">
              <a:rPr lang="en-AU" smtClean="0"/>
              <a:pPr/>
              <a:t>27/11/2012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384-2A1C-49DE-A05A-BD862CD9D1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1115-9059-47B3-9952-60D1B2C497A8}" type="datetimeFigureOut">
              <a:rPr lang="en-AU" smtClean="0"/>
              <a:pPr/>
              <a:t>27/11/2012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384-2A1C-49DE-A05A-BD862CD9D1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1115-9059-47B3-9952-60D1B2C497A8}" type="datetimeFigureOut">
              <a:rPr lang="en-AU" smtClean="0"/>
              <a:pPr/>
              <a:t>27/11/2012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384-2A1C-49DE-A05A-BD862CD9D1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1115-9059-47B3-9952-60D1B2C497A8}" type="datetimeFigureOut">
              <a:rPr lang="en-AU" smtClean="0"/>
              <a:pPr/>
              <a:t>27/11/2012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384-2A1C-49DE-A05A-BD862CD9D1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1115-9059-47B3-9952-60D1B2C497A8}" type="datetimeFigureOut">
              <a:rPr lang="en-AU" smtClean="0"/>
              <a:pPr/>
              <a:t>27/11/2012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384-2A1C-49DE-A05A-BD862CD9D1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1115-9059-47B3-9952-60D1B2C497A8}" type="datetimeFigureOut">
              <a:rPr lang="en-AU" smtClean="0"/>
              <a:pPr/>
              <a:t>27/11/2012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384-2A1C-49DE-A05A-BD862CD9D1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1115-9059-47B3-9952-60D1B2C497A8}" type="datetimeFigureOut">
              <a:rPr lang="en-AU" smtClean="0"/>
              <a:pPr/>
              <a:t>27/11/2012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384-2A1C-49DE-A05A-BD862CD9D1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1115-9059-47B3-9952-60D1B2C497A8}" type="datetimeFigureOut">
              <a:rPr lang="en-AU" smtClean="0"/>
              <a:pPr/>
              <a:t>27/11/2012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384-2A1C-49DE-A05A-BD862CD9D1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1115-9059-47B3-9952-60D1B2C497A8}" type="datetimeFigureOut">
              <a:rPr lang="en-AU" smtClean="0"/>
              <a:pPr/>
              <a:t>27/11/2012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384-2A1C-49DE-A05A-BD862CD9D1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1115-9059-47B3-9952-60D1B2C497A8}" type="datetimeFigureOut">
              <a:rPr lang="en-AU" smtClean="0"/>
              <a:pPr/>
              <a:t>27/11/2012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384-2A1C-49DE-A05A-BD862CD9D1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1115-9059-47B3-9952-60D1B2C497A8}" type="datetimeFigureOut">
              <a:rPr lang="en-AU" smtClean="0"/>
              <a:pPr/>
              <a:t>27/11/2012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384-2A1C-49DE-A05A-BD862CD9D1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01115-9059-47B3-9952-60D1B2C497A8}" type="datetimeFigureOut">
              <a:rPr lang="en-AU" smtClean="0"/>
              <a:pPr/>
              <a:t>27/11/2012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CB384-2A1C-49DE-A05A-BD862CD9D19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BSBMGT515A:</a:t>
            </a:r>
            <a:r>
              <a:rPr lang="en-AU" dirty="0"/>
              <a:t/>
            </a:r>
            <a:br>
              <a:rPr lang="en-AU" dirty="0"/>
            </a:br>
            <a:r>
              <a:rPr lang="en-AU" dirty="0"/>
              <a:t>Manage Operational Plan</a:t>
            </a:r>
            <a:br>
              <a:rPr lang="en-AU" dirty="0"/>
            </a:b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blipFill>
            <a:blip r:embed="rId4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Operations Management – the activity of managing the resources which produce and deliver products and services</a:t>
            </a:r>
          </a:p>
          <a:p>
            <a:r>
              <a:rPr lang="en-AU" dirty="0" smtClean="0"/>
              <a:t>Operations Managers – people who have particular responsibility for managing some, or all, of the resources which compose the operations function 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Names for OM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Other terms for Operations Managers are,</a:t>
            </a:r>
          </a:p>
          <a:p>
            <a:r>
              <a:rPr lang="en-AU" dirty="0" smtClean="0"/>
              <a:t>‘Fleet Manager’ (Distribution Company)</a:t>
            </a:r>
          </a:p>
          <a:p>
            <a:r>
              <a:rPr lang="en-AU" dirty="0" smtClean="0"/>
              <a:t>‘Administrative Manager (Hospital)</a:t>
            </a:r>
          </a:p>
          <a:p>
            <a:r>
              <a:rPr lang="en-AU" dirty="0" smtClean="0"/>
              <a:t>‘Store Manager’ (Supermarket)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Three Core Functions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Operation Function - responsible for producing products and services</a:t>
            </a:r>
          </a:p>
          <a:p>
            <a:r>
              <a:rPr lang="en-AU" dirty="0" smtClean="0"/>
              <a:t>Marketing Function - communicating products and services to markets</a:t>
            </a:r>
          </a:p>
          <a:p>
            <a:r>
              <a:rPr lang="en-AU" dirty="0" smtClean="0"/>
              <a:t>Support Function – accounting and financing, and human resources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Broad Scope of OM’s Responsibilities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endParaRPr lang="en-AU" dirty="0"/>
          </a:p>
        </p:txBody>
      </p:sp>
      <p:sp>
        <p:nvSpPr>
          <p:cNvPr id="4" name="Oval 3"/>
          <p:cNvSpPr/>
          <p:nvPr/>
        </p:nvSpPr>
        <p:spPr>
          <a:xfrm>
            <a:off x="3851920" y="1772816"/>
            <a:ext cx="172819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Technical</a:t>
            </a:r>
          </a:p>
          <a:p>
            <a:pPr algn="ctr"/>
            <a:r>
              <a:rPr lang="en-AU" dirty="0" smtClean="0"/>
              <a:t>Function</a:t>
            </a:r>
            <a:endParaRPr lang="en-AU" dirty="0"/>
          </a:p>
        </p:txBody>
      </p:sp>
      <p:sp>
        <p:nvSpPr>
          <p:cNvPr id="5" name="Oval 4"/>
          <p:cNvSpPr/>
          <p:nvPr/>
        </p:nvSpPr>
        <p:spPr>
          <a:xfrm>
            <a:off x="1259632" y="2492896"/>
            <a:ext cx="2088232" cy="13464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Accounting and Finance</a:t>
            </a:r>
          </a:p>
          <a:p>
            <a:pPr algn="ctr"/>
            <a:r>
              <a:rPr lang="en-AU" dirty="0" smtClean="0"/>
              <a:t>Function</a:t>
            </a:r>
            <a:endParaRPr lang="en-AU" dirty="0"/>
          </a:p>
        </p:txBody>
      </p:sp>
      <p:sp>
        <p:nvSpPr>
          <p:cNvPr id="6" name="Oval 5"/>
          <p:cNvSpPr/>
          <p:nvPr/>
        </p:nvSpPr>
        <p:spPr>
          <a:xfrm>
            <a:off x="3851920" y="3356992"/>
            <a:ext cx="172819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Operations</a:t>
            </a:r>
          </a:p>
          <a:p>
            <a:pPr algn="ctr"/>
            <a:r>
              <a:rPr lang="en-AU" dirty="0" smtClean="0"/>
              <a:t>Function</a:t>
            </a:r>
            <a:endParaRPr lang="en-AU" dirty="0"/>
          </a:p>
        </p:txBody>
      </p:sp>
      <p:sp>
        <p:nvSpPr>
          <p:cNvPr id="7" name="Oval 6"/>
          <p:cNvSpPr/>
          <p:nvPr/>
        </p:nvSpPr>
        <p:spPr>
          <a:xfrm>
            <a:off x="6156176" y="2852936"/>
            <a:ext cx="237626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Product/Service</a:t>
            </a:r>
          </a:p>
          <a:p>
            <a:pPr algn="ctr"/>
            <a:r>
              <a:rPr lang="en-AU" dirty="0" smtClean="0"/>
              <a:t>Development</a:t>
            </a:r>
          </a:p>
          <a:p>
            <a:pPr algn="ctr"/>
            <a:r>
              <a:rPr lang="en-AU" dirty="0" smtClean="0"/>
              <a:t>Function</a:t>
            </a:r>
            <a:endParaRPr lang="en-AU" dirty="0"/>
          </a:p>
        </p:txBody>
      </p:sp>
      <p:sp>
        <p:nvSpPr>
          <p:cNvPr id="8" name="Oval 7"/>
          <p:cNvSpPr/>
          <p:nvPr/>
        </p:nvSpPr>
        <p:spPr>
          <a:xfrm>
            <a:off x="971600" y="4365104"/>
            <a:ext cx="2088232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Human Resource (HR)</a:t>
            </a:r>
          </a:p>
          <a:p>
            <a:pPr algn="ctr"/>
            <a:r>
              <a:rPr lang="en-AU" dirty="0" smtClean="0"/>
              <a:t>Function</a:t>
            </a:r>
            <a:endParaRPr lang="en-AU" dirty="0"/>
          </a:p>
        </p:txBody>
      </p:sp>
      <p:sp>
        <p:nvSpPr>
          <p:cNvPr id="9" name="Oval 8"/>
          <p:cNvSpPr/>
          <p:nvPr/>
        </p:nvSpPr>
        <p:spPr>
          <a:xfrm>
            <a:off x="3707904" y="4725144"/>
            <a:ext cx="1944216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Information</a:t>
            </a:r>
          </a:p>
          <a:p>
            <a:pPr algn="ctr"/>
            <a:r>
              <a:rPr lang="en-AU" dirty="0" smtClean="0"/>
              <a:t>Systems (IS)</a:t>
            </a:r>
          </a:p>
          <a:p>
            <a:pPr algn="ctr"/>
            <a:r>
              <a:rPr lang="en-AU" dirty="0" smtClean="0"/>
              <a:t>Function</a:t>
            </a:r>
            <a:endParaRPr lang="en-AU" dirty="0"/>
          </a:p>
        </p:txBody>
      </p:sp>
      <p:sp>
        <p:nvSpPr>
          <p:cNvPr id="10" name="Oval 9"/>
          <p:cNvSpPr/>
          <p:nvPr/>
        </p:nvSpPr>
        <p:spPr>
          <a:xfrm>
            <a:off x="6516216" y="4293096"/>
            <a:ext cx="1872208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Marketing</a:t>
            </a:r>
          </a:p>
          <a:p>
            <a:pPr algn="ctr"/>
            <a:r>
              <a:rPr lang="en-AU" dirty="0" smtClean="0"/>
              <a:t>Function</a:t>
            </a:r>
            <a:endParaRPr lang="en-AU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716016" y="2708920"/>
            <a:ext cx="0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275856" y="3429000"/>
            <a:ext cx="504056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987824" y="4077072"/>
            <a:ext cx="936104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716016" y="4293096"/>
            <a:ext cx="0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580112" y="4077072"/>
            <a:ext cx="936104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5580112" y="3501008"/>
            <a:ext cx="504056" cy="14401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Operational Plan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Operational Plan requires a strategy which composes of some important decisions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Strategy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r>
              <a:rPr lang="en-AU" dirty="0" smtClean="0"/>
              <a:t>Driven from a Greek word, ‘</a:t>
            </a:r>
            <a:r>
              <a:rPr lang="en-AU" dirty="0" err="1" smtClean="0"/>
              <a:t>strategos</a:t>
            </a:r>
            <a:r>
              <a:rPr lang="en-AU" dirty="0" smtClean="0"/>
              <a:t>’ meaning ‘leading an army’</a:t>
            </a:r>
          </a:p>
          <a:p>
            <a:r>
              <a:rPr lang="en-AU" dirty="0" smtClean="0"/>
              <a:t>Strategy possesses:</a:t>
            </a:r>
          </a:p>
          <a:p>
            <a:r>
              <a:rPr lang="en-AU" dirty="0" smtClean="0"/>
              <a:t>Setting objectives towards goals</a:t>
            </a:r>
          </a:p>
          <a:p>
            <a:r>
              <a:rPr lang="en-AU" dirty="0" smtClean="0"/>
              <a:t>Planning for achieving goals</a:t>
            </a:r>
          </a:p>
          <a:p>
            <a:r>
              <a:rPr lang="en-AU" dirty="0" smtClean="0"/>
              <a:t>Long-term  rather than short-term</a:t>
            </a:r>
          </a:p>
          <a:p>
            <a:r>
              <a:rPr lang="en-AU" dirty="0" smtClean="0"/>
              <a:t>Total picture rather than individuals</a:t>
            </a:r>
          </a:p>
          <a:p>
            <a:r>
              <a:rPr lang="en-AU" dirty="0" smtClean="0"/>
              <a:t>Detached from confusions and distractions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Strategic Decisions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Decisions effected on the organization to which the strategy refers define the position of the organization and move it to its long-term goals</a:t>
            </a:r>
          </a:p>
          <a:p>
            <a:r>
              <a:rPr lang="en-AU" dirty="0" smtClean="0"/>
              <a:t>Strategy is not a single decision;</a:t>
            </a:r>
          </a:p>
          <a:p>
            <a:r>
              <a:rPr lang="en-AU" dirty="0" smtClean="0"/>
              <a:t>Strategy – total pattern of the decisions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sz="4900" dirty="0" smtClean="0"/>
              <a:t>Ten Strategic OM Decisions</a:t>
            </a:r>
            <a:br>
              <a:rPr lang="en-AU" sz="4900" dirty="0" smtClean="0"/>
            </a:br>
            <a:r>
              <a:rPr lang="en-AU" sz="4900" dirty="0" smtClean="0"/>
              <a:t> </a:t>
            </a:r>
            <a:endParaRPr lang="en-AU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 cstate="print"/>
            <a:tile tx="0" ty="0" sx="100000" sy="100000" flip="none" algn="tl"/>
          </a:blipFill>
        </p:spPr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en-AU" dirty="0" smtClean="0"/>
              <a:t>1.    Goods and Service Design</a:t>
            </a:r>
          </a:p>
          <a:p>
            <a:pPr marL="514350" indent="-514350">
              <a:buNone/>
            </a:pPr>
            <a:r>
              <a:rPr lang="en-AU" dirty="0" smtClean="0"/>
              <a:t>2.    Quality</a:t>
            </a:r>
          </a:p>
          <a:p>
            <a:pPr marL="514350" indent="-514350">
              <a:buAutoNum type="arabicPeriod" startAt="3"/>
            </a:pPr>
            <a:r>
              <a:rPr lang="en-AU" dirty="0" smtClean="0"/>
              <a:t> Process and Capacity Design</a:t>
            </a:r>
          </a:p>
          <a:p>
            <a:pPr marL="514350" indent="-514350">
              <a:buAutoNum type="arabicPeriod" startAt="4"/>
            </a:pPr>
            <a:r>
              <a:rPr lang="en-AU" dirty="0" smtClean="0"/>
              <a:t> Location Selection</a:t>
            </a:r>
          </a:p>
          <a:p>
            <a:pPr marL="514350" indent="-514350">
              <a:buAutoNum type="arabicPeriod" startAt="5"/>
            </a:pPr>
            <a:r>
              <a:rPr lang="en-AU" dirty="0" smtClean="0"/>
              <a:t> Layout Design</a:t>
            </a:r>
          </a:p>
          <a:p>
            <a:pPr marL="514350" indent="-514350">
              <a:buAutoNum type="arabicPeriod" startAt="6"/>
            </a:pPr>
            <a:r>
              <a:rPr lang="en-AU" dirty="0" smtClean="0"/>
              <a:t> Human Resources and Job Design</a:t>
            </a:r>
          </a:p>
          <a:p>
            <a:pPr marL="514350" indent="-514350">
              <a:buAutoNum type="arabicPeriod" startAt="7"/>
            </a:pPr>
            <a:r>
              <a:rPr lang="en-AU" dirty="0" smtClean="0"/>
              <a:t> Supply Chain Management</a:t>
            </a:r>
          </a:p>
          <a:p>
            <a:pPr marL="514350" indent="-514350">
              <a:buAutoNum type="arabicPeriod" startAt="8"/>
            </a:pPr>
            <a:r>
              <a:rPr lang="en-AU" dirty="0" smtClean="0"/>
              <a:t> Inventory</a:t>
            </a:r>
          </a:p>
          <a:p>
            <a:pPr marL="514350" indent="-514350">
              <a:buAutoNum type="arabicPeriod" startAt="9"/>
            </a:pPr>
            <a:r>
              <a:rPr lang="en-AU" dirty="0" smtClean="0"/>
              <a:t> Scheduling</a:t>
            </a:r>
          </a:p>
          <a:p>
            <a:pPr marL="514350" indent="-514350">
              <a:buAutoNum type="arabicPeriod" startAt="9"/>
            </a:pPr>
            <a:r>
              <a:rPr lang="en-AU" dirty="0" smtClean="0"/>
              <a:t> Maintenance 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en-AU" sz="3600" dirty="0" smtClean="0"/>
              <a:t>Differences How Products and Service Influence on Ten Strategic OM Decisions</a:t>
            </a:r>
            <a:endParaRPr lang="en-AU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blipFill>
            <a:blip r:embed="rId4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Products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blipFill>
            <a:blip r:embed="rId5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en-AU" dirty="0" smtClean="0"/>
              <a:t>Design – Tangible</a:t>
            </a:r>
          </a:p>
          <a:p>
            <a:pPr>
              <a:buNone/>
            </a:pPr>
            <a:r>
              <a:rPr lang="en-AU" dirty="0" smtClean="0"/>
              <a:t>Quality – Objective </a:t>
            </a:r>
          </a:p>
          <a:p>
            <a:pPr>
              <a:buNone/>
            </a:pPr>
            <a:r>
              <a:rPr lang="en-AU" dirty="0" smtClean="0"/>
              <a:t>Process &amp; Capacity Design – Customers not involved</a:t>
            </a:r>
          </a:p>
          <a:p>
            <a:pPr>
              <a:buNone/>
            </a:pPr>
            <a:r>
              <a:rPr lang="en-AU" dirty="0" smtClean="0"/>
              <a:t>Location Selection – need to be near raw materials or labour supply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blipFill>
            <a:blip r:embed="rId6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Services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blipFill>
            <a:blip r:embed="rId7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en-AU" dirty="0" smtClean="0"/>
              <a:t> Intangible</a:t>
            </a:r>
          </a:p>
          <a:p>
            <a:pPr>
              <a:buNone/>
            </a:pPr>
            <a:r>
              <a:rPr lang="en-AU" dirty="0" smtClean="0"/>
              <a:t>Subjective</a:t>
            </a:r>
          </a:p>
          <a:p>
            <a:pPr>
              <a:buNone/>
            </a:pPr>
            <a:r>
              <a:rPr lang="en-AU" dirty="0" smtClean="0"/>
              <a:t>Often involved  (Haircut, Make up) Capacity (Avoid waiting)</a:t>
            </a:r>
          </a:p>
          <a:p>
            <a:pPr>
              <a:buNone/>
            </a:pPr>
            <a:r>
              <a:rPr lang="en-AU" dirty="0" smtClean="0"/>
              <a:t>Need to be near customers (Car rental)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411</Words>
  <Application>Microsoft Office PowerPoint</Application>
  <PresentationFormat>On-screen Show (4:3)</PresentationFormat>
  <Paragraphs>74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BSBMGT515A: Manage Operational Plan </vt:lpstr>
      <vt:lpstr>Names for OM</vt:lpstr>
      <vt:lpstr>Three Core Functions</vt:lpstr>
      <vt:lpstr>Broad Scope of OM’s Responsibilities</vt:lpstr>
      <vt:lpstr>Operational Plan</vt:lpstr>
      <vt:lpstr>Strategy</vt:lpstr>
      <vt:lpstr>Strategic Decisions</vt:lpstr>
      <vt:lpstr> Ten Strategic OM Decisions  </vt:lpstr>
      <vt:lpstr>Differences How Products and Service Influence on Ten Strategic OM Decisions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BSBMGT515A: Manage Operational Plan</dc:title>
  <dc:creator>ds0929</dc:creator>
  <cp:lastModifiedBy>ds0929</cp:lastModifiedBy>
  <cp:revision>19</cp:revision>
  <dcterms:created xsi:type="dcterms:W3CDTF">2012-11-26T13:50:47Z</dcterms:created>
  <dcterms:modified xsi:type="dcterms:W3CDTF">2012-11-27T13:12:20Z</dcterms:modified>
</cp:coreProperties>
</file>