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70" r:id="rId3"/>
    <p:sldId id="271" r:id="rId4"/>
    <p:sldId id="29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9" r:id="rId13"/>
    <p:sldId id="266" r:id="rId14"/>
    <p:sldId id="267" r:id="rId15"/>
    <p:sldId id="279" r:id="rId16"/>
    <p:sldId id="272" r:id="rId17"/>
    <p:sldId id="273" r:id="rId18"/>
    <p:sldId id="274" r:id="rId19"/>
    <p:sldId id="275" r:id="rId20"/>
    <p:sldId id="296" r:id="rId21"/>
    <p:sldId id="276" r:id="rId22"/>
    <p:sldId id="277" r:id="rId23"/>
    <p:sldId id="278" r:id="rId24"/>
    <p:sldId id="280" r:id="rId25"/>
    <p:sldId id="282" r:id="rId26"/>
    <p:sldId id="283" r:id="rId27"/>
    <p:sldId id="284" r:id="rId28"/>
    <p:sldId id="292" r:id="rId29"/>
    <p:sldId id="285" r:id="rId30"/>
    <p:sldId id="286" r:id="rId31"/>
    <p:sldId id="287" r:id="rId32"/>
    <p:sldId id="288" r:id="rId33"/>
    <p:sldId id="290" r:id="rId34"/>
    <p:sldId id="291" r:id="rId35"/>
    <p:sldId id="29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7A538-DA48-4771-9BD3-D072DFAAA6D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D0D405D-0EAB-43DA-BB22-CCEBD02DCE2B}">
      <dgm:prSet phldrT="[Text]" custT="1"/>
      <dgm:spPr/>
      <dgm:t>
        <a:bodyPr/>
        <a:lstStyle/>
        <a:p>
          <a:r>
            <a:rPr lang="en-AU" sz="2800" dirty="0" smtClean="0"/>
            <a:t>A forecast of income and expenditure (and thereby profitability</a:t>
          </a:r>
          <a:r>
            <a:rPr lang="en-AU" sz="1600" dirty="0" smtClean="0"/>
            <a:t>)</a:t>
          </a:r>
          <a:endParaRPr lang="en-AU" sz="1600" dirty="0"/>
        </a:p>
      </dgm:t>
    </dgm:pt>
    <dgm:pt modelId="{35CE16A3-17CD-4E95-B3AF-54F26ED23B40}" type="parTrans" cxnId="{F9F4134E-4A11-4A74-826C-FAD87BFDF41E}">
      <dgm:prSet/>
      <dgm:spPr/>
      <dgm:t>
        <a:bodyPr/>
        <a:lstStyle/>
        <a:p>
          <a:endParaRPr lang="en-AU"/>
        </a:p>
      </dgm:t>
    </dgm:pt>
    <dgm:pt modelId="{AF4B45BF-0405-4451-97BC-079800537F04}" type="sibTrans" cxnId="{F9F4134E-4A11-4A74-826C-FAD87BFDF41E}">
      <dgm:prSet/>
      <dgm:spPr/>
      <dgm:t>
        <a:bodyPr/>
        <a:lstStyle/>
        <a:p>
          <a:endParaRPr lang="en-AU"/>
        </a:p>
      </dgm:t>
    </dgm:pt>
    <dgm:pt modelId="{8139D642-6C23-41DB-9C16-B3162C6473AA}">
      <dgm:prSet phldrT="[Text]" custT="1"/>
      <dgm:spPr/>
      <dgm:t>
        <a:bodyPr/>
        <a:lstStyle/>
        <a:p>
          <a:r>
            <a:rPr lang="en-AU" sz="2800" dirty="0" smtClean="0"/>
            <a:t>A means to monitor business performance</a:t>
          </a:r>
          <a:endParaRPr lang="en-AU" sz="2800" dirty="0"/>
        </a:p>
      </dgm:t>
    </dgm:pt>
    <dgm:pt modelId="{D837313B-285F-4942-AC22-40CAEB2B1E2B}" type="parTrans" cxnId="{2FA36B9F-FE60-4D60-BDB5-3365D7691510}">
      <dgm:prSet/>
      <dgm:spPr/>
      <dgm:t>
        <a:bodyPr/>
        <a:lstStyle/>
        <a:p>
          <a:endParaRPr lang="en-AU"/>
        </a:p>
      </dgm:t>
    </dgm:pt>
    <dgm:pt modelId="{2D207211-13CE-4531-8E5F-69E236BA06A2}" type="sibTrans" cxnId="{2FA36B9F-FE60-4D60-BDB5-3365D7691510}">
      <dgm:prSet/>
      <dgm:spPr/>
      <dgm:t>
        <a:bodyPr/>
        <a:lstStyle/>
        <a:p>
          <a:endParaRPr lang="en-AU"/>
        </a:p>
      </dgm:t>
    </dgm:pt>
    <dgm:pt modelId="{7AABA673-8934-4544-B21A-05F232AE74E4}">
      <dgm:prSet custT="1"/>
      <dgm:spPr/>
      <dgm:t>
        <a:bodyPr/>
        <a:lstStyle/>
        <a:p>
          <a:r>
            <a:rPr lang="en-AU" sz="2800" dirty="0" smtClean="0"/>
            <a:t>A tool for decision making</a:t>
          </a:r>
          <a:endParaRPr lang="en-AU" sz="2800" dirty="0"/>
        </a:p>
      </dgm:t>
    </dgm:pt>
    <dgm:pt modelId="{5F3B28F2-689F-499E-A522-EF1D93CFB2D7}" type="parTrans" cxnId="{B1C020C7-7628-4B98-B89C-26CAEF1A54B6}">
      <dgm:prSet/>
      <dgm:spPr/>
      <dgm:t>
        <a:bodyPr/>
        <a:lstStyle/>
        <a:p>
          <a:endParaRPr lang="en-AU"/>
        </a:p>
      </dgm:t>
    </dgm:pt>
    <dgm:pt modelId="{7CE1F13E-A00F-4991-9691-2E005DAC4E4C}" type="sibTrans" cxnId="{B1C020C7-7628-4B98-B89C-26CAEF1A54B6}">
      <dgm:prSet/>
      <dgm:spPr/>
      <dgm:t>
        <a:bodyPr/>
        <a:lstStyle/>
        <a:p>
          <a:endParaRPr lang="en-AU"/>
        </a:p>
      </dgm:t>
    </dgm:pt>
    <dgm:pt modelId="{5C32BADF-FA70-4628-AE69-175F08BA25CC}" type="pres">
      <dgm:prSet presAssocID="{6937A538-DA48-4771-9BD3-D072DFAAA6D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FDE9B6C-5F6B-4C23-8541-C81CE8C07FF5}" type="pres">
      <dgm:prSet presAssocID="{8D0D405D-0EAB-43DA-BB22-CCEBD02DCE2B}" presName="parentLin" presStyleCnt="0"/>
      <dgm:spPr/>
    </dgm:pt>
    <dgm:pt modelId="{D9BE2BA5-8B23-482F-B3AC-9AE9216EFA42}" type="pres">
      <dgm:prSet presAssocID="{8D0D405D-0EAB-43DA-BB22-CCEBD02DCE2B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007AC178-F6F1-480C-8486-A8B3024263A5}" type="pres">
      <dgm:prSet presAssocID="{8D0D405D-0EAB-43DA-BB22-CCEBD02DCE2B}" presName="parentText" presStyleLbl="node1" presStyleIdx="0" presStyleCnt="3" custScaleX="104997" custScaleY="160982" custLinFactNeighborX="25012" custLinFactNeighborY="10347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6CB6EF3-9959-41D2-B9D1-B43882C3AE4E}" type="pres">
      <dgm:prSet presAssocID="{8D0D405D-0EAB-43DA-BB22-CCEBD02DCE2B}" presName="negativeSpace" presStyleCnt="0"/>
      <dgm:spPr/>
    </dgm:pt>
    <dgm:pt modelId="{9253B959-373A-4A64-95D2-EEE186EDAF18}" type="pres">
      <dgm:prSet presAssocID="{8D0D405D-0EAB-43DA-BB22-CCEBD02DCE2B}" presName="childText" presStyleLbl="conFgAcc1" presStyleIdx="0" presStyleCnt="3" custScaleX="97747" custLinFactNeighborX="-875" custLinFactNeighborY="31918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AU"/>
        </a:p>
      </dgm:t>
    </dgm:pt>
    <dgm:pt modelId="{C339F61C-E309-470E-B331-AB88440A0A65}" type="pres">
      <dgm:prSet presAssocID="{AF4B45BF-0405-4451-97BC-079800537F04}" presName="spaceBetweenRectangles" presStyleCnt="0"/>
      <dgm:spPr/>
    </dgm:pt>
    <dgm:pt modelId="{649CFC27-91E7-486C-8785-8684412CC705}" type="pres">
      <dgm:prSet presAssocID="{7AABA673-8934-4544-B21A-05F232AE74E4}" presName="parentLin" presStyleCnt="0"/>
      <dgm:spPr/>
    </dgm:pt>
    <dgm:pt modelId="{4170323B-C4B0-4ED9-B8E9-9BC8A7A27803}" type="pres">
      <dgm:prSet presAssocID="{7AABA673-8934-4544-B21A-05F232AE74E4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7482C18-7845-431E-BF87-7359375FC3BA}" type="pres">
      <dgm:prSet presAssocID="{7AABA673-8934-4544-B21A-05F232AE74E4}" presName="parentText" presStyleLbl="node1" presStyleIdx="1" presStyleCnt="3" custScaleY="221966" custLinFactNeighborX="60012" custLinFactNeighborY="-471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08C53BD-8823-4065-AEE5-186472D6C113}" type="pres">
      <dgm:prSet presAssocID="{7AABA673-8934-4544-B21A-05F232AE74E4}" presName="negativeSpace" presStyleCnt="0"/>
      <dgm:spPr/>
    </dgm:pt>
    <dgm:pt modelId="{8A5E1DBF-03FF-485C-ABEF-27D8BFB43D36}" type="pres">
      <dgm:prSet presAssocID="{7AABA673-8934-4544-B21A-05F232AE74E4}" presName="childText" presStyleLbl="conFgAcc1" presStyleIdx="1" presStyleCnt="3" custLinFactNeighborX="4555" custLinFactNeighborY="4049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AU"/>
        </a:p>
      </dgm:t>
    </dgm:pt>
    <dgm:pt modelId="{03504D10-B335-4A0B-8212-34C5F04D6FB8}" type="pres">
      <dgm:prSet presAssocID="{7CE1F13E-A00F-4991-9691-2E005DAC4E4C}" presName="spaceBetweenRectangles" presStyleCnt="0"/>
      <dgm:spPr/>
    </dgm:pt>
    <dgm:pt modelId="{FCEAD8BA-473C-42F8-83C1-D85A346AEF2D}" type="pres">
      <dgm:prSet presAssocID="{8139D642-6C23-41DB-9C16-B3162C6473AA}" presName="parentLin" presStyleCnt="0"/>
      <dgm:spPr/>
    </dgm:pt>
    <dgm:pt modelId="{74DDA138-EF16-411D-88A4-1978789237FB}" type="pres">
      <dgm:prSet presAssocID="{8139D642-6C23-41DB-9C16-B3162C6473AA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22E9AF39-91D1-4E4D-8E18-E8FA58161057}" type="pres">
      <dgm:prSet presAssocID="{8139D642-6C23-41DB-9C16-B3162C6473AA}" presName="parentText" presStyleLbl="node1" presStyleIdx="2" presStyleCnt="3" custScaleY="160983" custLinFactNeighborX="42512" custLinFactNeighborY="19029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DC517C0-AA6E-439A-BE1B-74D544D90866}" type="pres">
      <dgm:prSet presAssocID="{8139D642-6C23-41DB-9C16-B3162C6473AA}" presName="negativeSpace" presStyleCnt="0"/>
      <dgm:spPr/>
    </dgm:pt>
    <dgm:pt modelId="{F3716947-4A37-4FC4-ADEA-7EC8F332F5A8}" type="pres">
      <dgm:prSet presAssocID="{8139D642-6C23-41DB-9C16-B3162C6473AA}" presName="childText" presStyleLbl="conFgAcc1" presStyleIdx="2" presStyleCnt="3" custLinFactNeighborX="1750" custLinFactNeighborY="-37488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AU"/>
        </a:p>
      </dgm:t>
    </dgm:pt>
  </dgm:ptLst>
  <dgm:cxnLst>
    <dgm:cxn modelId="{29BFE110-1C7D-4BDF-9E0D-2CA293D429C0}" type="presOf" srcId="{7AABA673-8934-4544-B21A-05F232AE74E4}" destId="{4170323B-C4B0-4ED9-B8E9-9BC8A7A27803}" srcOrd="0" destOrd="0" presId="urn:microsoft.com/office/officeart/2005/8/layout/list1"/>
    <dgm:cxn modelId="{B8E81446-6AC1-4DE1-8C87-2EDD178AAC27}" type="presOf" srcId="{8D0D405D-0EAB-43DA-BB22-CCEBD02DCE2B}" destId="{007AC178-F6F1-480C-8486-A8B3024263A5}" srcOrd="1" destOrd="0" presId="urn:microsoft.com/office/officeart/2005/8/layout/list1"/>
    <dgm:cxn modelId="{B1C020C7-7628-4B98-B89C-26CAEF1A54B6}" srcId="{6937A538-DA48-4771-9BD3-D072DFAAA6DC}" destId="{7AABA673-8934-4544-B21A-05F232AE74E4}" srcOrd="1" destOrd="0" parTransId="{5F3B28F2-689F-499E-A522-EF1D93CFB2D7}" sibTransId="{7CE1F13E-A00F-4991-9691-2E005DAC4E4C}"/>
    <dgm:cxn modelId="{2FA36B9F-FE60-4D60-BDB5-3365D7691510}" srcId="{6937A538-DA48-4771-9BD3-D072DFAAA6DC}" destId="{8139D642-6C23-41DB-9C16-B3162C6473AA}" srcOrd="2" destOrd="0" parTransId="{D837313B-285F-4942-AC22-40CAEB2B1E2B}" sibTransId="{2D207211-13CE-4531-8E5F-69E236BA06A2}"/>
    <dgm:cxn modelId="{6E61A895-F1DF-4D3C-BEF1-8B995AEF5188}" type="presOf" srcId="{7AABA673-8934-4544-B21A-05F232AE74E4}" destId="{A7482C18-7845-431E-BF87-7359375FC3BA}" srcOrd="1" destOrd="0" presId="urn:microsoft.com/office/officeart/2005/8/layout/list1"/>
    <dgm:cxn modelId="{F9F4134E-4A11-4A74-826C-FAD87BFDF41E}" srcId="{6937A538-DA48-4771-9BD3-D072DFAAA6DC}" destId="{8D0D405D-0EAB-43DA-BB22-CCEBD02DCE2B}" srcOrd="0" destOrd="0" parTransId="{35CE16A3-17CD-4E95-B3AF-54F26ED23B40}" sibTransId="{AF4B45BF-0405-4451-97BC-079800537F04}"/>
    <dgm:cxn modelId="{6172778F-FBC5-49E9-BFF3-7A47016BA875}" type="presOf" srcId="{6937A538-DA48-4771-9BD3-D072DFAAA6DC}" destId="{5C32BADF-FA70-4628-AE69-175F08BA25CC}" srcOrd="0" destOrd="0" presId="urn:microsoft.com/office/officeart/2005/8/layout/list1"/>
    <dgm:cxn modelId="{D1E38030-E522-4CC6-A3D8-FC3E40050853}" type="presOf" srcId="{8139D642-6C23-41DB-9C16-B3162C6473AA}" destId="{74DDA138-EF16-411D-88A4-1978789237FB}" srcOrd="0" destOrd="0" presId="urn:microsoft.com/office/officeart/2005/8/layout/list1"/>
    <dgm:cxn modelId="{0635882E-A954-4182-8045-026AE7391E74}" type="presOf" srcId="{8139D642-6C23-41DB-9C16-B3162C6473AA}" destId="{22E9AF39-91D1-4E4D-8E18-E8FA58161057}" srcOrd="1" destOrd="0" presId="urn:microsoft.com/office/officeart/2005/8/layout/list1"/>
    <dgm:cxn modelId="{7862AD54-D720-402D-8BE4-3D3BE362F727}" type="presOf" srcId="{8D0D405D-0EAB-43DA-BB22-CCEBD02DCE2B}" destId="{D9BE2BA5-8B23-482F-B3AC-9AE9216EFA42}" srcOrd="0" destOrd="0" presId="urn:microsoft.com/office/officeart/2005/8/layout/list1"/>
    <dgm:cxn modelId="{AE74E838-3054-4C1D-BB38-253AE12525E4}" type="presParOf" srcId="{5C32BADF-FA70-4628-AE69-175F08BA25CC}" destId="{BFDE9B6C-5F6B-4C23-8541-C81CE8C07FF5}" srcOrd="0" destOrd="0" presId="urn:microsoft.com/office/officeart/2005/8/layout/list1"/>
    <dgm:cxn modelId="{58F67755-2CCA-4F6D-BACB-D957A7292560}" type="presParOf" srcId="{BFDE9B6C-5F6B-4C23-8541-C81CE8C07FF5}" destId="{D9BE2BA5-8B23-482F-B3AC-9AE9216EFA42}" srcOrd="0" destOrd="0" presId="urn:microsoft.com/office/officeart/2005/8/layout/list1"/>
    <dgm:cxn modelId="{224938A8-9D77-4D5A-A48F-AE5F8726A040}" type="presParOf" srcId="{BFDE9B6C-5F6B-4C23-8541-C81CE8C07FF5}" destId="{007AC178-F6F1-480C-8486-A8B3024263A5}" srcOrd="1" destOrd="0" presId="urn:microsoft.com/office/officeart/2005/8/layout/list1"/>
    <dgm:cxn modelId="{2C40DF93-8D45-4BE5-BB72-A6F6C9E9CFDD}" type="presParOf" srcId="{5C32BADF-FA70-4628-AE69-175F08BA25CC}" destId="{86CB6EF3-9959-41D2-B9D1-B43882C3AE4E}" srcOrd="1" destOrd="0" presId="urn:microsoft.com/office/officeart/2005/8/layout/list1"/>
    <dgm:cxn modelId="{6F0345AF-0995-465A-B4E6-DB56CE44EFE9}" type="presParOf" srcId="{5C32BADF-FA70-4628-AE69-175F08BA25CC}" destId="{9253B959-373A-4A64-95D2-EEE186EDAF18}" srcOrd="2" destOrd="0" presId="urn:microsoft.com/office/officeart/2005/8/layout/list1"/>
    <dgm:cxn modelId="{BF4C64BD-E641-4DC1-9B99-4D4EAA24F971}" type="presParOf" srcId="{5C32BADF-FA70-4628-AE69-175F08BA25CC}" destId="{C339F61C-E309-470E-B331-AB88440A0A65}" srcOrd="3" destOrd="0" presId="urn:microsoft.com/office/officeart/2005/8/layout/list1"/>
    <dgm:cxn modelId="{9AD72026-25E7-46A0-8550-B7CE2B640834}" type="presParOf" srcId="{5C32BADF-FA70-4628-AE69-175F08BA25CC}" destId="{649CFC27-91E7-486C-8785-8684412CC705}" srcOrd="4" destOrd="0" presId="urn:microsoft.com/office/officeart/2005/8/layout/list1"/>
    <dgm:cxn modelId="{4E69EFA5-DF09-43C4-90E4-E924E398B15A}" type="presParOf" srcId="{649CFC27-91E7-486C-8785-8684412CC705}" destId="{4170323B-C4B0-4ED9-B8E9-9BC8A7A27803}" srcOrd="0" destOrd="0" presId="urn:microsoft.com/office/officeart/2005/8/layout/list1"/>
    <dgm:cxn modelId="{3272D030-2152-48D7-B8D4-B5E86C991FBC}" type="presParOf" srcId="{649CFC27-91E7-486C-8785-8684412CC705}" destId="{A7482C18-7845-431E-BF87-7359375FC3BA}" srcOrd="1" destOrd="0" presId="urn:microsoft.com/office/officeart/2005/8/layout/list1"/>
    <dgm:cxn modelId="{0DA0051A-BFEF-4B7A-A879-4F8F3988D2E2}" type="presParOf" srcId="{5C32BADF-FA70-4628-AE69-175F08BA25CC}" destId="{A08C53BD-8823-4065-AEE5-186472D6C113}" srcOrd="5" destOrd="0" presId="urn:microsoft.com/office/officeart/2005/8/layout/list1"/>
    <dgm:cxn modelId="{BE58F60F-7230-4F78-A7FE-56A501DAA4C1}" type="presParOf" srcId="{5C32BADF-FA70-4628-AE69-175F08BA25CC}" destId="{8A5E1DBF-03FF-485C-ABEF-27D8BFB43D36}" srcOrd="6" destOrd="0" presId="urn:microsoft.com/office/officeart/2005/8/layout/list1"/>
    <dgm:cxn modelId="{4F5F4CF3-14FC-40F1-9126-B116BB75AD23}" type="presParOf" srcId="{5C32BADF-FA70-4628-AE69-175F08BA25CC}" destId="{03504D10-B335-4A0B-8212-34C5F04D6FB8}" srcOrd="7" destOrd="0" presId="urn:microsoft.com/office/officeart/2005/8/layout/list1"/>
    <dgm:cxn modelId="{78660559-76D5-4307-948D-D744DD39FFD4}" type="presParOf" srcId="{5C32BADF-FA70-4628-AE69-175F08BA25CC}" destId="{FCEAD8BA-473C-42F8-83C1-D85A346AEF2D}" srcOrd="8" destOrd="0" presId="urn:microsoft.com/office/officeart/2005/8/layout/list1"/>
    <dgm:cxn modelId="{29FBB4B0-0374-4408-89F9-C6E4746206DD}" type="presParOf" srcId="{FCEAD8BA-473C-42F8-83C1-D85A346AEF2D}" destId="{74DDA138-EF16-411D-88A4-1978789237FB}" srcOrd="0" destOrd="0" presId="urn:microsoft.com/office/officeart/2005/8/layout/list1"/>
    <dgm:cxn modelId="{6B260777-54AA-4E05-A713-49E5ED91871B}" type="presParOf" srcId="{FCEAD8BA-473C-42F8-83C1-D85A346AEF2D}" destId="{22E9AF39-91D1-4E4D-8E18-E8FA58161057}" srcOrd="1" destOrd="0" presId="urn:microsoft.com/office/officeart/2005/8/layout/list1"/>
    <dgm:cxn modelId="{8589D4EC-D43E-4ABB-B6E7-AA32756FCF28}" type="presParOf" srcId="{5C32BADF-FA70-4628-AE69-175F08BA25CC}" destId="{CDC517C0-AA6E-439A-BE1B-74D544D90866}" srcOrd="9" destOrd="0" presId="urn:microsoft.com/office/officeart/2005/8/layout/list1"/>
    <dgm:cxn modelId="{AAE61F55-9273-45B5-856B-AEB7AD6204A8}" type="presParOf" srcId="{5C32BADF-FA70-4628-AE69-175F08BA25CC}" destId="{F3716947-4A37-4FC4-ADEA-7EC8F332F5A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53B959-373A-4A64-95D2-EEE186EDAF18}">
      <dsp:nvSpPr>
        <dsp:cNvPr id="0" name=""/>
        <dsp:cNvSpPr/>
      </dsp:nvSpPr>
      <dsp:spPr>
        <a:xfrm>
          <a:off x="0" y="792088"/>
          <a:ext cx="8044187" cy="55440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AC178-F6F1-480C-8486-A8B3024263A5}">
      <dsp:nvSpPr>
        <dsp:cNvPr id="0" name=""/>
        <dsp:cNvSpPr/>
      </dsp:nvSpPr>
      <dsp:spPr>
        <a:xfrm>
          <a:off x="514399" y="100606"/>
          <a:ext cx="6048583" cy="10454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A forecast of income and expenditure (and thereby profitability</a:t>
          </a:r>
          <a:r>
            <a:rPr lang="en-AU" sz="1600" kern="1200" dirty="0" smtClean="0"/>
            <a:t>)</a:t>
          </a:r>
          <a:endParaRPr lang="en-AU" sz="1600" kern="1200" dirty="0"/>
        </a:p>
      </dsp:txBody>
      <dsp:txXfrm>
        <a:off x="565435" y="151642"/>
        <a:ext cx="5946511" cy="943409"/>
      </dsp:txXfrm>
    </dsp:sp>
    <dsp:sp modelId="{8A5E1DBF-03FF-485C-ABEF-27D8BFB43D36}">
      <dsp:nvSpPr>
        <dsp:cNvPr id="0" name=""/>
        <dsp:cNvSpPr/>
      </dsp:nvSpPr>
      <dsp:spPr>
        <a:xfrm>
          <a:off x="0" y="2592288"/>
          <a:ext cx="8229600" cy="55440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482C18-7845-431E-BF87-7359375FC3BA}">
      <dsp:nvSpPr>
        <dsp:cNvPr id="0" name=""/>
        <dsp:cNvSpPr/>
      </dsp:nvSpPr>
      <dsp:spPr>
        <a:xfrm>
          <a:off x="658417" y="1396755"/>
          <a:ext cx="5760720" cy="1441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A tool for decision making</a:t>
          </a:r>
          <a:endParaRPr lang="en-AU" sz="2800" kern="1200" dirty="0"/>
        </a:p>
      </dsp:txBody>
      <dsp:txXfrm>
        <a:off x="728787" y="1467125"/>
        <a:ext cx="5619980" cy="1300795"/>
      </dsp:txXfrm>
    </dsp:sp>
    <dsp:sp modelId="{F3716947-4A37-4FC4-ADEA-7EC8F332F5A8}">
      <dsp:nvSpPr>
        <dsp:cNvPr id="0" name=""/>
        <dsp:cNvSpPr/>
      </dsp:nvSpPr>
      <dsp:spPr>
        <a:xfrm>
          <a:off x="0" y="3816423"/>
          <a:ext cx="8229600" cy="55440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E9AF39-91D1-4E4D-8E18-E8FA58161057}">
      <dsp:nvSpPr>
        <dsp:cNvPr id="0" name=""/>
        <dsp:cNvSpPr/>
      </dsp:nvSpPr>
      <dsp:spPr>
        <a:xfrm>
          <a:off x="586408" y="3340968"/>
          <a:ext cx="5760720" cy="10454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A means to monitor business performance</a:t>
          </a:r>
          <a:endParaRPr lang="en-AU" sz="2800" kern="1200" dirty="0"/>
        </a:p>
      </dsp:txBody>
      <dsp:txXfrm>
        <a:off x="637444" y="3392004"/>
        <a:ext cx="5658648" cy="943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2B904-8E22-4DBA-BFF4-84D2B30C37C1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12DD0-7583-4539-9E08-C887B0291F69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44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9340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Jean Murray (US Law)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1413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0509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8003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Note: Expenditure must be tightly controlled. When the budget for advertising has been fully expended, the decision on spending</a:t>
            </a:r>
            <a:r>
              <a:rPr lang="en-AU" baseline="0" dirty="0" smtClean="0"/>
              <a:t> </a:t>
            </a:r>
            <a:r>
              <a:rPr lang="en-AU" dirty="0" smtClean="0"/>
              <a:t>money on advertising is likely to be "no". 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5016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411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Source: </a:t>
            </a:r>
            <a:r>
              <a:rPr lang="en-AU" dirty="0" err="1" smtClean="0"/>
              <a:t>Secrett</a:t>
            </a:r>
            <a:r>
              <a:rPr lang="en-AU" dirty="0" smtClean="0"/>
              <a:t>. M.,</a:t>
            </a:r>
            <a:r>
              <a:rPr lang="en-AU" baseline="0" dirty="0" smtClean="0"/>
              <a:t> 2010</a:t>
            </a:r>
            <a:r>
              <a:rPr lang="en-AU" dirty="0" smtClean="0"/>
              <a:t>,</a:t>
            </a:r>
            <a:r>
              <a:rPr lang="en-AU" baseline="0" dirty="0" smtClean="0"/>
              <a:t> </a:t>
            </a:r>
            <a:r>
              <a:rPr lang="en-AU" i="1" dirty="0" smtClean="0"/>
              <a:t>Budget and Forecast, Your Practical Guide to Preparing</a:t>
            </a:r>
            <a:r>
              <a:rPr lang="en-AU" i="1" baseline="0" dirty="0" smtClean="0"/>
              <a:t> and Presenting Financial Information, </a:t>
            </a:r>
            <a:r>
              <a:rPr lang="en-AU" i="0" baseline="0" dirty="0" smtClean="0"/>
              <a:t>Harlow, Pearson.</a:t>
            </a:r>
            <a:endParaRPr lang="en-AU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9464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0546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07138-AC6C-49B9-922C-557AA4FC3229}" type="datetimeFigureOut">
              <a:rPr lang="en-AU" smtClean="0"/>
              <a:pPr/>
              <a:t>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leoisaac.com/budget/Sample_Personal_Budget.pd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leoisaac.com/budget/sample_event_budget.pd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BSBFIM501A Manage Budgets and Financial Plans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Budget - a financial document used to project future income and expenses for a chosen period.  </a:t>
            </a:r>
          </a:p>
          <a:p>
            <a:r>
              <a:rPr lang="en-AU" dirty="0" smtClean="0"/>
              <a:t>Budgeting – forecasting (projecting) what will happen financially</a:t>
            </a:r>
          </a:p>
          <a:p>
            <a:r>
              <a:rPr lang="en-AU" dirty="0" smtClean="0"/>
              <a:t>For instance, buying a brand new car on loan</a:t>
            </a:r>
          </a:p>
          <a:p>
            <a:pPr>
              <a:buNone/>
            </a:pPr>
            <a:r>
              <a:rPr lang="en-AU" dirty="0"/>
              <a:t> </a:t>
            </a:r>
            <a:r>
              <a:rPr lang="en-AU" dirty="0" smtClean="0"/>
              <a:t>   (need to know how much the instalment will be) 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Requirements of Budgeting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/>
              <a:t>C</a:t>
            </a:r>
            <a:r>
              <a:rPr lang="en-AU" dirty="0" smtClean="0"/>
              <a:t>onstantly </a:t>
            </a:r>
            <a:r>
              <a:rPr lang="en-AU" dirty="0"/>
              <a:t>compare actual financial outcomes with targets in the budget and take corrective action if the targets in the budget are not being </a:t>
            </a:r>
            <a:r>
              <a:rPr lang="en-AU" dirty="0" smtClean="0"/>
              <a:t>met </a:t>
            </a:r>
          </a:p>
          <a:p>
            <a:r>
              <a:rPr lang="en-AU" dirty="0"/>
              <a:t>N</a:t>
            </a:r>
            <a:r>
              <a:rPr lang="en-AU" dirty="0" smtClean="0"/>
              <a:t>eed </a:t>
            </a:r>
            <a:r>
              <a:rPr lang="en-AU" dirty="0"/>
              <a:t>to continually review the budget and use it as a guide when making financial </a:t>
            </a:r>
            <a:r>
              <a:rPr lang="en-AU" dirty="0" smtClean="0"/>
              <a:t>decisions 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Requirements of Budgeting (Continued) </a:t>
            </a:r>
            <a:r>
              <a:rPr lang="en-AU" b="1" dirty="0" smtClean="0"/>
              <a:t/>
            </a:r>
            <a:br>
              <a:rPr lang="en-AU" b="1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If a proposed course of action has been anticipated in the budget, then managers will feel confident in making a decision to go ahead </a:t>
            </a:r>
          </a:p>
          <a:p>
            <a:r>
              <a:rPr lang="en-AU" dirty="0"/>
              <a:t>But if a proposed course of action has not been costed in the budget, </a:t>
            </a:r>
            <a:r>
              <a:rPr lang="en-AU" dirty="0" smtClean="0"/>
              <a:t>going </a:t>
            </a:r>
            <a:r>
              <a:rPr lang="en-AU" dirty="0"/>
              <a:t>ahead will entail financial risk. </a:t>
            </a:r>
          </a:p>
          <a:p>
            <a:pPr>
              <a:buNone/>
            </a:pPr>
            <a:r>
              <a:rPr lang="en-AU" dirty="0"/>
              <a:t> </a:t>
            </a:r>
          </a:p>
          <a:p>
            <a:endParaRPr lang="en-AU" dirty="0" smtClean="0"/>
          </a:p>
          <a:p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AU" dirty="0" smtClean="0"/>
              <a:t>The Purpose of Budgeting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9552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Forecast of Income and Expenditure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/>
              <a:t>In constructing a Business Plan, the manager attempts to forecast Income and Expenditure, and thereby profitability.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4" name="Picture 3" descr="Illustration of the purpose of budgeting as a means of forecasting business performanc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573016"/>
            <a:ext cx="583264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sz="4900" dirty="0" smtClean="0"/>
              <a:t>Tool </a:t>
            </a:r>
            <a:r>
              <a:rPr lang="en-AU" sz="4900" dirty="0"/>
              <a:t>for decision making</a:t>
            </a:r>
            <a:br>
              <a:rPr lang="en-AU" sz="4900" dirty="0"/>
            </a:br>
            <a:endParaRPr lang="en-AU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/>
              <a:t>T</a:t>
            </a:r>
            <a:r>
              <a:rPr lang="en-AU" dirty="0" smtClean="0"/>
              <a:t>he </a:t>
            </a:r>
            <a:r>
              <a:rPr lang="en-AU" dirty="0"/>
              <a:t>budget provides a financial framework for the decision making </a:t>
            </a:r>
            <a:r>
              <a:rPr lang="en-AU" dirty="0" smtClean="0"/>
              <a:t>process</a:t>
            </a:r>
          </a:p>
          <a:p>
            <a:r>
              <a:rPr lang="en-AU" dirty="0" smtClean="0"/>
              <a:t> </a:t>
            </a:r>
            <a:r>
              <a:rPr lang="en-AU" dirty="0"/>
              <a:t>i.e. is the proposed course action something we have planned for or not.</a:t>
            </a:r>
          </a:p>
          <a:p>
            <a:pPr>
              <a:buNone/>
            </a:pPr>
            <a:r>
              <a:rPr lang="en-AU" dirty="0" smtClean="0"/>
              <a:t>   </a:t>
            </a:r>
          </a:p>
          <a:p>
            <a:pPr>
              <a:buNone/>
            </a:pPr>
            <a:r>
              <a:rPr lang="en-AU" dirty="0"/>
              <a:t> </a:t>
            </a:r>
            <a:r>
              <a:rPr lang="en-AU" dirty="0" smtClean="0"/>
              <a:t>      </a:t>
            </a:r>
          </a:p>
          <a:p>
            <a:endParaRPr lang="en-AU" dirty="0"/>
          </a:p>
        </p:txBody>
      </p:sp>
      <p:pic>
        <p:nvPicPr>
          <p:cNvPr id="4" name="Picture 3" descr="Illustration of the purpose of budgeting as a tool for decision maki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4005064"/>
            <a:ext cx="5184576" cy="190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> </a:t>
            </a:r>
            <a:br>
              <a:rPr lang="en-AU" b="1" dirty="0" smtClean="0"/>
            </a:br>
            <a:r>
              <a:rPr lang="en-AU" dirty="0" smtClean="0"/>
              <a:t>Monitoring Business Performance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endParaRPr lang="en-AU" dirty="0" smtClean="0"/>
          </a:p>
          <a:p>
            <a:r>
              <a:rPr lang="en-AU" dirty="0" smtClean="0"/>
              <a:t>Budget enables the actual business performance to be measured against the forecast business performance.</a:t>
            </a:r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971600" y="4293096"/>
            <a:ext cx="2232248" cy="1202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Business Performance</a:t>
            </a:r>
            <a:endParaRPr lang="en-AU" dirty="0"/>
          </a:p>
        </p:txBody>
      </p:sp>
      <p:sp>
        <p:nvSpPr>
          <p:cNvPr id="5" name="Oval 4"/>
          <p:cNvSpPr/>
          <p:nvPr/>
        </p:nvSpPr>
        <p:spPr>
          <a:xfrm>
            <a:off x="4211960" y="4437112"/>
            <a:ext cx="1224136" cy="842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Budget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6228184" y="4293096"/>
            <a:ext cx="194421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Forecast Business</a:t>
            </a:r>
          </a:p>
          <a:p>
            <a:pPr algn="ctr"/>
            <a:r>
              <a:rPr lang="en-AU" dirty="0" smtClean="0"/>
              <a:t>Performance</a:t>
            </a:r>
            <a:endParaRPr lang="en-AU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580112" y="486916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347864" y="486916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sz="4900" dirty="0" smtClean="0"/>
              <a:t>Preparing a Budget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Plan Start-up </a:t>
            </a:r>
            <a:br>
              <a:rPr lang="en-AU" dirty="0" smtClean="0"/>
            </a:br>
            <a:r>
              <a:rPr lang="en-AU" dirty="0" smtClean="0"/>
              <a:t>- Gather information for the business plan (all the items and expenses necessary) </a:t>
            </a:r>
          </a:p>
          <a:p>
            <a:pPr>
              <a:buNone/>
            </a:pPr>
            <a:r>
              <a:rPr lang="en-AU" dirty="0" smtClean="0"/>
              <a:t>    - Need to know cost (inventory, furniture and fixtures, computers and software, and the costs of finding and securing a location for the business)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Work with a Lender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en-AU" dirty="0" smtClean="0"/>
              <a:t>Probably need to borrow money (from a lender or from family and friends)</a:t>
            </a:r>
          </a:p>
          <a:p>
            <a:r>
              <a:rPr lang="en-AU" dirty="0" smtClean="0"/>
              <a:t>A budget -  shows the lender how much you need for start-up </a:t>
            </a:r>
          </a:p>
          <a:p>
            <a:pPr>
              <a:buNone/>
            </a:pPr>
            <a:r>
              <a:rPr lang="en-AU" dirty="0" smtClean="0"/>
              <a:t>    - what cash flow situation will look like in the first three years of the business. </a:t>
            </a:r>
          </a:p>
          <a:p>
            <a:r>
              <a:rPr lang="en-AU" dirty="0" smtClean="0"/>
              <a:t>A reasonable budget - can increase credibility with the lender.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Plan Spending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Budget – can give spending for salary and expenses for each month</a:t>
            </a:r>
          </a:p>
          <a:p>
            <a:r>
              <a:rPr lang="en-AU" dirty="0" smtClean="0"/>
              <a:t> Gradually,</a:t>
            </a:r>
          </a:p>
          <a:p>
            <a:pPr>
              <a:buNone/>
            </a:pPr>
            <a:r>
              <a:rPr lang="en-AU" dirty="0" smtClean="0"/>
              <a:t>    the business owner - can see what the future looks like by planning for living expenses.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Know Required Profit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Budget on a "required profit" basis - can show how much money needed to make for all expenses </a:t>
            </a:r>
          </a:p>
          <a:p>
            <a:r>
              <a:rPr lang="en-AU" dirty="0" smtClean="0"/>
              <a:t>It starts with all the expenses, leaving the required profit as the income number needed for the budget balance.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Budgeting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r>
              <a:rPr lang="en-AU" dirty="0" smtClean="0"/>
              <a:t>The budgeting process may be carried out by individuals or by companies to estimate whether the person/company can continue to operate with its projected income and expenses.</a:t>
            </a:r>
          </a:p>
          <a:p>
            <a:r>
              <a:rPr lang="en-AU" dirty="0" smtClean="0"/>
              <a:t> A budget may be prepared simply using paper and pencil, or on computer using a spreadsheet program like Excel, or with a financial application like Quicken or QuickBooks.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Summary of a Budget Forecast/Bid/Allocation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  <a:blipFill>
            <a:blip r:embed="rId4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dirty="0" smtClean="0">
                <a:latin typeface="+mj-lt"/>
              </a:rPr>
              <a:t>Department                                  Company Process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Prepare a budget forecast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  Submit a bid                    Consider the bid, with others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  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                                             Overall budget allocation  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                                     Departmental budget   allocation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Compliance with budget allocation                              </a:t>
            </a:r>
            <a:endParaRPr lang="en-AU" sz="2800" dirty="0">
              <a:latin typeface="+mj-lt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07704" y="256490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43808" y="292494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228184" y="30689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228184" y="414908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876256" y="5085184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5652120" y="5517232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sz="4900" dirty="0" smtClean="0"/>
              <a:t>Variance Report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Variance Report - to identify differences between the planned financial outcomes (the </a:t>
            </a:r>
            <a:r>
              <a:rPr lang="en-AU" b="1" dirty="0" smtClean="0"/>
              <a:t>Budget</a:t>
            </a:r>
            <a:r>
              <a:rPr lang="en-AU" dirty="0" smtClean="0"/>
              <a:t>) and the actual financial outcomes (The </a:t>
            </a:r>
            <a:r>
              <a:rPr lang="en-AU" b="1" dirty="0" smtClean="0"/>
              <a:t>Actual</a:t>
            </a:r>
            <a:r>
              <a:rPr lang="en-AU" dirty="0" smtClean="0"/>
              <a:t>). </a:t>
            </a:r>
          </a:p>
          <a:p>
            <a:endParaRPr lang="en-AU" dirty="0" smtClean="0"/>
          </a:p>
          <a:p>
            <a:r>
              <a:rPr lang="en-AU" dirty="0" smtClean="0"/>
              <a:t>The difference between Budget and Actual is called the '</a:t>
            </a:r>
            <a:r>
              <a:rPr lang="en-AU" b="1" dirty="0" smtClean="0"/>
              <a:t>Variance</a:t>
            </a:r>
            <a:r>
              <a:rPr lang="en-AU" dirty="0" smtClean="0"/>
              <a:t>".  </a:t>
            </a:r>
            <a:endParaRPr lang="en-A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Variance Report (Continued) 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The Variance is depicted below in dollar ($) and percent (%) terms. </a:t>
            </a:r>
          </a:p>
          <a:p>
            <a:r>
              <a:rPr lang="en-AU" dirty="0" smtClean="0"/>
              <a:t>Calculating the variance in percent (%) is useful as it gives the relative size of the variance. </a:t>
            </a:r>
          </a:p>
          <a:p>
            <a:r>
              <a:rPr lang="en-AU" dirty="0" smtClean="0"/>
              <a:t>When calculating the Variance in percent (%) - divide the Variance in dollars ($) by the Budget (and not by the Actual).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19672" y="-315416"/>
          <a:ext cx="6096000" cy="4081218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4081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A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0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en-A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Illustration of the purpose of budgeting as a method for monitoring business performanc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77686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Developing a Budget 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en-AU" dirty="0" smtClean="0"/>
              <a:t>Business Strategy Examples</a:t>
            </a:r>
          </a:p>
          <a:p>
            <a:r>
              <a:rPr lang="en-AU" dirty="0" smtClean="0"/>
              <a:t>The following three tables provide an example of developing an overall organisation budget by setting the amount of funds for each strategy of the business plan.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Table.1: Professional Development</a:t>
            </a:r>
            <a:br>
              <a:rPr lang="en-AU" dirty="0" smtClean="0"/>
            </a:b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1600200"/>
          <a:ext cx="8291264" cy="2477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5256584"/>
                <a:gridCol w="159452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 No.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Cost</a:t>
                      </a:r>
                      <a:endParaRPr lang="en-AU" dirty="0"/>
                    </a:p>
                  </a:txBody>
                  <a:tcPr/>
                </a:tc>
              </a:tr>
              <a:tr h="521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 smtClean="0">
                          <a:latin typeface="+mn-lt"/>
                          <a:ea typeface="Calibri"/>
                        </a:rPr>
                        <a:t>2.1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A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Conduct two level one coaching courses 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latin typeface="+mn-lt"/>
                          <a:ea typeface="Calibri"/>
                        </a:rPr>
                        <a:t>$1,000.00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2.2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>
                          <a:latin typeface="+mn-lt"/>
                          <a:ea typeface="Times New Roman"/>
                        </a:rPr>
                        <a:t>Conduct coach update courses </a:t>
                      </a:r>
                      <a:endParaRPr lang="en-AU" sz="2000" dirty="0"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2.3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>
                          <a:latin typeface="+mn-lt"/>
                          <a:ea typeface="Times New Roman"/>
                        </a:rPr>
                        <a:t>Conduct coach update courses </a:t>
                      </a:r>
                      <a:endParaRPr lang="en-AU" sz="2000" dirty="0"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400.00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2.4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Send two delegates to Nat. Coaching Conf. 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$1,500.00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Total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$3,400.00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Table 2: Facility Development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47664" y="2276872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384376"/>
                <a:gridCol w="1415480"/>
              </a:tblGrid>
              <a:tr h="139040"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 no.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Cost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3.1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Painting and Repair</a:t>
                      </a:r>
                      <a:r>
                        <a:rPr lang="en-AU" baseline="0" dirty="0" smtClean="0"/>
                        <a:t> Clubhouse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$1000.00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3.2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Improvement to drainage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$5000.00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3.3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New gate for car park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3.4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Architect fees for extension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$7000.00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lvl="0"/>
            <a:r>
              <a:rPr lang="en-AU" b="1" dirty="0" smtClean="0">
                <a:solidFill>
                  <a:srgbClr val="000066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AU" b="1" dirty="0" smtClean="0">
                <a:solidFill>
                  <a:srgbClr val="000066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en-AU" dirty="0" smtClean="0">
                <a:ea typeface="Times New Roman" pitchFamily="18" charset="0"/>
                <a:cs typeface="Times New Roman" pitchFamily="18" charset="0"/>
              </a:rPr>
              <a:t>Table 3:Administration</a:t>
            </a:r>
            <a:r>
              <a:rPr lang="en-AU" sz="4900" dirty="0" smtClean="0">
                <a:cs typeface="Arial" pitchFamily="34" charset="0"/>
              </a:rPr>
              <a:t/>
            </a:r>
            <a:br>
              <a:rPr lang="en-AU" sz="4900" dirty="0" smtClean="0">
                <a:cs typeface="Arial" pitchFamily="34" charset="0"/>
              </a:rPr>
            </a:br>
            <a:endParaRPr lang="en-AU" sz="49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/>
                <a:gridCol w="4179912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 no.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Cost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Employment Executive</a:t>
                      </a:r>
                      <a:r>
                        <a:rPr lang="en-AU" baseline="0" dirty="0" smtClean="0"/>
                        <a:t> Directors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$33,000.00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Employment of Administration Officer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$15,000.00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Office Expenses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5,000.00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Committee Expenses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   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Production of</a:t>
                      </a:r>
                      <a:r>
                        <a:rPr lang="en-AU" baseline="0" dirty="0" smtClean="0"/>
                        <a:t> Annual Report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   300.00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Audit fees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   750.00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$ 54550.00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51520" y="260648"/>
            <a:ext cx="8424936" cy="586551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accuracy and reliability relies on,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- limiting expenditure only to planned strategies (e.g. if a project is not in the budget, it does not go-ahead)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obtaining quotes for work to be done (e.g. painting and repairs to clubhouse)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conducting research on actual costs (e.g. conduct two level one coaching courses)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having historical information (e.g. office expenses, audit fees)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making a decision to set a remuneration level (e.g.   employment of Administration Officer )</a:t>
            </a: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sz="4900" dirty="0" smtClean="0"/>
              <a:t>How to develop a budget</a:t>
            </a:r>
            <a:br>
              <a:rPr lang="en-AU" sz="4900" dirty="0" smtClean="0"/>
            </a:br>
            <a:endParaRPr lang="en-AU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en-AU" dirty="0" smtClean="0"/>
              <a:t>   Three main methods for obtaining the information required to develop a budget</a:t>
            </a:r>
          </a:p>
          <a:p>
            <a:pPr lvl="0"/>
            <a:r>
              <a:rPr lang="en-AU" dirty="0" smtClean="0"/>
              <a:t>The business plan</a:t>
            </a:r>
          </a:p>
          <a:p>
            <a:pPr lvl="0"/>
            <a:r>
              <a:rPr lang="en-AU" dirty="0" smtClean="0"/>
              <a:t>Historical information from the organisation's accounting system</a:t>
            </a:r>
          </a:p>
          <a:p>
            <a:pPr lvl="0"/>
            <a:r>
              <a:rPr lang="en-AU" dirty="0" smtClean="0"/>
              <a:t>The knowledge of key personnel in the organisation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Budgeting Process(Continued)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process for preparing a monthly budget includes:</a:t>
            </a:r>
          </a:p>
          <a:p>
            <a:pPr lvl="0">
              <a:buNone/>
            </a:pPr>
            <a:r>
              <a:rPr lang="en-AU" dirty="0" smtClean="0"/>
              <a:t> (1) Listing of all sources of monthly income</a:t>
            </a:r>
          </a:p>
          <a:p>
            <a:pPr lvl="0">
              <a:buNone/>
            </a:pPr>
            <a:r>
              <a:rPr lang="en-AU" dirty="0" smtClean="0"/>
              <a:t> (2) Listing of all required, fixed expenses, like       rent/mortgage, utilities, phone bill</a:t>
            </a:r>
          </a:p>
          <a:p>
            <a:pPr lvl="0">
              <a:buNone/>
            </a:pPr>
            <a:r>
              <a:rPr lang="en-AU" dirty="0" smtClean="0"/>
              <a:t> (3) Listing of other possible and variable expenses.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 of the budgeting proces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59074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The Business Plan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lvl="0"/>
            <a:r>
              <a:rPr lang="en-AU" dirty="0" smtClean="0"/>
              <a:t>The </a:t>
            </a:r>
            <a:r>
              <a:rPr lang="en-AU" b="1" dirty="0" smtClean="0"/>
              <a:t>strategic</a:t>
            </a:r>
            <a:r>
              <a:rPr lang="en-AU" dirty="0" smtClean="0"/>
              <a:t> plan - an overview of the organisation's goals and objectives</a:t>
            </a:r>
          </a:p>
          <a:p>
            <a:pPr lvl="0"/>
            <a:endParaRPr lang="en-AU" dirty="0" smtClean="0"/>
          </a:p>
          <a:p>
            <a:pPr lvl="0"/>
            <a:r>
              <a:rPr lang="en-AU" dirty="0" smtClean="0"/>
              <a:t>The </a:t>
            </a:r>
            <a:r>
              <a:rPr lang="en-AU" b="1" dirty="0" smtClean="0"/>
              <a:t>operational</a:t>
            </a:r>
            <a:r>
              <a:rPr lang="en-AU" dirty="0" smtClean="0"/>
              <a:t> plan - details the work for the organisation's goals and objectives</a:t>
            </a:r>
          </a:p>
          <a:p>
            <a:pPr lvl="0">
              <a:buNone/>
            </a:pPr>
            <a:endParaRPr lang="en-AU" dirty="0" smtClean="0"/>
          </a:p>
          <a:p>
            <a:pPr lvl="0"/>
            <a:r>
              <a:rPr lang="en-AU" dirty="0" smtClean="0"/>
              <a:t>The </a:t>
            </a:r>
            <a:r>
              <a:rPr lang="en-AU" b="1" dirty="0" smtClean="0"/>
              <a:t>financial</a:t>
            </a:r>
            <a:r>
              <a:rPr lang="en-AU" dirty="0" smtClean="0"/>
              <a:t> plan or budget  - estimate finance for operational plan 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Historical Information for Budgeting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r>
              <a:rPr lang="en-AU" sz="2800" dirty="0" smtClean="0"/>
              <a:t>Audited financial accounts - information about how the organisation performs financially</a:t>
            </a:r>
          </a:p>
          <a:p>
            <a:pPr>
              <a:buNone/>
            </a:pPr>
            <a:r>
              <a:rPr lang="en-AU" sz="2800" dirty="0" smtClean="0"/>
              <a:t>    -  e.g. the financial </a:t>
            </a:r>
            <a:r>
              <a:rPr lang="en-AU" sz="2800" b="1" dirty="0" smtClean="0"/>
              <a:t>accounting </a:t>
            </a:r>
            <a:r>
              <a:rPr lang="en-AU" sz="2800" dirty="0" smtClean="0"/>
              <a:t>system</a:t>
            </a:r>
            <a:r>
              <a:rPr lang="en-AU" sz="2800" b="1" dirty="0" smtClean="0"/>
              <a:t> </a:t>
            </a:r>
            <a:r>
              <a:rPr lang="en-AU" sz="2800" dirty="0" smtClean="0"/>
              <a:t>can provide detailed information on:</a:t>
            </a:r>
          </a:p>
          <a:p>
            <a:pPr>
              <a:buNone/>
            </a:pPr>
            <a:endParaRPr lang="en-AU" sz="28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Sales and other sources of income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en-AU" sz="28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 Gross profit margins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en-AU" sz="28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 Overheads such as electricity, rates,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en-AU" sz="2800" dirty="0" smtClean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 Maintenance, salaries, office costs, etc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en-AU" sz="2800" dirty="0" smtClean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 Loan repayments</a:t>
            </a:r>
            <a:endParaRPr lang="en-AU" sz="2800" dirty="0" smtClean="0">
              <a:cs typeface="Arial" pitchFamily="34" charset="0"/>
            </a:endParaRPr>
          </a:p>
          <a:p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Knowledge of Key Personnel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A team of people, each of whom is given the task to provide estimates of revenues (if any) and costs for a section or department of the organisation for which they have responsibility. </a:t>
            </a:r>
          </a:p>
          <a:p>
            <a:r>
              <a:rPr lang="en-AU" dirty="0" smtClean="0"/>
              <a:t>It is likely that such individuals will be able to provide reasonably accurate forecasts of income and expenditure. However, they will also present a "wish list" which those in charge of the budgeting process will need to examine for financial feasibility.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395536" y="692696"/>
            <a:ext cx="8229600" cy="4525963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AU" dirty="0" smtClean="0"/>
              <a:t>The involvement of many people in the budgeting process greatly adds to how long it takes to produce a budget that is accepted by persons involved. </a:t>
            </a:r>
          </a:p>
          <a:p>
            <a:endParaRPr lang="en-AU" dirty="0" smtClean="0"/>
          </a:p>
          <a:p>
            <a:r>
              <a:rPr lang="en-AU" dirty="0" smtClean="0"/>
              <a:t>From start to finish, it is necessary to allow a month in small organisations and three months in larger organisations. </a:t>
            </a:r>
            <a:endParaRPr lang="en-A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Cash Flow Forecasting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A cash flow forecast shows the combined effect on cash reserves of all cash receipts and payments over a period of time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Setting maximum limits on expenditure</a:t>
            </a:r>
          </a:p>
          <a:p>
            <a:r>
              <a:rPr lang="en-AU" dirty="0" smtClean="0"/>
              <a:t>Setting minimum limits on revenue, where appropriate</a:t>
            </a:r>
          </a:p>
          <a:p>
            <a:r>
              <a:rPr lang="en-AU" dirty="0" smtClean="0"/>
              <a:t>Ensuring a common awareness of the limits</a:t>
            </a:r>
          </a:p>
          <a:p>
            <a:r>
              <a:rPr lang="en-AU" dirty="0" smtClean="0"/>
              <a:t>Providing a basis for performance monitoring</a:t>
            </a:r>
          </a:p>
          <a:p>
            <a:r>
              <a:rPr lang="en-AU" dirty="0" smtClean="0"/>
              <a:t>Highlighting the level of costs, one with another</a:t>
            </a:r>
          </a:p>
          <a:p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Budget Management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Financial Plan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A </a:t>
            </a:r>
            <a:r>
              <a:rPr lang="en-AU" dirty="0"/>
              <a:t>financial </a:t>
            </a:r>
            <a:r>
              <a:rPr lang="en-AU" dirty="0" smtClean="0"/>
              <a:t>plan - determining </a:t>
            </a:r>
            <a:r>
              <a:rPr lang="en-AU" dirty="0"/>
              <a:t>the extent of the loan that you can afford. </a:t>
            </a:r>
            <a:endParaRPr lang="en-AU" dirty="0" smtClean="0"/>
          </a:p>
          <a:p>
            <a:r>
              <a:rPr lang="en-AU" dirty="0" smtClean="0"/>
              <a:t>This </a:t>
            </a:r>
            <a:r>
              <a:rPr lang="en-AU" dirty="0"/>
              <a:t>type of planning is </a:t>
            </a:r>
            <a:r>
              <a:rPr lang="en-AU" dirty="0" smtClean="0"/>
              <a:t>a </a:t>
            </a:r>
            <a:r>
              <a:rPr lang="en-AU" dirty="0"/>
              <a:t>budgeting activity.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wnload Sample Personal Budget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8568952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Budget Activities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A club needs to know if profitable by hosting a special event,</a:t>
            </a:r>
          </a:p>
          <a:p>
            <a:r>
              <a:rPr lang="en-AU" dirty="0" smtClean="0"/>
              <a:t>Budget activities includes:</a:t>
            </a:r>
          </a:p>
          <a:p>
            <a:pPr>
              <a:buNone/>
            </a:pPr>
            <a:r>
              <a:rPr lang="en-AU" dirty="0" smtClean="0"/>
              <a:t> - Investigating </a:t>
            </a:r>
            <a:r>
              <a:rPr lang="en-AU" dirty="0"/>
              <a:t>what the event needs,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 - Talking </a:t>
            </a:r>
            <a:r>
              <a:rPr lang="en-AU" dirty="0"/>
              <a:t>to people who have experience,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 - Obtaining </a:t>
            </a:r>
            <a:r>
              <a:rPr lang="en-AU" dirty="0"/>
              <a:t>quotes from suppliers and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 - Estimating </a:t>
            </a:r>
            <a:r>
              <a:rPr lang="en-AU" dirty="0"/>
              <a:t>how many people might attend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ample Event Budget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8640"/>
            <a:ext cx="792088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Importance of Budgeting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endParaRPr lang="en-AU" dirty="0" smtClean="0"/>
          </a:p>
          <a:p>
            <a:r>
              <a:rPr lang="en-AU" dirty="0" smtClean="0"/>
              <a:t>A budget becomes </a:t>
            </a:r>
            <a:r>
              <a:rPr lang="en-AU" dirty="0"/>
              <a:t>an essential tool for the financial management of the </a:t>
            </a:r>
            <a:r>
              <a:rPr lang="en-AU" dirty="0" smtClean="0"/>
              <a:t>business.</a:t>
            </a:r>
          </a:p>
          <a:p>
            <a:r>
              <a:rPr lang="en-AU" dirty="0"/>
              <a:t>O</a:t>
            </a:r>
            <a:r>
              <a:rPr lang="en-AU" dirty="0" smtClean="0"/>
              <a:t>perating </a:t>
            </a:r>
            <a:r>
              <a:rPr lang="en-AU" dirty="0"/>
              <a:t>a business without a budget is </a:t>
            </a:r>
            <a:r>
              <a:rPr lang="en-AU" dirty="0" smtClean="0"/>
              <a:t>a bad </a:t>
            </a:r>
            <a:r>
              <a:rPr lang="en-AU" dirty="0"/>
              <a:t>management. </a:t>
            </a:r>
          </a:p>
          <a:p>
            <a:r>
              <a:rPr lang="en-AU" dirty="0" smtClean="0"/>
              <a:t> </a:t>
            </a:r>
            <a:r>
              <a:rPr lang="en-AU" dirty="0"/>
              <a:t>By developing budgets, business managers set income and expenditure targets to be </a:t>
            </a:r>
            <a:r>
              <a:rPr lang="en-AU" dirty="0" smtClean="0"/>
              <a:t>achieved. 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1403</Words>
  <Application>Microsoft Office PowerPoint</Application>
  <PresentationFormat>On-screen Show (4:3)</PresentationFormat>
  <Paragraphs>211</Paragraphs>
  <Slides>35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Times New Roman</vt:lpstr>
      <vt:lpstr>Trebuchet MS</vt:lpstr>
      <vt:lpstr>Verdana</vt:lpstr>
      <vt:lpstr>Office Theme</vt:lpstr>
      <vt:lpstr>BSBFIM501A Manage Budgets and Financial Plans</vt:lpstr>
      <vt:lpstr>The Budgeting Process</vt:lpstr>
      <vt:lpstr>The Budgeting Process(Continued)</vt:lpstr>
      <vt:lpstr>Budget Management</vt:lpstr>
      <vt:lpstr>Financial Plan</vt:lpstr>
      <vt:lpstr>PowerPoint Presentation</vt:lpstr>
      <vt:lpstr>Budget Activities</vt:lpstr>
      <vt:lpstr>PowerPoint Presentation</vt:lpstr>
      <vt:lpstr>Importance of Budgeting</vt:lpstr>
      <vt:lpstr>Requirements of Budgeting</vt:lpstr>
      <vt:lpstr> Requirements of Budgeting (Continued)  </vt:lpstr>
      <vt:lpstr>The Purpose of Budgeting </vt:lpstr>
      <vt:lpstr>Forecast of Income and Expenditure </vt:lpstr>
      <vt:lpstr> Tool for decision making </vt:lpstr>
      <vt:lpstr>  Monitoring Business Performance </vt:lpstr>
      <vt:lpstr> Preparing a Budget </vt:lpstr>
      <vt:lpstr>Work with a Lender </vt:lpstr>
      <vt:lpstr>Plan Spending </vt:lpstr>
      <vt:lpstr>Know Required Profit </vt:lpstr>
      <vt:lpstr>Summary of a Budget Forecast/Bid/Allocation Process</vt:lpstr>
      <vt:lpstr> Variance Report </vt:lpstr>
      <vt:lpstr>Variance Report (Continued) </vt:lpstr>
      <vt:lpstr>PowerPoint Presentation</vt:lpstr>
      <vt:lpstr> Developing a Budget  </vt:lpstr>
      <vt:lpstr> Table.1: Professional Development </vt:lpstr>
      <vt:lpstr> Table 2: Facility Development </vt:lpstr>
      <vt:lpstr> Table 3:Administration </vt:lpstr>
      <vt:lpstr>PowerPoint Presentation</vt:lpstr>
      <vt:lpstr> How to develop a budget </vt:lpstr>
      <vt:lpstr>PowerPoint Presentation</vt:lpstr>
      <vt:lpstr> The Business Plan </vt:lpstr>
      <vt:lpstr> Historical Information for Budgeting </vt:lpstr>
      <vt:lpstr> Knowledge of Key Personnel </vt:lpstr>
      <vt:lpstr>PowerPoint Presentation</vt:lpstr>
      <vt:lpstr>Cash Flow Forecasting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BSBFIM501A Manage Budgets and Financial Plans</dc:title>
  <dc:creator>ds0929</dc:creator>
  <cp:lastModifiedBy>ukyawnaing</cp:lastModifiedBy>
  <cp:revision>85</cp:revision>
  <dcterms:created xsi:type="dcterms:W3CDTF">2012-11-05T05:16:04Z</dcterms:created>
  <dcterms:modified xsi:type="dcterms:W3CDTF">2015-04-03T04:53:25Z</dcterms:modified>
</cp:coreProperties>
</file>