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0" d="100"/>
          <a:sy n="50" d="100"/>
        </p:scale>
        <p:origin x="-1253"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5F147F-41AD-4E02-A77A-10E131DA4449}" type="datetimeFigureOut">
              <a:rPr lang="en-AU" smtClean="0"/>
              <a:t>6/06/2013</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AE819B-0D91-4B35-AAFF-56A705B9AE2A}" type="slidenum">
              <a:rPr lang="en-AU" smtClean="0"/>
              <a:t>‹#›</a:t>
            </a:fld>
            <a:endParaRPr lang="en-AU"/>
          </a:p>
        </p:txBody>
      </p:sp>
    </p:spTree>
    <p:extLst>
      <p:ext uri="{BB962C8B-B14F-4D97-AF65-F5344CB8AC3E}">
        <p14:creationId xmlns:p14="http://schemas.microsoft.com/office/powerpoint/2010/main" val="3758831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Edwards, P.J., and Bowen, P.A., 2005, </a:t>
            </a:r>
            <a:r>
              <a:rPr lang="en-AU" i="1" dirty="0" smtClean="0"/>
              <a:t>Risk Management In Project</a:t>
            </a:r>
            <a:r>
              <a:rPr lang="en-AU" i="1" baseline="0" dirty="0" smtClean="0"/>
              <a:t> Organisations, </a:t>
            </a:r>
            <a:r>
              <a:rPr lang="en-AU" i="0" baseline="0" dirty="0" smtClean="0"/>
              <a:t>UNSW Press, Sydney.</a:t>
            </a:r>
          </a:p>
          <a:p>
            <a:r>
              <a:rPr lang="en-AU" i="0" baseline="0" dirty="0" smtClean="0"/>
              <a:t>Cortez, A., 2010, </a:t>
            </a:r>
            <a:r>
              <a:rPr lang="en-AU" i="1" baseline="0" dirty="0" smtClean="0"/>
              <a:t>Risk Management</a:t>
            </a:r>
            <a:r>
              <a:rPr lang="en-AU" i="0" baseline="0" dirty="0" smtClean="0"/>
              <a:t>, Penguin Group, Indianapolis. </a:t>
            </a:r>
            <a:endParaRPr lang="en-AU" i="0" dirty="0"/>
          </a:p>
        </p:txBody>
      </p:sp>
      <p:sp>
        <p:nvSpPr>
          <p:cNvPr id="4" name="Slide Number Placeholder 3"/>
          <p:cNvSpPr>
            <a:spLocks noGrp="1"/>
          </p:cNvSpPr>
          <p:nvPr>
            <p:ph type="sldNum" sz="quarter" idx="10"/>
          </p:nvPr>
        </p:nvSpPr>
        <p:spPr/>
        <p:txBody>
          <a:bodyPr/>
          <a:lstStyle/>
          <a:p>
            <a:fld id="{CAAE819B-0D91-4B35-AAFF-56A705B9AE2A}" type="slidenum">
              <a:rPr lang="en-AU" smtClean="0"/>
              <a:t>1</a:t>
            </a:fld>
            <a:endParaRPr lang="en-AU"/>
          </a:p>
        </p:txBody>
      </p:sp>
    </p:spTree>
    <p:extLst>
      <p:ext uri="{BB962C8B-B14F-4D97-AF65-F5344CB8AC3E}">
        <p14:creationId xmlns:p14="http://schemas.microsoft.com/office/powerpoint/2010/main" val="20940646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i="0" baseline="0" dirty="0" smtClean="0"/>
              <a:t>Cortez, A., 2010, </a:t>
            </a:r>
            <a:r>
              <a:rPr lang="en-AU" i="1" baseline="0" dirty="0" smtClean="0"/>
              <a:t>Risk Management</a:t>
            </a:r>
            <a:r>
              <a:rPr lang="en-AU" i="0" baseline="0" dirty="0" smtClean="0"/>
              <a:t>, Penguin Group, Indianapolis. </a:t>
            </a:r>
            <a:endParaRPr lang="en-AU" i="0" dirty="0" smtClean="0"/>
          </a:p>
          <a:p>
            <a:r>
              <a:rPr lang="en-AU" dirty="0" smtClean="0"/>
              <a:t> </a:t>
            </a:r>
            <a:endParaRPr lang="en-AU" dirty="0"/>
          </a:p>
        </p:txBody>
      </p:sp>
      <p:sp>
        <p:nvSpPr>
          <p:cNvPr id="4" name="Slide Number Placeholder 3"/>
          <p:cNvSpPr>
            <a:spLocks noGrp="1"/>
          </p:cNvSpPr>
          <p:nvPr>
            <p:ph type="sldNum" sz="quarter" idx="10"/>
          </p:nvPr>
        </p:nvSpPr>
        <p:spPr/>
        <p:txBody>
          <a:bodyPr/>
          <a:lstStyle/>
          <a:p>
            <a:fld id="{CAAE819B-0D91-4B35-AAFF-56A705B9AE2A}" type="slidenum">
              <a:rPr lang="en-AU" smtClean="0"/>
              <a:t>2</a:t>
            </a:fld>
            <a:endParaRPr lang="en-AU"/>
          </a:p>
        </p:txBody>
      </p:sp>
    </p:spTree>
    <p:extLst>
      <p:ext uri="{BB962C8B-B14F-4D97-AF65-F5344CB8AC3E}">
        <p14:creationId xmlns:p14="http://schemas.microsoft.com/office/powerpoint/2010/main" val="25317527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Hertz, D.B.</a:t>
            </a:r>
            <a:r>
              <a:rPr lang="en-AU" baseline="0" dirty="0" smtClean="0"/>
              <a:t> and Thomas, H., 1984, </a:t>
            </a:r>
            <a:r>
              <a:rPr lang="en-AU" i="1" baseline="0" dirty="0" smtClean="0"/>
              <a:t>Practical Risk Analysis: An Approach through Case Histories</a:t>
            </a:r>
            <a:r>
              <a:rPr lang="en-AU" baseline="0" dirty="0" smtClean="0"/>
              <a:t>, John Wiley and Sons, Chichester.</a:t>
            </a:r>
            <a:endParaRPr lang="en-AU" dirty="0"/>
          </a:p>
        </p:txBody>
      </p:sp>
      <p:sp>
        <p:nvSpPr>
          <p:cNvPr id="4" name="Slide Number Placeholder 3"/>
          <p:cNvSpPr>
            <a:spLocks noGrp="1"/>
          </p:cNvSpPr>
          <p:nvPr>
            <p:ph type="sldNum" sz="quarter" idx="10"/>
          </p:nvPr>
        </p:nvSpPr>
        <p:spPr/>
        <p:txBody>
          <a:bodyPr/>
          <a:lstStyle/>
          <a:p>
            <a:fld id="{CAAE819B-0D91-4B35-AAFF-56A705B9AE2A}" type="slidenum">
              <a:rPr lang="en-AU" smtClean="0"/>
              <a:t>7</a:t>
            </a:fld>
            <a:endParaRPr lang="en-AU"/>
          </a:p>
        </p:txBody>
      </p:sp>
    </p:spTree>
    <p:extLst>
      <p:ext uri="{BB962C8B-B14F-4D97-AF65-F5344CB8AC3E}">
        <p14:creationId xmlns:p14="http://schemas.microsoft.com/office/powerpoint/2010/main" val="13136981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Edwards, P.J., and Bowen, P.A., 2005, </a:t>
            </a:r>
            <a:r>
              <a:rPr lang="en-AU" i="1" dirty="0" smtClean="0"/>
              <a:t>Risk Management In Project</a:t>
            </a:r>
            <a:r>
              <a:rPr lang="en-AU" i="1" baseline="0" dirty="0" smtClean="0"/>
              <a:t> Organisations, </a:t>
            </a:r>
            <a:r>
              <a:rPr lang="en-AU" i="0" baseline="0" dirty="0" smtClean="0"/>
              <a:t>UNSW Press, Sydney.</a:t>
            </a:r>
          </a:p>
          <a:p>
            <a:endParaRPr lang="en-AU" i="0" baseline="0" dirty="0" smtClean="0"/>
          </a:p>
          <a:p>
            <a:endParaRPr lang="en-AU" dirty="0" smtClean="0"/>
          </a:p>
          <a:p>
            <a:endParaRPr lang="en-AU" dirty="0"/>
          </a:p>
        </p:txBody>
      </p:sp>
      <p:sp>
        <p:nvSpPr>
          <p:cNvPr id="4" name="Slide Number Placeholder 3"/>
          <p:cNvSpPr>
            <a:spLocks noGrp="1"/>
          </p:cNvSpPr>
          <p:nvPr>
            <p:ph type="sldNum" sz="quarter" idx="10"/>
          </p:nvPr>
        </p:nvSpPr>
        <p:spPr/>
        <p:txBody>
          <a:bodyPr/>
          <a:lstStyle/>
          <a:p>
            <a:fld id="{CAAE819B-0D91-4B35-AAFF-56A705B9AE2A}" type="slidenum">
              <a:rPr lang="en-AU" smtClean="0"/>
              <a:t>8</a:t>
            </a:fld>
            <a:endParaRPr lang="en-AU"/>
          </a:p>
        </p:txBody>
      </p:sp>
    </p:spTree>
    <p:extLst>
      <p:ext uri="{BB962C8B-B14F-4D97-AF65-F5344CB8AC3E}">
        <p14:creationId xmlns:p14="http://schemas.microsoft.com/office/powerpoint/2010/main" val="2367408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i="0" baseline="0" dirty="0" smtClean="0"/>
              <a:t>Cortez, A., 2010, </a:t>
            </a:r>
            <a:r>
              <a:rPr lang="en-AU" i="1" baseline="0" dirty="0" smtClean="0"/>
              <a:t>Risk Management</a:t>
            </a:r>
            <a:r>
              <a:rPr lang="en-AU" i="0" baseline="0" dirty="0" smtClean="0"/>
              <a:t>, Penguin Group, Indianapolis. </a:t>
            </a:r>
            <a:endParaRPr lang="en-AU" i="0" dirty="0" smtClean="0"/>
          </a:p>
          <a:p>
            <a:r>
              <a:rPr lang="en-AU" dirty="0" smtClean="0"/>
              <a:t> </a:t>
            </a:r>
            <a:endParaRPr lang="en-AU" dirty="0"/>
          </a:p>
        </p:txBody>
      </p:sp>
      <p:sp>
        <p:nvSpPr>
          <p:cNvPr id="4" name="Slide Number Placeholder 3"/>
          <p:cNvSpPr>
            <a:spLocks noGrp="1"/>
          </p:cNvSpPr>
          <p:nvPr>
            <p:ph type="sldNum" sz="quarter" idx="10"/>
          </p:nvPr>
        </p:nvSpPr>
        <p:spPr/>
        <p:txBody>
          <a:bodyPr/>
          <a:lstStyle/>
          <a:p>
            <a:fld id="{CAAE819B-0D91-4B35-AAFF-56A705B9AE2A}" type="slidenum">
              <a:rPr lang="en-AU" smtClean="0"/>
              <a:t>19</a:t>
            </a:fld>
            <a:endParaRPr lang="en-AU"/>
          </a:p>
        </p:txBody>
      </p:sp>
    </p:spTree>
    <p:extLst>
      <p:ext uri="{BB962C8B-B14F-4D97-AF65-F5344CB8AC3E}">
        <p14:creationId xmlns:p14="http://schemas.microsoft.com/office/powerpoint/2010/main" val="1945566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i="0" baseline="0" dirty="0" smtClean="0"/>
              <a:t>Cortez, A., 2010, </a:t>
            </a:r>
            <a:r>
              <a:rPr lang="en-AU" i="1" baseline="0" dirty="0" smtClean="0"/>
              <a:t>Risk Management</a:t>
            </a:r>
            <a:r>
              <a:rPr lang="en-AU" i="0" baseline="0" dirty="0" smtClean="0"/>
              <a:t>, Penguin Group, Indianapolis. </a:t>
            </a:r>
            <a:endParaRPr lang="en-AU" i="0" dirty="0" smtClean="0"/>
          </a:p>
          <a:p>
            <a:endParaRPr lang="en-AU" smtClean="0"/>
          </a:p>
          <a:p>
            <a:endParaRPr lang="en-AU"/>
          </a:p>
        </p:txBody>
      </p:sp>
      <p:sp>
        <p:nvSpPr>
          <p:cNvPr id="4" name="Slide Number Placeholder 3"/>
          <p:cNvSpPr>
            <a:spLocks noGrp="1"/>
          </p:cNvSpPr>
          <p:nvPr>
            <p:ph type="sldNum" sz="quarter" idx="10"/>
          </p:nvPr>
        </p:nvSpPr>
        <p:spPr/>
        <p:txBody>
          <a:bodyPr/>
          <a:lstStyle/>
          <a:p>
            <a:fld id="{CAAE819B-0D91-4B35-AAFF-56A705B9AE2A}" type="slidenum">
              <a:rPr lang="en-AU" smtClean="0"/>
              <a:t>22</a:t>
            </a:fld>
            <a:endParaRPr lang="en-AU"/>
          </a:p>
        </p:txBody>
      </p:sp>
    </p:spTree>
    <p:extLst>
      <p:ext uri="{BB962C8B-B14F-4D97-AF65-F5344CB8AC3E}">
        <p14:creationId xmlns:p14="http://schemas.microsoft.com/office/powerpoint/2010/main" val="42061147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CAAE819B-0D91-4B35-AAFF-56A705B9AE2A}" type="slidenum">
              <a:rPr lang="en-AU" smtClean="0"/>
              <a:t>30</a:t>
            </a:fld>
            <a:endParaRPr lang="en-AU"/>
          </a:p>
        </p:txBody>
      </p:sp>
    </p:spTree>
    <p:extLst>
      <p:ext uri="{BB962C8B-B14F-4D97-AF65-F5344CB8AC3E}">
        <p14:creationId xmlns:p14="http://schemas.microsoft.com/office/powerpoint/2010/main" val="31471096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791519C9-EAF9-48B0-8168-86954348B0C9}" type="datetimeFigureOut">
              <a:rPr lang="en-AU" smtClean="0"/>
              <a:t>6/06/2013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7B61BB5-6E90-448D-A88F-30188B835A39}" type="slidenum">
              <a:rPr lang="en-AU" smtClean="0"/>
              <a:t>‹#›</a:t>
            </a:fld>
            <a:endParaRPr lang="en-AU"/>
          </a:p>
        </p:txBody>
      </p:sp>
    </p:spTree>
    <p:extLst>
      <p:ext uri="{BB962C8B-B14F-4D97-AF65-F5344CB8AC3E}">
        <p14:creationId xmlns:p14="http://schemas.microsoft.com/office/powerpoint/2010/main" val="13875651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791519C9-EAF9-48B0-8168-86954348B0C9}" type="datetimeFigureOut">
              <a:rPr lang="en-AU" smtClean="0"/>
              <a:t>6/06/2013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7B61BB5-6E90-448D-A88F-30188B835A39}" type="slidenum">
              <a:rPr lang="en-AU" smtClean="0"/>
              <a:t>‹#›</a:t>
            </a:fld>
            <a:endParaRPr lang="en-AU"/>
          </a:p>
        </p:txBody>
      </p:sp>
    </p:spTree>
    <p:extLst>
      <p:ext uri="{BB962C8B-B14F-4D97-AF65-F5344CB8AC3E}">
        <p14:creationId xmlns:p14="http://schemas.microsoft.com/office/powerpoint/2010/main" val="4284076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791519C9-EAF9-48B0-8168-86954348B0C9}" type="datetimeFigureOut">
              <a:rPr lang="en-AU" smtClean="0"/>
              <a:t>6/06/2013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7B61BB5-6E90-448D-A88F-30188B835A39}" type="slidenum">
              <a:rPr lang="en-AU" smtClean="0"/>
              <a:t>‹#›</a:t>
            </a:fld>
            <a:endParaRPr lang="en-AU"/>
          </a:p>
        </p:txBody>
      </p:sp>
    </p:spTree>
    <p:extLst>
      <p:ext uri="{BB962C8B-B14F-4D97-AF65-F5344CB8AC3E}">
        <p14:creationId xmlns:p14="http://schemas.microsoft.com/office/powerpoint/2010/main" val="1415257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791519C9-EAF9-48B0-8168-86954348B0C9}" type="datetimeFigureOut">
              <a:rPr lang="en-AU" smtClean="0"/>
              <a:t>6/06/2013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7B61BB5-6E90-448D-A88F-30188B835A39}" type="slidenum">
              <a:rPr lang="en-AU" smtClean="0"/>
              <a:t>‹#›</a:t>
            </a:fld>
            <a:endParaRPr lang="en-AU"/>
          </a:p>
        </p:txBody>
      </p:sp>
    </p:spTree>
    <p:extLst>
      <p:ext uri="{BB962C8B-B14F-4D97-AF65-F5344CB8AC3E}">
        <p14:creationId xmlns:p14="http://schemas.microsoft.com/office/powerpoint/2010/main" val="1541004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1519C9-EAF9-48B0-8168-86954348B0C9}" type="datetimeFigureOut">
              <a:rPr lang="en-AU" smtClean="0"/>
              <a:t>6/06/2013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7B61BB5-6E90-448D-A88F-30188B835A39}" type="slidenum">
              <a:rPr lang="en-AU" smtClean="0"/>
              <a:t>‹#›</a:t>
            </a:fld>
            <a:endParaRPr lang="en-AU"/>
          </a:p>
        </p:txBody>
      </p:sp>
    </p:spTree>
    <p:extLst>
      <p:ext uri="{BB962C8B-B14F-4D97-AF65-F5344CB8AC3E}">
        <p14:creationId xmlns:p14="http://schemas.microsoft.com/office/powerpoint/2010/main" val="2668479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791519C9-EAF9-48B0-8168-86954348B0C9}" type="datetimeFigureOut">
              <a:rPr lang="en-AU" smtClean="0"/>
              <a:t>6/06/2013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7B61BB5-6E90-448D-A88F-30188B835A39}" type="slidenum">
              <a:rPr lang="en-AU" smtClean="0"/>
              <a:t>‹#›</a:t>
            </a:fld>
            <a:endParaRPr lang="en-AU"/>
          </a:p>
        </p:txBody>
      </p:sp>
    </p:spTree>
    <p:extLst>
      <p:ext uri="{BB962C8B-B14F-4D97-AF65-F5344CB8AC3E}">
        <p14:creationId xmlns:p14="http://schemas.microsoft.com/office/powerpoint/2010/main" val="27421954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791519C9-EAF9-48B0-8168-86954348B0C9}" type="datetimeFigureOut">
              <a:rPr lang="en-AU" smtClean="0"/>
              <a:t>6/06/2013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C7B61BB5-6E90-448D-A88F-30188B835A39}" type="slidenum">
              <a:rPr lang="en-AU" smtClean="0"/>
              <a:t>‹#›</a:t>
            </a:fld>
            <a:endParaRPr lang="en-AU"/>
          </a:p>
        </p:txBody>
      </p:sp>
    </p:spTree>
    <p:extLst>
      <p:ext uri="{BB962C8B-B14F-4D97-AF65-F5344CB8AC3E}">
        <p14:creationId xmlns:p14="http://schemas.microsoft.com/office/powerpoint/2010/main" val="22410625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791519C9-EAF9-48B0-8168-86954348B0C9}" type="datetimeFigureOut">
              <a:rPr lang="en-AU" smtClean="0"/>
              <a:t>6/06/2013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7B61BB5-6E90-448D-A88F-30188B835A39}" type="slidenum">
              <a:rPr lang="en-AU" smtClean="0"/>
              <a:t>‹#›</a:t>
            </a:fld>
            <a:endParaRPr lang="en-AU"/>
          </a:p>
        </p:txBody>
      </p:sp>
    </p:spTree>
    <p:extLst>
      <p:ext uri="{BB962C8B-B14F-4D97-AF65-F5344CB8AC3E}">
        <p14:creationId xmlns:p14="http://schemas.microsoft.com/office/powerpoint/2010/main" val="3850565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1519C9-EAF9-48B0-8168-86954348B0C9}" type="datetimeFigureOut">
              <a:rPr lang="en-AU" smtClean="0"/>
              <a:t>6/06/2013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C7B61BB5-6E90-448D-A88F-30188B835A39}" type="slidenum">
              <a:rPr lang="en-AU" smtClean="0"/>
              <a:t>‹#›</a:t>
            </a:fld>
            <a:endParaRPr lang="en-AU"/>
          </a:p>
        </p:txBody>
      </p:sp>
    </p:spTree>
    <p:extLst>
      <p:ext uri="{BB962C8B-B14F-4D97-AF65-F5344CB8AC3E}">
        <p14:creationId xmlns:p14="http://schemas.microsoft.com/office/powerpoint/2010/main" val="36298124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1519C9-EAF9-48B0-8168-86954348B0C9}" type="datetimeFigureOut">
              <a:rPr lang="en-AU" smtClean="0"/>
              <a:t>6/06/2013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7B61BB5-6E90-448D-A88F-30188B835A39}" type="slidenum">
              <a:rPr lang="en-AU" smtClean="0"/>
              <a:t>‹#›</a:t>
            </a:fld>
            <a:endParaRPr lang="en-AU"/>
          </a:p>
        </p:txBody>
      </p:sp>
    </p:spTree>
    <p:extLst>
      <p:ext uri="{BB962C8B-B14F-4D97-AF65-F5344CB8AC3E}">
        <p14:creationId xmlns:p14="http://schemas.microsoft.com/office/powerpoint/2010/main" val="2577307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1519C9-EAF9-48B0-8168-86954348B0C9}" type="datetimeFigureOut">
              <a:rPr lang="en-AU" smtClean="0"/>
              <a:t>6/06/2013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7B61BB5-6E90-448D-A88F-30188B835A39}" type="slidenum">
              <a:rPr lang="en-AU" smtClean="0"/>
              <a:t>‹#›</a:t>
            </a:fld>
            <a:endParaRPr lang="en-AU"/>
          </a:p>
        </p:txBody>
      </p:sp>
    </p:spTree>
    <p:extLst>
      <p:ext uri="{BB962C8B-B14F-4D97-AF65-F5344CB8AC3E}">
        <p14:creationId xmlns:p14="http://schemas.microsoft.com/office/powerpoint/2010/main" val="30569151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1519C9-EAF9-48B0-8168-86954348B0C9}" type="datetimeFigureOut">
              <a:rPr lang="en-AU" smtClean="0"/>
              <a:t>6/06/2013</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B61BB5-6E90-448D-A88F-30188B835A39}" type="slidenum">
              <a:rPr lang="en-AU" smtClean="0"/>
              <a:t>‹#›</a:t>
            </a:fld>
            <a:endParaRPr lang="en-AU"/>
          </a:p>
        </p:txBody>
      </p:sp>
    </p:spTree>
    <p:extLst>
      <p:ext uri="{BB962C8B-B14F-4D97-AF65-F5344CB8AC3E}">
        <p14:creationId xmlns:p14="http://schemas.microsoft.com/office/powerpoint/2010/main" val="28009520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3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blipFill>
            <a:blip r:embed="rId3"/>
            <a:tile tx="0" ty="0" sx="100000" sy="100000" flip="none" algn="tl"/>
          </a:blipFill>
        </p:spPr>
        <p:txBody>
          <a:bodyPr/>
          <a:lstStyle/>
          <a:p>
            <a:r>
              <a:rPr lang="en-AU" dirty="0" smtClean="0"/>
              <a:t>BSBRSK501B Manage Risk</a:t>
            </a:r>
            <a:endParaRPr lang="en-AU" dirty="0"/>
          </a:p>
        </p:txBody>
      </p:sp>
      <p:sp>
        <p:nvSpPr>
          <p:cNvPr id="7" name="Content Placeholder 6"/>
          <p:cNvSpPr>
            <a:spLocks noGrp="1"/>
          </p:cNvSpPr>
          <p:nvPr>
            <p:ph idx="1"/>
          </p:nvPr>
        </p:nvSpPr>
        <p:spPr>
          <a:blipFill>
            <a:blip r:embed="rId4"/>
            <a:tile tx="0" ty="0" sx="100000" sy="100000" flip="none" algn="tl"/>
          </a:blipFill>
        </p:spPr>
        <p:txBody>
          <a:bodyPr/>
          <a:lstStyle/>
          <a:p>
            <a:r>
              <a:rPr lang="en-AU" dirty="0" smtClean="0"/>
              <a:t>Risk – the chance of something happening which will have an impact upon objectives (Australia/New Zealand Standards 4360, 1999)</a:t>
            </a:r>
          </a:p>
          <a:p>
            <a:endParaRPr lang="en-AU" dirty="0" smtClean="0"/>
          </a:p>
          <a:p>
            <a:r>
              <a:rPr lang="en-AU" dirty="0" smtClean="0"/>
              <a:t>Risk – any activity, occurrence, or decision in business or personal life that involves uncertainty (Cortez 2010) </a:t>
            </a:r>
            <a:endParaRPr lang="en-AU" dirty="0"/>
          </a:p>
        </p:txBody>
      </p:sp>
    </p:spTree>
    <p:extLst>
      <p:ext uri="{BB962C8B-B14F-4D97-AF65-F5344CB8AC3E}">
        <p14:creationId xmlns:p14="http://schemas.microsoft.com/office/powerpoint/2010/main" val="7783301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a:tile tx="0" ty="0" sx="100000" sy="100000" flip="none" algn="tl"/>
          </a:blipFill>
        </p:spPr>
        <p:txBody>
          <a:bodyPr/>
          <a:lstStyle/>
          <a:p>
            <a:r>
              <a:rPr lang="en-AU" dirty="0" smtClean="0"/>
              <a:t>Human Systems (Human risks)</a:t>
            </a:r>
            <a:endParaRPr lang="en-AU" dirty="0"/>
          </a:p>
        </p:txBody>
      </p:sp>
      <p:sp>
        <p:nvSpPr>
          <p:cNvPr id="3" name="Content Placeholder 2"/>
          <p:cNvSpPr>
            <a:spLocks noGrp="1"/>
          </p:cNvSpPr>
          <p:nvPr>
            <p:ph idx="1"/>
          </p:nvPr>
        </p:nvSpPr>
        <p:spPr>
          <a:blipFill>
            <a:blip r:embed="rId3"/>
            <a:tile tx="0" ty="0" sx="100000" sy="100000" flip="none" algn="tl"/>
          </a:blipFill>
        </p:spPr>
        <p:txBody>
          <a:bodyPr>
            <a:normAutofit lnSpcReduction="10000"/>
          </a:bodyPr>
          <a:lstStyle/>
          <a:p>
            <a:r>
              <a:rPr lang="en-AU" sz="2800" dirty="0" smtClean="0"/>
              <a:t>More difficult to categorize as overlapping and inter-relational characteristics of many human devised  systems</a:t>
            </a:r>
          </a:p>
          <a:p>
            <a:r>
              <a:rPr lang="en-AU" sz="2800" dirty="0" smtClean="0"/>
              <a:t>Social risk – unacceptable behaviour including theft, robbery, assault and murder, sabotage, arson and espionage, trespass, drunkenness, drug-induced behaviour, graffiti, etc. </a:t>
            </a:r>
          </a:p>
          <a:p>
            <a:r>
              <a:rPr lang="en-AU" sz="2800" dirty="0" smtClean="0"/>
              <a:t>Social risk are culturally defined and may change over time </a:t>
            </a:r>
          </a:p>
          <a:p>
            <a:r>
              <a:rPr lang="en-AU" sz="2800" dirty="0" smtClean="0"/>
              <a:t>Differ between societies</a:t>
            </a:r>
          </a:p>
          <a:p>
            <a:endParaRPr lang="en-AU" dirty="0"/>
          </a:p>
        </p:txBody>
      </p:sp>
    </p:spTree>
    <p:extLst>
      <p:ext uri="{BB962C8B-B14F-4D97-AF65-F5344CB8AC3E}">
        <p14:creationId xmlns:p14="http://schemas.microsoft.com/office/powerpoint/2010/main" val="26731261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a:tile tx="0" ty="0" sx="100000" sy="100000" flip="none" algn="tl"/>
          </a:blipFill>
        </p:spPr>
        <p:txBody>
          <a:bodyPr/>
          <a:lstStyle/>
          <a:p>
            <a:r>
              <a:rPr lang="en-AU" dirty="0" smtClean="0"/>
              <a:t>Political Risk</a:t>
            </a:r>
            <a:endParaRPr lang="en-AU" dirty="0"/>
          </a:p>
        </p:txBody>
      </p:sp>
      <p:sp>
        <p:nvSpPr>
          <p:cNvPr id="3" name="Content Placeholder 2"/>
          <p:cNvSpPr>
            <a:spLocks noGrp="1"/>
          </p:cNvSpPr>
          <p:nvPr>
            <p:ph idx="1"/>
          </p:nvPr>
        </p:nvSpPr>
        <p:spPr>
          <a:blipFill>
            <a:blip r:embed="rId3"/>
            <a:tile tx="0" ty="0" sx="100000" sy="100000" flip="none" algn="tl"/>
          </a:blipFill>
        </p:spPr>
        <p:txBody>
          <a:bodyPr/>
          <a:lstStyle/>
          <a:p>
            <a:r>
              <a:rPr lang="en-AU" sz="2800" dirty="0" smtClean="0"/>
              <a:t>Government action or inaction creates</a:t>
            </a:r>
          </a:p>
          <a:p>
            <a:r>
              <a:rPr lang="en-AU" sz="2800" dirty="0" smtClean="0"/>
              <a:t>For instance, war and abrogation of international treaties</a:t>
            </a:r>
          </a:p>
          <a:p>
            <a:r>
              <a:rPr lang="en-AU" sz="2800" dirty="0" smtClean="0"/>
              <a:t>Civil disorder or industrial action</a:t>
            </a:r>
          </a:p>
          <a:p>
            <a:r>
              <a:rPr lang="en-AU" sz="2800" dirty="0" smtClean="0"/>
              <a:t>Risk depends on the target of politicians and protesters (innocent third part caught in the crossfire)</a:t>
            </a:r>
          </a:p>
          <a:p>
            <a:r>
              <a:rPr lang="en-AU" sz="2800" dirty="0" smtClean="0"/>
              <a:t>For instance, a company leasing office space in the same building as a foreign consulate </a:t>
            </a:r>
            <a:endParaRPr lang="en-AU" sz="2800" dirty="0"/>
          </a:p>
        </p:txBody>
      </p:sp>
    </p:spTree>
    <p:extLst>
      <p:ext uri="{BB962C8B-B14F-4D97-AF65-F5344CB8AC3E}">
        <p14:creationId xmlns:p14="http://schemas.microsoft.com/office/powerpoint/2010/main" val="40815284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a:tile tx="0" ty="0" sx="100000" sy="100000" flip="none" algn="tl"/>
          </a:blipFill>
        </p:spPr>
        <p:txBody>
          <a:bodyPr/>
          <a:lstStyle/>
          <a:p>
            <a:r>
              <a:rPr lang="en-AU" dirty="0" smtClean="0"/>
              <a:t>Cultural Risk</a:t>
            </a:r>
            <a:endParaRPr lang="en-AU" dirty="0"/>
          </a:p>
        </p:txBody>
      </p:sp>
      <p:sp>
        <p:nvSpPr>
          <p:cNvPr id="3" name="Content Placeholder 2"/>
          <p:cNvSpPr>
            <a:spLocks noGrp="1"/>
          </p:cNvSpPr>
          <p:nvPr>
            <p:ph idx="1"/>
          </p:nvPr>
        </p:nvSpPr>
        <p:spPr>
          <a:blipFill>
            <a:blip r:embed="rId3"/>
            <a:tile tx="0" ty="0" sx="100000" sy="100000" flip="none" algn="tl"/>
          </a:blipFill>
        </p:spPr>
        <p:txBody>
          <a:bodyPr>
            <a:normAutofit/>
          </a:bodyPr>
          <a:lstStyle/>
          <a:p>
            <a:r>
              <a:rPr lang="en-AU" dirty="0" smtClean="0"/>
              <a:t>From the threat of potentially negative interactions between groups of people adopting different cultural or religious values</a:t>
            </a:r>
            <a:endParaRPr lang="en-AU" dirty="0"/>
          </a:p>
        </p:txBody>
      </p:sp>
    </p:spTree>
    <p:extLst>
      <p:ext uri="{BB962C8B-B14F-4D97-AF65-F5344CB8AC3E}">
        <p14:creationId xmlns:p14="http://schemas.microsoft.com/office/powerpoint/2010/main" val="36481574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a:tile tx="0" ty="0" sx="100000" sy="100000" flip="none" algn="tl"/>
          </a:blipFill>
        </p:spPr>
        <p:txBody>
          <a:bodyPr/>
          <a:lstStyle/>
          <a:p>
            <a:r>
              <a:rPr lang="en-AU" dirty="0" smtClean="0"/>
              <a:t>Health Risk</a:t>
            </a:r>
            <a:endParaRPr lang="en-AU" dirty="0"/>
          </a:p>
        </p:txBody>
      </p:sp>
      <p:sp>
        <p:nvSpPr>
          <p:cNvPr id="3" name="Content Placeholder 2"/>
          <p:cNvSpPr>
            <a:spLocks noGrp="1"/>
          </p:cNvSpPr>
          <p:nvPr>
            <p:ph idx="1"/>
          </p:nvPr>
        </p:nvSpPr>
        <p:spPr>
          <a:blipFill>
            <a:blip r:embed="rId3"/>
            <a:tile tx="0" ty="0" sx="100000" sy="100000" flip="none" algn="tl"/>
          </a:blipFill>
        </p:spPr>
        <p:txBody>
          <a:bodyPr/>
          <a:lstStyle/>
          <a:p>
            <a:r>
              <a:rPr lang="en-AU" dirty="0" smtClean="0"/>
              <a:t>Through the process of surgery</a:t>
            </a:r>
          </a:p>
          <a:p>
            <a:r>
              <a:rPr lang="en-AU" dirty="0" smtClean="0"/>
              <a:t>From an outbreak epidemic </a:t>
            </a:r>
            <a:endParaRPr lang="en-AU" dirty="0"/>
          </a:p>
        </p:txBody>
      </p:sp>
    </p:spTree>
    <p:extLst>
      <p:ext uri="{BB962C8B-B14F-4D97-AF65-F5344CB8AC3E}">
        <p14:creationId xmlns:p14="http://schemas.microsoft.com/office/powerpoint/2010/main" val="9330982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a:tile tx="0" ty="0" sx="100000" sy="100000" flip="none" algn="tl"/>
          </a:blipFill>
        </p:spPr>
        <p:txBody>
          <a:bodyPr/>
          <a:lstStyle/>
          <a:p>
            <a:r>
              <a:rPr lang="en-AU" dirty="0" smtClean="0"/>
              <a:t>Legal Risk</a:t>
            </a:r>
            <a:endParaRPr lang="en-AU" dirty="0"/>
          </a:p>
        </p:txBody>
      </p:sp>
      <p:sp>
        <p:nvSpPr>
          <p:cNvPr id="3" name="Content Placeholder 2"/>
          <p:cNvSpPr>
            <a:spLocks noGrp="1"/>
          </p:cNvSpPr>
          <p:nvPr>
            <p:ph idx="1"/>
          </p:nvPr>
        </p:nvSpPr>
        <p:spPr>
          <a:blipFill>
            <a:blip r:embed="rId3"/>
            <a:tile tx="0" ty="0" sx="100000" sy="100000" flip="none" algn="tl"/>
          </a:blipFill>
        </p:spPr>
        <p:txBody>
          <a:bodyPr>
            <a:normAutofit/>
          </a:bodyPr>
          <a:lstStyle/>
          <a:p>
            <a:r>
              <a:rPr lang="en-AU" dirty="0" smtClean="0"/>
              <a:t>Risk arising from requirements to observe clauses relating to private contracts and agreements </a:t>
            </a:r>
          </a:p>
          <a:p>
            <a:endParaRPr lang="en-AU" dirty="0" smtClean="0"/>
          </a:p>
          <a:p>
            <a:r>
              <a:rPr lang="en-AU" dirty="0" smtClean="0"/>
              <a:t>Legally enforceable instruments   such as statues, regulations and codes</a:t>
            </a:r>
            <a:endParaRPr lang="en-AU" dirty="0"/>
          </a:p>
        </p:txBody>
      </p:sp>
    </p:spTree>
    <p:extLst>
      <p:ext uri="{BB962C8B-B14F-4D97-AF65-F5344CB8AC3E}">
        <p14:creationId xmlns:p14="http://schemas.microsoft.com/office/powerpoint/2010/main" val="13174364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a:tile tx="0" ty="0" sx="100000" sy="100000" flip="none" algn="tl"/>
          </a:blipFill>
        </p:spPr>
        <p:txBody>
          <a:bodyPr/>
          <a:lstStyle/>
          <a:p>
            <a:r>
              <a:rPr lang="en-AU" dirty="0" smtClean="0"/>
              <a:t>Economic Risk</a:t>
            </a:r>
            <a:endParaRPr lang="en-AU" dirty="0"/>
          </a:p>
        </p:txBody>
      </p:sp>
      <p:sp>
        <p:nvSpPr>
          <p:cNvPr id="3" name="Content Placeholder 2"/>
          <p:cNvSpPr>
            <a:spLocks noGrp="1"/>
          </p:cNvSpPr>
          <p:nvPr>
            <p:ph idx="1"/>
          </p:nvPr>
        </p:nvSpPr>
        <p:spPr>
          <a:blipFill>
            <a:blip r:embed="rId3"/>
            <a:tile tx="0" ty="0" sx="100000" sy="100000" flip="none" algn="tl"/>
          </a:blipFill>
        </p:spPr>
        <p:txBody>
          <a:bodyPr/>
          <a:lstStyle/>
          <a:p>
            <a:r>
              <a:rPr lang="en-AU" dirty="0" smtClean="0"/>
              <a:t>Physical factors of production</a:t>
            </a:r>
          </a:p>
          <a:p>
            <a:endParaRPr lang="en-AU" dirty="0" smtClean="0"/>
          </a:p>
          <a:p>
            <a:r>
              <a:rPr lang="en-AU" dirty="0" smtClean="0"/>
              <a:t>For example, labour or material supply issues</a:t>
            </a:r>
            <a:endParaRPr lang="en-AU" dirty="0"/>
          </a:p>
        </p:txBody>
      </p:sp>
    </p:spTree>
    <p:extLst>
      <p:ext uri="{BB962C8B-B14F-4D97-AF65-F5344CB8AC3E}">
        <p14:creationId xmlns:p14="http://schemas.microsoft.com/office/powerpoint/2010/main" val="41892903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a:tile tx="0" ty="0" sx="100000" sy="100000" flip="none" algn="tl"/>
          </a:blipFill>
        </p:spPr>
        <p:txBody>
          <a:bodyPr/>
          <a:lstStyle/>
          <a:p>
            <a:r>
              <a:rPr lang="en-AU" dirty="0" smtClean="0"/>
              <a:t>Financial Risk</a:t>
            </a:r>
            <a:endParaRPr lang="en-AU" dirty="0"/>
          </a:p>
        </p:txBody>
      </p:sp>
      <p:sp>
        <p:nvSpPr>
          <p:cNvPr id="3" name="Content Placeholder 2"/>
          <p:cNvSpPr>
            <a:spLocks noGrp="1"/>
          </p:cNvSpPr>
          <p:nvPr>
            <p:ph idx="1"/>
          </p:nvPr>
        </p:nvSpPr>
        <p:spPr>
          <a:blipFill>
            <a:blip r:embed="rId3"/>
            <a:tile tx="0" ty="0" sx="100000" sy="100000" flip="none" algn="tl"/>
          </a:blipFill>
        </p:spPr>
        <p:txBody>
          <a:bodyPr/>
          <a:lstStyle/>
          <a:p>
            <a:r>
              <a:rPr lang="en-AU" dirty="0" smtClean="0"/>
              <a:t>Factors affecting the cost of project finance or security of project cash flows </a:t>
            </a:r>
          </a:p>
          <a:p>
            <a:endParaRPr lang="en-AU" dirty="0" smtClean="0"/>
          </a:p>
          <a:p>
            <a:r>
              <a:rPr lang="en-AU" dirty="0" smtClean="0"/>
              <a:t>Changes in interest rates or credit ratings or the potential unavailability of project loan finance </a:t>
            </a:r>
            <a:endParaRPr lang="en-AU" dirty="0"/>
          </a:p>
        </p:txBody>
      </p:sp>
    </p:spTree>
    <p:extLst>
      <p:ext uri="{BB962C8B-B14F-4D97-AF65-F5344CB8AC3E}">
        <p14:creationId xmlns:p14="http://schemas.microsoft.com/office/powerpoint/2010/main" val="32815536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a:tile tx="0" ty="0" sx="100000" sy="100000" flip="none" algn="tl"/>
          </a:blipFill>
        </p:spPr>
        <p:txBody>
          <a:bodyPr/>
          <a:lstStyle/>
          <a:p>
            <a:r>
              <a:rPr lang="en-AU" dirty="0" smtClean="0"/>
              <a:t>Technical Risk</a:t>
            </a:r>
            <a:endParaRPr lang="en-AU" dirty="0"/>
          </a:p>
        </p:txBody>
      </p:sp>
      <p:sp>
        <p:nvSpPr>
          <p:cNvPr id="3" name="Content Placeholder 2"/>
          <p:cNvSpPr>
            <a:spLocks noGrp="1"/>
          </p:cNvSpPr>
          <p:nvPr>
            <p:ph idx="1"/>
          </p:nvPr>
        </p:nvSpPr>
        <p:spPr>
          <a:blipFill>
            <a:blip r:embed="rId3"/>
            <a:tile tx="0" ty="0" sx="100000" sy="100000" flip="none" algn="tl"/>
          </a:blipFill>
        </p:spPr>
        <p:txBody>
          <a:bodyPr/>
          <a:lstStyle/>
          <a:p>
            <a:r>
              <a:rPr lang="en-AU" dirty="0"/>
              <a:t>F</a:t>
            </a:r>
            <a:r>
              <a:rPr lang="en-AU" dirty="0" smtClean="0"/>
              <a:t>ailure of some humanely designed technical system</a:t>
            </a:r>
          </a:p>
          <a:p>
            <a:endParaRPr lang="en-AU" dirty="0" smtClean="0"/>
          </a:p>
          <a:p>
            <a:r>
              <a:rPr lang="en-AU" dirty="0" smtClean="0"/>
              <a:t>Examples range from equipment and system breakdown or inadequacy to  collisions and accidents</a:t>
            </a:r>
            <a:endParaRPr lang="en-AU" dirty="0"/>
          </a:p>
        </p:txBody>
      </p:sp>
    </p:spTree>
    <p:extLst>
      <p:ext uri="{BB962C8B-B14F-4D97-AF65-F5344CB8AC3E}">
        <p14:creationId xmlns:p14="http://schemas.microsoft.com/office/powerpoint/2010/main" val="30696228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a:tile tx="0" ty="0" sx="100000" sy="100000" flip="none" algn="tl"/>
          </a:blipFill>
        </p:spPr>
        <p:txBody>
          <a:bodyPr/>
          <a:lstStyle/>
          <a:p>
            <a:r>
              <a:rPr lang="en-AU" dirty="0" smtClean="0"/>
              <a:t>Managerial Risk</a:t>
            </a:r>
            <a:endParaRPr lang="en-AU" dirty="0"/>
          </a:p>
        </p:txBody>
      </p:sp>
      <p:sp>
        <p:nvSpPr>
          <p:cNvPr id="3" name="Content Placeholder 2"/>
          <p:cNvSpPr>
            <a:spLocks noGrp="1"/>
          </p:cNvSpPr>
          <p:nvPr>
            <p:ph idx="1"/>
          </p:nvPr>
        </p:nvSpPr>
        <p:spPr>
          <a:blipFill>
            <a:blip r:embed="rId3"/>
            <a:tile tx="0" ty="0" sx="100000" sy="100000" flip="none" algn="tl"/>
          </a:blipFill>
        </p:spPr>
        <p:txBody>
          <a:bodyPr>
            <a:normAutofit/>
          </a:bodyPr>
          <a:lstStyle/>
          <a:p>
            <a:r>
              <a:rPr lang="en-AU" sz="2800" dirty="0" smtClean="0"/>
              <a:t>Adverse events attributable to some failure of management</a:t>
            </a:r>
          </a:p>
          <a:p>
            <a:r>
              <a:rPr lang="en-AU" sz="2800" dirty="0" smtClean="0"/>
              <a:t>Examples are: </a:t>
            </a:r>
          </a:p>
          <a:p>
            <a:r>
              <a:rPr lang="en-AU" sz="2800" dirty="0"/>
              <a:t>P</a:t>
            </a:r>
            <a:r>
              <a:rPr lang="en-AU" sz="2800" dirty="0" smtClean="0"/>
              <a:t>oor productivity or excessive wastage by workers</a:t>
            </a:r>
          </a:p>
          <a:p>
            <a:r>
              <a:rPr lang="en-AU" sz="2800" dirty="0" smtClean="0"/>
              <a:t>Inadequate project quality</a:t>
            </a:r>
          </a:p>
          <a:p>
            <a:r>
              <a:rPr lang="en-AU" sz="2800" dirty="0" smtClean="0"/>
              <a:t>Human resource problems such as inappropriate or inadequate staffing</a:t>
            </a:r>
          </a:p>
          <a:p>
            <a:r>
              <a:rPr lang="en-AU" sz="2800" dirty="0" smtClean="0"/>
              <a:t>Occupational health and safety </a:t>
            </a:r>
            <a:endParaRPr lang="en-AU" sz="2800" dirty="0"/>
          </a:p>
        </p:txBody>
      </p:sp>
    </p:spTree>
    <p:extLst>
      <p:ext uri="{BB962C8B-B14F-4D97-AF65-F5344CB8AC3E}">
        <p14:creationId xmlns:p14="http://schemas.microsoft.com/office/powerpoint/2010/main" val="37507641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3"/>
            <a:tile tx="0" ty="0" sx="100000" sy="100000" flip="none" algn="tl"/>
          </a:blipFill>
        </p:spPr>
        <p:txBody>
          <a:bodyPr/>
          <a:lstStyle/>
          <a:p>
            <a:r>
              <a:rPr lang="en-AU" dirty="0" smtClean="0"/>
              <a:t>Seven Primary Reasons of Failure</a:t>
            </a:r>
            <a:endParaRPr lang="en-AU" dirty="0"/>
          </a:p>
        </p:txBody>
      </p:sp>
      <p:sp>
        <p:nvSpPr>
          <p:cNvPr id="3" name="Content Placeholder 2"/>
          <p:cNvSpPr>
            <a:spLocks noGrp="1"/>
          </p:cNvSpPr>
          <p:nvPr>
            <p:ph idx="1"/>
          </p:nvPr>
        </p:nvSpPr>
        <p:spPr>
          <a:blipFill>
            <a:blip r:embed="rId4"/>
            <a:tile tx="0" ty="0" sx="100000" sy="100000" flip="none" algn="tl"/>
          </a:blipFill>
        </p:spPr>
        <p:txBody>
          <a:bodyPr>
            <a:normAutofit/>
          </a:bodyPr>
          <a:lstStyle/>
          <a:p>
            <a:r>
              <a:rPr lang="en-AU" sz="2800" dirty="0" smtClean="0"/>
              <a:t>Financial failure: inability to manage cash flow</a:t>
            </a:r>
          </a:p>
          <a:p>
            <a:r>
              <a:rPr lang="en-AU" sz="2800" dirty="0" smtClean="0"/>
              <a:t>Strategic inability to compete: competitors with better products and greater ability to reach the customer often force out less aggressive companies</a:t>
            </a:r>
          </a:p>
          <a:p>
            <a:r>
              <a:rPr lang="en-AU" sz="2800" dirty="0" smtClean="0"/>
              <a:t>Merger or takeover: competitors often swallow up companies by buying the business or merging the company into their own</a:t>
            </a:r>
          </a:p>
          <a:p>
            <a:r>
              <a:rPr lang="en-AU" sz="2800" dirty="0" smtClean="0"/>
              <a:t>Force majeure: natural disasters such as tornados, floods, hurricanes and fire (for some countries, war)</a:t>
            </a:r>
            <a:endParaRPr lang="en-AU" sz="2800" dirty="0"/>
          </a:p>
        </p:txBody>
      </p:sp>
    </p:spTree>
    <p:extLst>
      <p:ext uri="{BB962C8B-B14F-4D97-AF65-F5344CB8AC3E}">
        <p14:creationId xmlns:p14="http://schemas.microsoft.com/office/powerpoint/2010/main" val="4181772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3"/>
            <a:tile tx="0" ty="0" sx="100000" sy="100000" flip="none" algn="tl"/>
          </a:blipFill>
        </p:spPr>
        <p:txBody>
          <a:bodyPr/>
          <a:lstStyle/>
          <a:p>
            <a:r>
              <a:rPr lang="en-AU" dirty="0" smtClean="0"/>
              <a:t>Risk Management</a:t>
            </a:r>
            <a:endParaRPr lang="en-AU" dirty="0"/>
          </a:p>
        </p:txBody>
      </p:sp>
      <p:sp>
        <p:nvSpPr>
          <p:cNvPr id="3" name="Content Placeholder 2"/>
          <p:cNvSpPr>
            <a:spLocks noGrp="1"/>
          </p:cNvSpPr>
          <p:nvPr>
            <p:ph idx="1"/>
          </p:nvPr>
        </p:nvSpPr>
        <p:spPr>
          <a:blipFill>
            <a:blip r:embed="rId4"/>
            <a:tile tx="0" ty="0" sx="100000" sy="100000" flip="none" algn="tl"/>
          </a:blipFill>
        </p:spPr>
        <p:txBody>
          <a:bodyPr/>
          <a:lstStyle/>
          <a:p>
            <a:pPr marL="0" indent="0">
              <a:buNone/>
            </a:pPr>
            <a:r>
              <a:rPr lang="en-AU" dirty="0" smtClean="0"/>
              <a:t>Four Aspects:</a:t>
            </a:r>
          </a:p>
          <a:p>
            <a:r>
              <a:rPr lang="en-AU" dirty="0" smtClean="0"/>
              <a:t>The probability that an event will occur;</a:t>
            </a:r>
          </a:p>
          <a:p>
            <a:r>
              <a:rPr lang="en-AU" dirty="0" smtClean="0"/>
              <a:t>The event and its nature;</a:t>
            </a:r>
          </a:p>
          <a:p>
            <a:r>
              <a:rPr lang="en-AU" dirty="0" smtClean="0"/>
              <a:t>The consequences of the event; and</a:t>
            </a:r>
          </a:p>
          <a:p>
            <a:r>
              <a:rPr lang="en-AU" dirty="0" smtClean="0"/>
              <a:t>The period of exposure to the event (and its consequences)</a:t>
            </a:r>
          </a:p>
          <a:p>
            <a:endParaRPr lang="en-AU" dirty="0" smtClean="0"/>
          </a:p>
          <a:p>
            <a:endParaRPr lang="en-AU" dirty="0"/>
          </a:p>
        </p:txBody>
      </p:sp>
    </p:spTree>
    <p:extLst>
      <p:ext uri="{BB962C8B-B14F-4D97-AF65-F5344CB8AC3E}">
        <p14:creationId xmlns:p14="http://schemas.microsoft.com/office/powerpoint/2010/main" val="17418334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a:tile tx="0" ty="0" sx="100000" sy="100000" flip="none" algn="tl"/>
          </a:blipFill>
        </p:spPr>
        <p:txBody>
          <a:bodyPr>
            <a:noAutofit/>
          </a:bodyPr>
          <a:lstStyle/>
          <a:p>
            <a:r>
              <a:rPr lang="en-AU" sz="4000" dirty="0"/>
              <a:t>Seven Primary Reasons of </a:t>
            </a:r>
            <a:r>
              <a:rPr lang="en-AU" sz="4000" dirty="0" smtClean="0"/>
              <a:t>Failure (Continued)</a:t>
            </a:r>
            <a:endParaRPr lang="en-AU" sz="4000" dirty="0"/>
          </a:p>
        </p:txBody>
      </p:sp>
      <p:sp>
        <p:nvSpPr>
          <p:cNvPr id="3" name="Content Placeholder 2"/>
          <p:cNvSpPr>
            <a:spLocks noGrp="1"/>
          </p:cNvSpPr>
          <p:nvPr>
            <p:ph idx="1"/>
          </p:nvPr>
        </p:nvSpPr>
        <p:spPr>
          <a:blipFill>
            <a:blip r:embed="rId3"/>
            <a:tile tx="0" ty="0" sx="100000" sy="100000" flip="none" algn="tl"/>
          </a:blipFill>
        </p:spPr>
        <p:txBody>
          <a:bodyPr/>
          <a:lstStyle/>
          <a:p>
            <a:r>
              <a:rPr lang="en-AU" dirty="0" smtClean="0"/>
              <a:t>Fraud: fraud by employees by making up to suit the auditors and shareholders and other misuses of money</a:t>
            </a:r>
          </a:p>
          <a:p>
            <a:r>
              <a:rPr lang="en-AU" dirty="0" smtClean="0"/>
              <a:t>Loss of key supplier: risk to lose quality control and customer satisfaction</a:t>
            </a:r>
          </a:p>
          <a:p>
            <a:r>
              <a:rPr lang="en-AU" dirty="0" smtClean="0"/>
              <a:t>Loss of key customer: businesses rely on a few large customers face major risk of failure if key channel for acquiring customers moves on</a:t>
            </a:r>
            <a:endParaRPr lang="en-AU" dirty="0"/>
          </a:p>
        </p:txBody>
      </p:sp>
    </p:spTree>
    <p:extLst>
      <p:ext uri="{BB962C8B-B14F-4D97-AF65-F5344CB8AC3E}">
        <p14:creationId xmlns:p14="http://schemas.microsoft.com/office/powerpoint/2010/main" val="1822942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a:tile tx="0" ty="0" sx="100000" sy="100000" flip="none" algn="tl"/>
          </a:blipFill>
        </p:spPr>
        <p:txBody>
          <a:bodyPr/>
          <a:lstStyle/>
          <a:p>
            <a:r>
              <a:rPr lang="en-AU" dirty="0" smtClean="0"/>
              <a:t>Resistance to </a:t>
            </a:r>
            <a:r>
              <a:rPr lang="en-AU" dirty="0"/>
              <a:t>M</a:t>
            </a:r>
            <a:r>
              <a:rPr lang="en-AU" dirty="0" smtClean="0"/>
              <a:t>anage Risk</a:t>
            </a:r>
            <a:endParaRPr lang="en-AU" dirty="0"/>
          </a:p>
        </p:txBody>
      </p:sp>
      <p:sp>
        <p:nvSpPr>
          <p:cNvPr id="3" name="Content Placeholder 2"/>
          <p:cNvSpPr>
            <a:spLocks noGrp="1"/>
          </p:cNvSpPr>
          <p:nvPr>
            <p:ph idx="1"/>
          </p:nvPr>
        </p:nvSpPr>
        <p:spPr>
          <a:blipFill>
            <a:blip r:embed="rId3"/>
            <a:tile tx="0" ty="0" sx="100000" sy="100000" flip="none" algn="tl"/>
          </a:blipFill>
        </p:spPr>
        <p:txBody>
          <a:bodyPr/>
          <a:lstStyle/>
          <a:p>
            <a:r>
              <a:rPr lang="en-AU" dirty="0" smtClean="0"/>
              <a:t>Hard to convince business owners and decision-makers to implement a plan to manage their risk</a:t>
            </a:r>
          </a:p>
          <a:p>
            <a:r>
              <a:rPr lang="en-AU" dirty="0" smtClean="0"/>
              <a:t>Rare for new companies to implement risk management plans </a:t>
            </a:r>
          </a:p>
          <a:p>
            <a:r>
              <a:rPr lang="en-AU" dirty="0" smtClean="0"/>
              <a:t>Resistance to change is key factor  </a:t>
            </a:r>
            <a:endParaRPr lang="en-AU" dirty="0"/>
          </a:p>
        </p:txBody>
      </p:sp>
    </p:spTree>
    <p:extLst>
      <p:ext uri="{BB962C8B-B14F-4D97-AF65-F5344CB8AC3E}">
        <p14:creationId xmlns:p14="http://schemas.microsoft.com/office/powerpoint/2010/main" val="19085362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3"/>
            <a:tile tx="0" ty="0" sx="100000" sy="100000" flip="none" algn="tl"/>
          </a:blipFill>
        </p:spPr>
        <p:txBody>
          <a:bodyPr/>
          <a:lstStyle/>
          <a:p>
            <a:r>
              <a:rPr lang="en-AU" dirty="0" smtClean="0"/>
              <a:t>Methods for Treating Risk</a:t>
            </a:r>
            <a:endParaRPr lang="en-AU" dirty="0"/>
          </a:p>
        </p:txBody>
      </p:sp>
      <p:sp>
        <p:nvSpPr>
          <p:cNvPr id="3" name="Content Placeholder 2"/>
          <p:cNvSpPr>
            <a:spLocks noGrp="1"/>
          </p:cNvSpPr>
          <p:nvPr>
            <p:ph idx="1"/>
          </p:nvPr>
        </p:nvSpPr>
        <p:spPr>
          <a:blipFill>
            <a:blip r:embed="rId4"/>
            <a:tile tx="0" ty="0" sx="100000" sy="100000" flip="none" algn="tl"/>
          </a:blipFill>
        </p:spPr>
        <p:txBody>
          <a:bodyPr/>
          <a:lstStyle/>
          <a:p>
            <a:r>
              <a:rPr lang="en-AU" dirty="0" smtClean="0"/>
              <a:t>Avoid it</a:t>
            </a:r>
          </a:p>
          <a:p>
            <a:r>
              <a:rPr lang="en-AU" dirty="0" smtClean="0"/>
              <a:t>Transfer it</a:t>
            </a:r>
            <a:r>
              <a:rPr lang="en-AU" dirty="0"/>
              <a:t> </a:t>
            </a:r>
            <a:endParaRPr lang="en-AU" dirty="0" smtClean="0"/>
          </a:p>
          <a:p>
            <a:r>
              <a:rPr lang="en-AU" dirty="0" smtClean="0"/>
              <a:t>Reduce its likelihood</a:t>
            </a:r>
          </a:p>
          <a:p>
            <a:r>
              <a:rPr lang="en-AU" dirty="0" smtClean="0"/>
              <a:t>Reduce its impact</a:t>
            </a:r>
          </a:p>
        </p:txBody>
      </p:sp>
    </p:spTree>
    <p:extLst>
      <p:ext uri="{BB962C8B-B14F-4D97-AF65-F5344CB8AC3E}">
        <p14:creationId xmlns:p14="http://schemas.microsoft.com/office/powerpoint/2010/main" val="15615168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a:tile tx="0" ty="0" sx="100000" sy="100000" flip="none" algn="tl"/>
          </a:blipFill>
        </p:spPr>
        <p:txBody>
          <a:bodyPr/>
          <a:lstStyle/>
          <a:p>
            <a:r>
              <a:rPr lang="en-AU" dirty="0" smtClean="0"/>
              <a:t>Avoid it</a:t>
            </a:r>
            <a:endParaRPr lang="en-AU" dirty="0"/>
          </a:p>
        </p:txBody>
      </p:sp>
      <p:sp>
        <p:nvSpPr>
          <p:cNvPr id="3" name="Content Placeholder 2"/>
          <p:cNvSpPr>
            <a:spLocks noGrp="1"/>
          </p:cNvSpPr>
          <p:nvPr>
            <p:ph idx="1"/>
          </p:nvPr>
        </p:nvSpPr>
        <p:spPr>
          <a:blipFill>
            <a:blip r:embed="rId3"/>
            <a:tile tx="0" ty="0" sx="100000" sy="100000" flip="none" algn="tl"/>
          </a:blipFill>
        </p:spPr>
        <p:txBody>
          <a:bodyPr/>
          <a:lstStyle/>
          <a:p>
            <a:r>
              <a:rPr lang="en-AU" dirty="0" smtClean="0"/>
              <a:t>Risk is a necessary of growth</a:t>
            </a:r>
          </a:p>
          <a:p>
            <a:r>
              <a:rPr lang="en-AU" dirty="0" smtClean="0"/>
              <a:t>Avoiding risk prevent the growth of business</a:t>
            </a:r>
          </a:p>
          <a:p>
            <a:r>
              <a:rPr lang="en-AU" dirty="0" smtClean="0"/>
              <a:t>Recognise which risk should be avoided and which should be handled in one of the three other ways</a:t>
            </a:r>
            <a:endParaRPr lang="en-AU" dirty="0"/>
          </a:p>
        </p:txBody>
      </p:sp>
    </p:spTree>
    <p:extLst>
      <p:ext uri="{BB962C8B-B14F-4D97-AF65-F5344CB8AC3E}">
        <p14:creationId xmlns:p14="http://schemas.microsoft.com/office/powerpoint/2010/main" val="21564917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a:tile tx="0" ty="0" sx="100000" sy="100000" flip="none" algn="tl"/>
          </a:blipFill>
        </p:spPr>
        <p:txBody>
          <a:bodyPr/>
          <a:lstStyle/>
          <a:p>
            <a:r>
              <a:rPr lang="en-AU" dirty="0" smtClean="0"/>
              <a:t>Transfer it</a:t>
            </a:r>
            <a:endParaRPr lang="en-AU" dirty="0"/>
          </a:p>
        </p:txBody>
      </p:sp>
      <p:sp>
        <p:nvSpPr>
          <p:cNvPr id="3" name="Content Placeholder 2"/>
          <p:cNvSpPr>
            <a:spLocks noGrp="1"/>
          </p:cNvSpPr>
          <p:nvPr>
            <p:ph idx="1"/>
          </p:nvPr>
        </p:nvSpPr>
        <p:spPr>
          <a:blipFill>
            <a:blip r:embed="rId3"/>
            <a:tile tx="0" ty="0" sx="100000" sy="100000" flip="none" algn="tl"/>
          </a:blipFill>
        </p:spPr>
        <p:txBody>
          <a:bodyPr/>
          <a:lstStyle/>
          <a:p>
            <a:r>
              <a:rPr lang="en-AU" dirty="0" smtClean="0"/>
              <a:t>Risk transfer- one of the most common methods for handling risk</a:t>
            </a:r>
          </a:p>
          <a:p>
            <a:r>
              <a:rPr lang="en-AU" dirty="0" smtClean="0"/>
              <a:t>Move the current and potential risky activities to another company</a:t>
            </a:r>
          </a:p>
          <a:p>
            <a:r>
              <a:rPr lang="en-AU" dirty="0" smtClean="0"/>
              <a:t>Can also transfer the consequences of a risk to another party or company</a:t>
            </a:r>
          </a:p>
          <a:p>
            <a:endParaRPr lang="en-AU" dirty="0"/>
          </a:p>
        </p:txBody>
      </p:sp>
    </p:spTree>
    <p:extLst>
      <p:ext uri="{BB962C8B-B14F-4D97-AF65-F5344CB8AC3E}">
        <p14:creationId xmlns:p14="http://schemas.microsoft.com/office/powerpoint/2010/main" val="28335300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a:tile tx="0" ty="0" sx="100000" sy="100000" flip="none" algn="tl"/>
          </a:blipFill>
        </p:spPr>
        <p:txBody>
          <a:bodyPr/>
          <a:lstStyle/>
          <a:p>
            <a:r>
              <a:rPr lang="en-AU" dirty="0" smtClean="0"/>
              <a:t>Three Ways of Transfer</a:t>
            </a:r>
            <a:endParaRPr lang="en-AU" dirty="0"/>
          </a:p>
        </p:txBody>
      </p:sp>
      <p:sp>
        <p:nvSpPr>
          <p:cNvPr id="3" name="Content Placeholder 2"/>
          <p:cNvSpPr>
            <a:spLocks noGrp="1"/>
          </p:cNvSpPr>
          <p:nvPr>
            <p:ph idx="1"/>
          </p:nvPr>
        </p:nvSpPr>
        <p:spPr>
          <a:blipFill>
            <a:blip r:embed="rId3"/>
            <a:tile tx="0" ty="0" sx="100000" sy="100000" flip="none" algn="tl"/>
          </a:blipFill>
        </p:spPr>
        <p:txBody>
          <a:bodyPr/>
          <a:lstStyle/>
          <a:p>
            <a:r>
              <a:rPr lang="en-AU" dirty="0" smtClean="0"/>
              <a:t>Outsourcing</a:t>
            </a:r>
          </a:p>
          <a:p>
            <a:r>
              <a:rPr lang="en-AU" dirty="0" smtClean="0"/>
              <a:t>Insurance</a:t>
            </a:r>
          </a:p>
          <a:p>
            <a:r>
              <a:rPr lang="en-AU" dirty="0" smtClean="0"/>
              <a:t>Derivatives</a:t>
            </a:r>
            <a:endParaRPr lang="en-AU" dirty="0"/>
          </a:p>
        </p:txBody>
      </p:sp>
    </p:spTree>
    <p:extLst>
      <p:ext uri="{BB962C8B-B14F-4D97-AF65-F5344CB8AC3E}">
        <p14:creationId xmlns:p14="http://schemas.microsoft.com/office/powerpoint/2010/main" val="33884296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a:tile tx="0" ty="0" sx="100000" sy="100000" flip="none" algn="tl"/>
          </a:blipFill>
        </p:spPr>
        <p:txBody>
          <a:bodyPr/>
          <a:lstStyle/>
          <a:p>
            <a:r>
              <a:rPr lang="en-AU" dirty="0" smtClean="0"/>
              <a:t>Outsourcing</a:t>
            </a:r>
            <a:endParaRPr lang="en-AU" dirty="0"/>
          </a:p>
        </p:txBody>
      </p:sp>
      <p:sp>
        <p:nvSpPr>
          <p:cNvPr id="3" name="Content Placeholder 2"/>
          <p:cNvSpPr>
            <a:spLocks noGrp="1"/>
          </p:cNvSpPr>
          <p:nvPr>
            <p:ph idx="1"/>
          </p:nvPr>
        </p:nvSpPr>
        <p:spPr>
          <a:blipFill>
            <a:blip r:embed="rId3"/>
            <a:tile tx="0" ty="0" sx="100000" sy="100000" flip="none" algn="tl"/>
          </a:blipFill>
        </p:spPr>
        <p:txBody>
          <a:bodyPr/>
          <a:lstStyle/>
          <a:p>
            <a:r>
              <a:rPr lang="en-AU" dirty="0" smtClean="0"/>
              <a:t>Transferring risky activities to another company or specialist</a:t>
            </a:r>
          </a:p>
          <a:p>
            <a:r>
              <a:rPr lang="en-AU" dirty="0" smtClean="0"/>
              <a:t>For example, a GP (General Practitioner transfer a patient to a specialist)</a:t>
            </a:r>
          </a:p>
          <a:p>
            <a:r>
              <a:rPr lang="en-AU" dirty="0" smtClean="0"/>
              <a:t>Contracting: seeking outside help when an activity is not a core component or not specialised </a:t>
            </a:r>
            <a:endParaRPr lang="en-AU" dirty="0"/>
          </a:p>
        </p:txBody>
      </p:sp>
    </p:spTree>
    <p:extLst>
      <p:ext uri="{BB962C8B-B14F-4D97-AF65-F5344CB8AC3E}">
        <p14:creationId xmlns:p14="http://schemas.microsoft.com/office/powerpoint/2010/main" val="22136949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a:tile tx="0" ty="0" sx="100000" sy="100000" flip="none" algn="tl"/>
          </a:blipFill>
        </p:spPr>
        <p:txBody>
          <a:bodyPr/>
          <a:lstStyle/>
          <a:p>
            <a:r>
              <a:rPr lang="en-AU" dirty="0" smtClean="0"/>
              <a:t>Insurance</a:t>
            </a:r>
            <a:endParaRPr lang="en-AU" dirty="0"/>
          </a:p>
        </p:txBody>
      </p:sp>
      <p:sp>
        <p:nvSpPr>
          <p:cNvPr id="3" name="Content Placeholder 2"/>
          <p:cNvSpPr>
            <a:spLocks noGrp="1"/>
          </p:cNvSpPr>
          <p:nvPr>
            <p:ph idx="1"/>
          </p:nvPr>
        </p:nvSpPr>
        <p:spPr>
          <a:blipFill>
            <a:blip r:embed="rId3"/>
            <a:tile tx="0" ty="0" sx="100000" sy="100000" flip="none" algn="tl"/>
          </a:blipFill>
        </p:spPr>
        <p:txBody>
          <a:bodyPr/>
          <a:lstStyle/>
          <a:p>
            <a:r>
              <a:rPr lang="en-AU" dirty="0" smtClean="0"/>
              <a:t>More financially oriented</a:t>
            </a:r>
          </a:p>
          <a:p>
            <a:r>
              <a:rPr lang="en-AU" dirty="0" smtClean="0"/>
              <a:t>Pay a premium to cover the cost of an undesired thing or danger should it happen</a:t>
            </a:r>
          </a:p>
          <a:p>
            <a:r>
              <a:rPr lang="en-AU" dirty="0" smtClean="0"/>
              <a:t>Insurers are expert risk managers as they take the risk of taking premiums to cover unpredictable events  </a:t>
            </a:r>
            <a:endParaRPr lang="en-AU" dirty="0"/>
          </a:p>
        </p:txBody>
      </p:sp>
    </p:spTree>
    <p:extLst>
      <p:ext uri="{BB962C8B-B14F-4D97-AF65-F5344CB8AC3E}">
        <p14:creationId xmlns:p14="http://schemas.microsoft.com/office/powerpoint/2010/main" val="30133639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a:tile tx="0" ty="0" sx="100000" sy="100000" flip="none" algn="tl"/>
          </a:blipFill>
        </p:spPr>
        <p:txBody>
          <a:bodyPr/>
          <a:lstStyle/>
          <a:p>
            <a:r>
              <a:rPr lang="en-AU" dirty="0" smtClean="0"/>
              <a:t>Derivatives and hedging</a:t>
            </a:r>
            <a:endParaRPr lang="en-AU" dirty="0"/>
          </a:p>
        </p:txBody>
      </p:sp>
      <p:sp>
        <p:nvSpPr>
          <p:cNvPr id="3" name="Content Placeholder 2"/>
          <p:cNvSpPr>
            <a:spLocks noGrp="1"/>
          </p:cNvSpPr>
          <p:nvPr>
            <p:ph idx="1"/>
          </p:nvPr>
        </p:nvSpPr>
        <p:spPr>
          <a:blipFill>
            <a:blip r:embed="rId3"/>
            <a:tile tx="0" ty="0" sx="100000" sy="100000" flip="none" algn="tl"/>
          </a:blipFill>
        </p:spPr>
        <p:txBody>
          <a:bodyPr>
            <a:normAutofit/>
          </a:bodyPr>
          <a:lstStyle/>
          <a:p>
            <a:pPr algn="just"/>
            <a:r>
              <a:rPr lang="en-AU" sz="2800" dirty="0" smtClean="0"/>
              <a:t>Derivatives- financial contracts or financial instruments, whose values are derived from the underlying value of something else, such as a monetary or real estate asset, commercial real estate, a stock, interest, an exchange rate or consumer price index, or weather  conditions </a:t>
            </a:r>
          </a:p>
          <a:p>
            <a:pPr algn="just"/>
            <a:r>
              <a:rPr lang="en-AU" sz="2800" dirty="0" smtClean="0"/>
              <a:t>The main types of derivatives are forwards, futures, options, and swaps </a:t>
            </a:r>
          </a:p>
        </p:txBody>
      </p:sp>
    </p:spTree>
    <p:extLst>
      <p:ext uri="{BB962C8B-B14F-4D97-AF65-F5344CB8AC3E}">
        <p14:creationId xmlns:p14="http://schemas.microsoft.com/office/powerpoint/2010/main" val="23936262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a:tile tx="0" ty="0" sx="100000" sy="100000" flip="none" algn="tl"/>
          </a:blipFill>
        </p:spPr>
        <p:txBody>
          <a:bodyPr>
            <a:normAutofit fontScale="90000"/>
          </a:bodyPr>
          <a:lstStyle/>
          <a:p>
            <a:r>
              <a:rPr lang="en-AU" dirty="0"/>
              <a:t>Derivatives and </a:t>
            </a:r>
            <a:r>
              <a:rPr lang="en-AU" dirty="0" smtClean="0"/>
              <a:t>hedging (Continued)</a:t>
            </a:r>
            <a:endParaRPr lang="en-AU" dirty="0"/>
          </a:p>
        </p:txBody>
      </p:sp>
      <p:sp>
        <p:nvSpPr>
          <p:cNvPr id="3" name="Content Placeholder 2"/>
          <p:cNvSpPr>
            <a:spLocks noGrp="1"/>
          </p:cNvSpPr>
          <p:nvPr>
            <p:ph idx="1"/>
          </p:nvPr>
        </p:nvSpPr>
        <p:spPr>
          <a:blipFill>
            <a:blip r:embed="rId3"/>
            <a:tile tx="0" ty="0" sx="100000" sy="100000" flip="none" algn="tl"/>
          </a:blipFill>
        </p:spPr>
        <p:txBody>
          <a:bodyPr/>
          <a:lstStyle/>
          <a:p>
            <a:r>
              <a:rPr lang="en-AU" dirty="0"/>
              <a:t>Transferring different types of cash flows, the risks surrounding those cash flows  to another party which maybe, a fund manager or financial institution in order to obtain a different outcome</a:t>
            </a:r>
          </a:p>
          <a:p>
            <a:endParaRPr lang="en-AU" dirty="0"/>
          </a:p>
        </p:txBody>
      </p:sp>
    </p:spTree>
    <p:extLst>
      <p:ext uri="{BB962C8B-B14F-4D97-AF65-F5344CB8AC3E}">
        <p14:creationId xmlns:p14="http://schemas.microsoft.com/office/powerpoint/2010/main" val="3540510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a:tile tx="0" ty="0" sx="100000" sy="100000" flip="none" algn="tl"/>
          </a:blipFill>
        </p:spPr>
        <p:txBody>
          <a:bodyPr/>
          <a:lstStyle/>
          <a:p>
            <a:r>
              <a:rPr lang="en-AU" dirty="0" smtClean="0"/>
              <a:t>Predictions</a:t>
            </a:r>
            <a:endParaRPr lang="en-AU" dirty="0"/>
          </a:p>
        </p:txBody>
      </p:sp>
      <p:sp>
        <p:nvSpPr>
          <p:cNvPr id="3" name="Content Placeholder 2"/>
          <p:cNvSpPr>
            <a:spLocks noGrp="1"/>
          </p:cNvSpPr>
          <p:nvPr>
            <p:ph idx="1"/>
          </p:nvPr>
        </p:nvSpPr>
        <p:spPr>
          <a:blipFill>
            <a:blip r:embed="rId3"/>
            <a:tile tx="0" ty="0" sx="100000" sy="100000" flip="none" algn="tl"/>
          </a:blipFill>
        </p:spPr>
        <p:txBody>
          <a:bodyPr>
            <a:normAutofit lnSpcReduction="10000"/>
          </a:bodyPr>
          <a:lstStyle/>
          <a:p>
            <a:r>
              <a:rPr lang="en-AU" dirty="0" smtClean="0"/>
              <a:t>Predictions of loss – how to plan for situations when the credit is not paid back</a:t>
            </a:r>
          </a:p>
          <a:p>
            <a:r>
              <a:rPr lang="en-AU" dirty="0" smtClean="0"/>
              <a:t>Predictions of future volatility – Volatility  which can be the result of changes in customer behaviour, in competition, or even in capital markets</a:t>
            </a:r>
          </a:p>
          <a:p>
            <a:r>
              <a:rPr lang="en-AU" dirty="0" smtClean="0"/>
              <a:t>Predictions of cash flows – how to plan for swings in cash flows due to seasonal cycles in the business or debt load requirements</a:t>
            </a:r>
            <a:endParaRPr lang="en-AU" dirty="0"/>
          </a:p>
        </p:txBody>
      </p:sp>
    </p:spTree>
    <p:extLst>
      <p:ext uri="{BB962C8B-B14F-4D97-AF65-F5344CB8AC3E}">
        <p14:creationId xmlns:p14="http://schemas.microsoft.com/office/powerpoint/2010/main" val="19191695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3"/>
            <a:tile tx="0" ty="0" sx="100000" sy="100000" flip="none" algn="tl"/>
          </a:blipFill>
        </p:spPr>
        <p:txBody>
          <a:bodyPr/>
          <a:lstStyle/>
          <a:p>
            <a:r>
              <a:rPr lang="en-AU" dirty="0" smtClean="0"/>
              <a:t>Reduce the likelihood</a:t>
            </a:r>
            <a:endParaRPr lang="en-AU" dirty="0"/>
          </a:p>
        </p:txBody>
      </p:sp>
      <p:sp>
        <p:nvSpPr>
          <p:cNvPr id="3" name="Content Placeholder 2"/>
          <p:cNvSpPr>
            <a:spLocks noGrp="1"/>
          </p:cNvSpPr>
          <p:nvPr>
            <p:ph idx="1"/>
          </p:nvPr>
        </p:nvSpPr>
        <p:spPr>
          <a:blipFill>
            <a:blip r:embed="rId4"/>
            <a:tile tx="0" ty="0" sx="100000" sy="100000" flip="none" algn="tl"/>
          </a:blipFill>
        </p:spPr>
        <p:txBody>
          <a:bodyPr/>
          <a:lstStyle/>
          <a:p>
            <a:r>
              <a:rPr lang="en-AU" dirty="0" smtClean="0"/>
              <a:t>Hiring an outside service or professional to manage a risk or provide a risky service  </a:t>
            </a:r>
          </a:p>
          <a:p>
            <a:r>
              <a:rPr lang="en-AU" dirty="0" smtClean="0"/>
              <a:t>Companies pay premiums to reduce or avoid risky incidents </a:t>
            </a:r>
          </a:p>
          <a:p>
            <a:r>
              <a:rPr lang="en-AU" dirty="0" smtClean="0"/>
              <a:t>The goal is to try to identify risks or specific instances of risk within a risk class, and reduce their potential of occurring </a:t>
            </a:r>
            <a:endParaRPr lang="en-AU" dirty="0"/>
          </a:p>
        </p:txBody>
      </p:sp>
    </p:spTree>
    <p:extLst>
      <p:ext uri="{BB962C8B-B14F-4D97-AF65-F5344CB8AC3E}">
        <p14:creationId xmlns:p14="http://schemas.microsoft.com/office/powerpoint/2010/main" val="28242259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blipFill>
            <a:blip r:embed="rId2"/>
            <a:tile tx="0" ty="0" sx="100000" sy="100000" flip="none" algn="tl"/>
          </a:blipFill>
        </p:spPr>
        <p:txBody>
          <a:bodyPr/>
          <a:lstStyle/>
          <a:p>
            <a:r>
              <a:rPr lang="en-AU" dirty="0" smtClean="0"/>
              <a:t>Consumer credit management, for example, which tries to identify and refuse higher-risk customers</a:t>
            </a:r>
          </a:p>
          <a:p>
            <a:r>
              <a:rPr lang="en-AU" dirty="0" smtClean="0"/>
              <a:t>Many business operational risks must be mitigated by reducing the likelihood of occurrence</a:t>
            </a:r>
          </a:p>
          <a:p>
            <a:r>
              <a:rPr lang="en-AU" dirty="0" smtClean="0"/>
              <a:t>Not all operational risks can be avoided, nor all risk events prevented</a:t>
            </a:r>
            <a:endParaRPr lang="en-AU" dirty="0"/>
          </a:p>
        </p:txBody>
      </p:sp>
      <p:sp>
        <p:nvSpPr>
          <p:cNvPr id="5" name="Title 1"/>
          <p:cNvSpPr>
            <a:spLocks noGrp="1"/>
          </p:cNvSpPr>
          <p:nvPr>
            <p:ph type="title"/>
          </p:nvPr>
        </p:nvSpPr>
        <p:spPr>
          <a:blipFill>
            <a:blip r:embed="rId3"/>
            <a:tile tx="0" ty="0" sx="100000" sy="100000" flip="none" algn="tl"/>
          </a:blipFill>
        </p:spPr>
        <p:txBody>
          <a:bodyPr/>
          <a:lstStyle/>
          <a:p>
            <a:r>
              <a:rPr lang="en-AU" dirty="0" smtClean="0"/>
              <a:t>Reduce the </a:t>
            </a:r>
            <a:r>
              <a:rPr lang="en-AU" dirty="0" smtClean="0"/>
              <a:t>likelihood(Continued)</a:t>
            </a:r>
            <a:endParaRPr lang="en-AU" dirty="0"/>
          </a:p>
        </p:txBody>
      </p:sp>
    </p:spTree>
    <p:extLst>
      <p:ext uri="{BB962C8B-B14F-4D97-AF65-F5344CB8AC3E}">
        <p14:creationId xmlns:p14="http://schemas.microsoft.com/office/powerpoint/2010/main" val="13290711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a:tile tx="0" ty="0" sx="100000" sy="100000" flip="none" algn="tl"/>
          </a:blipFill>
        </p:spPr>
        <p:txBody>
          <a:bodyPr/>
          <a:lstStyle/>
          <a:p>
            <a:r>
              <a:rPr lang="en-AU" dirty="0" smtClean="0"/>
              <a:t>Reduce the Impact</a:t>
            </a:r>
            <a:endParaRPr lang="en-AU" dirty="0"/>
          </a:p>
        </p:txBody>
      </p:sp>
      <p:sp>
        <p:nvSpPr>
          <p:cNvPr id="3" name="Content Placeholder 2"/>
          <p:cNvSpPr>
            <a:spLocks noGrp="1"/>
          </p:cNvSpPr>
          <p:nvPr>
            <p:ph idx="1"/>
          </p:nvPr>
        </p:nvSpPr>
        <p:spPr>
          <a:blipFill>
            <a:blip r:embed="rId3"/>
            <a:tile tx="0" ty="0" sx="100000" sy="100000" flip="none" algn="tl"/>
          </a:blipFill>
        </p:spPr>
        <p:txBody>
          <a:bodyPr>
            <a:noAutofit/>
          </a:bodyPr>
          <a:lstStyle/>
          <a:p>
            <a:r>
              <a:rPr lang="en-AU" dirty="0" smtClean="0"/>
              <a:t>Impact reduction which no owner, executive, or manager wants to face as a risk event has already occurred or is imminent</a:t>
            </a:r>
          </a:p>
          <a:p>
            <a:r>
              <a:rPr lang="en-AU" dirty="0" smtClean="0"/>
              <a:t>Even if the best insurance policy and covering for all the net outlay, there are related events which requires to reduce the impact of, for instance, the time for receiving the insurance money and the amount of reputation risk, or stakeholder risk </a:t>
            </a:r>
            <a:endParaRPr lang="en-AU" dirty="0"/>
          </a:p>
        </p:txBody>
      </p:sp>
    </p:spTree>
    <p:extLst>
      <p:ext uri="{BB962C8B-B14F-4D97-AF65-F5344CB8AC3E}">
        <p14:creationId xmlns:p14="http://schemas.microsoft.com/office/powerpoint/2010/main" val="3263016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a:tile tx="0" ty="0" sx="100000" sy="100000" flip="none" algn="tl"/>
          </a:blipFill>
        </p:spPr>
        <p:txBody>
          <a:bodyPr/>
          <a:lstStyle/>
          <a:p>
            <a:r>
              <a:rPr lang="en-AU" dirty="0" smtClean="0"/>
              <a:t>Types of Risk</a:t>
            </a:r>
            <a:endParaRPr lang="en-AU" dirty="0"/>
          </a:p>
        </p:txBody>
      </p:sp>
      <p:sp>
        <p:nvSpPr>
          <p:cNvPr id="3" name="Content Placeholder 2"/>
          <p:cNvSpPr>
            <a:spLocks noGrp="1"/>
          </p:cNvSpPr>
          <p:nvPr>
            <p:ph idx="1"/>
          </p:nvPr>
        </p:nvSpPr>
        <p:spPr>
          <a:blipFill>
            <a:blip r:embed="rId3"/>
            <a:tile tx="0" ty="0" sx="100000" sy="100000" flip="none" algn="tl"/>
          </a:blipFill>
        </p:spPr>
        <p:txBody>
          <a:bodyPr/>
          <a:lstStyle/>
          <a:p>
            <a:r>
              <a:rPr lang="en-AU" dirty="0" smtClean="0"/>
              <a:t>New risks which are usually associated new business activities</a:t>
            </a:r>
          </a:p>
          <a:p>
            <a:r>
              <a:rPr lang="en-AU" dirty="0" smtClean="0"/>
              <a:t>Ever-present risks which are always around and constitute the majority of risk</a:t>
            </a:r>
          </a:p>
          <a:p>
            <a:r>
              <a:rPr lang="en-AU" dirty="0" smtClean="0"/>
              <a:t>Concentrated risks in which several or many smaller, individual risks interact with each other</a:t>
            </a:r>
            <a:endParaRPr lang="en-AU" dirty="0"/>
          </a:p>
        </p:txBody>
      </p:sp>
    </p:spTree>
    <p:extLst>
      <p:ext uri="{BB962C8B-B14F-4D97-AF65-F5344CB8AC3E}">
        <p14:creationId xmlns:p14="http://schemas.microsoft.com/office/powerpoint/2010/main" val="2222232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a:tile tx="0" ty="0" sx="100000" sy="100000" flip="none" algn="tl"/>
          </a:blipFill>
        </p:spPr>
        <p:txBody>
          <a:bodyPr/>
          <a:lstStyle/>
          <a:p>
            <a:r>
              <a:rPr lang="en-AU" dirty="0" smtClean="0"/>
              <a:t>Types of Risk(Continued) </a:t>
            </a:r>
            <a:endParaRPr lang="en-AU" dirty="0"/>
          </a:p>
        </p:txBody>
      </p:sp>
      <p:sp>
        <p:nvSpPr>
          <p:cNvPr id="3" name="Content Placeholder 2"/>
          <p:cNvSpPr>
            <a:spLocks noGrp="1"/>
          </p:cNvSpPr>
          <p:nvPr>
            <p:ph idx="1"/>
          </p:nvPr>
        </p:nvSpPr>
        <p:spPr>
          <a:blipFill>
            <a:blip r:embed="rId3"/>
            <a:tile tx="0" ty="0" sx="100000" sy="100000" flip="none" algn="tl"/>
          </a:blipFill>
        </p:spPr>
        <p:txBody>
          <a:bodyPr/>
          <a:lstStyle/>
          <a:p>
            <a:r>
              <a:rPr lang="en-AU" dirty="0" smtClean="0"/>
              <a:t>Contagious risks in which a small risk triggers an event that creates other risks and other damaging events</a:t>
            </a:r>
          </a:p>
          <a:p>
            <a:r>
              <a:rPr lang="en-AU" dirty="0" smtClean="0"/>
              <a:t>Sudden risks which appears without warning, including accidents, fire, devastating storms, floods, and sudden political shifts, licensing changes, or governmental actions</a:t>
            </a:r>
            <a:endParaRPr lang="en-AU" dirty="0"/>
          </a:p>
        </p:txBody>
      </p:sp>
    </p:spTree>
    <p:extLst>
      <p:ext uri="{BB962C8B-B14F-4D97-AF65-F5344CB8AC3E}">
        <p14:creationId xmlns:p14="http://schemas.microsoft.com/office/powerpoint/2010/main" val="26804011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a:tile tx="0" ty="0" sx="100000" sy="100000" flip="none" algn="tl"/>
          </a:blipFill>
        </p:spPr>
        <p:txBody>
          <a:bodyPr/>
          <a:lstStyle/>
          <a:p>
            <a:r>
              <a:rPr lang="en-AU" dirty="0" smtClean="0"/>
              <a:t>Risk and Decision Making</a:t>
            </a:r>
            <a:endParaRPr lang="en-AU" dirty="0"/>
          </a:p>
        </p:txBody>
      </p:sp>
      <p:sp>
        <p:nvSpPr>
          <p:cNvPr id="3" name="Content Placeholder 2"/>
          <p:cNvSpPr>
            <a:spLocks noGrp="1"/>
          </p:cNvSpPr>
          <p:nvPr>
            <p:ph idx="1"/>
          </p:nvPr>
        </p:nvSpPr>
        <p:spPr>
          <a:blipFill>
            <a:blip r:embed="rId3"/>
            <a:tile tx="0" ty="0" sx="100000" sy="100000" flip="none" algn="tl"/>
          </a:blipFill>
        </p:spPr>
        <p:txBody>
          <a:bodyPr/>
          <a:lstStyle/>
          <a:p>
            <a:r>
              <a:rPr lang="en-AU" dirty="0" smtClean="0"/>
              <a:t>The decision making processes must be considered for the risk taking </a:t>
            </a:r>
            <a:endParaRPr lang="en-AU" dirty="0"/>
          </a:p>
        </p:txBody>
      </p:sp>
    </p:spTree>
    <p:extLst>
      <p:ext uri="{BB962C8B-B14F-4D97-AF65-F5344CB8AC3E}">
        <p14:creationId xmlns:p14="http://schemas.microsoft.com/office/powerpoint/2010/main" val="1113001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3"/>
            <a:tile tx="0" ty="0" sx="100000" sy="100000" flip="none" algn="tl"/>
          </a:blipFill>
        </p:spPr>
        <p:txBody>
          <a:bodyPr/>
          <a:lstStyle/>
          <a:p>
            <a:r>
              <a:rPr lang="en-AU" dirty="0" smtClean="0"/>
              <a:t>Risk and Uncertainty</a:t>
            </a:r>
            <a:endParaRPr lang="en-AU" dirty="0"/>
          </a:p>
        </p:txBody>
      </p:sp>
      <p:sp>
        <p:nvSpPr>
          <p:cNvPr id="3" name="Content Placeholder 2"/>
          <p:cNvSpPr>
            <a:spLocks noGrp="1"/>
          </p:cNvSpPr>
          <p:nvPr>
            <p:ph idx="1"/>
          </p:nvPr>
        </p:nvSpPr>
        <p:spPr>
          <a:blipFill>
            <a:blip r:embed="rId4"/>
            <a:tile tx="0" ty="0" sx="100000" sy="100000" flip="none" algn="tl"/>
          </a:blipFill>
        </p:spPr>
        <p:txBody>
          <a:bodyPr/>
          <a:lstStyle/>
          <a:p>
            <a:r>
              <a:rPr lang="en-AU" dirty="0" smtClean="0"/>
              <a:t>A clear definition between risk and uncertainty is hard to draw </a:t>
            </a:r>
          </a:p>
          <a:p>
            <a:r>
              <a:rPr lang="en-AU" dirty="0" smtClean="0"/>
              <a:t>Risk means uncertainty and the result of uncertainty </a:t>
            </a:r>
            <a:r>
              <a:rPr lang="en-AU" dirty="0"/>
              <a:t>(Hertz and Thomas 1984)</a:t>
            </a:r>
          </a:p>
          <a:p>
            <a:pPr marL="0" indent="0">
              <a:buNone/>
            </a:pPr>
            <a:r>
              <a:rPr lang="en-AU" dirty="0" smtClean="0"/>
              <a:t> </a:t>
            </a:r>
            <a:endParaRPr lang="en-AU" dirty="0"/>
          </a:p>
        </p:txBody>
      </p:sp>
    </p:spTree>
    <p:extLst>
      <p:ext uri="{BB962C8B-B14F-4D97-AF65-F5344CB8AC3E}">
        <p14:creationId xmlns:p14="http://schemas.microsoft.com/office/powerpoint/2010/main" val="38190566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3"/>
            <a:tile tx="0" ty="0" sx="100000" sy="100000" flip="none" algn="tl"/>
          </a:blipFill>
        </p:spPr>
        <p:txBody>
          <a:bodyPr>
            <a:normAutofit fontScale="90000"/>
          </a:bodyPr>
          <a:lstStyle/>
          <a:p>
            <a:r>
              <a:rPr lang="en-AU" dirty="0" smtClean="0"/>
              <a:t>A System-based </a:t>
            </a:r>
            <a:r>
              <a:rPr lang="en-AU" dirty="0"/>
              <a:t>R</a:t>
            </a:r>
            <a:r>
              <a:rPr lang="en-AU" dirty="0" smtClean="0"/>
              <a:t>isk </a:t>
            </a:r>
            <a:r>
              <a:rPr lang="en-AU" dirty="0"/>
              <a:t>S</a:t>
            </a:r>
            <a:r>
              <a:rPr lang="en-AU" dirty="0" smtClean="0"/>
              <a:t>ource Classification Approach</a:t>
            </a:r>
            <a:endParaRPr lang="en-AU" dirty="0"/>
          </a:p>
        </p:txBody>
      </p:sp>
      <p:sp>
        <p:nvSpPr>
          <p:cNvPr id="3" name="Content Placeholder 2"/>
          <p:cNvSpPr>
            <a:spLocks noGrp="1"/>
          </p:cNvSpPr>
          <p:nvPr>
            <p:ph idx="1"/>
          </p:nvPr>
        </p:nvSpPr>
        <p:spPr>
          <a:xfrm>
            <a:off x="494228" y="1498097"/>
            <a:ext cx="8187208" cy="4351213"/>
          </a:xfrm>
          <a:blipFill>
            <a:blip r:embed="rId4"/>
            <a:tile tx="0" ty="0" sx="100000" sy="100000" flip="none" algn="tl"/>
          </a:blipFill>
        </p:spPr>
        <p:txBody>
          <a:bodyPr/>
          <a:lstStyle/>
          <a:p>
            <a:pPr marL="0" indent="0">
              <a:buNone/>
            </a:pPr>
            <a:r>
              <a:rPr lang="en-AU" dirty="0"/>
              <a:t> </a:t>
            </a:r>
            <a:r>
              <a:rPr lang="en-AU" dirty="0" smtClean="0"/>
              <a:t>                           </a:t>
            </a:r>
            <a:endParaRPr lang="en-AU" dirty="0"/>
          </a:p>
        </p:txBody>
      </p:sp>
      <p:sp>
        <p:nvSpPr>
          <p:cNvPr id="4" name="Rectangle 3"/>
          <p:cNvSpPr/>
          <p:nvPr/>
        </p:nvSpPr>
        <p:spPr>
          <a:xfrm>
            <a:off x="3923928" y="1700808"/>
            <a:ext cx="914400"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RISK</a:t>
            </a:r>
            <a:endParaRPr lang="en-AU" dirty="0"/>
          </a:p>
        </p:txBody>
      </p:sp>
      <p:cxnSp>
        <p:nvCxnSpPr>
          <p:cNvPr id="6" name="Straight Connector 5"/>
          <p:cNvCxnSpPr/>
          <p:nvPr/>
        </p:nvCxnSpPr>
        <p:spPr>
          <a:xfrm flipH="1">
            <a:off x="4381128" y="2204864"/>
            <a:ext cx="232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404400" y="2428960"/>
            <a:ext cx="24231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flipV="1">
            <a:off x="1403648" y="2424924"/>
            <a:ext cx="2965844" cy="17004"/>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403648" y="2434760"/>
            <a:ext cx="0"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804248" y="2996952"/>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6827520" y="2424924"/>
            <a:ext cx="0" cy="288032"/>
          </a:xfrm>
          <a:prstGeom prst="line">
            <a:avLst/>
          </a:prstGeom>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5868144" y="2629860"/>
            <a:ext cx="2160240" cy="4749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HUMAN SYSTEMS</a:t>
            </a:r>
            <a:endParaRPr lang="en-AU" dirty="0"/>
          </a:p>
        </p:txBody>
      </p:sp>
      <p:cxnSp>
        <p:nvCxnSpPr>
          <p:cNvPr id="38" name="Straight Connector 37"/>
          <p:cNvCxnSpPr/>
          <p:nvPr/>
        </p:nvCxnSpPr>
        <p:spPr>
          <a:xfrm>
            <a:off x="4369492" y="2204864"/>
            <a:ext cx="0" cy="22006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684359" y="3066339"/>
            <a:ext cx="0" cy="2340456"/>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720405" y="3673704"/>
            <a:ext cx="288032" cy="0"/>
          </a:xfrm>
          <a:prstGeom prst="line">
            <a:avLst/>
          </a:prstGeom>
        </p:spPr>
        <p:style>
          <a:lnRef idx="1">
            <a:schemeClr val="accent1"/>
          </a:lnRef>
          <a:fillRef idx="0">
            <a:schemeClr val="accent1"/>
          </a:fillRef>
          <a:effectRef idx="0">
            <a:schemeClr val="accent1"/>
          </a:effectRef>
          <a:fontRef idx="minor">
            <a:schemeClr val="tx1"/>
          </a:fontRef>
        </p:style>
      </p:cxnSp>
      <p:sp>
        <p:nvSpPr>
          <p:cNvPr id="51" name="Rectangle 50"/>
          <p:cNvSpPr/>
          <p:nvPr/>
        </p:nvSpPr>
        <p:spPr>
          <a:xfrm>
            <a:off x="967416" y="3410224"/>
            <a:ext cx="1972012" cy="4508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Climate/Weather</a:t>
            </a:r>
            <a:endParaRPr lang="en-AU" dirty="0"/>
          </a:p>
        </p:txBody>
      </p:sp>
      <p:cxnSp>
        <p:nvCxnSpPr>
          <p:cNvPr id="53" name="Straight Connector 52"/>
          <p:cNvCxnSpPr/>
          <p:nvPr/>
        </p:nvCxnSpPr>
        <p:spPr>
          <a:xfrm>
            <a:off x="751734" y="4236567"/>
            <a:ext cx="144016" cy="0"/>
          </a:xfrm>
          <a:prstGeom prst="line">
            <a:avLst/>
          </a:prstGeom>
        </p:spPr>
        <p:style>
          <a:lnRef idx="1">
            <a:schemeClr val="accent1"/>
          </a:lnRef>
          <a:fillRef idx="0">
            <a:schemeClr val="accent1"/>
          </a:fillRef>
          <a:effectRef idx="0">
            <a:schemeClr val="accent1"/>
          </a:effectRef>
          <a:fontRef idx="minor">
            <a:schemeClr val="tx1"/>
          </a:fontRef>
        </p:style>
      </p:cxnSp>
      <p:sp>
        <p:nvSpPr>
          <p:cNvPr id="56" name="Rectangle 55"/>
          <p:cNvSpPr/>
          <p:nvPr/>
        </p:nvSpPr>
        <p:spPr>
          <a:xfrm>
            <a:off x="942214" y="4068851"/>
            <a:ext cx="1268776" cy="3003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Geological</a:t>
            </a:r>
            <a:endParaRPr lang="en-AU" dirty="0"/>
          </a:p>
        </p:txBody>
      </p:sp>
      <p:cxnSp>
        <p:nvCxnSpPr>
          <p:cNvPr id="59" name="Straight Connector 58"/>
          <p:cNvCxnSpPr/>
          <p:nvPr/>
        </p:nvCxnSpPr>
        <p:spPr>
          <a:xfrm>
            <a:off x="823742" y="4909152"/>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66" name="Rectangle 65"/>
          <p:cNvSpPr/>
          <p:nvPr/>
        </p:nvSpPr>
        <p:spPr>
          <a:xfrm>
            <a:off x="951976" y="4666942"/>
            <a:ext cx="1346810" cy="3420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Biological</a:t>
            </a:r>
            <a:endParaRPr lang="en-AU" dirty="0"/>
          </a:p>
        </p:txBody>
      </p:sp>
      <p:cxnSp>
        <p:nvCxnSpPr>
          <p:cNvPr id="68" name="Straight Connector 67"/>
          <p:cNvCxnSpPr/>
          <p:nvPr/>
        </p:nvCxnSpPr>
        <p:spPr>
          <a:xfrm>
            <a:off x="694514" y="5405187"/>
            <a:ext cx="257462" cy="0"/>
          </a:xfrm>
          <a:prstGeom prst="line">
            <a:avLst/>
          </a:prstGeom>
        </p:spPr>
        <p:style>
          <a:lnRef idx="1">
            <a:schemeClr val="accent1"/>
          </a:lnRef>
          <a:fillRef idx="0">
            <a:schemeClr val="accent1"/>
          </a:fillRef>
          <a:effectRef idx="0">
            <a:schemeClr val="accent1"/>
          </a:effectRef>
          <a:fontRef idx="minor">
            <a:schemeClr val="tx1"/>
          </a:fontRef>
        </p:style>
      </p:cxnSp>
      <p:sp>
        <p:nvSpPr>
          <p:cNvPr id="71" name="Rectangle 70"/>
          <p:cNvSpPr/>
          <p:nvPr/>
        </p:nvSpPr>
        <p:spPr>
          <a:xfrm>
            <a:off x="967416" y="5216624"/>
            <a:ext cx="1450112"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Extra-terrestrial</a:t>
            </a:r>
            <a:endParaRPr lang="en-AU" dirty="0"/>
          </a:p>
        </p:txBody>
      </p:sp>
      <p:sp>
        <p:nvSpPr>
          <p:cNvPr id="72" name="Rectangle 71"/>
          <p:cNvSpPr/>
          <p:nvPr/>
        </p:nvSpPr>
        <p:spPr>
          <a:xfrm>
            <a:off x="684359" y="2722832"/>
            <a:ext cx="2016225" cy="3958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NATURAL SYSTEMS</a:t>
            </a:r>
            <a:endParaRPr lang="en-AU" dirty="0"/>
          </a:p>
        </p:txBody>
      </p:sp>
      <p:cxnSp>
        <p:nvCxnSpPr>
          <p:cNvPr id="74" name="Straight Connector 73"/>
          <p:cNvCxnSpPr/>
          <p:nvPr/>
        </p:nvCxnSpPr>
        <p:spPr>
          <a:xfrm>
            <a:off x="6804248" y="3108804"/>
            <a:ext cx="0" cy="30142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6547880" y="3501008"/>
            <a:ext cx="177692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flipH="1">
            <a:off x="3667560" y="3501008"/>
            <a:ext cx="2880320" cy="0"/>
          </a:xfrm>
          <a:prstGeom prst="line">
            <a:avLst/>
          </a:prstGeom>
        </p:spPr>
        <p:style>
          <a:lnRef idx="1">
            <a:schemeClr val="accent1"/>
          </a:lnRef>
          <a:fillRef idx="0">
            <a:schemeClr val="accent1"/>
          </a:fillRef>
          <a:effectRef idx="0">
            <a:schemeClr val="accent1"/>
          </a:effectRef>
          <a:fontRef idx="minor">
            <a:schemeClr val="tx1"/>
          </a:fontRef>
        </p:style>
      </p:cxnSp>
      <p:sp>
        <p:nvSpPr>
          <p:cNvPr id="83" name="Rectangle 82"/>
          <p:cNvSpPr/>
          <p:nvPr/>
        </p:nvSpPr>
        <p:spPr>
          <a:xfrm>
            <a:off x="3155708" y="3788497"/>
            <a:ext cx="768220" cy="2975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Social</a:t>
            </a:r>
            <a:endParaRPr lang="en-AU" dirty="0"/>
          </a:p>
        </p:txBody>
      </p:sp>
      <p:cxnSp>
        <p:nvCxnSpPr>
          <p:cNvPr id="85" name="Straight Connector 84"/>
          <p:cNvCxnSpPr/>
          <p:nvPr/>
        </p:nvCxnSpPr>
        <p:spPr>
          <a:xfrm>
            <a:off x="3683856" y="3501008"/>
            <a:ext cx="0" cy="574978"/>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8324808" y="3501008"/>
            <a:ext cx="0" cy="287489"/>
          </a:xfrm>
          <a:prstGeom prst="line">
            <a:avLst/>
          </a:prstGeom>
        </p:spPr>
        <p:style>
          <a:lnRef idx="1">
            <a:schemeClr val="accent1"/>
          </a:lnRef>
          <a:fillRef idx="0">
            <a:schemeClr val="accent1"/>
          </a:fillRef>
          <a:effectRef idx="0">
            <a:schemeClr val="accent1"/>
          </a:effectRef>
          <a:fontRef idx="minor">
            <a:schemeClr val="tx1"/>
          </a:fontRef>
        </p:style>
      </p:cxnSp>
      <p:sp>
        <p:nvSpPr>
          <p:cNvPr id="92" name="Rectangle 91"/>
          <p:cNvSpPr/>
          <p:nvPr/>
        </p:nvSpPr>
        <p:spPr>
          <a:xfrm>
            <a:off x="7668344" y="3785157"/>
            <a:ext cx="914400" cy="3008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Legal</a:t>
            </a:r>
            <a:endParaRPr lang="en-AU" dirty="0"/>
          </a:p>
        </p:txBody>
      </p:sp>
      <p:cxnSp>
        <p:nvCxnSpPr>
          <p:cNvPr id="94" name="Straight Connector 93"/>
          <p:cNvCxnSpPr/>
          <p:nvPr/>
        </p:nvCxnSpPr>
        <p:spPr>
          <a:xfrm>
            <a:off x="4716016" y="3501008"/>
            <a:ext cx="0" cy="284149"/>
          </a:xfrm>
          <a:prstGeom prst="line">
            <a:avLst/>
          </a:prstGeom>
        </p:spPr>
        <p:style>
          <a:lnRef idx="1">
            <a:schemeClr val="accent1"/>
          </a:lnRef>
          <a:fillRef idx="0">
            <a:schemeClr val="accent1"/>
          </a:fillRef>
          <a:effectRef idx="0">
            <a:schemeClr val="accent1"/>
          </a:effectRef>
          <a:fontRef idx="minor">
            <a:schemeClr val="tx1"/>
          </a:fontRef>
        </p:style>
      </p:cxnSp>
      <p:sp>
        <p:nvSpPr>
          <p:cNvPr id="96" name="Rectangle 95"/>
          <p:cNvSpPr/>
          <p:nvPr/>
        </p:nvSpPr>
        <p:spPr>
          <a:xfrm>
            <a:off x="4067944" y="3808937"/>
            <a:ext cx="1039776" cy="2599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Political</a:t>
            </a:r>
            <a:endParaRPr lang="en-AU" dirty="0"/>
          </a:p>
        </p:txBody>
      </p:sp>
      <p:cxnSp>
        <p:nvCxnSpPr>
          <p:cNvPr id="98" name="Straight Connector 97"/>
          <p:cNvCxnSpPr/>
          <p:nvPr/>
        </p:nvCxnSpPr>
        <p:spPr>
          <a:xfrm>
            <a:off x="5615960" y="3501008"/>
            <a:ext cx="0" cy="284149"/>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a:off x="6948264" y="3501008"/>
            <a:ext cx="0" cy="307929"/>
          </a:xfrm>
          <a:prstGeom prst="line">
            <a:avLst/>
          </a:prstGeom>
        </p:spPr>
        <p:style>
          <a:lnRef idx="1">
            <a:schemeClr val="accent1"/>
          </a:lnRef>
          <a:fillRef idx="0">
            <a:schemeClr val="accent1"/>
          </a:fillRef>
          <a:effectRef idx="0">
            <a:schemeClr val="accent1"/>
          </a:effectRef>
          <a:fontRef idx="minor">
            <a:schemeClr val="tx1"/>
          </a:fontRef>
        </p:style>
      </p:cxnSp>
      <p:sp>
        <p:nvSpPr>
          <p:cNvPr id="107" name="Rectangle 106"/>
          <p:cNvSpPr/>
          <p:nvPr/>
        </p:nvSpPr>
        <p:spPr>
          <a:xfrm>
            <a:off x="6547880" y="3785158"/>
            <a:ext cx="920080" cy="3008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Health</a:t>
            </a:r>
            <a:endParaRPr lang="en-AU" dirty="0"/>
          </a:p>
        </p:txBody>
      </p:sp>
      <p:sp>
        <p:nvSpPr>
          <p:cNvPr id="108" name="Rectangle 107"/>
          <p:cNvSpPr/>
          <p:nvPr/>
        </p:nvSpPr>
        <p:spPr>
          <a:xfrm>
            <a:off x="5292080" y="3785157"/>
            <a:ext cx="1008112" cy="2836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smtClean="0"/>
          </a:p>
          <a:p>
            <a:pPr algn="ctr"/>
            <a:r>
              <a:rPr lang="en-AU" dirty="0" smtClean="0"/>
              <a:t>Cultural</a:t>
            </a:r>
          </a:p>
          <a:p>
            <a:pPr algn="ctr"/>
            <a:endParaRPr lang="en-AU" dirty="0"/>
          </a:p>
        </p:txBody>
      </p:sp>
      <p:cxnSp>
        <p:nvCxnSpPr>
          <p:cNvPr id="110" name="Straight Connector 109"/>
          <p:cNvCxnSpPr/>
          <p:nvPr/>
        </p:nvCxnSpPr>
        <p:spPr>
          <a:xfrm>
            <a:off x="3998992" y="3501008"/>
            <a:ext cx="0" cy="1165934"/>
          </a:xfrm>
          <a:prstGeom prst="line">
            <a:avLst/>
          </a:prstGeom>
        </p:spPr>
        <p:style>
          <a:lnRef idx="1">
            <a:schemeClr val="accent1"/>
          </a:lnRef>
          <a:fillRef idx="0">
            <a:schemeClr val="accent1"/>
          </a:fillRef>
          <a:effectRef idx="0">
            <a:schemeClr val="accent1"/>
          </a:effectRef>
          <a:fontRef idx="minor">
            <a:schemeClr val="tx1"/>
          </a:fontRef>
        </p:style>
      </p:cxnSp>
      <p:sp>
        <p:nvSpPr>
          <p:cNvPr id="121" name="Rectangle 120"/>
          <p:cNvSpPr/>
          <p:nvPr/>
        </p:nvSpPr>
        <p:spPr>
          <a:xfrm>
            <a:off x="3155708" y="4707704"/>
            <a:ext cx="1128260" cy="3012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Economic</a:t>
            </a:r>
            <a:endParaRPr lang="en-AU" dirty="0"/>
          </a:p>
        </p:txBody>
      </p:sp>
      <p:cxnSp>
        <p:nvCxnSpPr>
          <p:cNvPr id="123" name="Straight Connector 122"/>
          <p:cNvCxnSpPr/>
          <p:nvPr/>
        </p:nvCxnSpPr>
        <p:spPr>
          <a:xfrm>
            <a:off x="5107720" y="3501008"/>
            <a:ext cx="0" cy="1165934"/>
          </a:xfrm>
          <a:prstGeom prst="line">
            <a:avLst/>
          </a:prstGeom>
        </p:spPr>
        <p:style>
          <a:lnRef idx="1">
            <a:schemeClr val="accent1"/>
          </a:lnRef>
          <a:fillRef idx="0">
            <a:schemeClr val="accent1"/>
          </a:fillRef>
          <a:effectRef idx="0">
            <a:schemeClr val="accent1"/>
          </a:effectRef>
          <a:fontRef idx="minor">
            <a:schemeClr val="tx1"/>
          </a:fontRef>
        </p:style>
      </p:cxnSp>
      <p:sp>
        <p:nvSpPr>
          <p:cNvPr id="125" name="Rectangle 124"/>
          <p:cNvSpPr/>
          <p:nvPr/>
        </p:nvSpPr>
        <p:spPr>
          <a:xfrm>
            <a:off x="4716016" y="4666942"/>
            <a:ext cx="1080120" cy="3420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Financial</a:t>
            </a:r>
            <a:endParaRPr lang="en-AU" dirty="0"/>
          </a:p>
        </p:txBody>
      </p:sp>
      <p:cxnSp>
        <p:nvCxnSpPr>
          <p:cNvPr id="127" name="Straight Connector 126"/>
          <p:cNvCxnSpPr/>
          <p:nvPr/>
        </p:nvCxnSpPr>
        <p:spPr>
          <a:xfrm>
            <a:off x="6444208" y="3501008"/>
            <a:ext cx="0" cy="1206696"/>
          </a:xfrm>
          <a:prstGeom prst="line">
            <a:avLst/>
          </a:prstGeom>
        </p:spPr>
        <p:style>
          <a:lnRef idx="1">
            <a:schemeClr val="accent1"/>
          </a:lnRef>
          <a:fillRef idx="0">
            <a:schemeClr val="accent1"/>
          </a:fillRef>
          <a:effectRef idx="0">
            <a:schemeClr val="accent1"/>
          </a:effectRef>
          <a:fontRef idx="minor">
            <a:schemeClr val="tx1"/>
          </a:fontRef>
        </p:style>
      </p:cxnSp>
      <p:sp>
        <p:nvSpPr>
          <p:cNvPr id="136" name="Rectangle 135"/>
          <p:cNvSpPr/>
          <p:nvPr/>
        </p:nvSpPr>
        <p:spPr>
          <a:xfrm>
            <a:off x="6012160" y="4666942"/>
            <a:ext cx="1152128" cy="3420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Technical</a:t>
            </a:r>
            <a:endParaRPr lang="en-AU" dirty="0"/>
          </a:p>
        </p:txBody>
      </p:sp>
      <p:cxnSp>
        <p:nvCxnSpPr>
          <p:cNvPr id="138" name="Straight Connector 137"/>
          <p:cNvCxnSpPr/>
          <p:nvPr/>
        </p:nvCxnSpPr>
        <p:spPr>
          <a:xfrm>
            <a:off x="7568152" y="3501008"/>
            <a:ext cx="0" cy="1165934"/>
          </a:xfrm>
          <a:prstGeom prst="line">
            <a:avLst/>
          </a:prstGeom>
        </p:spPr>
        <p:style>
          <a:lnRef idx="1">
            <a:schemeClr val="accent1"/>
          </a:lnRef>
          <a:fillRef idx="0">
            <a:schemeClr val="accent1"/>
          </a:fillRef>
          <a:effectRef idx="0">
            <a:schemeClr val="accent1"/>
          </a:effectRef>
          <a:fontRef idx="minor">
            <a:schemeClr val="tx1"/>
          </a:fontRef>
        </p:style>
      </p:cxnSp>
      <p:sp>
        <p:nvSpPr>
          <p:cNvPr id="145" name="Rectangle 144"/>
          <p:cNvSpPr/>
          <p:nvPr/>
        </p:nvSpPr>
        <p:spPr>
          <a:xfrm>
            <a:off x="7308304" y="4666942"/>
            <a:ext cx="1274440" cy="3420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Managerial</a:t>
            </a:r>
            <a:endParaRPr lang="en-AU" dirty="0"/>
          </a:p>
        </p:txBody>
      </p:sp>
      <p:cxnSp>
        <p:nvCxnSpPr>
          <p:cNvPr id="154" name="Straight Connector 153"/>
          <p:cNvCxnSpPr>
            <a:endCxn id="66" idx="1"/>
          </p:cNvCxnSpPr>
          <p:nvPr/>
        </p:nvCxnSpPr>
        <p:spPr>
          <a:xfrm>
            <a:off x="735690" y="4837972"/>
            <a:ext cx="21628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24366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a:tile tx="0" ty="0" sx="100000" sy="100000" flip="none" algn="tl"/>
          </a:blipFill>
        </p:spPr>
        <p:txBody>
          <a:bodyPr/>
          <a:lstStyle/>
          <a:p>
            <a:r>
              <a:rPr lang="en-AU" dirty="0" smtClean="0"/>
              <a:t>Natural Systems (Natural risks)</a:t>
            </a:r>
            <a:endParaRPr lang="en-AU" dirty="0"/>
          </a:p>
        </p:txBody>
      </p:sp>
      <p:sp>
        <p:nvSpPr>
          <p:cNvPr id="3" name="Content Placeholder 2"/>
          <p:cNvSpPr>
            <a:spLocks noGrp="1"/>
          </p:cNvSpPr>
          <p:nvPr>
            <p:ph idx="1"/>
          </p:nvPr>
        </p:nvSpPr>
        <p:spPr>
          <a:blipFill>
            <a:blip r:embed="rId3"/>
            <a:tile tx="0" ty="0" sx="100000" sy="100000" flip="none" algn="tl"/>
          </a:blipFill>
        </p:spPr>
        <p:txBody>
          <a:bodyPr/>
          <a:lstStyle/>
          <a:p>
            <a:r>
              <a:rPr lang="en-AU" sz="2800" dirty="0" smtClean="0"/>
              <a:t>Natural risks arise beyond human agency</a:t>
            </a:r>
          </a:p>
          <a:p>
            <a:pPr marL="0" indent="0">
              <a:buNone/>
            </a:pPr>
            <a:r>
              <a:rPr lang="en-AU" sz="2800" dirty="0"/>
              <a:t> </a:t>
            </a:r>
            <a:r>
              <a:rPr lang="en-AU" sz="2800" dirty="0" smtClean="0"/>
              <a:t>   and also beyond the planet earth </a:t>
            </a:r>
          </a:p>
          <a:p>
            <a:r>
              <a:rPr lang="en-AU" sz="2800" dirty="0" smtClean="0"/>
              <a:t>Weather systems – hurricanes, typhoons, tornados, floods and lighting strike</a:t>
            </a:r>
          </a:p>
          <a:p>
            <a:r>
              <a:rPr lang="en-AU" sz="2800" dirty="0" smtClean="0"/>
              <a:t>Geological systems – earthquakes, tsunami, volcanic eruption, and geological faults</a:t>
            </a:r>
          </a:p>
          <a:p>
            <a:r>
              <a:rPr lang="en-AU" sz="2800" dirty="0" smtClean="0"/>
              <a:t>Biological – virus outbreak, biological diversity of species</a:t>
            </a:r>
          </a:p>
          <a:p>
            <a:r>
              <a:rPr lang="en-AU" sz="2800" dirty="0" smtClean="0"/>
              <a:t>Extra-terrestrial – meteorite shower</a:t>
            </a:r>
          </a:p>
          <a:p>
            <a:endParaRPr lang="en-AU" dirty="0"/>
          </a:p>
        </p:txBody>
      </p:sp>
    </p:spTree>
    <p:extLst>
      <p:ext uri="{BB962C8B-B14F-4D97-AF65-F5344CB8AC3E}">
        <p14:creationId xmlns:p14="http://schemas.microsoft.com/office/powerpoint/2010/main" val="41682054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548</TotalTime>
  <Words>1392</Words>
  <Application>Microsoft Office PowerPoint</Application>
  <PresentationFormat>On-screen Show (4:3)</PresentationFormat>
  <Paragraphs>163</Paragraphs>
  <Slides>32</Slides>
  <Notes>7</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BSBRSK501B Manage Risk</vt:lpstr>
      <vt:lpstr>Risk Management</vt:lpstr>
      <vt:lpstr>Predictions</vt:lpstr>
      <vt:lpstr>Types of Risk</vt:lpstr>
      <vt:lpstr>Types of Risk(Continued) </vt:lpstr>
      <vt:lpstr>Risk and Decision Making</vt:lpstr>
      <vt:lpstr>Risk and Uncertainty</vt:lpstr>
      <vt:lpstr>A System-based Risk Source Classification Approach</vt:lpstr>
      <vt:lpstr>Natural Systems (Natural risks)</vt:lpstr>
      <vt:lpstr>Human Systems (Human risks)</vt:lpstr>
      <vt:lpstr>Political Risk</vt:lpstr>
      <vt:lpstr>Cultural Risk</vt:lpstr>
      <vt:lpstr>Health Risk</vt:lpstr>
      <vt:lpstr>Legal Risk</vt:lpstr>
      <vt:lpstr>Economic Risk</vt:lpstr>
      <vt:lpstr>Financial Risk</vt:lpstr>
      <vt:lpstr>Technical Risk</vt:lpstr>
      <vt:lpstr>Managerial Risk</vt:lpstr>
      <vt:lpstr>Seven Primary Reasons of Failure</vt:lpstr>
      <vt:lpstr>Seven Primary Reasons of Failure (Continued)</vt:lpstr>
      <vt:lpstr>Resistance to Manage Risk</vt:lpstr>
      <vt:lpstr>Methods for Treating Risk</vt:lpstr>
      <vt:lpstr>Avoid it</vt:lpstr>
      <vt:lpstr>Transfer it</vt:lpstr>
      <vt:lpstr>Three Ways of Transfer</vt:lpstr>
      <vt:lpstr>Outsourcing</vt:lpstr>
      <vt:lpstr>Insurance</vt:lpstr>
      <vt:lpstr>Derivatives and hedging</vt:lpstr>
      <vt:lpstr>Derivatives and hedging (Continued)</vt:lpstr>
      <vt:lpstr>Reduce the likelihood</vt:lpstr>
      <vt:lpstr>Reduce the likelihood(Continued)</vt:lpstr>
      <vt:lpstr>Reduce the Impact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BSBRSK501B Manage Risk</dc:title>
  <dc:creator>F55A-SX039</dc:creator>
  <cp:lastModifiedBy>F55A-SX039</cp:lastModifiedBy>
  <cp:revision>73</cp:revision>
  <dcterms:created xsi:type="dcterms:W3CDTF">2013-05-06T12:39:22Z</dcterms:created>
  <dcterms:modified xsi:type="dcterms:W3CDTF">2013-06-06T12:42:35Z</dcterms:modified>
</cp:coreProperties>
</file>