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8"/>
  </p:notesMasterIdLst>
  <p:sldIdLst>
    <p:sldId id="256" r:id="rId2"/>
    <p:sldId id="309" r:id="rId3"/>
    <p:sldId id="310" r:id="rId4"/>
    <p:sldId id="304" r:id="rId5"/>
    <p:sldId id="312" r:id="rId6"/>
    <p:sldId id="308" r:id="rId7"/>
    <p:sldId id="305" r:id="rId8"/>
    <p:sldId id="306" r:id="rId9"/>
    <p:sldId id="307" r:id="rId10"/>
    <p:sldId id="313" r:id="rId11"/>
    <p:sldId id="315" r:id="rId12"/>
    <p:sldId id="320" r:id="rId13"/>
    <p:sldId id="321" r:id="rId14"/>
    <p:sldId id="322" r:id="rId15"/>
    <p:sldId id="323" r:id="rId16"/>
    <p:sldId id="324" r:id="rId17"/>
    <p:sldId id="325" r:id="rId18"/>
    <p:sldId id="326" r:id="rId19"/>
    <p:sldId id="258" r:id="rId20"/>
    <p:sldId id="259" r:id="rId21"/>
    <p:sldId id="260" r:id="rId22"/>
    <p:sldId id="261" r:id="rId23"/>
    <p:sldId id="263" r:id="rId24"/>
    <p:sldId id="316" r:id="rId25"/>
    <p:sldId id="264" r:id="rId26"/>
    <p:sldId id="265" r:id="rId27"/>
    <p:sldId id="266" r:id="rId28"/>
    <p:sldId id="267" r:id="rId29"/>
    <p:sldId id="268" r:id="rId30"/>
    <p:sldId id="270" r:id="rId31"/>
    <p:sldId id="269" r:id="rId32"/>
    <p:sldId id="271" r:id="rId33"/>
    <p:sldId id="272" r:id="rId34"/>
    <p:sldId id="273" r:id="rId35"/>
    <p:sldId id="317" r:id="rId36"/>
    <p:sldId id="318" r:id="rId37"/>
    <p:sldId id="274" r:id="rId38"/>
    <p:sldId id="275" r:id="rId39"/>
    <p:sldId id="276" r:id="rId40"/>
    <p:sldId id="277" r:id="rId41"/>
    <p:sldId id="278" r:id="rId42"/>
    <p:sldId id="279" r:id="rId43"/>
    <p:sldId id="280" r:id="rId44"/>
    <p:sldId id="281" r:id="rId45"/>
    <p:sldId id="282" r:id="rId46"/>
    <p:sldId id="283" r:id="rId47"/>
    <p:sldId id="284" r:id="rId48"/>
    <p:sldId id="285" r:id="rId49"/>
    <p:sldId id="327" r:id="rId50"/>
    <p:sldId id="286" r:id="rId51"/>
    <p:sldId id="287" r:id="rId52"/>
    <p:sldId id="289" r:id="rId53"/>
    <p:sldId id="290" r:id="rId54"/>
    <p:sldId id="291" r:id="rId55"/>
    <p:sldId id="292" r:id="rId56"/>
    <p:sldId id="293" r:id="rId57"/>
    <p:sldId id="294" r:id="rId58"/>
    <p:sldId id="295" r:id="rId59"/>
    <p:sldId id="296" r:id="rId60"/>
    <p:sldId id="297" r:id="rId61"/>
    <p:sldId id="298" r:id="rId62"/>
    <p:sldId id="299" r:id="rId63"/>
    <p:sldId id="300" r:id="rId64"/>
    <p:sldId id="301" r:id="rId65"/>
    <p:sldId id="302" r:id="rId66"/>
    <p:sldId id="303" r:id="rId6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636" autoAdjust="0"/>
  </p:normalViewPr>
  <p:slideViewPr>
    <p:cSldViewPr>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diagrams/_rels/data1.xml.rels><?xml version="1.0" encoding="UTF-8" standalone="yes"?>
<Relationships xmlns="http://schemas.openxmlformats.org/package/2006/relationships"><Relationship Id="rId1" Type="http://schemas.openxmlformats.org/officeDocument/2006/relationships/image" Target="../media/image9.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49D0E1-426C-46CE-A94C-AD5FE4C9620B}" type="doc">
      <dgm:prSet loTypeId="urn:microsoft.com/office/officeart/2005/8/layout/process2" loCatId="process" qsTypeId="urn:microsoft.com/office/officeart/2005/8/quickstyle/simple1" qsCatId="simple" csTypeId="urn:microsoft.com/office/officeart/2005/8/colors/accent1_2" csCatId="accent1" phldr="1"/>
      <dgm:spPr/>
    </dgm:pt>
    <dgm:pt modelId="{CEC870FE-B21C-49D7-BC42-62C8285E00FC}">
      <dgm:prSet phldrT="[Text]"/>
      <dgm:spPr/>
      <dgm:t>
        <a:bodyPr/>
        <a:lstStyle/>
        <a:p>
          <a:r>
            <a:rPr lang="en-AU" dirty="0" smtClean="0"/>
            <a:t>Sender</a:t>
          </a:r>
          <a:endParaRPr lang="en-AU" dirty="0"/>
        </a:p>
      </dgm:t>
    </dgm:pt>
    <dgm:pt modelId="{C36FE0F6-86C4-4805-9241-6F4D4159037D}" type="parTrans" cxnId="{2C13B9CE-C36F-477C-9792-4A7B9359BD80}">
      <dgm:prSet/>
      <dgm:spPr/>
      <dgm:t>
        <a:bodyPr/>
        <a:lstStyle/>
        <a:p>
          <a:endParaRPr lang="en-AU"/>
        </a:p>
      </dgm:t>
    </dgm:pt>
    <dgm:pt modelId="{E883F4E0-6FDE-4BC8-88BC-ED3478A82C76}" type="sibTrans" cxnId="{2C13B9CE-C36F-477C-9792-4A7B9359BD80}">
      <dgm:prSet/>
      <dgm:spPr/>
      <dgm:t>
        <a:bodyPr/>
        <a:lstStyle/>
        <a:p>
          <a:endParaRPr lang="en-AU"/>
        </a:p>
      </dgm:t>
    </dgm:pt>
    <dgm:pt modelId="{DF0964CD-B8B6-4864-9466-2A898E1F1B49}">
      <dgm:prSet phldrT="[Text]"/>
      <dgm:spPr/>
      <dgm:t>
        <a:bodyPr/>
        <a:lstStyle/>
        <a:p>
          <a:r>
            <a:rPr lang="en-AU" dirty="0" smtClean="0"/>
            <a:t>Message</a:t>
          </a:r>
          <a:endParaRPr lang="en-AU" dirty="0"/>
        </a:p>
      </dgm:t>
    </dgm:pt>
    <dgm:pt modelId="{1129E0E3-C1DD-4EAC-BCED-100633EDA914}" type="parTrans" cxnId="{FD322923-68AD-4B01-AEAF-21F81EEE79B6}">
      <dgm:prSet/>
      <dgm:spPr/>
      <dgm:t>
        <a:bodyPr/>
        <a:lstStyle/>
        <a:p>
          <a:endParaRPr lang="en-AU"/>
        </a:p>
      </dgm:t>
    </dgm:pt>
    <dgm:pt modelId="{ACCC5CDA-0F47-4B6F-9EA6-F342EFE4C457}" type="sibTrans" cxnId="{FD322923-68AD-4B01-AEAF-21F81EEE79B6}">
      <dgm:prSet/>
      <dgm:spPr/>
      <dgm:t>
        <a:bodyPr/>
        <a:lstStyle/>
        <a:p>
          <a:endParaRPr lang="en-AU"/>
        </a:p>
      </dgm:t>
    </dgm:pt>
    <dgm:pt modelId="{0E8001C4-AA62-480B-9244-D8A574B6260B}">
      <dgm:prSet phldrT="[Text]"/>
      <dgm:spPr/>
      <dgm:t>
        <a:bodyPr/>
        <a:lstStyle/>
        <a:p>
          <a:r>
            <a:rPr lang="en-AU" dirty="0" smtClean="0"/>
            <a:t>Receiver</a:t>
          </a:r>
          <a:endParaRPr lang="en-AU" dirty="0"/>
        </a:p>
      </dgm:t>
    </dgm:pt>
    <dgm:pt modelId="{495F637E-B5BE-4DE8-B4C2-03B024FAFF73}" type="parTrans" cxnId="{EB74F7F6-8CAC-437C-BEA4-9C91C2283767}">
      <dgm:prSet/>
      <dgm:spPr/>
      <dgm:t>
        <a:bodyPr/>
        <a:lstStyle/>
        <a:p>
          <a:endParaRPr lang="en-AU"/>
        </a:p>
      </dgm:t>
    </dgm:pt>
    <dgm:pt modelId="{3FB66A4E-7671-412B-980D-68FD2CB255BB}" type="sibTrans" cxnId="{EB74F7F6-8CAC-437C-BEA4-9C91C2283767}">
      <dgm:prSet/>
      <dgm:spPr/>
      <dgm:t>
        <a:bodyPr/>
        <a:lstStyle/>
        <a:p>
          <a:endParaRPr lang="en-AU"/>
        </a:p>
      </dgm:t>
    </dgm:pt>
    <dgm:pt modelId="{8F71A706-7BAE-44A1-ADFA-B8B8B6E3E596}" type="pres">
      <dgm:prSet presAssocID="{1849D0E1-426C-46CE-A94C-AD5FE4C9620B}" presName="linearFlow" presStyleCnt="0">
        <dgm:presLayoutVars>
          <dgm:resizeHandles val="exact"/>
        </dgm:presLayoutVars>
      </dgm:prSet>
      <dgm:spPr/>
    </dgm:pt>
    <dgm:pt modelId="{D3709E2E-BFDE-4C82-A770-E09D25ADBDDE}" type="pres">
      <dgm:prSet presAssocID="{CEC870FE-B21C-49D7-BC42-62C8285E00FC}" presName="node" presStyleLbl="node1" presStyleIdx="0" presStyleCnt="3">
        <dgm:presLayoutVars>
          <dgm:bulletEnabled val="1"/>
        </dgm:presLayoutVars>
      </dgm:prSet>
      <dgm:spPr/>
      <dgm:t>
        <a:bodyPr/>
        <a:lstStyle/>
        <a:p>
          <a:endParaRPr lang="en-AU"/>
        </a:p>
      </dgm:t>
    </dgm:pt>
    <dgm:pt modelId="{2CA1CFD9-E480-4201-9A80-A06F85D7FA24}" type="pres">
      <dgm:prSet presAssocID="{E883F4E0-6FDE-4BC8-88BC-ED3478A82C76}" presName="sibTrans" presStyleLbl="sibTrans2D1" presStyleIdx="0" presStyleCnt="2"/>
      <dgm:spPr/>
      <dgm:t>
        <a:bodyPr/>
        <a:lstStyle/>
        <a:p>
          <a:endParaRPr lang="en-AU"/>
        </a:p>
      </dgm:t>
    </dgm:pt>
    <dgm:pt modelId="{CCF3B693-D414-49C8-B368-977F94D51E97}" type="pres">
      <dgm:prSet presAssocID="{E883F4E0-6FDE-4BC8-88BC-ED3478A82C76}" presName="connectorText" presStyleLbl="sibTrans2D1" presStyleIdx="0" presStyleCnt="2"/>
      <dgm:spPr/>
      <dgm:t>
        <a:bodyPr/>
        <a:lstStyle/>
        <a:p>
          <a:endParaRPr lang="en-AU"/>
        </a:p>
      </dgm:t>
    </dgm:pt>
    <dgm:pt modelId="{CA1AB413-68D1-4539-8A1B-19E62568B25A}" type="pres">
      <dgm:prSet presAssocID="{DF0964CD-B8B6-4864-9466-2A898E1F1B49}" presName="node" presStyleLbl="node1" presStyleIdx="1" presStyleCnt="3">
        <dgm:presLayoutVars>
          <dgm:bulletEnabled val="1"/>
        </dgm:presLayoutVars>
      </dgm:prSet>
      <dgm:spPr/>
      <dgm:t>
        <a:bodyPr/>
        <a:lstStyle/>
        <a:p>
          <a:endParaRPr lang="en-AU"/>
        </a:p>
      </dgm:t>
    </dgm:pt>
    <dgm:pt modelId="{7BE45187-0DFF-4421-8474-68344FF9E163}" type="pres">
      <dgm:prSet presAssocID="{ACCC5CDA-0F47-4B6F-9EA6-F342EFE4C457}" presName="sibTrans" presStyleLbl="sibTrans2D1" presStyleIdx="1" presStyleCnt="2"/>
      <dgm:spPr/>
      <dgm:t>
        <a:bodyPr/>
        <a:lstStyle/>
        <a:p>
          <a:endParaRPr lang="en-AU"/>
        </a:p>
      </dgm:t>
    </dgm:pt>
    <dgm:pt modelId="{2A4F3041-B48E-44B1-B85F-AF974364F5B5}" type="pres">
      <dgm:prSet presAssocID="{ACCC5CDA-0F47-4B6F-9EA6-F342EFE4C457}" presName="connectorText" presStyleLbl="sibTrans2D1" presStyleIdx="1" presStyleCnt="2"/>
      <dgm:spPr/>
      <dgm:t>
        <a:bodyPr/>
        <a:lstStyle/>
        <a:p>
          <a:endParaRPr lang="en-AU"/>
        </a:p>
      </dgm:t>
    </dgm:pt>
    <dgm:pt modelId="{02199084-6159-42ED-8B33-D509979ACE18}" type="pres">
      <dgm:prSet presAssocID="{0E8001C4-AA62-480B-9244-D8A574B6260B}" presName="node" presStyleLbl="node1" presStyleIdx="2" presStyleCnt="3">
        <dgm:presLayoutVars>
          <dgm:bulletEnabled val="1"/>
        </dgm:presLayoutVars>
      </dgm:prSet>
      <dgm:spPr/>
      <dgm:t>
        <a:bodyPr/>
        <a:lstStyle/>
        <a:p>
          <a:endParaRPr lang="en-AU"/>
        </a:p>
      </dgm:t>
    </dgm:pt>
  </dgm:ptLst>
  <dgm:cxnLst>
    <dgm:cxn modelId="{0E4DFFB9-7105-47A3-B9E1-6310FEE2BF0B}" type="presOf" srcId="{ACCC5CDA-0F47-4B6F-9EA6-F342EFE4C457}" destId="{2A4F3041-B48E-44B1-B85F-AF974364F5B5}" srcOrd="1" destOrd="0" presId="urn:microsoft.com/office/officeart/2005/8/layout/process2"/>
    <dgm:cxn modelId="{31F71385-972F-49EF-954B-FD4F682996AF}" type="presOf" srcId="{E883F4E0-6FDE-4BC8-88BC-ED3478A82C76}" destId="{CCF3B693-D414-49C8-B368-977F94D51E97}" srcOrd="1" destOrd="0" presId="urn:microsoft.com/office/officeart/2005/8/layout/process2"/>
    <dgm:cxn modelId="{66920AAE-1C7A-41CF-B81C-0D00C491A6F8}" type="presOf" srcId="{0E8001C4-AA62-480B-9244-D8A574B6260B}" destId="{02199084-6159-42ED-8B33-D509979ACE18}" srcOrd="0" destOrd="0" presId="urn:microsoft.com/office/officeart/2005/8/layout/process2"/>
    <dgm:cxn modelId="{EB74F7F6-8CAC-437C-BEA4-9C91C2283767}" srcId="{1849D0E1-426C-46CE-A94C-AD5FE4C9620B}" destId="{0E8001C4-AA62-480B-9244-D8A574B6260B}" srcOrd="2" destOrd="0" parTransId="{495F637E-B5BE-4DE8-B4C2-03B024FAFF73}" sibTransId="{3FB66A4E-7671-412B-980D-68FD2CB255BB}"/>
    <dgm:cxn modelId="{C8BE5E63-42FE-46D9-98F3-26B501E1316C}" type="presOf" srcId="{1849D0E1-426C-46CE-A94C-AD5FE4C9620B}" destId="{8F71A706-7BAE-44A1-ADFA-B8B8B6E3E596}" srcOrd="0" destOrd="0" presId="urn:microsoft.com/office/officeart/2005/8/layout/process2"/>
    <dgm:cxn modelId="{FD322923-68AD-4B01-AEAF-21F81EEE79B6}" srcId="{1849D0E1-426C-46CE-A94C-AD5FE4C9620B}" destId="{DF0964CD-B8B6-4864-9466-2A898E1F1B49}" srcOrd="1" destOrd="0" parTransId="{1129E0E3-C1DD-4EAC-BCED-100633EDA914}" sibTransId="{ACCC5CDA-0F47-4B6F-9EA6-F342EFE4C457}"/>
    <dgm:cxn modelId="{28AF2CFB-732F-44A6-BE00-7C598F1B262B}" type="presOf" srcId="{ACCC5CDA-0F47-4B6F-9EA6-F342EFE4C457}" destId="{7BE45187-0DFF-4421-8474-68344FF9E163}" srcOrd="0" destOrd="0" presId="urn:microsoft.com/office/officeart/2005/8/layout/process2"/>
    <dgm:cxn modelId="{F43F1B95-FC95-4083-B6B9-E38CE236BF35}" type="presOf" srcId="{E883F4E0-6FDE-4BC8-88BC-ED3478A82C76}" destId="{2CA1CFD9-E480-4201-9A80-A06F85D7FA24}" srcOrd="0" destOrd="0" presId="urn:microsoft.com/office/officeart/2005/8/layout/process2"/>
    <dgm:cxn modelId="{2C13B9CE-C36F-477C-9792-4A7B9359BD80}" srcId="{1849D0E1-426C-46CE-A94C-AD5FE4C9620B}" destId="{CEC870FE-B21C-49D7-BC42-62C8285E00FC}" srcOrd="0" destOrd="0" parTransId="{C36FE0F6-86C4-4805-9241-6F4D4159037D}" sibTransId="{E883F4E0-6FDE-4BC8-88BC-ED3478A82C76}"/>
    <dgm:cxn modelId="{E14524D7-CB65-465F-9B1B-B796B7717720}" type="presOf" srcId="{DF0964CD-B8B6-4864-9466-2A898E1F1B49}" destId="{CA1AB413-68D1-4539-8A1B-19E62568B25A}" srcOrd="0" destOrd="0" presId="urn:microsoft.com/office/officeart/2005/8/layout/process2"/>
    <dgm:cxn modelId="{C74FA334-0426-426C-954F-BDB7A936BF32}" type="presOf" srcId="{CEC870FE-B21C-49D7-BC42-62C8285E00FC}" destId="{D3709E2E-BFDE-4C82-A770-E09D25ADBDDE}" srcOrd="0" destOrd="0" presId="urn:microsoft.com/office/officeart/2005/8/layout/process2"/>
    <dgm:cxn modelId="{9ACC5710-E652-422F-B759-EF41A47DADDE}" type="presParOf" srcId="{8F71A706-7BAE-44A1-ADFA-B8B8B6E3E596}" destId="{D3709E2E-BFDE-4C82-A770-E09D25ADBDDE}" srcOrd="0" destOrd="0" presId="urn:microsoft.com/office/officeart/2005/8/layout/process2"/>
    <dgm:cxn modelId="{7F557F3E-2809-49D9-B88E-4D8397C59355}" type="presParOf" srcId="{8F71A706-7BAE-44A1-ADFA-B8B8B6E3E596}" destId="{2CA1CFD9-E480-4201-9A80-A06F85D7FA24}" srcOrd="1" destOrd="0" presId="urn:microsoft.com/office/officeart/2005/8/layout/process2"/>
    <dgm:cxn modelId="{4F9E022C-F14E-4397-8849-8E6579D49305}" type="presParOf" srcId="{2CA1CFD9-E480-4201-9A80-A06F85D7FA24}" destId="{CCF3B693-D414-49C8-B368-977F94D51E97}" srcOrd="0" destOrd="0" presId="urn:microsoft.com/office/officeart/2005/8/layout/process2"/>
    <dgm:cxn modelId="{2B48F165-D482-42E2-9503-6EE454ECF3E2}" type="presParOf" srcId="{8F71A706-7BAE-44A1-ADFA-B8B8B6E3E596}" destId="{CA1AB413-68D1-4539-8A1B-19E62568B25A}" srcOrd="2" destOrd="0" presId="urn:microsoft.com/office/officeart/2005/8/layout/process2"/>
    <dgm:cxn modelId="{3FC48268-D3DB-42D8-8D7F-9D5DB29FDAB9}" type="presParOf" srcId="{8F71A706-7BAE-44A1-ADFA-B8B8B6E3E596}" destId="{7BE45187-0DFF-4421-8474-68344FF9E163}" srcOrd="3" destOrd="0" presId="urn:microsoft.com/office/officeart/2005/8/layout/process2"/>
    <dgm:cxn modelId="{DA960557-C20F-4C36-ABF6-C84EA5870A63}" type="presParOf" srcId="{7BE45187-0DFF-4421-8474-68344FF9E163}" destId="{2A4F3041-B48E-44B1-B85F-AF974364F5B5}" srcOrd="0" destOrd="0" presId="urn:microsoft.com/office/officeart/2005/8/layout/process2"/>
    <dgm:cxn modelId="{4DC46B60-E59D-4CA3-A3C3-684429D5DCD5}" type="presParOf" srcId="{8F71A706-7BAE-44A1-ADFA-B8B8B6E3E596}" destId="{02199084-6159-42ED-8B33-D509979ACE18}" srcOrd="4" destOrd="0" presId="urn:microsoft.com/office/officeart/2005/8/layout/process2"/>
  </dgm:cxnLst>
  <dgm:bg>
    <a:blipFill>
      <a:blip xmlns:r="http://schemas.openxmlformats.org/officeDocument/2006/relationships" r:embed="rId1"/>
      <a:tile tx="0" ty="0" sx="100000" sy="100000" flip="none" algn="tl"/>
    </a:blip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709E2E-BFDE-4C82-A770-E09D25ADBDDE}">
      <dsp:nvSpPr>
        <dsp:cNvPr id="0" name=""/>
        <dsp:cNvSpPr/>
      </dsp:nvSpPr>
      <dsp:spPr>
        <a:xfrm>
          <a:off x="2133600" y="0"/>
          <a:ext cx="1828800" cy="10160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AU" sz="3300" kern="1200" dirty="0" smtClean="0"/>
            <a:t>Sender</a:t>
          </a:r>
          <a:endParaRPr lang="en-AU" sz="3300" kern="1200" dirty="0"/>
        </a:p>
      </dsp:txBody>
      <dsp:txXfrm>
        <a:off x="2163358" y="29758"/>
        <a:ext cx="1769284" cy="956484"/>
      </dsp:txXfrm>
    </dsp:sp>
    <dsp:sp modelId="{2CA1CFD9-E480-4201-9A80-A06F85D7FA24}">
      <dsp:nvSpPr>
        <dsp:cNvPr id="0" name=""/>
        <dsp:cNvSpPr/>
      </dsp:nvSpPr>
      <dsp:spPr>
        <a:xfrm rot="5400000">
          <a:off x="2857500" y="1041399"/>
          <a:ext cx="380999" cy="45720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AU" sz="1900" kern="1200"/>
        </a:p>
      </dsp:txBody>
      <dsp:txXfrm rot="-5400000">
        <a:off x="2910840" y="1079499"/>
        <a:ext cx="274320" cy="266699"/>
      </dsp:txXfrm>
    </dsp:sp>
    <dsp:sp modelId="{CA1AB413-68D1-4539-8A1B-19E62568B25A}">
      <dsp:nvSpPr>
        <dsp:cNvPr id="0" name=""/>
        <dsp:cNvSpPr/>
      </dsp:nvSpPr>
      <dsp:spPr>
        <a:xfrm>
          <a:off x="2133600" y="1523999"/>
          <a:ext cx="1828800" cy="10160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AU" sz="3300" kern="1200" dirty="0" smtClean="0"/>
            <a:t>Message</a:t>
          </a:r>
          <a:endParaRPr lang="en-AU" sz="3300" kern="1200" dirty="0"/>
        </a:p>
      </dsp:txBody>
      <dsp:txXfrm>
        <a:off x="2163358" y="1553757"/>
        <a:ext cx="1769284" cy="956484"/>
      </dsp:txXfrm>
    </dsp:sp>
    <dsp:sp modelId="{7BE45187-0DFF-4421-8474-68344FF9E163}">
      <dsp:nvSpPr>
        <dsp:cNvPr id="0" name=""/>
        <dsp:cNvSpPr/>
      </dsp:nvSpPr>
      <dsp:spPr>
        <a:xfrm rot="5400000">
          <a:off x="2857500" y="2565399"/>
          <a:ext cx="381000" cy="45720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AU" sz="1900" kern="1200"/>
        </a:p>
      </dsp:txBody>
      <dsp:txXfrm rot="-5400000">
        <a:off x="2910840" y="2603499"/>
        <a:ext cx="274320" cy="266700"/>
      </dsp:txXfrm>
    </dsp:sp>
    <dsp:sp modelId="{02199084-6159-42ED-8B33-D509979ACE18}">
      <dsp:nvSpPr>
        <dsp:cNvPr id="0" name=""/>
        <dsp:cNvSpPr/>
      </dsp:nvSpPr>
      <dsp:spPr>
        <a:xfrm>
          <a:off x="2133600" y="3047999"/>
          <a:ext cx="1828800" cy="10160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AU" sz="3300" kern="1200" dirty="0" smtClean="0"/>
            <a:t>Receiver</a:t>
          </a:r>
          <a:endParaRPr lang="en-AU" sz="3300" kern="1200" dirty="0"/>
        </a:p>
      </dsp:txBody>
      <dsp:txXfrm>
        <a:off x="2163358" y="3077757"/>
        <a:ext cx="1769284" cy="956484"/>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40675D-29CF-4017-A5F7-A6906967CA5A}" type="datetimeFigureOut">
              <a:rPr lang="en-AU" smtClean="0"/>
              <a:pPr/>
              <a:t>3/04/2015</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5707E5-C956-442D-9B34-29DA886C2A5B}" type="slidenum">
              <a:rPr lang="en-AU" smtClean="0"/>
              <a:pPr/>
              <a:t>‹#›</a:t>
            </a:fld>
            <a:endParaRPr lang="en-AU"/>
          </a:p>
        </p:txBody>
      </p:sp>
    </p:spTree>
    <p:extLst>
      <p:ext uri="{BB962C8B-B14F-4D97-AF65-F5344CB8AC3E}">
        <p14:creationId xmlns:p14="http://schemas.microsoft.com/office/powerpoint/2010/main" val="12827818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Note: Australia Volunteering Service</a:t>
            </a:r>
            <a:r>
              <a:rPr lang="en-AU" baseline="0" dirty="0" smtClean="0"/>
              <a:t> (2006)</a:t>
            </a:r>
            <a:endParaRPr lang="en-AU" dirty="0"/>
          </a:p>
        </p:txBody>
      </p:sp>
      <p:sp>
        <p:nvSpPr>
          <p:cNvPr id="4" name="Slide Number Placeholder 3"/>
          <p:cNvSpPr>
            <a:spLocks noGrp="1"/>
          </p:cNvSpPr>
          <p:nvPr>
            <p:ph type="sldNum" sz="quarter" idx="10"/>
          </p:nvPr>
        </p:nvSpPr>
        <p:spPr/>
        <p:txBody>
          <a:bodyPr/>
          <a:lstStyle/>
          <a:p>
            <a:fld id="{0D5707E5-C956-442D-9B34-29DA886C2A5B}" type="slidenum">
              <a:rPr lang="en-AU" smtClean="0"/>
              <a:pPr/>
              <a:t>2</a:t>
            </a:fld>
            <a:endParaRPr lang="en-AU"/>
          </a:p>
        </p:txBody>
      </p:sp>
    </p:spTree>
    <p:extLst>
      <p:ext uri="{BB962C8B-B14F-4D97-AF65-F5344CB8AC3E}">
        <p14:creationId xmlns:p14="http://schemas.microsoft.com/office/powerpoint/2010/main" val="2304189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Note: Lucas, R.W.</a:t>
            </a:r>
            <a:r>
              <a:rPr lang="en-AU" baseline="0" dirty="0" smtClean="0"/>
              <a:t> 2012, </a:t>
            </a:r>
            <a:r>
              <a:rPr lang="en-AU" i="1" baseline="0" dirty="0" smtClean="0"/>
              <a:t>Customer Service Skills for Success</a:t>
            </a:r>
            <a:r>
              <a:rPr lang="en-AU" i="0" baseline="0" dirty="0" smtClean="0"/>
              <a:t>, 5</a:t>
            </a:r>
            <a:r>
              <a:rPr lang="en-AU" i="0" baseline="30000" dirty="0" smtClean="0"/>
              <a:t>th</a:t>
            </a:r>
            <a:r>
              <a:rPr lang="en-AU" i="0" baseline="0" dirty="0" smtClean="0"/>
              <a:t> </a:t>
            </a:r>
            <a:r>
              <a:rPr lang="en-AU" i="0" baseline="0" dirty="0" err="1" smtClean="0"/>
              <a:t>Edn</a:t>
            </a:r>
            <a:r>
              <a:rPr lang="en-AU" i="0" baseline="0" dirty="0" smtClean="0"/>
              <a:t>., McGraw-Hill, New York.</a:t>
            </a:r>
            <a:endParaRPr lang="en-AU" i="0" dirty="0"/>
          </a:p>
        </p:txBody>
      </p:sp>
      <p:sp>
        <p:nvSpPr>
          <p:cNvPr id="4" name="Slide Number Placeholder 3"/>
          <p:cNvSpPr>
            <a:spLocks noGrp="1"/>
          </p:cNvSpPr>
          <p:nvPr>
            <p:ph type="sldNum" sz="quarter" idx="10"/>
          </p:nvPr>
        </p:nvSpPr>
        <p:spPr/>
        <p:txBody>
          <a:bodyPr/>
          <a:lstStyle/>
          <a:p>
            <a:fld id="{0D5707E5-C956-442D-9B34-29DA886C2A5B}" type="slidenum">
              <a:rPr lang="en-AU" smtClean="0"/>
              <a:pPr/>
              <a:t>3</a:t>
            </a:fld>
            <a:endParaRPr lang="en-AU"/>
          </a:p>
        </p:txBody>
      </p:sp>
    </p:spTree>
    <p:extLst>
      <p:ext uri="{BB962C8B-B14F-4D97-AF65-F5344CB8AC3E}">
        <p14:creationId xmlns:p14="http://schemas.microsoft.com/office/powerpoint/2010/main" val="32081254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Note: Lucas, R.W.</a:t>
            </a:r>
            <a:r>
              <a:rPr lang="en-AU" baseline="0" dirty="0" smtClean="0"/>
              <a:t> 2012, </a:t>
            </a:r>
            <a:r>
              <a:rPr lang="en-AU" i="1" baseline="0" dirty="0" smtClean="0"/>
              <a:t>Customer Service Skills for Success</a:t>
            </a:r>
            <a:r>
              <a:rPr lang="en-AU" i="0" baseline="0" dirty="0" smtClean="0"/>
              <a:t>, 5</a:t>
            </a:r>
            <a:r>
              <a:rPr lang="en-AU" i="0" baseline="30000" dirty="0" smtClean="0"/>
              <a:t>th</a:t>
            </a:r>
            <a:r>
              <a:rPr lang="en-AU" i="0" baseline="0" dirty="0" smtClean="0"/>
              <a:t> </a:t>
            </a:r>
            <a:r>
              <a:rPr lang="en-AU" i="0" baseline="0" dirty="0" err="1" smtClean="0"/>
              <a:t>Edn</a:t>
            </a:r>
            <a:r>
              <a:rPr lang="en-AU" i="0" baseline="0" dirty="0" smtClean="0"/>
              <a:t>., McGraw-Hill, New York.</a:t>
            </a:r>
            <a:endParaRPr lang="en-AU" i="0" dirty="0" smtClean="0"/>
          </a:p>
          <a:p>
            <a:r>
              <a:rPr lang="en-AU" dirty="0" smtClean="0"/>
              <a:t> </a:t>
            </a:r>
            <a:endParaRPr lang="en-AU" dirty="0"/>
          </a:p>
        </p:txBody>
      </p:sp>
      <p:sp>
        <p:nvSpPr>
          <p:cNvPr id="4" name="Slide Number Placeholder 3"/>
          <p:cNvSpPr>
            <a:spLocks noGrp="1"/>
          </p:cNvSpPr>
          <p:nvPr>
            <p:ph type="sldNum" sz="quarter" idx="10"/>
          </p:nvPr>
        </p:nvSpPr>
        <p:spPr/>
        <p:txBody>
          <a:bodyPr/>
          <a:lstStyle/>
          <a:p>
            <a:fld id="{0D5707E5-C956-442D-9B34-29DA886C2A5B}" type="slidenum">
              <a:rPr lang="en-AU" smtClean="0"/>
              <a:pPr/>
              <a:t>4</a:t>
            </a:fld>
            <a:endParaRPr lang="en-AU"/>
          </a:p>
        </p:txBody>
      </p:sp>
    </p:spTree>
    <p:extLst>
      <p:ext uri="{BB962C8B-B14F-4D97-AF65-F5344CB8AC3E}">
        <p14:creationId xmlns:p14="http://schemas.microsoft.com/office/powerpoint/2010/main" val="40179123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Emphasize the importance of training, duty statements, orientation, policy and procedures manuals.</a:t>
            </a:r>
          </a:p>
          <a:p>
            <a:r>
              <a:rPr lang="en-AU" dirty="0" smtClean="0"/>
              <a:t> </a:t>
            </a:r>
            <a:endParaRPr lang="en-AU" dirty="0"/>
          </a:p>
        </p:txBody>
      </p:sp>
      <p:sp>
        <p:nvSpPr>
          <p:cNvPr id="4" name="Slide Number Placeholder 3"/>
          <p:cNvSpPr>
            <a:spLocks noGrp="1"/>
          </p:cNvSpPr>
          <p:nvPr>
            <p:ph type="sldNum" sz="quarter" idx="10"/>
          </p:nvPr>
        </p:nvSpPr>
        <p:spPr/>
        <p:txBody>
          <a:bodyPr/>
          <a:lstStyle/>
          <a:p>
            <a:fld id="{0D5707E5-C956-442D-9B34-29DA886C2A5B}" type="slidenum">
              <a:rPr lang="en-AU" smtClean="0"/>
              <a:pPr/>
              <a:t>22</a:t>
            </a:fld>
            <a:endParaRPr lang="en-AU"/>
          </a:p>
        </p:txBody>
      </p:sp>
    </p:spTree>
    <p:extLst>
      <p:ext uri="{BB962C8B-B14F-4D97-AF65-F5344CB8AC3E}">
        <p14:creationId xmlns:p14="http://schemas.microsoft.com/office/powerpoint/2010/main" val="29379522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D5707E5-C956-442D-9B34-29DA886C2A5B}" type="slidenum">
              <a:rPr lang="en-AU" smtClean="0"/>
              <a:pPr/>
              <a:t>33</a:t>
            </a:fld>
            <a:endParaRPr lang="en-AU"/>
          </a:p>
        </p:txBody>
      </p:sp>
    </p:spTree>
    <p:extLst>
      <p:ext uri="{BB962C8B-B14F-4D97-AF65-F5344CB8AC3E}">
        <p14:creationId xmlns:p14="http://schemas.microsoft.com/office/powerpoint/2010/main" val="12137976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sz="1200" kern="1200" baseline="0" dirty="0" smtClean="0">
                <a:solidFill>
                  <a:schemeClr val="tx1"/>
                </a:solidFill>
                <a:latin typeface="+mn-lt"/>
                <a:ea typeface="+mn-ea"/>
                <a:cs typeface="+mn-cs"/>
              </a:rPr>
              <a:t>Think about how you might modify your voice in certain situations.</a:t>
            </a:r>
            <a:endParaRPr lang="en-AU" dirty="0"/>
          </a:p>
        </p:txBody>
      </p:sp>
      <p:sp>
        <p:nvSpPr>
          <p:cNvPr id="4" name="Slide Number Placeholder 3"/>
          <p:cNvSpPr>
            <a:spLocks noGrp="1"/>
          </p:cNvSpPr>
          <p:nvPr>
            <p:ph type="sldNum" sz="quarter" idx="10"/>
          </p:nvPr>
        </p:nvSpPr>
        <p:spPr/>
        <p:txBody>
          <a:bodyPr/>
          <a:lstStyle/>
          <a:p>
            <a:fld id="{0D5707E5-C956-442D-9B34-29DA886C2A5B}" type="slidenum">
              <a:rPr lang="en-AU" smtClean="0"/>
              <a:pPr/>
              <a:t>43</a:t>
            </a:fld>
            <a:endParaRPr lang="en-AU"/>
          </a:p>
        </p:txBody>
      </p:sp>
    </p:spTree>
    <p:extLst>
      <p:ext uri="{BB962C8B-B14F-4D97-AF65-F5344CB8AC3E}">
        <p14:creationId xmlns:p14="http://schemas.microsoft.com/office/powerpoint/2010/main" val="30306436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sz="1200" kern="1200" baseline="0" dirty="0" smtClean="0">
                <a:solidFill>
                  <a:schemeClr val="tx1"/>
                </a:solidFill>
                <a:latin typeface="+mn-lt"/>
                <a:ea typeface="+mn-ea"/>
                <a:cs typeface="+mn-cs"/>
              </a:rPr>
              <a:t>Techniques for dealing with these situations … visually impaired, hearing impaired, wheelchairs, translators etc. Don’t make assumptions. </a:t>
            </a:r>
            <a:endParaRPr lang="en-AU" dirty="0"/>
          </a:p>
        </p:txBody>
      </p:sp>
      <p:sp>
        <p:nvSpPr>
          <p:cNvPr id="4" name="Slide Number Placeholder 3"/>
          <p:cNvSpPr>
            <a:spLocks noGrp="1"/>
          </p:cNvSpPr>
          <p:nvPr>
            <p:ph type="sldNum" sz="quarter" idx="10"/>
          </p:nvPr>
        </p:nvSpPr>
        <p:spPr/>
        <p:txBody>
          <a:bodyPr/>
          <a:lstStyle/>
          <a:p>
            <a:fld id="{0D5707E5-C956-442D-9B34-29DA886C2A5B}" type="slidenum">
              <a:rPr lang="en-AU" smtClean="0"/>
              <a:pPr/>
              <a:t>56</a:t>
            </a:fld>
            <a:endParaRPr lang="en-AU"/>
          </a:p>
        </p:txBody>
      </p:sp>
    </p:spTree>
    <p:extLst>
      <p:ext uri="{BB962C8B-B14F-4D97-AF65-F5344CB8AC3E}">
        <p14:creationId xmlns:p14="http://schemas.microsoft.com/office/powerpoint/2010/main" val="2715998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D5707E5-C956-442D-9B34-29DA886C2A5B}" type="slidenum">
              <a:rPr lang="en-AU" smtClean="0"/>
              <a:pPr/>
              <a:t>66</a:t>
            </a:fld>
            <a:endParaRPr lang="en-AU"/>
          </a:p>
        </p:txBody>
      </p:sp>
    </p:spTree>
    <p:extLst>
      <p:ext uri="{BB962C8B-B14F-4D97-AF65-F5344CB8AC3E}">
        <p14:creationId xmlns:p14="http://schemas.microsoft.com/office/powerpoint/2010/main" val="31739333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4A619BC9-8747-4CD5-BBBB-E3EB92E7A3DD}" type="datetimeFigureOut">
              <a:rPr lang="en-AU" smtClean="0"/>
              <a:pPr/>
              <a:t>3/04/2015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8866180-BA2B-4C12-B675-F35FEE9959C8}"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A619BC9-8747-4CD5-BBBB-E3EB92E7A3DD}" type="datetimeFigureOut">
              <a:rPr lang="en-AU" smtClean="0"/>
              <a:pPr/>
              <a:t>3/04/2015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8866180-BA2B-4C12-B675-F35FEE9959C8}"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A619BC9-8747-4CD5-BBBB-E3EB92E7A3DD}" type="datetimeFigureOut">
              <a:rPr lang="en-AU" smtClean="0"/>
              <a:pPr/>
              <a:t>3/04/2015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8866180-BA2B-4C12-B675-F35FEE9959C8}"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A619BC9-8747-4CD5-BBBB-E3EB92E7A3DD}" type="datetimeFigureOut">
              <a:rPr lang="en-AU" smtClean="0"/>
              <a:pPr/>
              <a:t>3/04/2015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8866180-BA2B-4C12-B675-F35FEE9959C8}"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619BC9-8747-4CD5-BBBB-E3EB92E7A3DD}" type="datetimeFigureOut">
              <a:rPr lang="en-AU" smtClean="0"/>
              <a:pPr/>
              <a:t>3/04/2015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8866180-BA2B-4C12-B675-F35FEE9959C8}"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4A619BC9-8747-4CD5-BBBB-E3EB92E7A3DD}" type="datetimeFigureOut">
              <a:rPr lang="en-AU" smtClean="0"/>
              <a:pPr/>
              <a:t>3/04/2015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8866180-BA2B-4C12-B675-F35FEE9959C8}"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4A619BC9-8747-4CD5-BBBB-E3EB92E7A3DD}" type="datetimeFigureOut">
              <a:rPr lang="en-AU" smtClean="0"/>
              <a:pPr/>
              <a:t>3/04/2015</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08866180-BA2B-4C12-B675-F35FEE9959C8}"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4A619BC9-8747-4CD5-BBBB-E3EB92E7A3DD}" type="datetimeFigureOut">
              <a:rPr lang="en-AU" smtClean="0"/>
              <a:pPr/>
              <a:t>3/04/2015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08866180-BA2B-4C12-B675-F35FEE9959C8}"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619BC9-8747-4CD5-BBBB-E3EB92E7A3DD}" type="datetimeFigureOut">
              <a:rPr lang="en-AU" smtClean="0"/>
              <a:pPr/>
              <a:t>3/04/2015</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08866180-BA2B-4C12-B675-F35FEE9959C8}"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619BC9-8747-4CD5-BBBB-E3EB92E7A3DD}" type="datetimeFigureOut">
              <a:rPr lang="en-AU" smtClean="0"/>
              <a:pPr/>
              <a:t>3/04/2015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8866180-BA2B-4C12-B675-F35FEE9959C8}"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619BC9-8747-4CD5-BBBB-E3EB92E7A3DD}" type="datetimeFigureOut">
              <a:rPr lang="en-AU" smtClean="0"/>
              <a:pPr/>
              <a:t>3/04/2015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8866180-BA2B-4C12-B675-F35FEE9959C8}"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619BC9-8747-4CD5-BBBB-E3EB92E7A3DD}" type="datetimeFigureOut">
              <a:rPr lang="en-AU" smtClean="0"/>
              <a:pPr/>
              <a:t>3/04/2015</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866180-BA2B-4C12-B675-F35FEE9959C8}"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4.jpeg"/></Relationships>
</file>

<file path=ppt/slides/_rels/slide3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4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blipFill>
            <a:blip r:embed="rId2" cstate="print"/>
            <a:tile tx="0" ty="0" sx="100000" sy="100000" flip="none" algn="tl"/>
          </a:blipFill>
        </p:spPr>
        <p:txBody>
          <a:bodyPr>
            <a:normAutofit fontScale="90000"/>
          </a:bodyPr>
          <a:lstStyle/>
          <a:p>
            <a:r>
              <a:rPr lang="en-AU" dirty="0" smtClean="0"/>
              <a:t>BSBCUS501B Manage Quality Customer Service</a:t>
            </a:r>
            <a:endParaRPr lang="en-AU" dirty="0"/>
          </a:p>
        </p:txBody>
      </p:sp>
      <p:sp>
        <p:nvSpPr>
          <p:cNvPr id="5" name="Content Placeholder 4"/>
          <p:cNvSpPr>
            <a:spLocks noGrp="1"/>
          </p:cNvSpPr>
          <p:nvPr>
            <p:ph idx="1"/>
          </p:nvPr>
        </p:nvSpPr>
        <p:spPr>
          <a:blipFill>
            <a:blip r:embed="rId3" cstate="print"/>
            <a:tile tx="0" ty="0" sx="100000" sy="100000" flip="none" algn="tl"/>
          </a:blipFill>
        </p:spPr>
        <p:txBody>
          <a:bodyPr>
            <a:normAutofit/>
          </a:bodyPr>
          <a:lstStyle/>
          <a:p>
            <a:pPr>
              <a:buNone/>
            </a:pPr>
            <a:r>
              <a:rPr lang="en-AU" dirty="0" smtClean="0"/>
              <a:t>Course Objectives: </a:t>
            </a:r>
          </a:p>
          <a:p>
            <a:pPr>
              <a:buNone/>
            </a:pPr>
            <a:r>
              <a:rPr lang="en-AU" dirty="0" smtClean="0"/>
              <a:t>To learn how to</a:t>
            </a:r>
          </a:p>
          <a:p>
            <a:r>
              <a:rPr lang="en-AU" dirty="0" smtClean="0"/>
              <a:t>Communicate effectively with customers</a:t>
            </a:r>
          </a:p>
          <a:p>
            <a:r>
              <a:rPr lang="it-IT" dirty="0" smtClean="0"/>
              <a:t>Create a positive impression</a:t>
            </a:r>
          </a:p>
          <a:p>
            <a:r>
              <a:rPr lang="en-AU" dirty="0" smtClean="0"/>
              <a:t>Develop and maintain customer service</a:t>
            </a:r>
          </a:p>
          <a:p>
            <a:pPr>
              <a:buNone/>
            </a:pPr>
            <a:r>
              <a:rPr lang="en-AU" dirty="0" smtClean="0"/>
              <a:t>    standards</a:t>
            </a:r>
          </a:p>
          <a:p>
            <a:r>
              <a:rPr lang="en-AU" dirty="0" smtClean="0"/>
              <a:t>Plan good customer service </a:t>
            </a:r>
          </a:p>
          <a:p>
            <a:endParaRPr lang="en-A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Customer-centric</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A term used to describe service providers and organizations that put their customer first and spending time, effort, and money identifying and focusing on the needs of current and potential customers</a:t>
            </a:r>
            <a:endParaRPr lang="en-A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3528" y="404664"/>
            <a:ext cx="3384376" cy="707886"/>
          </a:xfrm>
          <a:prstGeom prst="rect">
            <a:avLst/>
          </a:prstGeom>
          <a:blipFill>
            <a:blip r:embed="rId2" cstate="print"/>
            <a:tile tx="0" ty="0" sx="100000" sy="100000" flip="none" algn="tl"/>
          </a:blipFill>
        </p:spPr>
        <p:txBody>
          <a:bodyPr wrap="square">
            <a:spAutoFit/>
          </a:bodyPr>
          <a:lstStyle/>
          <a:p>
            <a:pPr>
              <a:buNone/>
            </a:pPr>
            <a:r>
              <a:rPr lang="en-AU" sz="2000" dirty="0" smtClean="0"/>
              <a:t> </a:t>
            </a:r>
            <a:r>
              <a:rPr lang="en-AU" sz="2000" b="1" dirty="0" smtClean="0"/>
              <a:t>Typical Hierarchical   Organization</a:t>
            </a:r>
            <a:endParaRPr lang="en-AU" sz="2000" b="1" dirty="0"/>
          </a:p>
        </p:txBody>
      </p:sp>
      <p:sp>
        <p:nvSpPr>
          <p:cNvPr id="6" name="Rectangle 5"/>
          <p:cNvSpPr/>
          <p:nvPr/>
        </p:nvSpPr>
        <p:spPr>
          <a:xfrm>
            <a:off x="5364088" y="404664"/>
            <a:ext cx="3105978" cy="707886"/>
          </a:xfrm>
          <a:prstGeom prst="rect">
            <a:avLst/>
          </a:prstGeom>
          <a:blipFill>
            <a:blip r:embed="rId2" cstate="print"/>
            <a:tile tx="0" ty="0" sx="100000" sy="100000" flip="none" algn="tl"/>
          </a:blipFill>
        </p:spPr>
        <p:txBody>
          <a:bodyPr wrap="square">
            <a:spAutoFit/>
          </a:bodyPr>
          <a:lstStyle/>
          <a:p>
            <a:pPr>
              <a:buNone/>
            </a:pPr>
            <a:r>
              <a:rPr lang="en-AU" dirty="0" smtClean="0"/>
              <a:t> </a:t>
            </a:r>
            <a:r>
              <a:rPr lang="en-AU" sz="2000" b="1" dirty="0" smtClean="0"/>
              <a:t>Customer-Centric Organization </a:t>
            </a:r>
            <a:endParaRPr lang="en-AU" sz="2000" b="1" dirty="0"/>
          </a:p>
        </p:txBody>
      </p:sp>
      <p:sp>
        <p:nvSpPr>
          <p:cNvPr id="7" name="Rectangle 6"/>
          <p:cNvSpPr/>
          <p:nvPr/>
        </p:nvSpPr>
        <p:spPr>
          <a:xfrm>
            <a:off x="395536" y="1268760"/>
            <a:ext cx="230425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Senior Management</a:t>
            </a:r>
            <a:endParaRPr lang="en-AU" dirty="0"/>
          </a:p>
        </p:txBody>
      </p:sp>
      <p:sp>
        <p:nvSpPr>
          <p:cNvPr id="8" name="Rectangle 7"/>
          <p:cNvSpPr/>
          <p:nvPr/>
        </p:nvSpPr>
        <p:spPr>
          <a:xfrm>
            <a:off x="395536" y="2276872"/>
            <a:ext cx="230425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Middle Management</a:t>
            </a:r>
            <a:endParaRPr lang="en-AU" dirty="0"/>
          </a:p>
        </p:txBody>
      </p:sp>
      <p:sp>
        <p:nvSpPr>
          <p:cNvPr id="10" name="Rectangle 9"/>
          <p:cNvSpPr/>
          <p:nvPr/>
        </p:nvSpPr>
        <p:spPr>
          <a:xfrm>
            <a:off x="395536" y="3284984"/>
            <a:ext cx="2304256"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Supervisors/Team</a:t>
            </a:r>
          </a:p>
          <a:p>
            <a:pPr algn="ctr"/>
            <a:r>
              <a:rPr lang="en-AU" dirty="0" smtClean="0"/>
              <a:t>Leaders</a:t>
            </a:r>
            <a:endParaRPr lang="en-AU" dirty="0"/>
          </a:p>
        </p:txBody>
      </p:sp>
      <p:sp>
        <p:nvSpPr>
          <p:cNvPr id="11" name="Rectangle 10"/>
          <p:cNvSpPr/>
          <p:nvPr/>
        </p:nvSpPr>
        <p:spPr>
          <a:xfrm>
            <a:off x="395536" y="4437112"/>
            <a:ext cx="2304256"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Front-line</a:t>
            </a:r>
          </a:p>
          <a:p>
            <a:pPr algn="ctr"/>
            <a:r>
              <a:rPr lang="en-AU" dirty="0" smtClean="0"/>
              <a:t>Service Provider</a:t>
            </a:r>
            <a:endParaRPr lang="en-AU" dirty="0"/>
          </a:p>
        </p:txBody>
      </p:sp>
      <p:sp>
        <p:nvSpPr>
          <p:cNvPr id="12" name="Rectangle 11"/>
          <p:cNvSpPr/>
          <p:nvPr/>
        </p:nvSpPr>
        <p:spPr>
          <a:xfrm>
            <a:off x="395536" y="5589240"/>
            <a:ext cx="2304256"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Customer</a:t>
            </a:r>
            <a:endParaRPr lang="en-AU" dirty="0"/>
          </a:p>
        </p:txBody>
      </p:sp>
      <p:cxnSp>
        <p:nvCxnSpPr>
          <p:cNvPr id="14" name="Straight Arrow Connector 13"/>
          <p:cNvCxnSpPr>
            <a:stCxn id="7" idx="2"/>
          </p:cNvCxnSpPr>
          <p:nvPr/>
        </p:nvCxnSpPr>
        <p:spPr>
          <a:xfrm>
            <a:off x="1547664" y="1916832"/>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8" idx="2"/>
            <a:endCxn id="10" idx="0"/>
          </p:cNvCxnSpPr>
          <p:nvPr/>
        </p:nvCxnSpPr>
        <p:spPr>
          <a:xfrm>
            <a:off x="1547664" y="2996952"/>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0" idx="2"/>
            <a:endCxn id="11" idx="0"/>
          </p:cNvCxnSpPr>
          <p:nvPr/>
        </p:nvCxnSpPr>
        <p:spPr>
          <a:xfrm>
            <a:off x="1547664" y="4149080"/>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1" idx="2"/>
            <a:endCxn id="12" idx="0"/>
          </p:cNvCxnSpPr>
          <p:nvPr/>
        </p:nvCxnSpPr>
        <p:spPr>
          <a:xfrm>
            <a:off x="1547664" y="5229200"/>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5796136" y="1196752"/>
            <a:ext cx="2160240"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Customer</a:t>
            </a:r>
            <a:endParaRPr lang="en-AU" dirty="0"/>
          </a:p>
        </p:txBody>
      </p:sp>
      <p:sp>
        <p:nvSpPr>
          <p:cNvPr id="30" name="Rectangle 29"/>
          <p:cNvSpPr/>
          <p:nvPr/>
        </p:nvSpPr>
        <p:spPr>
          <a:xfrm>
            <a:off x="5796136" y="2276872"/>
            <a:ext cx="2160240"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Front-line</a:t>
            </a:r>
          </a:p>
          <a:p>
            <a:pPr algn="ctr"/>
            <a:r>
              <a:rPr lang="en-AU" dirty="0" smtClean="0"/>
              <a:t>Service Provider</a:t>
            </a:r>
            <a:endParaRPr lang="en-AU" dirty="0"/>
          </a:p>
        </p:txBody>
      </p:sp>
      <p:sp>
        <p:nvSpPr>
          <p:cNvPr id="31" name="Rectangle 30"/>
          <p:cNvSpPr/>
          <p:nvPr/>
        </p:nvSpPr>
        <p:spPr>
          <a:xfrm>
            <a:off x="5796136" y="3356992"/>
            <a:ext cx="2160240"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Supervisors/Team</a:t>
            </a:r>
          </a:p>
          <a:p>
            <a:pPr algn="ctr"/>
            <a:r>
              <a:rPr lang="en-AU" dirty="0" smtClean="0"/>
              <a:t>Leaders</a:t>
            </a:r>
            <a:endParaRPr lang="en-AU" dirty="0"/>
          </a:p>
        </p:txBody>
      </p:sp>
      <p:sp>
        <p:nvSpPr>
          <p:cNvPr id="32" name="Rectangle 31"/>
          <p:cNvSpPr/>
          <p:nvPr/>
        </p:nvSpPr>
        <p:spPr>
          <a:xfrm>
            <a:off x="5796136" y="4509120"/>
            <a:ext cx="2232248"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Middle Management</a:t>
            </a:r>
            <a:endParaRPr lang="en-AU" dirty="0"/>
          </a:p>
        </p:txBody>
      </p:sp>
      <p:sp>
        <p:nvSpPr>
          <p:cNvPr id="33" name="Rectangle 32"/>
          <p:cNvSpPr/>
          <p:nvPr/>
        </p:nvSpPr>
        <p:spPr>
          <a:xfrm>
            <a:off x="5796136" y="5517232"/>
            <a:ext cx="2232248"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Senior Management</a:t>
            </a:r>
            <a:endParaRPr lang="en-AU" dirty="0"/>
          </a:p>
        </p:txBody>
      </p:sp>
      <p:cxnSp>
        <p:nvCxnSpPr>
          <p:cNvPr id="35" name="Straight Arrow Connector 34"/>
          <p:cNvCxnSpPr>
            <a:stCxn id="29" idx="2"/>
          </p:cNvCxnSpPr>
          <p:nvPr/>
        </p:nvCxnSpPr>
        <p:spPr>
          <a:xfrm>
            <a:off x="6876256" y="1844824"/>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30" idx="2"/>
            <a:endCxn id="31" idx="0"/>
          </p:cNvCxnSpPr>
          <p:nvPr/>
        </p:nvCxnSpPr>
        <p:spPr>
          <a:xfrm>
            <a:off x="6876256" y="3068960"/>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6876256" y="4077072"/>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32" idx="2"/>
            <a:endCxn id="33" idx="0"/>
          </p:cNvCxnSpPr>
          <p:nvPr/>
        </p:nvCxnSpPr>
        <p:spPr>
          <a:xfrm>
            <a:off x="6912260" y="5229200"/>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normAutofit fontScale="90000"/>
          </a:bodyPr>
          <a:lstStyle/>
          <a:p>
            <a:r>
              <a:rPr lang="en-AU" dirty="0" smtClean="0"/>
              <a:t>Components of a Customer Service Environment</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endParaRPr lang="en-AU" dirty="0"/>
          </a:p>
        </p:txBody>
      </p:sp>
      <p:sp>
        <p:nvSpPr>
          <p:cNvPr id="4" name="Oval 3"/>
          <p:cNvSpPr/>
          <p:nvPr/>
        </p:nvSpPr>
        <p:spPr>
          <a:xfrm>
            <a:off x="1331640" y="1628800"/>
            <a:ext cx="6768752" cy="41764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5" name="Oval 4"/>
          <p:cNvSpPr/>
          <p:nvPr/>
        </p:nvSpPr>
        <p:spPr>
          <a:xfrm>
            <a:off x="2123728" y="2060848"/>
            <a:ext cx="2160240" cy="12961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Organizational  Culture</a:t>
            </a:r>
            <a:endParaRPr lang="en-AU" dirty="0"/>
          </a:p>
        </p:txBody>
      </p:sp>
      <p:sp>
        <p:nvSpPr>
          <p:cNvPr id="6" name="Oval 5"/>
          <p:cNvSpPr/>
          <p:nvPr/>
        </p:nvSpPr>
        <p:spPr>
          <a:xfrm>
            <a:off x="3923928" y="2852936"/>
            <a:ext cx="2088232" cy="11304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CUSTOMER</a:t>
            </a:r>
            <a:endParaRPr lang="en-AU" dirty="0"/>
          </a:p>
        </p:txBody>
      </p:sp>
      <p:sp>
        <p:nvSpPr>
          <p:cNvPr id="7" name="Oval 6"/>
          <p:cNvSpPr/>
          <p:nvPr/>
        </p:nvSpPr>
        <p:spPr>
          <a:xfrm>
            <a:off x="3203848" y="4005064"/>
            <a:ext cx="3168352" cy="17064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Products/Deliverables</a:t>
            </a:r>
            <a:endParaRPr lang="en-AU" dirty="0"/>
          </a:p>
        </p:txBody>
      </p:sp>
      <p:sp>
        <p:nvSpPr>
          <p:cNvPr id="8" name="Oval 7"/>
          <p:cNvSpPr/>
          <p:nvPr/>
        </p:nvSpPr>
        <p:spPr>
          <a:xfrm>
            <a:off x="5940152" y="2996952"/>
            <a:ext cx="2088232" cy="12961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Delivery Systems</a:t>
            </a:r>
            <a:endParaRPr lang="en-AU" dirty="0"/>
          </a:p>
        </p:txBody>
      </p:sp>
      <p:sp>
        <p:nvSpPr>
          <p:cNvPr id="9" name="Oval 8"/>
          <p:cNvSpPr/>
          <p:nvPr/>
        </p:nvSpPr>
        <p:spPr>
          <a:xfrm>
            <a:off x="1403648" y="3356992"/>
            <a:ext cx="2448272" cy="10584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Human Resources</a:t>
            </a:r>
            <a:endParaRPr lang="en-AU" dirty="0"/>
          </a:p>
        </p:txBody>
      </p:sp>
      <p:sp>
        <p:nvSpPr>
          <p:cNvPr id="10" name="Oval 9"/>
          <p:cNvSpPr/>
          <p:nvPr/>
        </p:nvSpPr>
        <p:spPr>
          <a:xfrm>
            <a:off x="5076056" y="1916832"/>
            <a:ext cx="1512168" cy="9864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Service</a:t>
            </a:r>
            <a:endParaRPr lang="en-A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Organizational Culture</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Dynamic nature of the organization, encompassing the values and beliefs which effects the organization, its employees and managers</a:t>
            </a:r>
          </a:p>
          <a:p>
            <a:r>
              <a:rPr lang="en-AU" dirty="0" smtClean="0"/>
              <a:t>OC is what customers experience </a:t>
            </a:r>
            <a:endParaRPr lang="en-A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Human Resources</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Important to have qualified people for a great service provider</a:t>
            </a:r>
          </a:p>
          <a:p>
            <a:r>
              <a:rPr lang="en-AU" dirty="0" smtClean="0"/>
              <a:t>Right staff for excellent service</a:t>
            </a:r>
          </a:p>
          <a:p>
            <a:r>
              <a:rPr lang="en-AU" dirty="0" smtClean="0"/>
              <a:t>Receptionist/Front Desk Clerk</a:t>
            </a:r>
          </a:p>
          <a:p>
            <a:r>
              <a:rPr lang="en-AU" dirty="0" smtClean="0"/>
              <a:t>Customer Service (CS)/Member Support Clerk</a:t>
            </a:r>
          </a:p>
          <a:p>
            <a:r>
              <a:rPr lang="en-AU" dirty="0" smtClean="0"/>
              <a:t>Customer Service (CS) Representative/Member Counsellor</a:t>
            </a:r>
          </a:p>
          <a:p>
            <a:r>
              <a:rPr lang="en-AU" dirty="0" smtClean="0"/>
              <a:t>Data Entry/Order Clerk</a:t>
            </a:r>
            <a:endParaRPr lang="en-A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HR (Continued)</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Senior Customer Service (CS) Representative/Member Counsellor</a:t>
            </a:r>
          </a:p>
          <a:p>
            <a:r>
              <a:rPr lang="en-AU" dirty="0" smtClean="0"/>
              <a:t>Service Technician or Professional</a:t>
            </a:r>
          </a:p>
          <a:p>
            <a:r>
              <a:rPr lang="en-AU" dirty="0" smtClean="0"/>
              <a:t>Inbound/Outbound Telemarketing Specialist</a:t>
            </a:r>
          </a:p>
          <a:p>
            <a:r>
              <a:rPr lang="en-AU" dirty="0" smtClean="0"/>
              <a:t>Help Desk Computer Analyst</a:t>
            </a:r>
          </a:p>
          <a:p>
            <a:r>
              <a:rPr lang="en-AU" dirty="0" smtClean="0"/>
              <a:t>Counter and Rental Clerk</a:t>
            </a:r>
          </a:p>
          <a:p>
            <a:r>
              <a:rPr lang="en-AU" dirty="0" smtClean="0"/>
              <a:t>Other Service-Related Functions</a:t>
            </a:r>
            <a:endParaRPr lang="en-A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Types of Service</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Fast Food Chain (Take away)</a:t>
            </a:r>
          </a:p>
          <a:p>
            <a:r>
              <a:rPr lang="en-AU" dirty="0" smtClean="0"/>
              <a:t>Telemarketing</a:t>
            </a:r>
          </a:p>
          <a:p>
            <a:r>
              <a:rPr lang="en-AU" dirty="0" smtClean="0"/>
              <a:t>Software programmer</a:t>
            </a:r>
          </a:p>
          <a:p>
            <a:r>
              <a:rPr lang="en-AU" dirty="0" smtClean="0"/>
              <a:t>Supermarket</a:t>
            </a:r>
          </a:p>
          <a:p>
            <a:r>
              <a:rPr lang="en-AU" dirty="0" smtClean="0"/>
              <a:t>Hotel and Resort</a:t>
            </a:r>
          </a:p>
          <a:p>
            <a:r>
              <a:rPr lang="en-AU" dirty="0" smtClean="0"/>
              <a:t>Travel Agency</a:t>
            </a:r>
          </a:p>
          <a:p>
            <a:r>
              <a:rPr lang="en-AU" dirty="0" smtClean="0"/>
              <a:t>Real Estate</a:t>
            </a:r>
          </a:p>
          <a:p>
            <a:endParaRPr lang="en-A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Products/Deliverables</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Tangible  and intangible</a:t>
            </a:r>
          </a:p>
          <a:p>
            <a:r>
              <a:rPr lang="en-AU" dirty="0" smtClean="0"/>
              <a:t>Tangible - Medicines, pizza, furniture, </a:t>
            </a:r>
            <a:r>
              <a:rPr lang="en-AU" dirty="0" err="1" smtClean="0"/>
              <a:t>iPad</a:t>
            </a:r>
            <a:r>
              <a:rPr lang="en-AU" dirty="0" smtClean="0"/>
              <a:t>, etc…</a:t>
            </a:r>
          </a:p>
          <a:p>
            <a:r>
              <a:rPr lang="en-AU" dirty="0" smtClean="0"/>
              <a:t>Intangible - Problem solving (software company, telemarketing) hair salon, hotel service, etc.</a:t>
            </a:r>
            <a:endParaRPr lang="en-A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Delivery Systems</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normAutofit fontScale="92500" lnSpcReduction="20000"/>
          </a:bodyPr>
          <a:lstStyle/>
          <a:p>
            <a:r>
              <a:rPr lang="en-AU" dirty="0" smtClean="0"/>
              <a:t>Methods by which the product or service is delivered</a:t>
            </a:r>
          </a:p>
          <a:p>
            <a:r>
              <a:rPr lang="en-AU" dirty="0" smtClean="0"/>
              <a:t>Industry Standards – how other companies (competitors) are delivering their service</a:t>
            </a:r>
          </a:p>
          <a:p>
            <a:r>
              <a:rPr lang="en-AU" dirty="0" smtClean="0"/>
              <a:t>Customer expectations – specific manner and time frame (or accept alternatives??)</a:t>
            </a:r>
          </a:p>
          <a:p>
            <a:r>
              <a:rPr lang="en-AU" dirty="0" smtClean="0"/>
              <a:t>Costs – less cost for time, energy, human resource</a:t>
            </a:r>
          </a:p>
          <a:p>
            <a:r>
              <a:rPr lang="en-AU" dirty="0" smtClean="0"/>
              <a:t>Current and projected requirements – Is efficient and effective current system or needed to replace? </a:t>
            </a:r>
            <a:endParaRPr lang="en-A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normAutofit fontScale="90000"/>
          </a:bodyPr>
          <a:lstStyle/>
          <a:p>
            <a:r>
              <a:rPr lang="en-AU" dirty="0"/>
              <a:t>Communicating Effectively with </a:t>
            </a:r>
            <a:r>
              <a:rPr lang="en-AU" dirty="0" smtClean="0"/>
              <a:t>Customers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a:t>GOOD service </a:t>
            </a:r>
            <a:r>
              <a:rPr lang="en-AU" dirty="0" smtClean="0"/>
              <a:t>&amp; </a:t>
            </a:r>
            <a:r>
              <a:rPr lang="en-AU" dirty="0"/>
              <a:t>BAD </a:t>
            </a:r>
            <a:r>
              <a:rPr lang="en-AU" dirty="0" smtClean="0"/>
              <a:t>service </a:t>
            </a:r>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a:blipFill>
            <a:blip r:embed="rId3" cstate="print"/>
            <a:tile tx="0" ty="0" sx="100000" sy="100000" flip="none" algn="tl"/>
          </a:blipFill>
        </p:spPr>
        <p:txBody>
          <a:bodyPr>
            <a:normAutofit fontScale="90000"/>
          </a:bodyPr>
          <a:lstStyle/>
          <a:p>
            <a:r>
              <a:rPr lang="en-AU" dirty="0" smtClean="0"/>
              <a:t/>
            </a:r>
            <a:br>
              <a:rPr lang="en-AU" dirty="0" smtClean="0"/>
            </a:br>
            <a:r>
              <a:rPr lang="en-AU" sz="4900" dirty="0" smtClean="0"/>
              <a:t>Customers</a:t>
            </a:r>
            <a:br>
              <a:rPr lang="en-AU" sz="4900" dirty="0" smtClean="0"/>
            </a:br>
            <a:r>
              <a:rPr lang="en-AU" dirty="0" smtClean="0"/>
              <a:t> </a:t>
            </a:r>
            <a:endParaRPr lang="en-AU" dirty="0"/>
          </a:p>
        </p:txBody>
      </p:sp>
      <p:sp>
        <p:nvSpPr>
          <p:cNvPr id="3" name="Content Placeholder 2"/>
          <p:cNvSpPr>
            <a:spLocks noGrp="1"/>
          </p:cNvSpPr>
          <p:nvPr>
            <p:ph idx="1"/>
          </p:nvPr>
        </p:nvSpPr>
        <p:spPr>
          <a:blipFill>
            <a:blip r:embed="rId4" cstate="print"/>
            <a:tile tx="0" ty="0" sx="100000" sy="100000" flip="none" algn="tl"/>
          </a:blipFill>
        </p:spPr>
        <p:txBody>
          <a:bodyPr/>
          <a:lstStyle/>
          <a:p>
            <a:r>
              <a:rPr lang="en-AU" dirty="0" smtClean="0"/>
              <a:t>People who need your assistance</a:t>
            </a:r>
          </a:p>
          <a:p>
            <a:endParaRPr lang="en-AU" dirty="0" smtClean="0"/>
          </a:p>
          <a:p>
            <a:pPr>
              <a:buNone/>
            </a:pPr>
            <a:endParaRPr lang="en-AU" dirty="0" smtClean="0"/>
          </a:p>
          <a:p>
            <a:r>
              <a:rPr lang="en-AU" dirty="0" smtClean="0"/>
              <a:t>They are the reason you have a job</a:t>
            </a:r>
          </a:p>
          <a:p>
            <a:pPr>
              <a:buNone/>
            </a:pPr>
            <a:r>
              <a:rPr lang="en-AU" dirty="0" smtClean="0"/>
              <a:t> </a:t>
            </a:r>
            <a:endParaRPr lang="en-A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a:t>Good </a:t>
            </a:r>
            <a:r>
              <a:rPr lang="en-AU" dirty="0" smtClean="0"/>
              <a:t>Customer Service </a:t>
            </a:r>
            <a:endParaRPr lang="en-AU" dirty="0"/>
          </a:p>
        </p:txBody>
      </p:sp>
      <p:sp>
        <p:nvSpPr>
          <p:cNvPr id="3" name="Content Placeholder 2"/>
          <p:cNvSpPr>
            <a:spLocks noGrp="1"/>
          </p:cNvSpPr>
          <p:nvPr>
            <p:ph idx="1"/>
          </p:nvPr>
        </p:nvSpPr>
        <p:spPr>
          <a:xfrm>
            <a:off x="467544" y="1484784"/>
            <a:ext cx="8229600" cy="4525963"/>
          </a:xfrm>
          <a:blipFill>
            <a:blip r:embed="rId3" cstate="print"/>
            <a:tile tx="0" ty="0" sx="100000" sy="100000" flip="none" algn="tl"/>
          </a:blipFill>
        </p:spPr>
        <p:txBody>
          <a:bodyPr/>
          <a:lstStyle/>
          <a:p>
            <a:r>
              <a:rPr lang="en-AU" dirty="0"/>
              <a:t>T</a:t>
            </a:r>
            <a:r>
              <a:rPr lang="en-AU" dirty="0" smtClean="0"/>
              <a:t>aking extra </a:t>
            </a:r>
            <a:r>
              <a:rPr lang="en-AU" dirty="0"/>
              <a:t>step </a:t>
            </a:r>
            <a:r>
              <a:rPr lang="en-AU" dirty="0" smtClean="0"/>
              <a:t>to help </a:t>
            </a:r>
            <a:r>
              <a:rPr lang="en-AU" dirty="0"/>
              <a:t>without being </a:t>
            </a:r>
            <a:r>
              <a:rPr lang="en-AU" dirty="0" smtClean="0"/>
              <a:t>asked.</a:t>
            </a:r>
          </a:p>
          <a:p>
            <a:endParaRPr lang="en-AU" dirty="0" smtClean="0"/>
          </a:p>
          <a:p>
            <a:pPr>
              <a:buNone/>
            </a:pPr>
            <a:r>
              <a:rPr lang="en-AU" dirty="0" smtClean="0"/>
              <a:t> </a:t>
            </a:r>
          </a:p>
          <a:p>
            <a:r>
              <a:rPr lang="en-AU" dirty="0" smtClean="0"/>
              <a:t>It is </a:t>
            </a:r>
            <a:r>
              <a:rPr lang="en-AU" dirty="0"/>
              <a:t>all about </a:t>
            </a:r>
            <a:r>
              <a:rPr lang="en-AU" dirty="0" smtClean="0"/>
              <a:t>attitude and </a:t>
            </a:r>
            <a:r>
              <a:rPr lang="en-AU" dirty="0"/>
              <a:t>skills</a:t>
            </a:r>
            <a:r>
              <a:rPr lang="en-AU" dirty="0" smtClean="0"/>
              <a:t>. </a:t>
            </a:r>
            <a:endParaRPr lang="en-A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normAutofit/>
          </a:bodyPr>
          <a:lstStyle/>
          <a:p>
            <a:r>
              <a:rPr lang="en-AU" dirty="0"/>
              <a:t>Attitude </a:t>
            </a:r>
          </a:p>
        </p:txBody>
      </p:sp>
      <p:sp>
        <p:nvSpPr>
          <p:cNvPr id="3" name="Content Placeholder 2"/>
          <p:cNvSpPr>
            <a:spLocks noGrp="1"/>
          </p:cNvSpPr>
          <p:nvPr>
            <p:ph idx="1"/>
          </p:nvPr>
        </p:nvSpPr>
        <p:spPr>
          <a:blipFill>
            <a:blip r:embed="rId3" cstate="print"/>
            <a:tile tx="0" ty="0" sx="100000" sy="100000" flip="none" algn="tl"/>
          </a:blipFill>
        </p:spPr>
        <p:txBody>
          <a:bodyPr>
            <a:normAutofit/>
          </a:bodyPr>
          <a:lstStyle/>
          <a:p>
            <a:r>
              <a:rPr lang="en-AU" dirty="0"/>
              <a:t>A</a:t>
            </a:r>
            <a:r>
              <a:rPr lang="en-AU" dirty="0" smtClean="0"/>
              <a:t>ttitudes which provide </a:t>
            </a:r>
            <a:r>
              <a:rPr lang="en-AU" dirty="0"/>
              <a:t>good </a:t>
            </a:r>
            <a:r>
              <a:rPr lang="en-AU" dirty="0" smtClean="0"/>
              <a:t>service</a:t>
            </a:r>
            <a:endParaRPr lang="en-AU" dirty="0"/>
          </a:p>
          <a:p>
            <a:pPr>
              <a:buNone/>
            </a:pPr>
            <a:r>
              <a:rPr lang="en-AU" dirty="0" smtClean="0"/>
              <a:t>- Enjoy </a:t>
            </a:r>
            <a:r>
              <a:rPr lang="en-AU" dirty="0"/>
              <a:t>helping people</a:t>
            </a:r>
          </a:p>
          <a:p>
            <a:pPr>
              <a:buNone/>
            </a:pPr>
            <a:r>
              <a:rPr lang="en-AU" dirty="0" smtClean="0"/>
              <a:t>- Handle </a:t>
            </a:r>
            <a:r>
              <a:rPr lang="en-AU" dirty="0"/>
              <a:t>people well</a:t>
            </a:r>
          </a:p>
          <a:p>
            <a:pPr>
              <a:buNone/>
            </a:pPr>
            <a:r>
              <a:rPr lang="en-AU" dirty="0" smtClean="0"/>
              <a:t>- Care </a:t>
            </a:r>
            <a:r>
              <a:rPr lang="en-AU" dirty="0"/>
              <a:t>for your customers</a:t>
            </a:r>
          </a:p>
          <a:p>
            <a:pPr>
              <a:buNone/>
            </a:pPr>
            <a:r>
              <a:rPr lang="en-AU" dirty="0" smtClean="0"/>
              <a:t>- Give </a:t>
            </a:r>
            <a:r>
              <a:rPr lang="en-AU" dirty="0"/>
              <a:t>fair and equal treatment to all</a:t>
            </a:r>
          </a:p>
          <a:p>
            <a:pPr>
              <a:buNone/>
            </a:pPr>
            <a:r>
              <a:rPr lang="en-AU" dirty="0" smtClean="0"/>
              <a:t>- Be </a:t>
            </a:r>
            <a:r>
              <a:rPr lang="en-AU" dirty="0"/>
              <a:t>understanding of people with special </a:t>
            </a:r>
            <a:r>
              <a:rPr lang="en-AU" dirty="0" smtClean="0"/>
              <a:t>   needs</a:t>
            </a:r>
            <a:endParaRPr lang="en-AU" dirty="0"/>
          </a:p>
          <a:p>
            <a:pPr>
              <a:buNone/>
            </a:pPr>
            <a:endParaRPr lang="en-A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76494"/>
            <a:ext cx="8229600" cy="1143000"/>
          </a:xfrm>
          <a:blipFill>
            <a:blip r:embed="rId3" cstate="print"/>
            <a:tile tx="0" ty="0" sx="100000" sy="100000" flip="none" algn="tl"/>
          </a:blipFill>
        </p:spPr>
        <p:txBody>
          <a:bodyPr/>
          <a:lstStyle/>
          <a:p>
            <a:r>
              <a:rPr lang="en-AU" dirty="0"/>
              <a:t>Skills for Customer </a:t>
            </a:r>
            <a:r>
              <a:rPr lang="en-AU" dirty="0" smtClean="0"/>
              <a:t>Service </a:t>
            </a:r>
            <a:endParaRPr lang="en-AU" dirty="0"/>
          </a:p>
        </p:txBody>
      </p:sp>
      <p:sp>
        <p:nvSpPr>
          <p:cNvPr id="3" name="Content Placeholder 2"/>
          <p:cNvSpPr>
            <a:spLocks noGrp="1"/>
          </p:cNvSpPr>
          <p:nvPr>
            <p:ph idx="1"/>
          </p:nvPr>
        </p:nvSpPr>
        <p:spPr>
          <a:blipFill>
            <a:blip r:embed="rId4" cstate="print"/>
            <a:tile tx="0" ty="0" sx="100000" sy="100000" flip="none" algn="tl"/>
          </a:blipFill>
        </p:spPr>
        <p:txBody>
          <a:bodyPr>
            <a:normAutofit/>
          </a:bodyPr>
          <a:lstStyle/>
          <a:p>
            <a:r>
              <a:rPr lang="en-AU" dirty="0"/>
              <a:t>Know about your organisation</a:t>
            </a:r>
          </a:p>
          <a:p>
            <a:r>
              <a:rPr lang="en-AU" dirty="0" smtClean="0"/>
              <a:t>Learn </a:t>
            </a:r>
            <a:r>
              <a:rPr lang="en-AU" dirty="0"/>
              <a:t>the technical parts of the job</a:t>
            </a:r>
          </a:p>
          <a:p>
            <a:r>
              <a:rPr lang="en-AU" dirty="0" smtClean="0"/>
              <a:t>Communicate </a:t>
            </a:r>
            <a:r>
              <a:rPr lang="en-AU" dirty="0"/>
              <a:t>well</a:t>
            </a:r>
          </a:p>
          <a:p>
            <a:r>
              <a:rPr lang="en-AU" dirty="0" smtClean="0"/>
              <a:t>Be </a:t>
            </a:r>
            <a:r>
              <a:rPr lang="en-AU" dirty="0"/>
              <a:t>consistent</a:t>
            </a:r>
          </a:p>
          <a:p>
            <a:r>
              <a:rPr lang="en-AU" dirty="0" smtClean="0"/>
              <a:t>Be </a:t>
            </a:r>
            <a:r>
              <a:rPr lang="en-AU" dirty="0"/>
              <a:t>organised</a:t>
            </a:r>
          </a:p>
          <a:p>
            <a:r>
              <a:rPr lang="en-AU" dirty="0" smtClean="0"/>
              <a:t>Know </a:t>
            </a:r>
            <a:r>
              <a:rPr lang="en-AU" dirty="0"/>
              <a:t>your place in the team and be a team</a:t>
            </a:r>
          </a:p>
          <a:p>
            <a:pPr>
              <a:buNone/>
            </a:pPr>
            <a:r>
              <a:rPr lang="en-AU" dirty="0" smtClean="0"/>
              <a:t>    player</a:t>
            </a:r>
            <a:endParaRPr lang="en-AU" dirty="0"/>
          </a:p>
          <a:p>
            <a:endParaRPr lang="en-A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a:t>What do Customers Want</a:t>
            </a:r>
            <a:r>
              <a:rPr lang="en-AU" dirty="0" smtClean="0"/>
              <a:t>?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normAutofit lnSpcReduction="10000"/>
          </a:bodyPr>
          <a:lstStyle/>
          <a:p>
            <a:r>
              <a:rPr lang="en-AU" dirty="0" smtClean="0"/>
              <a:t>Friendly environment</a:t>
            </a:r>
          </a:p>
          <a:p>
            <a:r>
              <a:rPr lang="en-AU" dirty="0" smtClean="0"/>
              <a:t>Greetings with politeness in friendly manners</a:t>
            </a:r>
          </a:p>
          <a:p>
            <a:r>
              <a:rPr lang="en-AU" dirty="0" smtClean="0"/>
              <a:t>Helpful suggestions including explanations about the service or products which they intend to buy</a:t>
            </a:r>
          </a:p>
          <a:p>
            <a:r>
              <a:rPr lang="en-AU" dirty="0" smtClean="0"/>
              <a:t>Patience</a:t>
            </a:r>
          </a:p>
          <a:p>
            <a:r>
              <a:rPr lang="en-AU" dirty="0" smtClean="0"/>
              <a:t>Being comfortable while they are walking around the store or while inquiring through  the phone  </a:t>
            </a:r>
            <a:endParaRPr lang="en-A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normAutofit fontScale="90000"/>
          </a:bodyPr>
          <a:lstStyle/>
          <a:p>
            <a:r>
              <a:rPr lang="en-AU" dirty="0" smtClean="0"/>
              <a:t>What do Customers Want??? (Continued)</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Personal Recognition</a:t>
            </a:r>
          </a:p>
          <a:p>
            <a:r>
              <a:rPr lang="en-AU" dirty="0" smtClean="0"/>
              <a:t>Courtesy</a:t>
            </a:r>
          </a:p>
          <a:p>
            <a:r>
              <a:rPr lang="en-AU" dirty="0" smtClean="0"/>
              <a:t>Timely Service</a:t>
            </a:r>
          </a:p>
          <a:p>
            <a:r>
              <a:rPr lang="en-AU" dirty="0" smtClean="0"/>
              <a:t>Professionalism</a:t>
            </a:r>
          </a:p>
          <a:p>
            <a:r>
              <a:rPr lang="en-AU" dirty="0" smtClean="0"/>
              <a:t>Enthusiastic Service</a:t>
            </a:r>
          </a:p>
          <a:p>
            <a:r>
              <a:rPr lang="en-AU" dirty="0" smtClean="0"/>
              <a:t>Empathy</a:t>
            </a:r>
            <a:endParaRPr lang="en-A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a:t>Greeting </a:t>
            </a:r>
            <a:r>
              <a:rPr lang="en-AU" dirty="0" smtClean="0"/>
              <a:t>Customers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normAutofit/>
          </a:bodyPr>
          <a:lstStyle/>
          <a:p>
            <a:r>
              <a:rPr lang="en-AU" dirty="0"/>
              <a:t>The purpose is to create and maintain a </a:t>
            </a:r>
            <a:r>
              <a:rPr lang="en-AU" dirty="0" smtClean="0"/>
              <a:t>welcoming environment </a:t>
            </a:r>
          </a:p>
          <a:p>
            <a:endParaRPr lang="en-AU" dirty="0"/>
          </a:p>
          <a:p>
            <a:pPr>
              <a:buNone/>
            </a:pPr>
            <a:endParaRPr lang="en-A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noAutofit/>
          </a:bodyPr>
          <a:lstStyle/>
          <a:p>
            <a:r>
              <a:rPr lang="en-AU" dirty="0" smtClean="0"/>
              <a:t/>
            </a:r>
            <a:br>
              <a:rPr lang="en-AU" dirty="0" smtClean="0"/>
            </a:br>
            <a:r>
              <a:rPr lang="en-AU" dirty="0" smtClean="0"/>
              <a:t>How can we achieve this?</a:t>
            </a:r>
            <a:br>
              <a:rPr lang="en-AU" dirty="0" smtClean="0"/>
            </a:b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normAutofit lnSpcReduction="10000"/>
          </a:bodyPr>
          <a:lstStyle/>
          <a:p>
            <a:r>
              <a:rPr lang="en-AU" dirty="0" smtClean="0"/>
              <a:t>Be attentive, acknowledge a person as soon as they appear (even if you’re busy).</a:t>
            </a:r>
          </a:p>
          <a:p>
            <a:r>
              <a:rPr lang="en-AU" dirty="0" smtClean="0"/>
              <a:t>SMILE!</a:t>
            </a:r>
          </a:p>
          <a:p>
            <a:r>
              <a:rPr lang="en-AU" dirty="0" smtClean="0"/>
              <a:t>Establish eye contact</a:t>
            </a:r>
          </a:p>
          <a:p>
            <a:r>
              <a:rPr lang="en-AU" dirty="0" smtClean="0"/>
              <a:t>Tell them your name</a:t>
            </a:r>
          </a:p>
          <a:p>
            <a:r>
              <a:rPr lang="en-AU" dirty="0" smtClean="0"/>
              <a:t>Ask how you can help</a:t>
            </a:r>
          </a:p>
          <a:p>
            <a:r>
              <a:rPr lang="en-AU" dirty="0" smtClean="0"/>
              <a:t>Give the customer your full attention</a:t>
            </a:r>
          </a:p>
          <a:p>
            <a:r>
              <a:rPr lang="en-AU" dirty="0" smtClean="0"/>
              <a:t>Be polite and courteous……………</a:t>
            </a:r>
            <a:endParaRPr lang="en-A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Establishing Rapport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pPr>
              <a:buNone/>
            </a:pPr>
            <a:endParaRPr lang="en-AU" dirty="0" smtClean="0"/>
          </a:p>
          <a:p>
            <a:r>
              <a:rPr lang="en-AU" dirty="0" smtClean="0"/>
              <a:t>Practise greeting someone </a:t>
            </a:r>
          </a:p>
          <a:p>
            <a:r>
              <a:rPr lang="en-AU" dirty="0" smtClean="0"/>
              <a:t>Make the customer feel comfortable</a:t>
            </a:r>
          </a:p>
          <a:p>
            <a:r>
              <a:rPr lang="en-AU" dirty="0" smtClean="0"/>
              <a:t>Make the customer feel important and valued</a:t>
            </a:r>
          </a:p>
          <a:p>
            <a:r>
              <a:rPr lang="en-AU" dirty="0" smtClean="0"/>
              <a:t>Use empathy</a:t>
            </a:r>
            <a:endParaRPr lang="en-A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Find out How You can Help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How can you find out what people want?</a:t>
            </a:r>
          </a:p>
          <a:p>
            <a:endParaRPr lang="en-AU" dirty="0" smtClean="0"/>
          </a:p>
          <a:p>
            <a:r>
              <a:rPr lang="en-AU" dirty="0" smtClean="0"/>
              <a:t>If you can’t help, what should you do?</a:t>
            </a:r>
          </a:p>
          <a:p>
            <a:endParaRPr lang="en-AU" dirty="0" smtClean="0"/>
          </a:p>
          <a:p>
            <a:r>
              <a:rPr lang="en-AU" dirty="0" smtClean="0"/>
              <a:t>Offer alternatives (if possible)</a:t>
            </a:r>
          </a:p>
          <a:p>
            <a:endParaRPr lang="en-AU" dirty="0" smtClean="0"/>
          </a:p>
          <a:p>
            <a:r>
              <a:rPr lang="en-AU" dirty="0" smtClean="0"/>
              <a:t>If they have to wait, how would you handle it? </a:t>
            </a:r>
            <a:endParaRPr lang="en-A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lumMod val="75000"/>
            </a:schemeClr>
          </a:solidFill>
        </p:spPr>
        <p:txBody>
          <a:bodyPr/>
          <a:lstStyle/>
          <a:p>
            <a:r>
              <a:rPr lang="en-AU" dirty="0" smtClean="0"/>
              <a:t>Communication is a 2-way Process</a:t>
            </a:r>
            <a:endParaRPr lang="en-AU" dirty="0"/>
          </a:p>
        </p:txBody>
      </p:sp>
      <p:sp>
        <p:nvSpPr>
          <p:cNvPr id="3" name="Content Placeholder 2"/>
          <p:cNvSpPr>
            <a:spLocks noGrp="1"/>
          </p:cNvSpPr>
          <p:nvPr>
            <p:ph idx="1"/>
          </p:nvPr>
        </p:nvSpPr>
        <p:spPr>
          <a:solidFill>
            <a:schemeClr val="accent6">
              <a:lumMod val="20000"/>
              <a:lumOff val="80000"/>
            </a:schemeClr>
          </a:solidFill>
        </p:spPr>
        <p:txBody>
          <a:bodyPr/>
          <a:lstStyle/>
          <a:p>
            <a:pPr>
              <a:buNone/>
            </a:pPr>
            <a:endParaRPr lang="en-AU" dirty="0" smtClean="0"/>
          </a:p>
          <a:p>
            <a:pPr>
              <a:buNone/>
            </a:pPr>
            <a:r>
              <a:rPr lang="en-AU" dirty="0" smtClean="0"/>
              <a:t>Communication skills involve:</a:t>
            </a:r>
          </a:p>
          <a:p>
            <a:pPr>
              <a:buNone/>
            </a:pPr>
            <a:endParaRPr lang="en-AU" dirty="0" smtClean="0"/>
          </a:p>
          <a:p>
            <a:r>
              <a:rPr lang="en-AU" dirty="0" smtClean="0"/>
              <a:t>Listening to others (Receiving) message</a:t>
            </a:r>
          </a:p>
          <a:p>
            <a:pPr>
              <a:buNone/>
            </a:pPr>
            <a:endParaRPr lang="en-AU" dirty="0" smtClean="0"/>
          </a:p>
          <a:p>
            <a:r>
              <a:rPr lang="en-AU" dirty="0" smtClean="0"/>
              <a:t>Asserting/ Expressing (Sending) </a:t>
            </a:r>
            <a:endParaRPr lang="en-A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3" cstate="print"/>
            <a:tile tx="0" ty="0" sx="100000" sy="100000" flip="none" algn="tl"/>
          </a:blipFill>
        </p:spPr>
        <p:txBody>
          <a:bodyPr/>
          <a:lstStyle/>
          <a:p>
            <a:r>
              <a:rPr lang="en-AU" dirty="0" smtClean="0"/>
              <a:t>Service</a:t>
            </a:r>
            <a:endParaRPr lang="en-AU" dirty="0"/>
          </a:p>
        </p:txBody>
      </p:sp>
      <p:sp>
        <p:nvSpPr>
          <p:cNvPr id="3" name="Content Placeholder 2"/>
          <p:cNvSpPr>
            <a:spLocks noGrp="1"/>
          </p:cNvSpPr>
          <p:nvPr>
            <p:ph idx="1"/>
          </p:nvPr>
        </p:nvSpPr>
        <p:spPr>
          <a:blipFill>
            <a:blip r:embed="rId4" cstate="print"/>
            <a:tile tx="0" ty="0" sx="100000" sy="100000" flip="none" algn="tl"/>
          </a:blipFill>
        </p:spPr>
        <p:txBody>
          <a:bodyPr/>
          <a:lstStyle/>
          <a:p>
            <a:r>
              <a:rPr lang="en-AU" dirty="0" smtClean="0"/>
              <a:t>The manner in which you and other employees treat your customers and each other as you deliver your company’s deliverables </a:t>
            </a:r>
          </a:p>
          <a:p>
            <a:endParaRPr lang="en-AU" dirty="0" smtClean="0"/>
          </a:p>
          <a:p>
            <a:r>
              <a:rPr lang="en-AU" dirty="0" smtClean="0"/>
              <a:t>Deliverables – products or services provided by an organization</a:t>
            </a:r>
            <a:endParaRPr lang="en-A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47664" y="1412776"/>
            <a:ext cx="1430200" cy="584775"/>
          </a:xfrm>
          <a:prstGeom prst="rect">
            <a:avLst/>
          </a:prstGeom>
          <a:blipFill>
            <a:blip r:embed="rId2" cstate="print"/>
            <a:tile tx="0" ty="0" sx="100000" sy="100000" flip="none" algn="tl"/>
          </a:blipFill>
        </p:spPr>
        <p:txBody>
          <a:bodyPr wrap="none">
            <a:spAutoFit/>
          </a:bodyPr>
          <a:lstStyle/>
          <a:p>
            <a:r>
              <a:rPr lang="en-AU" sz="3200" b="1" dirty="0" smtClean="0"/>
              <a:t>Sender</a:t>
            </a:r>
            <a:r>
              <a:rPr lang="en-AU" b="1" dirty="0" smtClean="0"/>
              <a:t> </a:t>
            </a:r>
          </a:p>
        </p:txBody>
      </p:sp>
      <p:sp>
        <p:nvSpPr>
          <p:cNvPr id="10" name="Rectangle 9"/>
          <p:cNvSpPr/>
          <p:nvPr/>
        </p:nvSpPr>
        <p:spPr>
          <a:xfrm>
            <a:off x="6516216" y="4581128"/>
            <a:ext cx="1728192" cy="584775"/>
          </a:xfrm>
          <a:prstGeom prst="rect">
            <a:avLst/>
          </a:prstGeom>
          <a:blipFill>
            <a:blip r:embed="rId3" cstate="print"/>
            <a:tile tx="0" ty="0" sx="100000" sy="100000" flip="none" algn="tl"/>
          </a:blipFill>
        </p:spPr>
        <p:txBody>
          <a:bodyPr wrap="square">
            <a:spAutoFit/>
          </a:bodyPr>
          <a:lstStyle/>
          <a:p>
            <a:r>
              <a:rPr lang="en-AU" sz="3200" b="1" dirty="0" smtClean="0">
                <a:solidFill>
                  <a:prstClr val="black"/>
                </a:solidFill>
              </a:rPr>
              <a:t>Receiver</a:t>
            </a:r>
            <a:endParaRPr lang="en-AU" sz="3200" b="1" dirty="0"/>
          </a:p>
        </p:txBody>
      </p:sp>
      <p:cxnSp>
        <p:nvCxnSpPr>
          <p:cNvPr id="12" name="Straight Arrow Connector 11"/>
          <p:cNvCxnSpPr/>
          <p:nvPr/>
        </p:nvCxnSpPr>
        <p:spPr>
          <a:xfrm>
            <a:off x="2987824" y="2060848"/>
            <a:ext cx="935984" cy="9359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4067944" y="2996952"/>
            <a:ext cx="1521379" cy="584775"/>
          </a:xfrm>
          <a:prstGeom prst="rect">
            <a:avLst/>
          </a:prstGeom>
          <a:blipFill>
            <a:blip r:embed="rId4" cstate="print"/>
            <a:tile tx="0" ty="0" sx="100000" sy="100000" flip="none" algn="tl"/>
          </a:blipFill>
        </p:spPr>
        <p:txBody>
          <a:bodyPr wrap="none">
            <a:spAutoFit/>
          </a:bodyPr>
          <a:lstStyle/>
          <a:p>
            <a:r>
              <a:rPr lang="en-AU" sz="3200" b="1" dirty="0" smtClean="0"/>
              <a:t>Barriers</a:t>
            </a:r>
            <a:endParaRPr lang="en-AU" sz="3200" dirty="0"/>
          </a:p>
        </p:txBody>
      </p:sp>
      <p:cxnSp>
        <p:nvCxnSpPr>
          <p:cNvPr id="16" name="Straight Arrow Connector 15"/>
          <p:cNvCxnSpPr/>
          <p:nvPr/>
        </p:nvCxnSpPr>
        <p:spPr>
          <a:xfrm>
            <a:off x="5364088" y="3645024"/>
            <a:ext cx="1058416" cy="9864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4139952" y="2708920"/>
            <a:ext cx="1368152" cy="1224136"/>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572000" y="2708920"/>
            <a:ext cx="504056" cy="115212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The Communication Equation </a:t>
            </a:r>
            <a:endParaRPr lang="en-AU" dirty="0"/>
          </a:p>
        </p:txBody>
      </p:sp>
      <p:sp>
        <p:nvSpPr>
          <p:cNvPr id="3" name="Content Placeholder 2"/>
          <p:cNvSpPr>
            <a:spLocks noGrp="1"/>
          </p:cNvSpPr>
          <p:nvPr>
            <p:ph sz="half" idx="1"/>
          </p:nvPr>
        </p:nvSpPr>
        <p:spPr>
          <a:blipFill>
            <a:blip r:embed="rId3" cstate="print"/>
            <a:tile tx="0" ty="0" sx="100000" sy="100000" flip="none" algn="tl"/>
          </a:blipFill>
        </p:spPr>
        <p:txBody>
          <a:bodyPr/>
          <a:lstStyle/>
          <a:p>
            <a:r>
              <a:rPr lang="en-AU" dirty="0" smtClean="0"/>
              <a:t>What you hear:</a:t>
            </a:r>
          </a:p>
          <a:p>
            <a:endParaRPr lang="en-AU" dirty="0" smtClean="0"/>
          </a:p>
        </p:txBody>
      </p:sp>
      <p:sp>
        <p:nvSpPr>
          <p:cNvPr id="4" name="Content Placeholder 3"/>
          <p:cNvSpPr>
            <a:spLocks noGrp="1"/>
          </p:cNvSpPr>
          <p:nvPr>
            <p:ph sz="half" idx="2"/>
          </p:nvPr>
        </p:nvSpPr>
        <p:spPr>
          <a:blipFill>
            <a:blip r:embed="rId4" cstate="print"/>
            <a:tile tx="0" ty="0" sx="100000" sy="100000" flip="none" algn="tl"/>
          </a:blipFill>
        </p:spPr>
        <p:txBody>
          <a:bodyPr/>
          <a:lstStyle/>
          <a:p>
            <a:endParaRPr lang="en-AU" dirty="0" smtClean="0"/>
          </a:p>
          <a:p>
            <a:endParaRPr lang="en-AU" dirty="0" smtClean="0"/>
          </a:p>
          <a:p>
            <a:endParaRPr lang="en-AU" dirty="0" smtClean="0"/>
          </a:p>
          <a:p>
            <a:pPr>
              <a:buNone/>
            </a:pPr>
            <a:r>
              <a:rPr lang="en-AU" dirty="0" smtClean="0"/>
              <a:t> </a:t>
            </a:r>
          </a:p>
          <a:p>
            <a:endParaRPr lang="en-AU" dirty="0"/>
          </a:p>
        </p:txBody>
      </p:sp>
      <p:sp>
        <p:nvSpPr>
          <p:cNvPr id="6" name="Rectangle 5"/>
          <p:cNvSpPr/>
          <p:nvPr/>
        </p:nvSpPr>
        <p:spPr>
          <a:xfrm rot="10800000" flipV="1">
            <a:off x="683568" y="2636912"/>
            <a:ext cx="3600400"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AU" sz="2800" dirty="0" smtClean="0"/>
              <a:t> Tone of voice</a:t>
            </a:r>
          </a:p>
          <a:p>
            <a:pPr>
              <a:buFont typeface="Arial" pitchFamily="34" charset="0"/>
              <a:buChar char="•"/>
            </a:pPr>
            <a:r>
              <a:rPr lang="en-AU" sz="2800" dirty="0" smtClean="0"/>
              <a:t> Vocal clarity</a:t>
            </a:r>
          </a:p>
          <a:p>
            <a:pPr>
              <a:buFont typeface="Arial" pitchFamily="34" charset="0"/>
              <a:buChar char="•"/>
            </a:pPr>
            <a:r>
              <a:rPr lang="en-AU" sz="2800" dirty="0" smtClean="0"/>
              <a:t>Verbal expressiveness </a:t>
            </a:r>
          </a:p>
        </p:txBody>
      </p:sp>
      <p:sp>
        <p:nvSpPr>
          <p:cNvPr id="7" name="Rounded Rectangle 6"/>
          <p:cNvSpPr/>
          <p:nvPr/>
        </p:nvSpPr>
        <p:spPr>
          <a:xfrm>
            <a:off x="5004048" y="2996952"/>
            <a:ext cx="3168352"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AU" sz="2800" dirty="0" smtClean="0"/>
              <a:t>40% of the message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3" cstate="print"/>
            <a:tile tx="0" ty="0" sx="100000" sy="100000" flip="none" algn="tl"/>
          </a:blipFill>
        </p:spPr>
        <p:txBody>
          <a:bodyPr>
            <a:normAutofit fontScale="90000"/>
          </a:bodyPr>
          <a:lstStyle/>
          <a:p>
            <a:r>
              <a:rPr lang="en-AU" dirty="0" smtClean="0"/>
              <a:t>What you see or feel:</a:t>
            </a:r>
            <a:br>
              <a:rPr lang="en-AU" dirty="0" smtClean="0"/>
            </a:br>
            <a:endParaRPr lang="en-AU" dirty="0"/>
          </a:p>
        </p:txBody>
      </p:sp>
      <p:sp>
        <p:nvSpPr>
          <p:cNvPr id="3" name="Content Placeholder 2"/>
          <p:cNvSpPr>
            <a:spLocks noGrp="1"/>
          </p:cNvSpPr>
          <p:nvPr>
            <p:ph sz="half" idx="1"/>
          </p:nvPr>
        </p:nvSpPr>
        <p:spPr>
          <a:blipFill>
            <a:blip r:embed="rId4" cstate="print"/>
            <a:tile tx="0" ty="0" sx="100000" sy="100000" flip="none" algn="tl"/>
          </a:blipFill>
        </p:spPr>
        <p:txBody>
          <a:bodyPr/>
          <a:lstStyle/>
          <a:p>
            <a:endParaRPr lang="en-AU" dirty="0" smtClean="0"/>
          </a:p>
        </p:txBody>
      </p:sp>
      <p:sp>
        <p:nvSpPr>
          <p:cNvPr id="4" name="Content Placeholder 3"/>
          <p:cNvSpPr>
            <a:spLocks noGrp="1"/>
          </p:cNvSpPr>
          <p:nvPr>
            <p:ph sz="half" idx="2"/>
          </p:nvPr>
        </p:nvSpPr>
        <p:spPr>
          <a:blipFill>
            <a:blip r:embed="rId5" cstate="print"/>
            <a:tile tx="0" ty="0" sx="100000" sy="100000" flip="none" algn="tl"/>
          </a:blipFill>
        </p:spPr>
        <p:txBody>
          <a:bodyPr/>
          <a:lstStyle/>
          <a:p>
            <a:endParaRPr lang="en-AU" dirty="0" smtClean="0"/>
          </a:p>
          <a:p>
            <a:endParaRPr lang="en-AU" dirty="0" smtClean="0"/>
          </a:p>
          <a:p>
            <a:endParaRPr lang="en-AU" dirty="0" smtClean="0"/>
          </a:p>
          <a:p>
            <a:endParaRPr lang="en-AU" dirty="0" smtClean="0"/>
          </a:p>
        </p:txBody>
      </p:sp>
      <p:sp>
        <p:nvSpPr>
          <p:cNvPr id="5" name="Rectangle 4"/>
          <p:cNvSpPr/>
          <p:nvPr/>
        </p:nvSpPr>
        <p:spPr>
          <a:xfrm>
            <a:off x="323528" y="2276872"/>
            <a:ext cx="4032448" cy="38164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AU" sz="2800" dirty="0" smtClean="0"/>
              <a:t>Facial expression</a:t>
            </a:r>
          </a:p>
          <a:p>
            <a:pPr>
              <a:buFont typeface="Arial" pitchFamily="34" charset="0"/>
              <a:buChar char="•"/>
            </a:pPr>
            <a:r>
              <a:rPr lang="en-AU" sz="2800" dirty="0" smtClean="0"/>
              <a:t>Dress and grooming</a:t>
            </a:r>
          </a:p>
          <a:p>
            <a:pPr>
              <a:buFont typeface="Arial" pitchFamily="34" charset="0"/>
              <a:buChar char="•"/>
            </a:pPr>
            <a:r>
              <a:rPr lang="en-AU" sz="2800" dirty="0" smtClean="0"/>
              <a:t>Posture/ Body Language</a:t>
            </a:r>
          </a:p>
          <a:p>
            <a:pPr>
              <a:buFont typeface="Arial" pitchFamily="34" charset="0"/>
              <a:buChar char="•"/>
            </a:pPr>
            <a:r>
              <a:rPr lang="en-AU" sz="2800" dirty="0" smtClean="0"/>
              <a:t>Eye contact</a:t>
            </a:r>
          </a:p>
          <a:p>
            <a:pPr>
              <a:buFont typeface="Arial" pitchFamily="34" charset="0"/>
              <a:buChar char="•"/>
            </a:pPr>
            <a:r>
              <a:rPr lang="en-AU" sz="2800" dirty="0" smtClean="0"/>
              <a:t>Touch</a:t>
            </a:r>
          </a:p>
          <a:p>
            <a:pPr>
              <a:buFont typeface="Arial" pitchFamily="34" charset="0"/>
              <a:buChar char="•"/>
            </a:pPr>
            <a:r>
              <a:rPr lang="en-AU" sz="2800" dirty="0" smtClean="0"/>
              <a:t>Gesture  </a:t>
            </a:r>
            <a:endParaRPr lang="en-AU" sz="2800" dirty="0"/>
          </a:p>
        </p:txBody>
      </p:sp>
      <p:sp>
        <p:nvSpPr>
          <p:cNvPr id="6" name="Rectangle 5"/>
          <p:cNvSpPr/>
          <p:nvPr/>
        </p:nvSpPr>
        <p:spPr>
          <a:xfrm>
            <a:off x="5004048" y="3356992"/>
            <a:ext cx="3096344"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AU" sz="2800" dirty="0" smtClean="0"/>
              <a:t>50% of the message </a:t>
            </a:r>
            <a:endParaRPr lang="en-AU" sz="28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203848" y="1412776"/>
            <a:ext cx="2448272"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3200" dirty="0" smtClean="0"/>
              <a:t>WORDS…  </a:t>
            </a:r>
            <a:endParaRPr lang="en-AU" sz="3200" dirty="0"/>
          </a:p>
        </p:txBody>
      </p:sp>
      <p:sp>
        <p:nvSpPr>
          <p:cNvPr id="9" name="Rectangle 8"/>
          <p:cNvSpPr/>
          <p:nvPr/>
        </p:nvSpPr>
        <p:spPr>
          <a:xfrm>
            <a:off x="1547664" y="3429000"/>
            <a:ext cx="5760640" cy="9864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AU" dirty="0" smtClean="0">
                <a:solidFill>
                  <a:schemeClr val="tx1"/>
                </a:solidFill>
              </a:rPr>
              <a:t> </a:t>
            </a:r>
            <a:r>
              <a:rPr lang="en-AU" sz="4000" dirty="0" smtClean="0">
                <a:solidFill>
                  <a:schemeClr val="tx1"/>
                </a:solidFill>
              </a:rPr>
              <a:t>ONLY 10% of the message! </a:t>
            </a:r>
            <a:endParaRPr lang="en-AU" sz="4000" dirty="0">
              <a:solidFill>
                <a:schemeClr val="tx1"/>
              </a:solidFill>
            </a:endParaRPr>
          </a:p>
        </p:txBody>
      </p:sp>
      <p:sp>
        <p:nvSpPr>
          <p:cNvPr id="10" name="Title 9"/>
          <p:cNvSpPr>
            <a:spLocks noGrp="1"/>
          </p:cNvSpPr>
          <p:nvPr>
            <p:ph type="ctrTitle"/>
          </p:nvPr>
        </p:nvSpPr>
        <p:spPr>
          <a:xfrm>
            <a:off x="611560" y="980728"/>
            <a:ext cx="7772400" cy="1470025"/>
          </a:xfrm>
          <a:blipFill>
            <a:blip r:embed="rId2" cstate="print"/>
            <a:tile tx="0" ty="0" sx="100000" sy="100000" flip="none" algn="tl"/>
          </a:blipFill>
        </p:spPr>
        <p:txBody>
          <a:bodyPr/>
          <a:lstStyle/>
          <a:p>
            <a:r>
              <a:rPr lang="en-AU" dirty="0" smtClean="0"/>
              <a:t>Words</a:t>
            </a:r>
            <a:endParaRPr lang="en-AU" dirty="0"/>
          </a:p>
        </p:txBody>
      </p:sp>
      <p:sp>
        <p:nvSpPr>
          <p:cNvPr id="11" name="Subtitle 10"/>
          <p:cNvSpPr>
            <a:spLocks noGrp="1"/>
          </p:cNvSpPr>
          <p:nvPr>
            <p:ph type="subTitle" idx="1"/>
          </p:nvPr>
        </p:nvSpPr>
        <p:spPr>
          <a:xfrm>
            <a:off x="1403648" y="2996952"/>
            <a:ext cx="6400800" cy="1752600"/>
          </a:xfrm>
          <a:blipFill>
            <a:blip r:embed="rId3" cstate="print"/>
            <a:tile tx="0" ty="0" sx="100000" sy="100000" flip="none" algn="tl"/>
          </a:blipFill>
        </p:spPr>
        <p:txBody>
          <a:bodyPr/>
          <a:lstStyle/>
          <a:p>
            <a:r>
              <a:rPr lang="en-AU" dirty="0" smtClean="0">
                <a:solidFill>
                  <a:schemeClr val="tx1"/>
                </a:solidFill>
              </a:rPr>
              <a:t>ONLY 10%  of the message</a:t>
            </a:r>
            <a:endParaRPr lang="en-AU" dirty="0">
              <a:solidFill>
                <a:schemeClr val="tx1"/>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normAutofit fontScale="90000"/>
          </a:bodyPr>
          <a:lstStyle/>
          <a:p>
            <a:r>
              <a:rPr lang="en-AU" dirty="0" smtClean="0"/>
              <a:t>Words and Phrases (For Customer Relationships)</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normAutofit lnSpcReduction="10000"/>
          </a:bodyPr>
          <a:lstStyle/>
          <a:p>
            <a:r>
              <a:rPr lang="en-AU" dirty="0" smtClean="0"/>
              <a:t>Please</a:t>
            </a:r>
          </a:p>
          <a:p>
            <a:r>
              <a:rPr lang="en-AU" dirty="0" smtClean="0"/>
              <a:t>Thank you</a:t>
            </a:r>
          </a:p>
          <a:p>
            <a:r>
              <a:rPr lang="en-AU" dirty="0" smtClean="0"/>
              <a:t>May  I…..???</a:t>
            </a:r>
          </a:p>
          <a:p>
            <a:r>
              <a:rPr lang="en-AU" dirty="0" smtClean="0"/>
              <a:t>I can or will…</a:t>
            </a:r>
          </a:p>
          <a:p>
            <a:r>
              <a:rPr lang="en-AU" dirty="0" smtClean="0"/>
              <a:t>I’m sorry (I apologize) for……</a:t>
            </a:r>
          </a:p>
          <a:p>
            <a:r>
              <a:rPr lang="en-AU" dirty="0" smtClean="0"/>
              <a:t>Would you mind…</a:t>
            </a:r>
          </a:p>
          <a:p>
            <a:r>
              <a:rPr lang="en-AU" dirty="0" smtClean="0"/>
              <a:t>What do you think???</a:t>
            </a:r>
          </a:p>
          <a:p>
            <a:r>
              <a:rPr lang="en-AU" dirty="0" smtClean="0"/>
              <a:t>How may I help???</a:t>
            </a:r>
            <a:endParaRPr lang="en-AU"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normAutofit fontScale="90000"/>
          </a:bodyPr>
          <a:lstStyle/>
          <a:p>
            <a:r>
              <a:rPr lang="en-AU" dirty="0" smtClean="0"/>
              <a:t>Words and Phrases (that damage Customer Relationships)</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I don’t know.</a:t>
            </a:r>
          </a:p>
          <a:p>
            <a:r>
              <a:rPr lang="en-AU" dirty="0" smtClean="0"/>
              <a:t>Hold on (Hang on) a second.</a:t>
            </a:r>
          </a:p>
          <a:p>
            <a:r>
              <a:rPr lang="en-AU" dirty="0" smtClean="0"/>
              <a:t>Listen to me.</a:t>
            </a:r>
          </a:p>
          <a:p>
            <a:r>
              <a:rPr lang="en-AU" dirty="0" smtClean="0"/>
              <a:t>What’s your problem??</a:t>
            </a:r>
          </a:p>
          <a:p>
            <a:r>
              <a:rPr lang="en-AU" dirty="0" smtClean="0"/>
              <a:t>I never said…</a:t>
            </a:r>
          </a:p>
          <a:p>
            <a:r>
              <a:rPr lang="en-AU" dirty="0" smtClean="0"/>
              <a:t>I (we, you) can’t….</a:t>
            </a:r>
          </a:p>
          <a:p>
            <a:r>
              <a:rPr lang="en-AU" dirty="0" smtClean="0"/>
              <a:t>Why don’t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Effective Communication Skills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Eye contact &amp; visible mouth</a:t>
            </a:r>
          </a:p>
          <a:p>
            <a:r>
              <a:rPr lang="en-AU" dirty="0" smtClean="0"/>
              <a:t>Body language</a:t>
            </a:r>
          </a:p>
          <a:p>
            <a:r>
              <a:rPr lang="en-AU" dirty="0" smtClean="0"/>
              <a:t>Some questions           </a:t>
            </a:r>
          </a:p>
          <a:p>
            <a:r>
              <a:rPr lang="en-AU" dirty="0" smtClean="0"/>
              <a:t>Encouragement silence to continue</a:t>
            </a:r>
          </a:p>
          <a:p>
            <a:r>
              <a:rPr lang="en-AU" dirty="0" smtClean="0"/>
              <a:t>Summarising Checking for understanding</a:t>
            </a:r>
          </a:p>
          <a:p>
            <a:r>
              <a:rPr lang="en-AU" dirty="0" smtClean="0"/>
              <a:t>what has been said Smiling face </a:t>
            </a:r>
            <a:endParaRPr lang="en-AU"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normAutofit fontScale="90000"/>
          </a:bodyPr>
          <a:lstStyle/>
          <a:p>
            <a:r>
              <a:rPr lang="en-AU" dirty="0" smtClean="0"/>
              <a:t>Barriers to Effective Communication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normAutofit fontScale="92500" lnSpcReduction="20000"/>
          </a:bodyPr>
          <a:lstStyle/>
          <a:p>
            <a:r>
              <a:rPr lang="en-AU" dirty="0" smtClean="0"/>
              <a:t>Language </a:t>
            </a:r>
          </a:p>
          <a:p>
            <a:r>
              <a:rPr lang="en-AU" dirty="0" smtClean="0"/>
              <a:t>Noise</a:t>
            </a:r>
          </a:p>
          <a:p>
            <a:r>
              <a:rPr lang="en-AU" dirty="0" smtClean="0"/>
              <a:t>Time Distractions</a:t>
            </a:r>
          </a:p>
          <a:p>
            <a:r>
              <a:rPr lang="en-AU" dirty="0" smtClean="0"/>
              <a:t>Other people </a:t>
            </a:r>
          </a:p>
          <a:p>
            <a:r>
              <a:rPr lang="en-AU" dirty="0" smtClean="0"/>
              <a:t>Put downs</a:t>
            </a:r>
          </a:p>
          <a:p>
            <a:r>
              <a:rPr lang="en-AU" dirty="0" smtClean="0"/>
              <a:t>Too many Questions</a:t>
            </a:r>
          </a:p>
          <a:p>
            <a:r>
              <a:rPr lang="en-AU" dirty="0" smtClean="0"/>
              <a:t>Lack of interest</a:t>
            </a:r>
          </a:p>
          <a:p>
            <a:r>
              <a:rPr lang="en-AU" dirty="0" smtClean="0"/>
              <a:t>Distance Disability</a:t>
            </a:r>
          </a:p>
          <a:p>
            <a:r>
              <a:rPr lang="en-AU" dirty="0" smtClean="0"/>
              <a:t>Discomfort with the topic </a:t>
            </a:r>
            <a:endParaRPr lang="en-AU"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How to Listen to Customers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normAutofit lnSpcReduction="10000"/>
          </a:bodyPr>
          <a:lstStyle/>
          <a:p>
            <a:r>
              <a:rPr lang="en-AU" dirty="0" smtClean="0"/>
              <a:t>Active listening = Attending skills (being ready)</a:t>
            </a:r>
          </a:p>
          <a:p>
            <a:r>
              <a:rPr lang="en-AU" dirty="0" smtClean="0"/>
              <a:t>Attend to immediate needs (if you need to finish</a:t>
            </a:r>
          </a:p>
          <a:p>
            <a:r>
              <a:rPr lang="en-AU" dirty="0" smtClean="0"/>
              <a:t>something before giving your full attention)</a:t>
            </a:r>
          </a:p>
          <a:p>
            <a:r>
              <a:rPr lang="en-AU" dirty="0" smtClean="0"/>
              <a:t>Being available</a:t>
            </a:r>
          </a:p>
          <a:p>
            <a:r>
              <a:rPr lang="en-AU" dirty="0" smtClean="0"/>
              <a:t>Eye contact</a:t>
            </a:r>
          </a:p>
          <a:p>
            <a:r>
              <a:rPr lang="en-AU" dirty="0" smtClean="0"/>
              <a:t>Attentive posture</a:t>
            </a:r>
          </a:p>
          <a:p>
            <a:r>
              <a:rPr lang="en-AU" dirty="0" smtClean="0"/>
              <a:t>Concentration </a:t>
            </a:r>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3" cstate="print"/>
            <a:tile tx="0" ty="0" sx="100000" sy="100000" flip="none" algn="tl"/>
          </a:blipFill>
        </p:spPr>
        <p:txBody>
          <a:bodyPr/>
          <a:lstStyle/>
          <a:p>
            <a:r>
              <a:rPr lang="en-AU" dirty="0" smtClean="0"/>
              <a:t>Customer Service</a:t>
            </a:r>
            <a:endParaRPr lang="en-AU" dirty="0"/>
          </a:p>
        </p:txBody>
      </p:sp>
      <p:sp>
        <p:nvSpPr>
          <p:cNvPr id="3" name="Content Placeholder 2"/>
          <p:cNvSpPr>
            <a:spLocks noGrp="1"/>
          </p:cNvSpPr>
          <p:nvPr>
            <p:ph idx="1"/>
          </p:nvPr>
        </p:nvSpPr>
        <p:spPr>
          <a:blipFill>
            <a:blip r:embed="rId4" cstate="print"/>
            <a:tile tx="0" ty="0" sx="100000" sy="100000" flip="none" algn="tl"/>
          </a:blipFill>
        </p:spPr>
        <p:txBody>
          <a:bodyPr/>
          <a:lstStyle/>
          <a:p>
            <a:r>
              <a:rPr lang="en-AU" dirty="0" smtClean="0"/>
              <a:t>The ability of knowledgeable, capable, and enthusiastic employees to deliver products and services to their internal and external customers in a manner that satisfies identified and unidentified needs and ultimately results positive word-of-mouth publicity and return business</a:t>
            </a:r>
            <a:endParaRPr lang="en-AU"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Following Skills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pPr>
              <a:buNone/>
            </a:pPr>
            <a:r>
              <a:rPr lang="en-AU" dirty="0" smtClean="0"/>
              <a:t>This opens the door to further communication</a:t>
            </a:r>
          </a:p>
          <a:p>
            <a:r>
              <a:rPr lang="en-AU" dirty="0" smtClean="0"/>
              <a:t>Invitations</a:t>
            </a:r>
          </a:p>
          <a:p>
            <a:r>
              <a:rPr lang="en-AU" dirty="0" smtClean="0"/>
              <a:t>Questions</a:t>
            </a:r>
          </a:p>
          <a:p>
            <a:r>
              <a:rPr lang="en-AU" dirty="0" smtClean="0"/>
              <a:t>Encouragement</a:t>
            </a:r>
          </a:p>
          <a:p>
            <a:r>
              <a:rPr lang="en-AU" dirty="0" smtClean="0"/>
              <a:t>Empathetic Silence </a:t>
            </a:r>
            <a:endParaRPr lang="en-AU"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Questioning Skills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Open Questions</a:t>
            </a:r>
          </a:p>
          <a:p>
            <a:r>
              <a:rPr lang="en-AU" dirty="0" smtClean="0"/>
              <a:t>Closed Questions</a:t>
            </a:r>
          </a:p>
          <a:p>
            <a:r>
              <a:rPr lang="en-AU" dirty="0" smtClean="0"/>
              <a:t>Paraphrasing</a:t>
            </a:r>
          </a:p>
          <a:p>
            <a:r>
              <a:rPr lang="en-AU" dirty="0" smtClean="0"/>
              <a:t>Check for Understanding </a:t>
            </a:r>
            <a:endParaRPr lang="en-A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Reflective Skills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normAutofit lnSpcReduction="10000"/>
          </a:bodyPr>
          <a:lstStyle/>
          <a:p>
            <a:pPr>
              <a:buNone/>
            </a:pPr>
            <a:r>
              <a:rPr lang="en-AU" dirty="0" smtClean="0"/>
              <a:t>Keeps the door open for further communication</a:t>
            </a:r>
          </a:p>
          <a:p>
            <a:r>
              <a:rPr lang="en-AU" dirty="0" smtClean="0"/>
              <a:t>Paraphrasing</a:t>
            </a:r>
          </a:p>
          <a:p>
            <a:r>
              <a:rPr lang="en-AU" dirty="0" smtClean="0"/>
              <a:t>Reflecting Facts</a:t>
            </a:r>
          </a:p>
          <a:p>
            <a:r>
              <a:rPr lang="en-AU" dirty="0" smtClean="0"/>
              <a:t>Reflecting Feelings</a:t>
            </a:r>
          </a:p>
          <a:p>
            <a:r>
              <a:rPr lang="en-AU" dirty="0" smtClean="0"/>
              <a:t>Reflecting Silence</a:t>
            </a:r>
          </a:p>
          <a:p>
            <a:r>
              <a:rPr lang="en-AU" dirty="0" smtClean="0"/>
              <a:t>Summarising</a:t>
            </a:r>
          </a:p>
          <a:p>
            <a:r>
              <a:rPr lang="en-AU" dirty="0" smtClean="0"/>
              <a:t>Choosing your Words</a:t>
            </a:r>
          </a:p>
          <a:p>
            <a:r>
              <a:rPr lang="en-AU" dirty="0" smtClean="0"/>
              <a:t>Useful Phrases </a:t>
            </a:r>
            <a:endParaRPr lang="en-AU"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3" cstate="print"/>
            <a:tile tx="0" ty="0" sx="100000" sy="100000" flip="none" algn="tl"/>
          </a:blipFill>
        </p:spPr>
        <p:txBody>
          <a:bodyPr>
            <a:noAutofit/>
          </a:bodyPr>
          <a:lstStyle/>
          <a:p>
            <a:r>
              <a:rPr lang="en-AU" dirty="0" smtClean="0"/>
              <a:t>Using Your Voice </a:t>
            </a:r>
            <a:endParaRPr lang="en-AU" dirty="0"/>
          </a:p>
        </p:txBody>
      </p:sp>
      <p:sp>
        <p:nvSpPr>
          <p:cNvPr id="3" name="Content Placeholder 2"/>
          <p:cNvSpPr>
            <a:spLocks noGrp="1"/>
          </p:cNvSpPr>
          <p:nvPr>
            <p:ph idx="1"/>
          </p:nvPr>
        </p:nvSpPr>
        <p:spPr>
          <a:blipFill>
            <a:blip r:embed="rId4" cstate="print"/>
            <a:tile tx="0" ty="0" sx="100000" sy="100000" flip="none" algn="tl"/>
          </a:blipFill>
        </p:spPr>
        <p:txBody>
          <a:bodyPr>
            <a:normAutofit fontScale="77500" lnSpcReduction="20000"/>
          </a:bodyPr>
          <a:lstStyle/>
          <a:p>
            <a:pPr>
              <a:buNone/>
            </a:pPr>
            <a:r>
              <a:rPr lang="en-AU" dirty="0" smtClean="0"/>
              <a:t>Do you</a:t>
            </a:r>
          </a:p>
          <a:p>
            <a:r>
              <a:rPr lang="en-AU" dirty="0" smtClean="0"/>
              <a:t>Become loud when angry or upset</a:t>
            </a:r>
          </a:p>
          <a:p>
            <a:r>
              <a:rPr lang="en-AU" dirty="0" smtClean="0"/>
              <a:t>Speak faster when nervous</a:t>
            </a:r>
          </a:p>
          <a:p>
            <a:r>
              <a:rPr lang="en-AU" dirty="0" smtClean="0"/>
              <a:t>Speak slowly when tired or bored</a:t>
            </a:r>
          </a:p>
          <a:p>
            <a:r>
              <a:rPr lang="en-AU" dirty="0" smtClean="0"/>
              <a:t>Have a cheerful voice</a:t>
            </a:r>
          </a:p>
          <a:p>
            <a:r>
              <a:rPr lang="en-AU" dirty="0" smtClean="0"/>
              <a:t>Have tone of voice (warm and understanding)</a:t>
            </a:r>
          </a:p>
          <a:p>
            <a:r>
              <a:rPr lang="en-AU" dirty="0" smtClean="0"/>
              <a:t> Find it easy to talk to people you don’t know</a:t>
            </a:r>
          </a:p>
          <a:p>
            <a:r>
              <a:rPr lang="en-AU" dirty="0" smtClean="0"/>
              <a:t> Control your tone in most situations</a:t>
            </a:r>
          </a:p>
          <a:p>
            <a:r>
              <a:rPr lang="en-AU" dirty="0" smtClean="0"/>
              <a:t> Sound bossy, weak or unsure</a:t>
            </a:r>
          </a:p>
          <a:p>
            <a:r>
              <a:rPr lang="en-AU" dirty="0" smtClean="0"/>
              <a:t> Have a clear and easy-to-hear voice</a:t>
            </a:r>
          </a:p>
          <a:p>
            <a:r>
              <a:rPr lang="en-AU" dirty="0" smtClean="0"/>
              <a:t>Speak in a very formal or very trendy manner? </a:t>
            </a:r>
            <a:endParaRPr lang="en-AU"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normAutofit/>
          </a:bodyPr>
          <a:lstStyle/>
          <a:p>
            <a:r>
              <a:rPr lang="en-AU" dirty="0" smtClean="0"/>
              <a:t>Body Language for a Positive Result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normAutofit/>
          </a:bodyPr>
          <a:lstStyle/>
          <a:p>
            <a:r>
              <a:rPr lang="en-AU" dirty="0" smtClean="0"/>
              <a:t>Think about some examples of good body language</a:t>
            </a:r>
          </a:p>
          <a:p>
            <a:r>
              <a:rPr lang="en-AU" dirty="0" smtClean="0"/>
              <a:t>Smile</a:t>
            </a:r>
          </a:p>
          <a:p>
            <a:r>
              <a:rPr lang="en-AU" dirty="0" smtClean="0"/>
              <a:t>Introduce yourself (if appropriate) or wear a name badge</a:t>
            </a:r>
          </a:p>
          <a:p>
            <a:r>
              <a:rPr lang="en-AU" dirty="0" smtClean="0"/>
              <a:t>Shake hands if appropriate</a:t>
            </a:r>
          </a:p>
          <a:p>
            <a:r>
              <a:rPr lang="en-AU" dirty="0" smtClean="0"/>
              <a:t>Lean forward</a:t>
            </a:r>
          </a:p>
          <a:p>
            <a:r>
              <a:rPr lang="en-AU" dirty="0" smtClean="0"/>
              <a:t>Be aware of cultural differences </a:t>
            </a:r>
            <a:endParaRPr lang="en-AU"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Telephone Skills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normAutofit fontScale="77500" lnSpcReduction="20000"/>
          </a:bodyPr>
          <a:lstStyle/>
          <a:p>
            <a:r>
              <a:rPr lang="en-AU" dirty="0" smtClean="0"/>
              <a:t>Know how to use the phones</a:t>
            </a:r>
          </a:p>
          <a:p>
            <a:r>
              <a:rPr lang="en-AU" dirty="0" smtClean="0"/>
              <a:t>Speak clearly and slowly</a:t>
            </a:r>
          </a:p>
          <a:p>
            <a:r>
              <a:rPr lang="en-AU" dirty="0" smtClean="0"/>
              <a:t>Smile (you can hear it in your voice!)</a:t>
            </a:r>
          </a:p>
          <a:p>
            <a:r>
              <a:rPr lang="en-AU" dirty="0" smtClean="0"/>
              <a:t>State your name and organisation</a:t>
            </a:r>
          </a:p>
          <a:p>
            <a:r>
              <a:rPr lang="en-AU" dirty="0" smtClean="0"/>
              <a:t>Write down the caller’s name and use it</a:t>
            </a:r>
          </a:p>
          <a:p>
            <a:r>
              <a:rPr lang="en-AU" dirty="0" smtClean="0"/>
              <a:t>Don’t say rude things while someone’s on hold</a:t>
            </a:r>
          </a:p>
          <a:p>
            <a:r>
              <a:rPr lang="en-AU" dirty="0" smtClean="0"/>
              <a:t>If they’re explaining something use words to show</a:t>
            </a:r>
          </a:p>
          <a:p>
            <a:pPr>
              <a:buNone/>
            </a:pPr>
            <a:r>
              <a:rPr lang="en-AU" dirty="0" smtClean="0"/>
              <a:t>     you’re listening (umm, yes …)</a:t>
            </a:r>
          </a:p>
          <a:p>
            <a:r>
              <a:rPr lang="en-AU" dirty="0" smtClean="0"/>
              <a:t>Have pad and pencil ready to take notes or messages</a:t>
            </a:r>
          </a:p>
          <a:p>
            <a:r>
              <a:rPr lang="en-AU" dirty="0" smtClean="0"/>
              <a:t>(check spelling and message content)</a:t>
            </a:r>
          </a:p>
          <a:p>
            <a:r>
              <a:rPr lang="en-AU" dirty="0" smtClean="0"/>
              <a:t> Don’t eat or drink while on the phone </a:t>
            </a:r>
            <a:endParaRPr lang="en-AU"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Written Communication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normAutofit/>
          </a:bodyPr>
          <a:lstStyle/>
          <a:p>
            <a:r>
              <a:rPr lang="en-AU" dirty="0" smtClean="0"/>
              <a:t>Write clearly and concisely</a:t>
            </a:r>
          </a:p>
          <a:p>
            <a:r>
              <a:rPr lang="en-AU" dirty="0" smtClean="0"/>
              <a:t>Refer to their letter, date and query</a:t>
            </a:r>
          </a:p>
          <a:p>
            <a:r>
              <a:rPr lang="en-AU" dirty="0" smtClean="0"/>
              <a:t>Be friendly without being too informal </a:t>
            </a:r>
          </a:p>
          <a:p>
            <a:r>
              <a:rPr lang="en-AU" dirty="0" smtClean="0"/>
              <a:t>Check your spelling and grammar</a:t>
            </a:r>
          </a:p>
          <a:p>
            <a:r>
              <a:rPr lang="en-AU" dirty="0" smtClean="0"/>
              <a:t>Make sure you’ve answered their query or request or explained why you can’t</a:t>
            </a:r>
          </a:p>
          <a:p>
            <a:r>
              <a:rPr lang="en-AU" dirty="0" smtClean="0"/>
              <a:t>Be timely or apologise for any delay in replying </a:t>
            </a:r>
            <a:endParaRPr lang="en-A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Guaranteeing Return Business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normAutofit/>
          </a:bodyPr>
          <a:lstStyle/>
          <a:p>
            <a:r>
              <a:rPr lang="en-AU" dirty="0" smtClean="0"/>
              <a:t>Leave a positive impression, smile</a:t>
            </a:r>
          </a:p>
          <a:p>
            <a:r>
              <a:rPr lang="en-AU" dirty="0" smtClean="0"/>
              <a:t>Check customers have everything they need</a:t>
            </a:r>
          </a:p>
          <a:p>
            <a:r>
              <a:rPr lang="en-AU" dirty="0" smtClean="0"/>
              <a:t>If you’ve said you’ll follow-up, do so</a:t>
            </a:r>
          </a:p>
          <a:p>
            <a:r>
              <a:rPr lang="en-AU" dirty="0" smtClean="0"/>
              <a:t>Tell them something that may be useful to them later (e.g. new service starting soon)</a:t>
            </a:r>
          </a:p>
          <a:p>
            <a:r>
              <a:rPr lang="en-AU" dirty="0" smtClean="0"/>
              <a:t>Invite them back</a:t>
            </a:r>
          </a:p>
          <a:p>
            <a:r>
              <a:rPr lang="en-AU" dirty="0" smtClean="0"/>
              <a:t> Say goodbye </a:t>
            </a:r>
            <a:endParaRPr lang="en-AU"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A Positive Organisational Image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First impressions count and will affect the interaction. </a:t>
            </a:r>
          </a:p>
          <a:p>
            <a:r>
              <a:rPr lang="en-AU" dirty="0" smtClean="0"/>
              <a:t>People make judgements in the first 30 seconds.</a:t>
            </a:r>
          </a:p>
          <a:p>
            <a:r>
              <a:rPr lang="en-AU" sz="3600" i="1" dirty="0" smtClean="0"/>
              <a:t>Golden Rule </a:t>
            </a:r>
            <a:r>
              <a:rPr lang="en-AU" dirty="0" smtClean="0"/>
              <a:t>– You only have one chance to</a:t>
            </a:r>
          </a:p>
          <a:p>
            <a:pPr>
              <a:buNone/>
            </a:pPr>
            <a:r>
              <a:rPr lang="en-AU" dirty="0" smtClean="0"/>
              <a:t>    make a first impression! </a:t>
            </a:r>
            <a:endParaRPr lang="en-AU"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blipFill>
            <a:blip r:embed="rId2" cstate="print"/>
            <a:tile tx="0" ty="0" sx="100000" sy="100000" flip="none" algn="tl"/>
          </a:blipFill>
        </p:spPr>
        <p:txBody>
          <a:bodyPr/>
          <a:lstStyle/>
          <a:p>
            <a:r>
              <a:rPr lang="en-AU" dirty="0" smtClean="0"/>
              <a:t>A Positive First Impression </a:t>
            </a:r>
            <a:endParaRPr lang="en-AU" dirty="0"/>
          </a:p>
        </p:txBody>
      </p:sp>
      <p:sp>
        <p:nvSpPr>
          <p:cNvPr id="10" name="Content Placeholder 9"/>
          <p:cNvSpPr>
            <a:spLocks noGrp="1"/>
          </p:cNvSpPr>
          <p:nvPr>
            <p:ph idx="1"/>
          </p:nvPr>
        </p:nvSpPr>
        <p:spPr>
          <a:blipFill>
            <a:blip r:embed="rId3" cstate="print"/>
            <a:tile tx="0" ty="0" sx="100000" sy="100000" flip="none" algn="tl"/>
          </a:blipFill>
        </p:spPr>
        <p:txBody>
          <a:bodyPr>
            <a:normAutofit fontScale="92500"/>
          </a:bodyPr>
          <a:lstStyle/>
          <a:p>
            <a:r>
              <a:rPr lang="en-AU" dirty="0" smtClean="0"/>
              <a:t>Be confident</a:t>
            </a:r>
          </a:p>
          <a:p>
            <a:r>
              <a:rPr lang="en-AU" dirty="0" smtClean="0"/>
              <a:t>Knowledge - know your organisation and the services you provide</a:t>
            </a:r>
          </a:p>
          <a:p>
            <a:r>
              <a:rPr lang="en-AU" dirty="0" smtClean="0"/>
              <a:t>Confidentiality</a:t>
            </a:r>
          </a:p>
          <a:p>
            <a:r>
              <a:rPr lang="en-AU" dirty="0" smtClean="0"/>
              <a:t>Follow up (don’t just say you’ll do something, do it)</a:t>
            </a:r>
          </a:p>
          <a:p>
            <a:r>
              <a:rPr lang="en-AU" dirty="0" smtClean="0"/>
              <a:t>Strengthen the customer’s commitment to your</a:t>
            </a:r>
          </a:p>
          <a:p>
            <a:pPr>
              <a:buNone/>
            </a:pPr>
            <a:r>
              <a:rPr lang="en-AU" dirty="0" smtClean="0"/>
              <a:t>    organisation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Internal/external customers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internal customers:</a:t>
            </a:r>
          </a:p>
          <a:p>
            <a:pPr>
              <a:buNone/>
            </a:pPr>
            <a:r>
              <a:rPr lang="en-AU" dirty="0" smtClean="0"/>
              <a:t>   - People from within the organisation such as peers, co-workers, bosses, subordinates, people from other areas of the organization</a:t>
            </a:r>
          </a:p>
          <a:p>
            <a:pPr>
              <a:buNone/>
            </a:pPr>
            <a:r>
              <a:rPr lang="en-AU" dirty="0" smtClean="0"/>
              <a:t>   - People from other organisations, media, students </a:t>
            </a:r>
          </a:p>
          <a:p>
            <a:endParaRPr lang="en-AU"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normAutofit fontScale="90000"/>
          </a:bodyPr>
          <a:lstStyle/>
          <a:p>
            <a:r>
              <a:rPr lang="en-AU" dirty="0" smtClean="0"/>
              <a:t>Organisational Assessment – Activity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Take a look at your organisation through the eyes of a customer.</a:t>
            </a:r>
          </a:p>
          <a:p>
            <a:r>
              <a:rPr lang="en-AU" dirty="0" smtClean="0"/>
              <a:t>What are the first things you notice?</a:t>
            </a:r>
          </a:p>
          <a:p>
            <a:r>
              <a:rPr lang="en-AU" dirty="0" smtClean="0"/>
              <a:t>What has the organisation done to make you feel welcome?</a:t>
            </a:r>
          </a:p>
          <a:p>
            <a:r>
              <a:rPr lang="en-AU" dirty="0" smtClean="0"/>
              <a:t>Does anything make you feel uncomfortable?</a:t>
            </a:r>
          </a:p>
          <a:p>
            <a:r>
              <a:rPr lang="en-AU" dirty="0" smtClean="0"/>
              <a:t>How could you feel more at ease? </a:t>
            </a:r>
            <a:endParaRPr lang="en-AU"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Presentation and Manner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normAutofit fontScale="77500" lnSpcReduction="20000"/>
          </a:bodyPr>
          <a:lstStyle/>
          <a:p>
            <a:r>
              <a:rPr lang="en-AU" dirty="0" smtClean="0"/>
              <a:t>Does your Organisation have a policy on presentation?</a:t>
            </a:r>
          </a:p>
          <a:p>
            <a:r>
              <a:rPr lang="en-AU" dirty="0" smtClean="0"/>
              <a:t>Uniforms, badges, etc</a:t>
            </a:r>
          </a:p>
          <a:p>
            <a:r>
              <a:rPr lang="en-AU" dirty="0" smtClean="0"/>
              <a:t>Personal hygiene</a:t>
            </a:r>
          </a:p>
          <a:p>
            <a:r>
              <a:rPr lang="en-AU" dirty="0" smtClean="0"/>
              <a:t>Clothing – appropriate to the situation</a:t>
            </a:r>
          </a:p>
          <a:p>
            <a:r>
              <a:rPr lang="en-AU" dirty="0" smtClean="0"/>
              <a:t>Hair – cleanliness and style</a:t>
            </a:r>
          </a:p>
          <a:p>
            <a:r>
              <a:rPr lang="en-AU" dirty="0" smtClean="0"/>
              <a:t>Accessories – jewellery, earrings, watches, tattoos,</a:t>
            </a:r>
          </a:p>
          <a:p>
            <a:r>
              <a:rPr lang="en-AU" dirty="0" smtClean="0"/>
              <a:t>Expression – facial expressions</a:t>
            </a:r>
          </a:p>
          <a:p>
            <a:r>
              <a:rPr lang="en-AU" dirty="0" smtClean="0"/>
              <a:t>Tone of voice</a:t>
            </a:r>
          </a:p>
          <a:p>
            <a:r>
              <a:rPr lang="en-AU" dirty="0" smtClean="0"/>
              <a:t>Body language</a:t>
            </a:r>
          </a:p>
          <a:p>
            <a:r>
              <a:rPr lang="en-AU" dirty="0" smtClean="0"/>
              <a:t>Surroundings (Can they see a messy desk? Dead flowers in the</a:t>
            </a:r>
          </a:p>
          <a:p>
            <a:r>
              <a:rPr lang="en-AU" dirty="0" smtClean="0"/>
              <a:t>vase? Eating your lunch?...) </a:t>
            </a:r>
            <a:endParaRPr lang="en-AU"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What to Avoid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Saying ‘I don’t know’ without offering an option</a:t>
            </a:r>
          </a:p>
          <a:p>
            <a:r>
              <a:rPr lang="en-AU" dirty="0" smtClean="0"/>
              <a:t>Saying you don’t know where a colleague is or saying they’re at lunch/ toilet/ gone for coffee etc.</a:t>
            </a:r>
          </a:p>
          <a:p>
            <a:r>
              <a:rPr lang="en-AU" dirty="0" smtClean="0"/>
              <a:t>Leaving people on hold for a long time</a:t>
            </a:r>
          </a:p>
          <a:p>
            <a:r>
              <a:rPr lang="en-AU" dirty="0" smtClean="0"/>
              <a:t>Ignoring people if you’re busy</a:t>
            </a:r>
          </a:p>
          <a:p>
            <a:r>
              <a:rPr lang="en-AU" dirty="0" smtClean="0"/>
              <a:t>Treating people unequally </a:t>
            </a:r>
            <a:endParaRPr lang="en-AU"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normAutofit fontScale="90000"/>
          </a:bodyPr>
          <a:lstStyle/>
          <a:p>
            <a:r>
              <a:rPr lang="en-AU" dirty="0" smtClean="0"/>
              <a:t>How else can you say “I don’t know?”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“I’ll find out for you”, </a:t>
            </a:r>
          </a:p>
          <a:p>
            <a:r>
              <a:rPr lang="en-AU" dirty="0" smtClean="0"/>
              <a:t>“I’ll need to check on that and get back to you”, </a:t>
            </a:r>
          </a:p>
          <a:p>
            <a:r>
              <a:rPr lang="en-AU" dirty="0" smtClean="0"/>
              <a:t>“I’ll have to look that up, when is a good time for me to call you back?”  </a:t>
            </a:r>
            <a:endParaRPr lang="en-AU"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Service Standards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normAutofit fontScale="47500" lnSpcReduction="20000"/>
          </a:bodyPr>
          <a:lstStyle/>
          <a:p>
            <a:pPr>
              <a:buNone/>
            </a:pPr>
            <a:r>
              <a:rPr lang="en-AU" sz="5900" i="1" dirty="0" smtClean="0"/>
              <a:t>How can you contribute to the development and</a:t>
            </a:r>
          </a:p>
          <a:p>
            <a:pPr>
              <a:buNone/>
            </a:pPr>
            <a:r>
              <a:rPr lang="en-AU" sz="5900" i="1" dirty="0" smtClean="0"/>
              <a:t>    maintenance of service standards ?</a:t>
            </a:r>
          </a:p>
          <a:p>
            <a:r>
              <a:rPr lang="en-AU" sz="5900" dirty="0" smtClean="0"/>
              <a:t>Read and understand your organisation’s policies and procedures on customer service</a:t>
            </a:r>
          </a:p>
          <a:p>
            <a:r>
              <a:rPr lang="en-AU" sz="5900" dirty="0" smtClean="0"/>
              <a:t>Be prompt and efficient</a:t>
            </a:r>
          </a:p>
          <a:p>
            <a:r>
              <a:rPr lang="en-AU" sz="5900" dirty="0" smtClean="0"/>
              <a:t>Ensure services are delivered in accordance with legislative or statutory requirements</a:t>
            </a:r>
          </a:p>
          <a:p>
            <a:r>
              <a:rPr lang="en-AU" sz="5900" dirty="0" smtClean="0"/>
              <a:t>Maintain accurate records</a:t>
            </a:r>
          </a:p>
          <a:p>
            <a:r>
              <a:rPr lang="en-AU" sz="5900" dirty="0" smtClean="0"/>
              <a:t>Ensure any special needs of customers are taken into accoun</a:t>
            </a:r>
            <a:r>
              <a:rPr lang="en-AU" dirty="0" smtClean="0"/>
              <a:t>t </a:t>
            </a:r>
            <a:endParaRPr lang="en-AU"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normAutofit fontScale="90000"/>
          </a:bodyPr>
          <a:lstStyle/>
          <a:p>
            <a:r>
              <a:rPr lang="en-AU" dirty="0" smtClean="0"/>
              <a:t>Factors Affecting the Quality of Service</a:t>
            </a:r>
            <a:r>
              <a:rPr lang="en-AU" b="1" dirty="0" smtClean="0"/>
              <a:t>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normAutofit lnSpcReduction="10000"/>
          </a:bodyPr>
          <a:lstStyle/>
          <a:p>
            <a:r>
              <a:rPr lang="en-AU" dirty="0" smtClean="0"/>
              <a:t>Reliability</a:t>
            </a:r>
          </a:p>
          <a:p>
            <a:r>
              <a:rPr lang="en-AU" dirty="0" smtClean="0"/>
              <a:t>Confidence</a:t>
            </a:r>
          </a:p>
          <a:p>
            <a:r>
              <a:rPr lang="en-AU" dirty="0" smtClean="0"/>
              <a:t>Responsiveness</a:t>
            </a:r>
          </a:p>
          <a:p>
            <a:r>
              <a:rPr lang="en-AU" dirty="0" smtClean="0"/>
              <a:t>Efficiency</a:t>
            </a:r>
          </a:p>
          <a:p>
            <a:r>
              <a:rPr lang="en-AU" dirty="0" smtClean="0"/>
              <a:t>Consistency</a:t>
            </a:r>
          </a:p>
          <a:p>
            <a:r>
              <a:rPr lang="en-AU" dirty="0" smtClean="0"/>
              <a:t>Organisation</a:t>
            </a:r>
          </a:p>
          <a:p>
            <a:r>
              <a:rPr lang="en-AU" dirty="0" smtClean="0"/>
              <a:t>Acceptance of and adherence to policies and</a:t>
            </a:r>
          </a:p>
          <a:p>
            <a:pPr>
              <a:buNone/>
            </a:pPr>
            <a:r>
              <a:rPr lang="en-AU" dirty="0" smtClean="0"/>
              <a:t>    Procedures </a:t>
            </a:r>
            <a:endParaRPr lang="en-AU"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3" cstate="print"/>
            <a:tile tx="0" ty="0" sx="100000" sy="100000" flip="none" algn="tl"/>
          </a:blipFill>
        </p:spPr>
        <p:txBody>
          <a:bodyPr/>
          <a:lstStyle/>
          <a:p>
            <a:r>
              <a:rPr lang="en-AU" dirty="0" smtClean="0"/>
              <a:t>Customers with Special Needs </a:t>
            </a:r>
            <a:endParaRPr lang="en-AU" dirty="0"/>
          </a:p>
        </p:txBody>
      </p:sp>
      <p:sp>
        <p:nvSpPr>
          <p:cNvPr id="3" name="Content Placeholder 2"/>
          <p:cNvSpPr>
            <a:spLocks noGrp="1"/>
          </p:cNvSpPr>
          <p:nvPr>
            <p:ph idx="1"/>
          </p:nvPr>
        </p:nvSpPr>
        <p:spPr>
          <a:blipFill>
            <a:blip r:embed="rId4" cstate="print"/>
            <a:tile tx="0" ty="0" sx="100000" sy="100000" flip="none" algn="tl"/>
          </a:blipFill>
        </p:spPr>
        <p:txBody>
          <a:bodyPr/>
          <a:lstStyle/>
          <a:p>
            <a:r>
              <a:rPr lang="en-AU" dirty="0" smtClean="0"/>
              <a:t>People for whom English is not their first language</a:t>
            </a:r>
          </a:p>
          <a:p>
            <a:r>
              <a:rPr lang="en-AU" dirty="0" smtClean="0"/>
              <a:t>People with disabilities</a:t>
            </a:r>
          </a:p>
          <a:p>
            <a:r>
              <a:rPr lang="en-AU" dirty="0" smtClean="0"/>
              <a:t>People from other areas who may not be familiar with the way things are done here</a:t>
            </a:r>
          </a:p>
          <a:p>
            <a:r>
              <a:rPr lang="en-AU" dirty="0" smtClean="0"/>
              <a:t>People with limited mobility</a:t>
            </a:r>
          </a:p>
          <a:p>
            <a:r>
              <a:rPr lang="en-AU" dirty="0" smtClean="0"/>
              <a:t>Unaccompanied children </a:t>
            </a:r>
            <a:endParaRPr lang="en-AU"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Planning Good Customer Service</a:t>
            </a:r>
            <a:r>
              <a:rPr lang="en-AU" b="1" dirty="0" smtClean="0"/>
              <a:t>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normAutofit fontScale="92500" lnSpcReduction="10000"/>
          </a:bodyPr>
          <a:lstStyle/>
          <a:p>
            <a:r>
              <a:rPr lang="en-AU" dirty="0" smtClean="0"/>
              <a:t>Recording procedures (when are your busy times)</a:t>
            </a:r>
          </a:p>
          <a:p>
            <a:r>
              <a:rPr lang="en-AU" dirty="0" smtClean="0"/>
              <a:t>Reporting procedures (meeting organisational/ funding/legislative requirements)</a:t>
            </a:r>
          </a:p>
          <a:p>
            <a:r>
              <a:rPr lang="en-AU" dirty="0" smtClean="0"/>
              <a:t>Observe and report customer needs</a:t>
            </a:r>
          </a:p>
          <a:p>
            <a:r>
              <a:rPr lang="en-AU" dirty="0" smtClean="0"/>
              <a:t>Be proactive in improving service</a:t>
            </a:r>
          </a:p>
          <a:p>
            <a:r>
              <a:rPr lang="en-AU" dirty="0" smtClean="0"/>
              <a:t>Market your organisation</a:t>
            </a:r>
          </a:p>
          <a:p>
            <a:r>
              <a:rPr lang="en-AU" dirty="0" smtClean="0"/>
              <a:t>Have processes and procedures for dealing with difficult situations BEFORE they happen and make sure staff are trained. </a:t>
            </a:r>
            <a:endParaRPr lang="en-AU"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Dealing with Difficult Behaviour </a:t>
            </a:r>
            <a:endParaRPr lang="en-AU" dirty="0"/>
          </a:p>
        </p:txBody>
      </p:sp>
      <p:sp>
        <p:nvSpPr>
          <p:cNvPr id="3" name="Content Placeholder 2"/>
          <p:cNvSpPr>
            <a:spLocks noGrp="1"/>
          </p:cNvSpPr>
          <p:nvPr>
            <p:ph idx="1"/>
          </p:nvPr>
        </p:nvSpPr>
        <p:spPr>
          <a:xfrm>
            <a:off x="467544" y="1556792"/>
            <a:ext cx="8229600" cy="4525963"/>
          </a:xfrm>
          <a:blipFill>
            <a:blip r:embed="rId3" cstate="print"/>
            <a:tile tx="0" ty="0" sx="100000" sy="100000" flip="none" algn="tl"/>
          </a:blipFill>
        </p:spPr>
        <p:txBody>
          <a:bodyPr>
            <a:normAutofit lnSpcReduction="10000"/>
          </a:bodyPr>
          <a:lstStyle/>
          <a:p>
            <a:r>
              <a:rPr lang="en-AU" dirty="0" smtClean="0"/>
              <a:t>Label the behaviour, not the customer</a:t>
            </a:r>
          </a:p>
          <a:p>
            <a:r>
              <a:rPr lang="en-AU" dirty="0" smtClean="0"/>
              <a:t>Listen</a:t>
            </a:r>
          </a:p>
          <a:p>
            <a:r>
              <a:rPr lang="en-AU" dirty="0" smtClean="0"/>
              <a:t>Don’t get defensive</a:t>
            </a:r>
          </a:p>
          <a:p>
            <a:r>
              <a:rPr lang="en-AU" dirty="0" smtClean="0"/>
              <a:t>Don’t take it personally</a:t>
            </a:r>
          </a:p>
          <a:p>
            <a:r>
              <a:rPr lang="en-AU" dirty="0" smtClean="0"/>
              <a:t>Find out what the customer wants</a:t>
            </a:r>
          </a:p>
          <a:p>
            <a:r>
              <a:rPr lang="en-AU" dirty="0" smtClean="0"/>
              <a:t>Discuss alternatives</a:t>
            </a:r>
          </a:p>
          <a:p>
            <a:r>
              <a:rPr lang="en-AU" dirty="0" smtClean="0"/>
              <a:t>Take responsibility for what you CAN do</a:t>
            </a:r>
          </a:p>
          <a:p>
            <a:r>
              <a:rPr lang="en-AU" dirty="0" smtClean="0"/>
              <a:t>Agree on action </a:t>
            </a:r>
            <a:endParaRPr lang="en-AU"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The Talkative Customer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normAutofit/>
          </a:bodyPr>
          <a:lstStyle/>
          <a:p>
            <a:r>
              <a:rPr lang="en-AU" dirty="0" smtClean="0"/>
              <a:t>Ask closed questions</a:t>
            </a:r>
          </a:p>
          <a:p>
            <a:r>
              <a:rPr lang="en-AU" dirty="0" smtClean="0"/>
              <a:t>Limit the time available for them to interrupt (don’t have long pauses)</a:t>
            </a:r>
          </a:p>
          <a:p>
            <a:r>
              <a:rPr lang="en-AU" dirty="0" smtClean="0"/>
              <a:t>Provide minimal response</a:t>
            </a:r>
          </a:p>
          <a:p>
            <a:r>
              <a:rPr lang="en-AU" dirty="0" smtClean="0"/>
              <a:t>Smile and be pleasant, but don’t encourage them</a:t>
            </a:r>
          </a:p>
          <a:p>
            <a:r>
              <a:rPr lang="en-AU" dirty="0" smtClean="0"/>
              <a:t>Wind up – thank them for coming, walk them to the door but don’t be rude or dismissive </a:t>
            </a:r>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Internal/external customers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normAutofit/>
          </a:bodyPr>
          <a:lstStyle/>
          <a:p>
            <a:r>
              <a:rPr lang="en-AU" dirty="0" smtClean="0"/>
              <a:t>External customers - People who purchase or lease products and services </a:t>
            </a:r>
          </a:p>
          <a:p>
            <a:pPr>
              <a:buNone/>
            </a:pPr>
            <a:r>
              <a:rPr lang="en-AU" dirty="0" smtClean="0"/>
              <a:t> </a:t>
            </a:r>
          </a:p>
          <a:p>
            <a:pPr>
              <a:buNone/>
            </a:pPr>
            <a:r>
              <a:rPr lang="en-AU" dirty="0" smtClean="0"/>
              <a:t>  e.g. vendors, </a:t>
            </a:r>
          </a:p>
          <a:p>
            <a:pPr>
              <a:buNone/>
            </a:pPr>
            <a:r>
              <a:rPr lang="en-AU" dirty="0" smtClean="0"/>
              <a:t>          suppliers, </a:t>
            </a:r>
          </a:p>
          <a:p>
            <a:pPr>
              <a:buNone/>
            </a:pPr>
            <a:r>
              <a:rPr lang="en-AU" dirty="0" smtClean="0"/>
              <a:t>          people on the telephone, and others         </a:t>
            </a:r>
          </a:p>
          <a:p>
            <a:pPr>
              <a:buNone/>
            </a:pPr>
            <a:r>
              <a:rPr lang="en-AU" dirty="0" smtClean="0"/>
              <a:t>          outside the organization</a:t>
            </a:r>
          </a:p>
          <a:p>
            <a:pPr>
              <a:buNone/>
            </a:pPr>
            <a:endParaRPr lang="en-AU" dirty="0" smtClean="0"/>
          </a:p>
          <a:p>
            <a:endParaRPr lang="en-AU"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normAutofit fontScale="90000"/>
          </a:bodyPr>
          <a:lstStyle/>
          <a:p>
            <a:r>
              <a:rPr lang="en-AU" dirty="0" smtClean="0"/>
              <a:t/>
            </a:r>
            <a:br>
              <a:rPr lang="en-AU" dirty="0" smtClean="0"/>
            </a:br>
            <a:r>
              <a:rPr lang="en-AU" dirty="0" smtClean="0"/>
              <a:t>The Angry Customer</a:t>
            </a:r>
            <a:br>
              <a:rPr lang="en-AU" dirty="0" smtClean="0"/>
            </a:b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normAutofit fontScale="85000" lnSpcReduction="10000"/>
          </a:bodyPr>
          <a:lstStyle/>
          <a:p>
            <a:r>
              <a:rPr lang="en-AU" dirty="0" smtClean="0"/>
              <a:t>Listen carefully without interrupting so you understand the problem</a:t>
            </a:r>
          </a:p>
          <a:p>
            <a:r>
              <a:rPr lang="en-AU" dirty="0" smtClean="0"/>
              <a:t>Empathise in a broad way</a:t>
            </a:r>
          </a:p>
          <a:p>
            <a:r>
              <a:rPr lang="en-AU" dirty="0" smtClean="0"/>
              <a:t> Stay calm and remain polite</a:t>
            </a:r>
          </a:p>
          <a:p>
            <a:r>
              <a:rPr lang="en-AU" dirty="0" smtClean="0"/>
              <a:t>Don’t escalate the problem</a:t>
            </a:r>
          </a:p>
          <a:p>
            <a:r>
              <a:rPr lang="en-AU" dirty="0" smtClean="0"/>
              <a:t>Don’t take it personally, be defensive or blame others</a:t>
            </a:r>
          </a:p>
          <a:p>
            <a:r>
              <a:rPr lang="en-AU" dirty="0" smtClean="0"/>
              <a:t>Propose an action plan and follow it</a:t>
            </a:r>
          </a:p>
          <a:p>
            <a:r>
              <a:rPr lang="en-AU" dirty="0" smtClean="0"/>
              <a:t>Seek support if you are scared, if you can’t agree on a</a:t>
            </a:r>
          </a:p>
          <a:p>
            <a:pPr>
              <a:buNone/>
            </a:pPr>
            <a:r>
              <a:rPr lang="en-AU" dirty="0" smtClean="0"/>
              <a:t>     solution or if the customer asks to see “whoever’s in</a:t>
            </a:r>
          </a:p>
          <a:p>
            <a:pPr>
              <a:buNone/>
            </a:pPr>
            <a:r>
              <a:rPr lang="en-AU" dirty="0" smtClean="0"/>
              <a:t>     charge” </a:t>
            </a:r>
            <a:endParaRPr lang="en-AU"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The ‘know it all’ Customer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normAutofit/>
          </a:bodyPr>
          <a:lstStyle/>
          <a:p>
            <a:r>
              <a:rPr lang="en-AU" dirty="0" smtClean="0"/>
              <a:t>Acknowledge what they say</a:t>
            </a:r>
          </a:p>
          <a:p>
            <a:r>
              <a:rPr lang="en-AU" dirty="0" smtClean="0"/>
              <a:t>Compliment them on their research</a:t>
            </a:r>
          </a:p>
          <a:p>
            <a:r>
              <a:rPr lang="en-AU" dirty="0" smtClean="0"/>
              <a:t>Be generous with praise</a:t>
            </a:r>
          </a:p>
          <a:p>
            <a:r>
              <a:rPr lang="en-AU" dirty="0" smtClean="0"/>
              <a:t>Don’t put them in their place no matter how tempting</a:t>
            </a:r>
          </a:p>
          <a:p>
            <a:r>
              <a:rPr lang="en-AU" dirty="0" smtClean="0"/>
              <a:t>Don’t try to be smart – you can’t win!</a:t>
            </a:r>
          </a:p>
          <a:p>
            <a:r>
              <a:rPr lang="en-AU" dirty="0" smtClean="0"/>
              <a:t>Ask them questions and use them to improve your knowledge </a:t>
            </a:r>
            <a:endParaRPr lang="en-AU"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The Indecisive Customer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normAutofit fontScale="92500" lnSpcReduction="10000"/>
          </a:bodyPr>
          <a:lstStyle/>
          <a:p>
            <a:r>
              <a:rPr lang="en-AU" dirty="0" smtClean="0"/>
              <a:t>Find out what they really want</a:t>
            </a:r>
          </a:p>
          <a:p>
            <a:r>
              <a:rPr lang="en-AU" dirty="0" smtClean="0"/>
              <a:t>Ask them for the options</a:t>
            </a:r>
          </a:p>
          <a:p>
            <a:r>
              <a:rPr lang="en-AU" dirty="0" smtClean="0"/>
              <a:t>Reflect back to them what they’ve said</a:t>
            </a:r>
          </a:p>
          <a:p>
            <a:r>
              <a:rPr lang="en-AU" dirty="0" smtClean="0"/>
              <a:t>Assume control gently and point out the best course of action from what they’ve told you they need</a:t>
            </a:r>
          </a:p>
          <a:p>
            <a:r>
              <a:rPr lang="en-AU" dirty="0" smtClean="0"/>
              <a:t>Be logical</a:t>
            </a:r>
          </a:p>
          <a:p>
            <a:r>
              <a:rPr lang="en-AU" dirty="0" smtClean="0"/>
              <a:t>Confirm a plan of action with them</a:t>
            </a:r>
          </a:p>
          <a:p>
            <a:r>
              <a:rPr lang="en-AU" dirty="0" smtClean="0"/>
              <a:t>Maybe even put it in writing </a:t>
            </a:r>
            <a:endParaRPr lang="en-AU"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The Suspicious Customer </a:t>
            </a:r>
            <a:endParaRPr lang="en-AU" dirty="0"/>
          </a:p>
        </p:txBody>
      </p:sp>
      <p:sp>
        <p:nvSpPr>
          <p:cNvPr id="3" name="Content Placeholder 2"/>
          <p:cNvSpPr>
            <a:spLocks noGrp="1"/>
          </p:cNvSpPr>
          <p:nvPr>
            <p:ph idx="1"/>
          </p:nvPr>
        </p:nvSpPr>
        <p:spPr>
          <a:xfrm>
            <a:off x="467544" y="1772816"/>
            <a:ext cx="8229600" cy="4525963"/>
          </a:xfrm>
          <a:blipFill>
            <a:blip r:embed="rId3" cstate="print"/>
            <a:tile tx="0" ty="0" sx="100000" sy="100000" flip="none" algn="tl"/>
          </a:blipFill>
        </p:spPr>
        <p:txBody>
          <a:bodyPr>
            <a:normAutofit/>
          </a:bodyPr>
          <a:lstStyle/>
          <a:p>
            <a:r>
              <a:rPr lang="en-AU" dirty="0" smtClean="0"/>
              <a:t>Establish your credibility</a:t>
            </a:r>
          </a:p>
          <a:p>
            <a:r>
              <a:rPr lang="en-AU" dirty="0" smtClean="0"/>
              <a:t>Ensure you know your product or service</a:t>
            </a:r>
          </a:p>
          <a:p>
            <a:r>
              <a:rPr lang="en-AU" dirty="0" smtClean="0"/>
              <a:t>They will try and catch you out so don’t guess or tell them something you’re not sure of</a:t>
            </a:r>
          </a:p>
          <a:p>
            <a:r>
              <a:rPr lang="en-AU" dirty="0" smtClean="0"/>
              <a:t>Be careful what you say</a:t>
            </a:r>
          </a:p>
          <a:p>
            <a:r>
              <a:rPr lang="en-AU" dirty="0" smtClean="0"/>
              <a:t>Be polite</a:t>
            </a:r>
          </a:p>
          <a:p>
            <a:r>
              <a:rPr lang="en-AU" dirty="0" smtClean="0"/>
              <a:t>Don’t take it personally, they don’t trust anyone! </a:t>
            </a:r>
            <a:endParaRPr lang="en-AU"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332656"/>
            <a:ext cx="7776864" cy="6001643"/>
          </a:xfrm>
          <a:prstGeom prst="rect">
            <a:avLst/>
          </a:prstGeom>
          <a:blipFill>
            <a:blip r:embed="rId2" cstate="print"/>
            <a:tile tx="0" ty="0" sx="100000" sy="100000" flip="none" algn="tl"/>
          </a:blipFill>
        </p:spPr>
        <p:txBody>
          <a:bodyPr wrap="square">
            <a:spAutoFit/>
          </a:bodyPr>
          <a:lstStyle/>
          <a:p>
            <a:r>
              <a:rPr lang="en-AU" sz="3200" dirty="0" smtClean="0"/>
              <a:t>If people don’t have a scenario they have experienced assign them one. Make up</a:t>
            </a:r>
          </a:p>
          <a:p>
            <a:r>
              <a:rPr lang="en-AU" sz="3200" dirty="0" smtClean="0"/>
              <a:t>something that is relevant to their work.</a:t>
            </a:r>
          </a:p>
          <a:p>
            <a:endParaRPr lang="en-AU" sz="3200" dirty="0" smtClean="0"/>
          </a:p>
          <a:p>
            <a:r>
              <a:rPr lang="en-AU" sz="3200" dirty="0" smtClean="0"/>
              <a:t>Example 1. You have bought a toaster and it’s broken after only one week and you’re very angry about products not being made to last anymore. </a:t>
            </a:r>
          </a:p>
          <a:p>
            <a:endParaRPr lang="en-AU" sz="3200" dirty="0" smtClean="0"/>
          </a:p>
          <a:p>
            <a:r>
              <a:rPr lang="en-AU" sz="3200" dirty="0" smtClean="0"/>
              <a:t>You want the salesperson to do something immediately. She is offering you a replacement and you want a refund. </a:t>
            </a:r>
            <a:endParaRPr lang="en-AU" sz="320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404664"/>
            <a:ext cx="7488832" cy="5509200"/>
          </a:xfrm>
          <a:prstGeom prst="rect">
            <a:avLst/>
          </a:prstGeom>
          <a:blipFill>
            <a:blip r:embed="rId2" cstate="print"/>
            <a:tile tx="0" ty="0" sx="100000" sy="100000" flip="none" algn="tl"/>
          </a:blipFill>
        </p:spPr>
        <p:txBody>
          <a:bodyPr wrap="square">
            <a:spAutoFit/>
          </a:bodyPr>
          <a:lstStyle/>
          <a:p>
            <a:r>
              <a:rPr lang="en-AU" sz="3200" dirty="0" smtClean="0"/>
              <a:t>Example 2. An older person has come in to see a colleague who is out. He is</a:t>
            </a:r>
          </a:p>
          <a:p>
            <a:r>
              <a:rPr lang="en-AU" sz="3200" dirty="0" smtClean="0"/>
              <a:t>upset because his family hasn’t visited for weeks and wants to tell you all about it.</a:t>
            </a:r>
          </a:p>
          <a:p>
            <a:r>
              <a:rPr lang="en-AU" sz="3200" dirty="0" smtClean="0"/>
              <a:t>You have other people waiting and the phone is ringing.</a:t>
            </a:r>
          </a:p>
          <a:p>
            <a:endParaRPr lang="en-AU" sz="3200" dirty="0" smtClean="0"/>
          </a:p>
          <a:p>
            <a:r>
              <a:rPr lang="en-AU" sz="3200" dirty="0" smtClean="0"/>
              <a:t>Example 3. You have been visiting an older person in his home and his daughter</a:t>
            </a:r>
          </a:p>
          <a:p>
            <a:r>
              <a:rPr lang="en-AU" sz="3200" dirty="0" smtClean="0"/>
              <a:t>has turned up and accused you of stealing the silver teaspoons. </a:t>
            </a:r>
            <a:endParaRPr lang="en-AU" sz="3200"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3" cstate="print"/>
            <a:tile tx="0" ty="0" sx="100000" sy="100000" flip="none" algn="tl"/>
          </a:blipFill>
        </p:spPr>
        <p:txBody>
          <a:bodyPr/>
          <a:lstStyle/>
          <a:p>
            <a:r>
              <a:rPr lang="en-AU" dirty="0" smtClean="0"/>
              <a:t>References </a:t>
            </a:r>
            <a:endParaRPr lang="en-AU" dirty="0"/>
          </a:p>
        </p:txBody>
      </p:sp>
      <p:sp>
        <p:nvSpPr>
          <p:cNvPr id="3" name="Content Placeholder 2"/>
          <p:cNvSpPr>
            <a:spLocks noGrp="1"/>
          </p:cNvSpPr>
          <p:nvPr>
            <p:ph idx="1"/>
          </p:nvPr>
        </p:nvSpPr>
        <p:spPr>
          <a:blipFill>
            <a:blip r:embed="rId4" cstate="print"/>
            <a:tile tx="0" ty="0" sx="100000" sy="100000" flip="none" algn="tl"/>
          </a:blipFill>
        </p:spPr>
        <p:txBody>
          <a:bodyPr/>
          <a:lstStyle/>
          <a:p>
            <a:pPr>
              <a:buNone/>
            </a:pPr>
            <a:r>
              <a:rPr lang="en-AU" dirty="0" smtClean="0"/>
              <a:t>Volunteering Package, 2006, Government of South Australia, Office for Volunteers</a:t>
            </a:r>
          </a:p>
          <a:p>
            <a:pPr>
              <a:buNone/>
            </a:pPr>
            <a:r>
              <a:rPr lang="en-AU" dirty="0" smtClean="0"/>
              <a:t>Lucas, R.W. 2012, </a:t>
            </a:r>
            <a:r>
              <a:rPr lang="en-AU" i="1" dirty="0" smtClean="0"/>
              <a:t>Customer Service Skills for Success</a:t>
            </a:r>
            <a:r>
              <a:rPr lang="en-AU" dirty="0" smtClean="0"/>
              <a:t>, 5</a:t>
            </a:r>
            <a:r>
              <a:rPr lang="en-AU" baseline="30000" dirty="0" smtClean="0"/>
              <a:t>th</a:t>
            </a:r>
            <a:r>
              <a:rPr lang="en-AU" dirty="0" smtClean="0"/>
              <a:t> </a:t>
            </a:r>
            <a:r>
              <a:rPr lang="en-AU" dirty="0" err="1" smtClean="0"/>
              <a:t>Edn</a:t>
            </a:r>
            <a:r>
              <a:rPr lang="en-AU" dirty="0" smtClean="0"/>
              <a:t>., McGraw-Hill, New York.</a:t>
            </a:r>
          </a:p>
          <a:p>
            <a:pPr>
              <a:buNone/>
            </a:pPr>
            <a:r>
              <a:rPr lang="en-AU" dirty="0" smtClean="0"/>
              <a:t> </a:t>
            </a:r>
          </a:p>
          <a:p>
            <a:pPr>
              <a:buNone/>
            </a:pPr>
            <a:r>
              <a:rPr lang="en-AU" dirty="0" smtClean="0"/>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Service Industry</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A term for businesses and organizations that are engaged primarily in service delivery</a:t>
            </a:r>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Product </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Something produced or an output by an </a:t>
            </a:r>
          </a:p>
          <a:p>
            <a:pPr>
              <a:buNone/>
            </a:pPr>
            <a:r>
              <a:rPr lang="en-AU" dirty="0" smtClean="0"/>
              <a:t>    individual or organization</a:t>
            </a:r>
          </a:p>
          <a:p>
            <a:r>
              <a:rPr lang="en-AU" dirty="0" smtClean="0"/>
              <a:t>Products are created to satisfy customer needs or wants</a:t>
            </a:r>
          </a:p>
          <a:p>
            <a:pPr>
              <a:buNone/>
            </a:pPr>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Customer-focused Organization</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A company that spends energy and effort on satisfying internal and external customers  by first identifying customer needs, then establishing policies, procedures, and management and reward systems to support excellence in service industry</a:t>
            </a:r>
            <a:endParaRPr lang="en-AU"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614</TotalTime>
  <Words>2497</Words>
  <Application>Microsoft Office PowerPoint</Application>
  <PresentationFormat>On-screen Show (4:3)</PresentationFormat>
  <Paragraphs>452</Paragraphs>
  <Slides>66</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66</vt:i4>
      </vt:variant>
    </vt:vector>
  </HeadingPairs>
  <TitlesOfParts>
    <vt:vector size="69" baseType="lpstr">
      <vt:lpstr>Arial</vt:lpstr>
      <vt:lpstr>Calibri</vt:lpstr>
      <vt:lpstr>Office Theme</vt:lpstr>
      <vt:lpstr>BSBCUS501B Manage Quality Customer Service</vt:lpstr>
      <vt:lpstr> Customers  </vt:lpstr>
      <vt:lpstr>Service</vt:lpstr>
      <vt:lpstr>Customer Service</vt:lpstr>
      <vt:lpstr>Internal/external customers </vt:lpstr>
      <vt:lpstr>Internal/external customers </vt:lpstr>
      <vt:lpstr>Service Industry</vt:lpstr>
      <vt:lpstr>Product </vt:lpstr>
      <vt:lpstr>Customer-focused Organization</vt:lpstr>
      <vt:lpstr>Customer-centric</vt:lpstr>
      <vt:lpstr>PowerPoint Presentation</vt:lpstr>
      <vt:lpstr>Components of a Customer Service Environment</vt:lpstr>
      <vt:lpstr>Organizational Culture</vt:lpstr>
      <vt:lpstr>Human Resources</vt:lpstr>
      <vt:lpstr>HR (Continued)</vt:lpstr>
      <vt:lpstr>Types of Service</vt:lpstr>
      <vt:lpstr>Products/Deliverables</vt:lpstr>
      <vt:lpstr>Delivery Systems</vt:lpstr>
      <vt:lpstr>Communicating Effectively with Customers </vt:lpstr>
      <vt:lpstr>Good Customer Service </vt:lpstr>
      <vt:lpstr>Attitude </vt:lpstr>
      <vt:lpstr>Skills for Customer Service </vt:lpstr>
      <vt:lpstr>What do Customers Want? </vt:lpstr>
      <vt:lpstr>What do Customers Want??? (Continued)</vt:lpstr>
      <vt:lpstr>Greeting Customers </vt:lpstr>
      <vt:lpstr> How can we achieve this? </vt:lpstr>
      <vt:lpstr>Establishing Rapport </vt:lpstr>
      <vt:lpstr>Find out How You can Help </vt:lpstr>
      <vt:lpstr>Communication is a 2-way Process</vt:lpstr>
      <vt:lpstr>PowerPoint Presentation</vt:lpstr>
      <vt:lpstr>PowerPoint Presentation</vt:lpstr>
      <vt:lpstr>The Communication Equation </vt:lpstr>
      <vt:lpstr>What you see or feel: </vt:lpstr>
      <vt:lpstr>Words</vt:lpstr>
      <vt:lpstr>Words and Phrases (For Customer Relationships)</vt:lpstr>
      <vt:lpstr>Words and Phrases (that damage Customer Relationships)</vt:lpstr>
      <vt:lpstr>Effective Communication Skills </vt:lpstr>
      <vt:lpstr>Barriers to Effective Communication </vt:lpstr>
      <vt:lpstr>How to Listen to Customers </vt:lpstr>
      <vt:lpstr>Following Skills </vt:lpstr>
      <vt:lpstr>Questioning Skills </vt:lpstr>
      <vt:lpstr>Reflective Skills </vt:lpstr>
      <vt:lpstr>Using Your Voice </vt:lpstr>
      <vt:lpstr>Body Language for a Positive Result </vt:lpstr>
      <vt:lpstr>Telephone Skills </vt:lpstr>
      <vt:lpstr>Written Communication </vt:lpstr>
      <vt:lpstr>Guaranteeing Return Business </vt:lpstr>
      <vt:lpstr>A Positive Organisational Image </vt:lpstr>
      <vt:lpstr>A Positive First Impression </vt:lpstr>
      <vt:lpstr>Organisational Assessment – Activity </vt:lpstr>
      <vt:lpstr>Presentation and Manner </vt:lpstr>
      <vt:lpstr>What to Avoid </vt:lpstr>
      <vt:lpstr>How else can you say “I don’t know?” </vt:lpstr>
      <vt:lpstr>Service Standards </vt:lpstr>
      <vt:lpstr>Factors Affecting the Quality of Service </vt:lpstr>
      <vt:lpstr>Customers with Special Needs </vt:lpstr>
      <vt:lpstr>Planning Good Customer Service </vt:lpstr>
      <vt:lpstr>Dealing with Difficult Behaviour </vt:lpstr>
      <vt:lpstr>The Talkative Customer </vt:lpstr>
      <vt:lpstr> The Angry Customer </vt:lpstr>
      <vt:lpstr>The ‘know it all’ Customer </vt:lpstr>
      <vt:lpstr>The Indecisive Customer </vt:lpstr>
      <vt:lpstr>The Suspicious Customer </vt:lpstr>
      <vt:lpstr>PowerPoint Presentation</vt:lpstr>
      <vt:lpstr>PowerPoint Presentation</vt:lpstr>
      <vt:lpstr>References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Manage Quality Customer Service</dc:title>
  <dc:creator>ds0929</dc:creator>
  <cp:lastModifiedBy>ukyawnaing</cp:lastModifiedBy>
  <cp:revision>85</cp:revision>
  <dcterms:created xsi:type="dcterms:W3CDTF">2012-10-31T03:47:20Z</dcterms:created>
  <dcterms:modified xsi:type="dcterms:W3CDTF">2015-04-03T04:01:31Z</dcterms:modified>
</cp:coreProperties>
</file>