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327" r:id="rId3"/>
    <p:sldId id="326" r:id="rId4"/>
    <p:sldId id="325" r:id="rId5"/>
    <p:sldId id="323" r:id="rId6"/>
    <p:sldId id="324" r:id="rId7"/>
    <p:sldId id="322" r:id="rId8"/>
    <p:sldId id="257" r:id="rId9"/>
    <p:sldId id="258" r:id="rId10"/>
    <p:sldId id="259" r:id="rId11"/>
    <p:sldId id="260" r:id="rId12"/>
    <p:sldId id="261" r:id="rId13"/>
    <p:sldId id="263" r:id="rId14"/>
    <p:sldId id="264" r:id="rId15"/>
    <p:sldId id="265" r:id="rId16"/>
    <p:sldId id="268" r:id="rId17"/>
    <p:sldId id="269" r:id="rId18"/>
    <p:sldId id="270" r:id="rId19"/>
    <p:sldId id="273" r:id="rId20"/>
    <p:sldId id="274" r:id="rId21"/>
    <p:sldId id="275" r:id="rId22"/>
    <p:sldId id="276" r:id="rId23"/>
    <p:sldId id="277" r:id="rId24"/>
    <p:sldId id="278" r:id="rId25"/>
    <p:sldId id="279" r:id="rId26"/>
    <p:sldId id="280" r:id="rId27"/>
    <p:sldId id="271" r:id="rId28"/>
    <p:sldId id="272" r:id="rId29"/>
    <p:sldId id="266" r:id="rId30"/>
    <p:sldId id="281" r:id="rId31"/>
    <p:sldId id="282" r:id="rId32"/>
    <p:sldId id="283" r:id="rId33"/>
    <p:sldId id="267" r:id="rId34"/>
    <p:sldId id="284" r:id="rId35"/>
    <p:sldId id="285" r:id="rId36"/>
    <p:sldId id="286" r:id="rId37"/>
    <p:sldId id="287" r:id="rId38"/>
    <p:sldId id="262"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AF1EBA-7CF1-40AF-9EF8-B784C11841C5}" type="datetimeFigureOut">
              <a:rPr lang="en-AU" smtClean="0"/>
              <a:t>8/04/2017</a:t>
            </a:fld>
            <a:endParaRPr lang="en-AU"/>
          </a:p>
        </p:txBody>
      </p:sp>
      <p:sp>
        <p:nvSpPr>
          <p:cNvPr id="5" name="Footer Placeholder 4"/>
          <p:cNvSpPr>
            <a:spLocks noGrp="1"/>
          </p:cNvSpPr>
          <p:nvPr>
            <p:ph type="ftr" sz="quarter" idx="11"/>
          </p:nvPr>
        </p:nvSpPr>
        <p:spPr>
          <a:xfrm>
            <a:off x="1127124" y="329307"/>
            <a:ext cx="5943668" cy="309201"/>
          </a:xfrm>
        </p:spPr>
        <p:txBody>
          <a:bodyPr/>
          <a:lstStyle/>
          <a:p>
            <a:endParaRPr lang="en-AU"/>
          </a:p>
        </p:txBody>
      </p:sp>
      <p:sp>
        <p:nvSpPr>
          <p:cNvPr id="6" name="Slide Number Placeholder 5"/>
          <p:cNvSpPr>
            <a:spLocks noGrp="1"/>
          </p:cNvSpPr>
          <p:nvPr>
            <p:ph type="sldNum" sz="quarter" idx="12"/>
          </p:nvPr>
        </p:nvSpPr>
        <p:spPr>
          <a:xfrm>
            <a:off x="9924392" y="134930"/>
            <a:ext cx="811019" cy="503578"/>
          </a:xfrm>
        </p:spPr>
        <p:txBody>
          <a:bodyPr/>
          <a:lstStyle/>
          <a:p>
            <a:fld id="{6BC60D7D-0DCC-4C44-8B94-2105E512F574}" type="slidenum">
              <a:rPr lang="en-AU" smtClean="0"/>
              <a:t>‹#›</a:t>
            </a:fld>
            <a:endParaRPr lang="en-A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9003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F1EBA-7CF1-40AF-9EF8-B784C11841C5}" type="datetimeFigureOut">
              <a:rPr lang="en-AU" smtClean="0"/>
              <a:t>8/04/2017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BC60D7D-0DCC-4C44-8B94-2105E512F574}" type="slidenum">
              <a:rPr lang="en-AU" smtClean="0"/>
              <a:t>‹#›</a:t>
            </a:fld>
            <a:endParaRPr lang="en-AU"/>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9436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F1EBA-7CF1-40AF-9EF8-B784C11841C5}" type="datetimeFigureOut">
              <a:rPr lang="en-AU" smtClean="0"/>
              <a:t>8/04/2017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BC60D7D-0DCC-4C44-8B94-2105E512F574}" type="slidenum">
              <a:rPr lang="en-AU" smtClean="0"/>
              <a:t>‹#›</a:t>
            </a:fld>
            <a:endParaRPr lang="en-AU"/>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57362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FEAF1EBA-7CF1-40AF-9EF8-B784C11841C5}" type="datetimeFigureOut">
              <a:rPr lang="en-AU" smtClean="0"/>
              <a:t>8/04/2017</a:t>
            </a:fld>
            <a:endParaRPr lang="en-AU"/>
          </a:p>
        </p:txBody>
      </p:sp>
      <p:sp>
        <p:nvSpPr>
          <p:cNvPr id="5" name="Footer Placeholder 4"/>
          <p:cNvSpPr>
            <a:spLocks noGrp="1"/>
          </p:cNvSpPr>
          <p:nvPr>
            <p:ph type="ftr" sz="quarter" idx="11"/>
          </p:nvPr>
        </p:nvSpPr>
        <p:spPr/>
        <p:txBody>
          <a:bodyPr/>
          <a:lstStyle>
            <a:lvl1pPr>
              <a:defRPr sz="1200"/>
            </a:lvl1pPr>
          </a:lstStyle>
          <a:p>
            <a:endParaRPr lang="en-AU"/>
          </a:p>
        </p:txBody>
      </p:sp>
      <p:sp>
        <p:nvSpPr>
          <p:cNvPr id="6" name="Slide Number Placeholder 5"/>
          <p:cNvSpPr>
            <a:spLocks noGrp="1"/>
          </p:cNvSpPr>
          <p:nvPr>
            <p:ph type="sldNum" sz="quarter" idx="12"/>
          </p:nvPr>
        </p:nvSpPr>
        <p:spPr/>
        <p:txBody>
          <a:bodyPr/>
          <a:lstStyle/>
          <a:p>
            <a:fld id="{6BC60D7D-0DCC-4C44-8B94-2105E512F574}" type="slidenum">
              <a:rPr lang="en-AU" smtClean="0"/>
              <a:t>‹#›</a:t>
            </a:fld>
            <a:endParaRPr lang="en-AU"/>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8148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EAF1EBA-7CF1-40AF-9EF8-B784C11841C5}" type="datetimeFigureOut">
              <a:rPr lang="en-AU" smtClean="0"/>
              <a:t>8/04/2017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BC60D7D-0DCC-4C44-8B94-2105E512F574}" type="slidenum">
              <a:rPr lang="en-AU" smtClean="0"/>
              <a:t>‹#›</a:t>
            </a:fld>
            <a:endParaRPr lang="en-A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45453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AF1EBA-7CF1-40AF-9EF8-B784C11841C5}" type="datetimeFigureOut">
              <a:rPr lang="en-AU" smtClean="0"/>
              <a:t>8/04/2017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BC60D7D-0DCC-4C44-8B94-2105E512F574}" type="slidenum">
              <a:rPr lang="en-AU" smtClean="0"/>
              <a:t>‹#›</a:t>
            </a:fld>
            <a:endParaRPr lang="en-A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30227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AF1EBA-7CF1-40AF-9EF8-B784C11841C5}" type="datetimeFigureOut">
              <a:rPr lang="en-AU" smtClean="0"/>
              <a:t>8/04/2017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BC60D7D-0DCC-4C44-8B94-2105E512F574}" type="slidenum">
              <a:rPr lang="en-AU" smtClean="0"/>
              <a:t>‹#›</a:t>
            </a:fld>
            <a:endParaRPr lang="en-AU"/>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3827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AF1EBA-7CF1-40AF-9EF8-B784C11841C5}" type="datetimeFigureOut">
              <a:rPr lang="en-AU" smtClean="0"/>
              <a:t>8/04/2017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BC60D7D-0DCC-4C44-8B94-2105E512F574}" type="slidenum">
              <a:rPr lang="en-AU" smtClean="0"/>
              <a:t>‹#›</a:t>
            </a:fld>
            <a:endParaRPr lang="en-AU"/>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5721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F1EBA-7CF1-40AF-9EF8-B784C11841C5}" type="datetimeFigureOut">
              <a:rPr lang="en-AU" smtClean="0"/>
              <a:t>8/04/2017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BC60D7D-0DCC-4C44-8B94-2105E512F574}" type="slidenum">
              <a:rPr lang="en-AU" smtClean="0"/>
              <a:t>‹#›</a:t>
            </a:fld>
            <a:endParaRPr lang="en-AU"/>
          </a:p>
        </p:txBody>
      </p:sp>
    </p:spTree>
    <p:extLst>
      <p:ext uri="{BB962C8B-B14F-4D97-AF65-F5344CB8AC3E}">
        <p14:creationId xmlns:p14="http://schemas.microsoft.com/office/powerpoint/2010/main" val="242733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AF1EBA-7CF1-40AF-9EF8-B784C11841C5}" type="datetimeFigureOut">
              <a:rPr lang="en-AU" smtClean="0"/>
              <a:t>8/04/2017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BC60D7D-0DCC-4C44-8B94-2105E512F574}" type="slidenum">
              <a:rPr lang="en-AU" smtClean="0"/>
              <a:t>‹#›</a:t>
            </a:fld>
            <a:endParaRPr lang="en-A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20760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FEAF1EBA-7CF1-40AF-9EF8-B784C11841C5}" type="datetimeFigureOut">
              <a:rPr lang="en-AU" smtClean="0"/>
              <a:t>8/04/2017</a:t>
            </a:fld>
            <a:endParaRPr lang="en-AU"/>
          </a:p>
        </p:txBody>
      </p:sp>
      <p:sp>
        <p:nvSpPr>
          <p:cNvPr id="6" name="Footer Placeholder 5"/>
          <p:cNvSpPr>
            <a:spLocks noGrp="1"/>
          </p:cNvSpPr>
          <p:nvPr>
            <p:ph type="ftr" sz="quarter" idx="11"/>
          </p:nvPr>
        </p:nvSpPr>
        <p:spPr>
          <a:xfrm>
            <a:off x="1125300" y="318640"/>
            <a:ext cx="4877818" cy="320931"/>
          </a:xfrm>
        </p:spPr>
        <p:txBody>
          <a:bodyPr/>
          <a:lstStyle/>
          <a:p>
            <a:endParaRPr lang="en-AU"/>
          </a:p>
        </p:txBody>
      </p:sp>
      <p:sp>
        <p:nvSpPr>
          <p:cNvPr id="7" name="Slide Number Placeholder 6"/>
          <p:cNvSpPr>
            <a:spLocks noGrp="1"/>
          </p:cNvSpPr>
          <p:nvPr>
            <p:ph type="sldNum" sz="quarter" idx="12"/>
          </p:nvPr>
        </p:nvSpPr>
        <p:spPr>
          <a:xfrm>
            <a:off x="6176794" y="137408"/>
            <a:ext cx="811019" cy="503578"/>
          </a:xfrm>
        </p:spPr>
        <p:txBody>
          <a:bodyPr/>
          <a:lstStyle/>
          <a:p>
            <a:fld id="{6BC60D7D-0DCC-4C44-8B94-2105E512F574}" type="slidenum">
              <a:rPr lang="en-AU" smtClean="0"/>
              <a:t>‹#›</a:t>
            </a:fld>
            <a:endParaRPr lang="en-AU"/>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408118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EAF1EBA-7CF1-40AF-9EF8-B784C11841C5}" type="datetimeFigureOut">
              <a:rPr lang="en-AU" smtClean="0"/>
              <a:t>8/04/2017</a:t>
            </a:fld>
            <a:endParaRPr lang="en-AU"/>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BC60D7D-0DCC-4C44-8B94-2105E512F574}" type="slidenum">
              <a:rPr lang="en-AU" smtClean="0"/>
              <a:t>‹#›</a:t>
            </a:fld>
            <a:endParaRPr lang="en-AU"/>
          </a:p>
        </p:txBody>
      </p:sp>
    </p:spTree>
    <p:extLst>
      <p:ext uri="{BB962C8B-B14F-4D97-AF65-F5344CB8AC3E}">
        <p14:creationId xmlns:p14="http://schemas.microsoft.com/office/powerpoint/2010/main" val="26477661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grid.filefactory.com/wf/click?upn=8tIX75zmv4pcsn9X2kg5JPXYkvZKM0XicLE0Xe5UtbyytXmzaBIFLUqyLCf9G8-2F7fz6yhoFMRBXrCVGtdE-2FwEtgq-2BtczK3McRjR4eSkwa0c-3D_v7TcKo3CcnPCP8zlK8SZesKkEKgs9MGJYyQqbAxKonogpv-2F4tk26ncnP1HvNT-2BEVbyr7UvdzkWvTwACKWRdHYIgQ2H5YPMuvuByizDoUBruyqkFe9JWUy5dK4erW44ZRKSu-2F18Jc0uBF1BPb6xXakh1Ejm4M1PQG0WdTxrykx8ZmkOSlwAvUmmN8CP-2BIlp7pHlCbyWD77881Z3FBffElIYQLuHx2rhIeMN-2BtaCXXCnA-3D" TargetMode="External"/><Relationship Id="rId7" Type="http://schemas.openxmlformats.org/officeDocument/2006/relationships/hyperlink" Target="http://grid.filefactory.com/wf/click?upn=8tIX75zmv4pcsn9X2kg5JPXYkvZKM0XicLE0Xe5Utbx9b9HF-2FEephaKomjFLKJD-2FrzD1UbeY90G-2FZ3CD17Hiniuy8IaGn7pbv2AbhweT7H0-3D_v7TcKo3CcnPCP8zlK8SZesKkEKgs9MGJYyQqbAxKonogpv-2F4tk26ncnP1HvNT-2BEVbyr7UvdzkWvTwACKWRdHYFlonqX7jcA34KQW74PCm-2B1CnotzgfsUyQu-2FTLqxaWA5pSkJ-2FVFjzU5shjgl2Eo4yytXZBQFJ4qlP-2FzKRc1pg7iiYhVvNo2Q6cciUsaH2wmg5HvXXQzNNaK2-2FbfC4U2MdpYiu5HzIsp-2Fj1-2F2b4sbyqs-3D" TargetMode="External"/><Relationship Id="rId2" Type="http://schemas.openxmlformats.org/officeDocument/2006/relationships/hyperlink" Target="http://www.highlightcomputer.com/dipedmgt.htm" TargetMode="External"/><Relationship Id="rId1" Type="http://schemas.openxmlformats.org/officeDocument/2006/relationships/slideLayout" Target="../slideLayouts/slideLayout7.xml"/><Relationship Id="rId6" Type="http://schemas.openxmlformats.org/officeDocument/2006/relationships/hyperlink" Target="http://grid.filefactory.com/wf/click?upn=8tIX75zmv4pcsn9X2kg5JPXYkvZKM0XicLE0Xe5UtbxuK4DirvQiwm5MiQgvqMNGucLxS67FvAdthhW-2BPs0x1d9rtHXJ6PDqoFzTVmLHXHI-3D_v7TcKo3CcnPCP8zlK8SZesKkEKgs9MGJYyQqbAxKonogpv-2F4tk26ncnP1HvNT-2BEVbyr7UvdzkWvTwACKWRdHYIHDn1cBpZOyWfcaRJmz8j2X3XAB9-2B1KJ9vDK3PGEps-2BNClsB9L52psj7-2BdUA60CLU9Dagv3esBYoFKOzzih18ZAS8jlaW-2B8PWSu6ztztw-2FDx4cimoEYWZ0ujsUS6YslPoKvKrYP-2FlWeHvO1-2BKIEKHI-3D" TargetMode="External"/><Relationship Id="rId5" Type="http://schemas.openxmlformats.org/officeDocument/2006/relationships/hyperlink" Target="http://www.filefactory.com/file/czkcpxg8ien/University%20Council.zip" TargetMode="External"/><Relationship Id="rId4" Type="http://schemas.openxmlformats.org/officeDocument/2006/relationships/hyperlink" Target="http://grid.filefactory.com/wf/click?upn=8tIX75zmv4pcsn9X2kg5JPXYkvZKM0XicLE0Xe5UtbyC-2FTSWBVDBLMHX3x0oPtstWbZ0fJ4UfVQ6bbfYQIfb4mMtZXrx8h2gksRZFzXaimddQFnKKnyXpYBB0OtEKsxp_v7TcKo3CcnPCP8zlK8SZesKkEKgs9MGJYyQqbAxKonogpv-2F4tk26ncnP1HvNT-2BEVbyr7UvdzkWvTwACKWRdHYDDder3p8wqEzl7zMjXOg4yG0C0qwqNBMOYzrQHWcjb1WKO6Ya3Rpn6jFfVtOpaod8IEthaZE1FB1xaUllsFX3KeuVwTC2JcZUIus4uoKeotVAd7RLkTcQUow6Bh-2FGfonMZTMhlNYzrlVDuvnAVRK6M-3D"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www.gsu.uts.edu.au/policies/artmanagement.html" TargetMode="External"/><Relationship Id="rId3" Type="http://schemas.openxmlformats.org/officeDocument/2006/relationships/hyperlink" Target="http://www.gsu.uts.edu.au/policies/academic-records.html" TargetMode="External"/><Relationship Id="rId7" Type="http://schemas.openxmlformats.org/officeDocument/2006/relationships/hyperlink" Target="http://www.gsu.uts.edu.au/policies/appoint-prof-distinguished.html" TargetMode="External"/><Relationship Id="rId12" Type="http://schemas.openxmlformats.org/officeDocument/2006/relationships/hyperlink" Target="http://www.gsu.uts.edu.au/policies/research-biosafety.html" TargetMode="External"/><Relationship Id="rId2" Type="http://schemas.openxmlformats.org/officeDocument/2006/relationships/hyperlink" Target="http://www.gsu.uts.edu.au/policies/promotion-academic.html" TargetMode="External"/><Relationship Id="rId1" Type="http://schemas.openxmlformats.org/officeDocument/2006/relationships/slideLayout" Target="../slideLayouts/slideLayout7.xml"/><Relationship Id="rId6" Type="http://schemas.openxmlformats.org/officeDocument/2006/relationships/hyperlink" Target="http://www.gsu.uts.edu.au/policies/admissions.html" TargetMode="External"/><Relationship Id="rId11" Type="http://schemas.openxmlformats.org/officeDocument/2006/relationships/hyperlink" Target="http://www.gsu.uts.edu.au/policies/awardcourseapproval.html" TargetMode="External"/><Relationship Id="rId5" Type="http://schemas.openxmlformats.org/officeDocument/2006/relationships/hyperlink" Target="http://www.gsu.uts.edu.au/policies/itfacilities.html" TargetMode="External"/><Relationship Id="rId10" Type="http://schemas.openxmlformats.org/officeDocument/2006/relationships/hyperlink" Target="http://www.gsu.uts.edu.au/policies/authorship-directive.html" TargetMode="External"/><Relationship Id="rId4" Type="http://schemas.openxmlformats.org/officeDocument/2006/relationships/hyperlink" Target="http://www.gsu.uts.edu.au/policies/academic-standards.html" TargetMode="External"/><Relationship Id="rId9" Type="http://schemas.openxmlformats.org/officeDocument/2006/relationships/hyperlink" Target="http://www.gsu.uts.edu.au/policies/assessment-coursework.html"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www.gsu.uts.edu.au/policies/corporatecreditcard.html" TargetMode="External"/><Relationship Id="rId3" Type="http://schemas.openxmlformats.org/officeDocument/2006/relationships/hyperlink" Target="http://www.gsu.uts.edu.au/policies/child-protection.html" TargetMode="External"/><Relationship Id="rId7" Type="http://schemas.openxmlformats.org/officeDocument/2006/relationships/hyperlink" Target="http://www.gsu.uts.edu.au/policies/cbait-directive.html" TargetMode="External"/><Relationship Id="rId2" Type="http://schemas.openxmlformats.org/officeDocument/2006/relationships/hyperlink" Target="http://www.gsu.uts.edu.au/policies/centres.html" TargetMode="External"/><Relationship Id="rId1" Type="http://schemas.openxmlformats.org/officeDocument/2006/relationships/slideLayout" Target="../slideLayouts/slideLayout7.xml"/><Relationship Id="rId6" Type="http://schemas.openxmlformats.org/officeDocument/2006/relationships/hyperlink" Target="http://www.gsu.uts.edu.au/policies/competitive-neutrality.html" TargetMode="External"/><Relationship Id="rId5" Type="http://schemas.openxmlformats.org/officeDocument/2006/relationships/hyperlink" Target="http://www.gsu.uts.edu.au/policies/commercial-activities.html" TargetMode="External"/><Relationship Id="rId10" Type="http://schemas.openxmlformats.org/officeDocument/2006/relationships/hyperlink" Target="http://www.gsu.uts.edu.au/policies/course-name-award-title.html" TargetMode="External"/><Relationship Id="rId4" Type="http://schemas.openxmlformats.org/officeDocument/2006/relationships/hyperlink" Target="http://www.gsu.uts.edu.au/policies/code-conduct.html" TargetMode="External"/><Relationship Id="rId9" Type="http://schemas.openxmlformats.org/officeDocument/2006/relationships/hyperlink" Target="http://www.gsu.uts.edu.au/policies/restricted/staff/research-costing-pricing-directive.html"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www.gsu.uts.edu.au/policies/english-language.html" TargetMode="External"/><Relationship Id="rId3" Type="http://schemas.openxmlformats.org/officeDocument/2006/relationships/hyperlink" Target="http://www.gsu.uts.edu.au/policies/credit-points-policy.html" TargetMode="External"/><Relationship Id="rId7" Type="http://schemas.openxmlformats.org/officeDocument/2006/relationships/hyperlink" Target="http://www.gsu.uts.edu.au/policies/email.html" TargetMode="External"/><Relationship Id="rId2" Type="http://schemas.openxmlformats.org/officeDocument/2006/relationships/hyperlink" Target="http://www.gsu.uts.edu.au/policies/course-work-experience.html" TargetMode="External"/><Relationship Id="rId1" Type="http://schemas.openxmlformats.org/officeDocument/2006/relationships/slideLayout" Target="../slideLayouts/slideLayout7.xml"/><Relationship Id="rId6" Type="http://schemas.openxmlformats.org/officeDocument/2006/relationships/hyperlink" Target="http://www.gsu.uts.edu.au/policies/education-focused-academic-roles.html" TargetMode="External"/><Relationship Id="rId11" Type="http://schemas.openxmlformats.org/officeDocument/2006/relationships/hyperlink" Target="http://www.gsu.uts.edu.au/policies/esoscompliance.html" TargetMode="External"/><Relationship Id="rId5" Type="http://schemas.openxmlformats.org/officeDocument/2006/relationships/hyperlink" Target="http://gsu.uts.edu.au/policies/defence-trade-controls-compliance.html" TargetMode="External"/><Relationship Id="rId10" Type="http://schemas.openxmlformats.org/officeDocument/2006/relationships/hyperlink" Target="http://www.gsu.uts.edu.au/policies/equalopportunity.html" TargetMode="External"/><Relationship Id="rId4" Type="http://schemas.openxmlformats.org/officeDocument/2006/relationships/hyperlink" Target="http://www.gsu.uts.edu.au/policies/credit-recognition.html" TargetMode="External"/><Relationship Id="rId9" Type="http://schemas.openxmlformats.org/officeDocument/2006/relationships/hyperlink" Target="http://www.gsu.uts.edu.au/policies/entertainment.html"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gsu.uts.edu.au/policies/fraud-corruption.html" TargetMode="External"/><Relationship Id="rId3" Type="http://schemas.openxmlformats.org/officeDocument/2006/relationships/hyperlink" Target="http://www.gsu.uts.edu.au/policies/research-ethical-conduct-humans.html" TargetMode="External"/><Relationship Id="rId7" Type="http://schemas.openxmlformats.org/officeDocument/2006/relationships/hyperlink" Target="http://www.gsu.uts.edu.au/policies/study-staff-assist.html" TargetMode="External"/><Relationship Id="rId12" Type="http://schemas.openxmlformats.org/officeDocument/2006/relationships/hyperlink" Target="http://www.gsu.uts.edu.au/policies/handling-grievance.html" TargetMode="External"/><Relationship Id="rId2" Type="http://schemas.openxmlformats.org/officeDocument/2006/relationships/hyperlink" Target="http://www.gsu.uts.edu.au/policies/research-ethical-conduct-animals.html" TargetMode="External"/><Relationship Id="rId1" Type="http://schemas.openxmlformats.org/officeDocument/2006/relationships/slideLayout" Target="../slideLayouts/slideLayout7.xml"/><Relationship Id="rId6" Type="http://schemas.openxmlformats.org/officeDocument/2006/relationships/hyperlink" Target="http://www.gsu.uts.edu.au/policies/facilitieshire.html" TargetMode="External"/><Relationship Id="rId11" Type="http://schemas.openxmlformats.org/officeDocument/2006/relationships/hyperlink" Target="http://www.gsu.uts.edu.au/policies/governance-instruments.html" TargetMode="External"/><Relationship Id="rId5" Type="http://schemas.openxmlformats.org/officeDocument/2006/relationships/hyperlink" Target="http://www.gsu.uts.edu.au/policies/external-relations.html" TargetMode="External"/><Relationship Id="rId10" Type="http://schemas.openxmlformats.org/officeDocument/2006/relationships/hyperlink" Target="http://www.gsu.uts.edu.au/policies/giftsandbenefits.html" TargetMode="External"/><Relationship Id="rId4" Type="http://schemas.openxmlformats.org/officeDocument/2006/relationships/hyperlink" Target="http://www.gsu.uts.edu.au/policies/expressionandpractice.html" TargetMode="External"/><Relationship Id="rId9" Type="http://schemas.openxmlformats.org/officeDocument/2006/relationships/hyperlink" Target="http://www.gsu.uts.edu.au/policies/fundraising.html"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gsu.uts.edu.au/policies/itsecurity.html" TargetMode="External"/><Relationship Id="rId3" Type="http://schemas.openxmlformats.org/officeDocument/2006/relationships/hyperlink" Target="http://www.gsu.uts.edu.au/policies/preventharass.html" TargetMode="External"/><Relationship Id="rId7" Type="http://schemas.openxmlformats.org/officeDocument/2006/relationships/hyperlink" Target="http://www.gsu.uts.edu.au/policies/industry-advisory-boards.html" TargetMode="External"/><Relationship Id="rId2" Type="http://schemas.openxmlformats.org/officeDocument/2006/relationships/hyperlink" Target="http://www.gsu.uts.edu.au/policies/complaintshandling.html" TargetMode="External"/><Relationship Id="rId1" Type="http://schemas.openxmlformats.org/officeDocument/2006/relationships/slideLayout" Target="../slideLayouts/slideLayout7.xml"/><Relationship Id="rId6" Type="http://schemas.openxmlformats.org/officeDocument/2006/relationships/hyperlink" Target="http://www.gsu.uts.edu.au/policies/indigenous-education-employment.html" TargetMode="External"/><Relationship Id="rId5" Type="http://schemas.openxmlformats.org/officeDocument/2006/relationships/hyperlink" Target="http://www.gsu.uts.edu.au/policies/appoint-honorary.html" TargetMode="External"/><Relationship Id="rId10" Type="http://schemas.openxmlformats.org/officeDocument/2006/relationships/hyperlink" Target="http://www.gsu.uts.edu.au/policies/invitations-dignitaries-directive.html" TargetMode="External"/><Relationship Id="rId4" Type="http://schemas.openxmlformats.org/officeDocument/2006/relationships/hyperlink" Target="http://www.gsu.uts.edu.au/policies/health-safety.html" TargetMode="External"/><Relationship Id="rId9" Type="http://schemas.openxmlformats.org/officeDocument/2006/relationships/hyperlink" Target="http://www.gsu.uts.edu.au/policies/intellectualproperty.html"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www.gsu.uts.edu.au/policies/procurement.html" TargetMode="External"/><Relationship Id="rId13" Type="http://schemas.openxmlformats.org/officeDocument/2006/relationships/hyperlink" Target="http://www.gsu.uts.edu.au/policies/recognition-naming.html" TargetMode="External"/><Relationship Id="rId3" Type="http://schemas.openxmlformats.org/officeDocument/2006/relationships/hyperlink" Target="http://www.gsu.uts.edu.au/policies/open-access.html" TargetMode="External"/><Relationship Id="rId7" Type="http://schemas.openxmlformats.org/officeDocument/2006/relationships/hyperlink" Target="http://www.gsu.uts.edu.au/policies/privacy.html" TargetMode="External"/><Relationship Id="rId12" Type="http://schemas.openxmlformats.org/officeDocument/2006/relationships/hyperlink" Target="http://www.gsu.uts.edu.au/policies/courseinformation.html" TargetMode="External"/><Relationship Id="rId2" Type="http://schemas.openxmlformats.org/officeDocument/2006/relationships/hyperlink" Target="http://www.gsu.uts.edu.au/policies/offshore.html" TargetMode="External"/><Relationship Id="rId1" Type="http://schemas.openxmlformats.org/officeDocument/2006/relationships/slideLayout" Target="../slideLayouts/slideLayout7.xml"/><Relationship Id="rId6" Type="http://schemas.openxmlformats.org/officeDocument/2006/relationships/hyperlink" Target="http://www.gsu.uts.edu.au/policies/coursewkrights.html" TargetMode="External"/><Relationship Id="rId11" Type="http://schemas.openxmlformats.org/officeDocument/2006/relationships/hyperlink" Target="http://www.gsu.uts.edu.au/policies/public-spaces-facilities-mgmt.html" TargetMode="External"/><Relationship Id="rId5" Type="http://schemas.openxmlformats.org/officeDocument/2006/relationships/hyperlink" Target="http://www.gsu.uts.edu.au/policies/parking.html" TargetMode="External"/><Relationship Id="rId10" Type="http://schemas.openxmlformats.org/officeDocument/2006/relationships/hyperlink" Target="http://www.gsu.uts.edu.au/policies/public-assembly-directive.html" TargetMode="External"/><Relationship Id="rId4" Type="http://schemas.openxmlformats.org/officeDocument/2006/relationships/hyperlink" Target="http://www.gsu.uts.edu.au/policies/outsidework.html" TargetMode="External"/><Relationship Id="rId9" Type="http://schemas.openxmlformats.org/officeDocument/2006/relationships/hyperlink" Target="http://www.gsu.uts.edu.au/policies/professional-experience-program.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hyperlink" Target="http://www.gsu.uts.edu.au/policies/research-management-directive.html" TargetMode="External"/><Relationship Id="rId3" Type="http://schemas.openxmlformats.org/officeDocument/2006/relationships/hyperlink" Target="http://www.gsu.uts.edu.au/policies/recruitment-appointment.html" TargetMode="External"/><Relationship Id="rId7" Type="http://schemas.openxmlformats.org/officeDocument/2006/relationships/hyperlink" Target="http://www.gsu.uts.edu.au/policies/tobaccofunding.html" TargetMode="External"/><Relationship Id="rId12" Type="http://schemas.openxmlformats.org/officeDocument/2006/relationships/hyperlink" Target="http://www.gsu.uts.edu.au/policies/riskmanagement.html" TargetMode="External"/><Relationship Id="rId2" Type="http://schemas.openxmlformats.org/officeDocument/2006/relationships/hyperlink" Target="http://www.gsu.uts.edu.au/policies/recordsmgmt.html" TargetMode="External"/><Relationship Id="rId1" Type="http://schemas.openxmlformats.org/officeDocument/2006/relationships/slideLayout" Target="../slideLayouts/slideLayout7.xml"/><Relationship Id="rId6" Type="http://schemas.openxmlformats.org/officeDocument/2006/relationships/hyperlink" Target="http://www.gsu.uts.edu.au/policies/research-financial-management.html" TargetMode="External"/><Relationship Id="rId11" Type="http://schemas.openxmlformats.org/officeDocument/2006/relationships/hyperlink" Target="http://www.gsu.uts.edu.au/policies/research-conduct.html" TargetMode="External"/><Relationship Id="rId5" Type="http://schemas.openxmlformats.org/officeDocument/2006/relationships/hyperlink" Target="http://www.gsu.uts.edu.au/policies/researchethicalconduct.html" TargetMode="External"/><Relationship Id="rId10" Type="http://schemas.openxmlformats.org/officeDocument/2006/relationships/hyperlink" Target="http://www.gsu.uts.edu.au/policies/research-strengths-statement.html" TargetMode="External"/><Relationship Id="rId4" Type="http://schemas.openxmlformats.org/officeDocument/2006/relationships/hyperlink" Target="http://www.gsu.uts.edu.au/policies/research-data-management.html" TargetMode="External"/><Relationship Id="rId9" Type="http://schemas.openxmlformats.org/officeDocument/2006/relationships/hyperlink" Target="http://www.gsu.uts.edu.au/policies/research-misconduct.html"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www.gsu.uts.edu.au/policies/student-declaration.html" TargetMode="External"/><Relationship Id="rId3" Type="http://schemas.openxmlformats.org/officeDocument/2006/relationships/hyperlink" Target="http://www.gsu.uts.edu.au/policies/shortcourses.html" TargetMode="External"/><Relationship Id="rId7" Type="http://schemas.openxmlformats.org/officeDocument/2006/relationships/hyperlink" Target="http://www.gsu.uts.edu.au/policies/studentcharter.html" TargetMode="External"/><Relationship Id="rId2" Type="http://schemas.openxmlformats.org/officeDocument/2006/relationships/hyperlink" Target="http://www.gsu.uts.edu.au/policies/scholarships-prizes.html" TargetMode="External"/><Relationship Id="rId1" Type="http://schemas.openxmlformats.org/officeDocument/2006/relationships/slideLayout" Target="../slideLayouts/slideLayout7.xml"/><Relationship Id="rId6" Type="http://schemas.openxmlformats.org/officeDocument/2006/relationships/hyperlink" Target="http://www.gsu.uts.edu.au/policies/strategic-planning-improvement.html" TargetMode="External"/><Relationship Id="rId11" Type="http://schemas.openxmlformats.org/officeDocument/2006/relationships/hyperlink" Target="http://www.gsu.uts.edu.au/policies/subject-descriptions-policy.html" TargetMode="External"/><Relationship Id="rId5" Type="http://schemas.openxmlformats.org/officeDocument/2006/relationships/hyperlink" Target="http://www.gsu.uts.edu.au/policies/secondment-exchange.html" TargetMode="External"/><Relationship Id="rId10" Type="http://schemas.openxmlformats.org/officeDocument/2006/relationships/hyperlink" Target="http://www.gsu.uts.edu.au/policies/study-staff-time.html" TargetMode="External"/><Relationship Id="rId4" Type="http://schemas.openxmlformats.org/officeDocument/2006/relationships/hyperlink" Target="http://www.gsu.uts.edu.au/policies/carers-responsibilities.html" TargetMode="External"/><Relationship Id="rId9" Type="http://schemas.openxmlformats.org/officeDocument/2006/relationships/hyperlink" Target="http://www.gsu.uts.edu.au/policies/studentfeedback.html"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www.gsu.uts.edu.au/policies/universityconsulting.html" TargetMode="External"/><Relationship Id="rId3" Type="http://schemas.openxmlformats.org/officeDocument/2006/relationships/hyperlink" Target="http://www.gsu.uts.edu.au/policies/sustainability-policy.html" TargetMode="External"/><Relationship Id="rId7" Type="http://schemas.openxmlformats.org/officeDocument/2006/relationships/hyperlink" Target="http://www.gsu.uts.edu.au/policies/treasury-policy.html" TargetMode="External"/><Relationship Id="rId2" Type="http://schemas.openxmlformats.org/officeDocument/2006/relationships/hyperlink" Target="http://www.gsu.uts.edu.au/policies/codeofpractice.html" TargetMode="External"/><Relationship Id="rId1" Type="http://schemas.openxmlformats.org/officeDocument/2006/relationships/slideLayout" Target="../slideLayouts/slideLayout7.xml"/><Relationship Id="rId6" Type="http://schemas.openxmlformats.org/officeDocument/2006/relationships/hyperlink" Target="http://www.gsu.uts.edu.au/policies/travel.html" TargetMode="External"/><Relationship Id="rId11" Type="http://schemas.openxmlformats.org/officeDocument/2006/relationships/hyperlink" Target="http://www.gsu.uts.edu.au/policies/webpolicy.html" TargetMode="External"/><Relationship Id="rId5" Type="http://schemas.openxmlformats.org/officeDocument/2006/relationships/hyperlink" Target="http://www.gsu.uts.edu.au/policies/timetabling-directive.html" TargetMode="External"/><Relationship Id="rId10" Type="http://schemas.openxmlformats.org/officeDocument/2006/relationships/hyperlink" Target="http://www.gsu.uts.edu.au/policies/utsmedalguide.html" TargetMode="External"/><Relationship Id="rId4" Type="http://schemas.openxmlformats.org/officeDocument/2006/relationships/hyperlink" Target="http://www.gsu.uts.edu.au/policies/temporaryexclusion.html" TargetMode="External"/><Relationship Id="rId9" Type="http://schemas.openxmlformats.org/officeDocument/2006/relationships/hyperlink" Target="http://www.gsu.uts.edu.au/policies/universityhonour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0209" y="1386196"/>
            <a:ext cx="10433652" cy="2614049"/>
          </a:xfrm>
          <a:prstGeom prst="rect">
            <a:avLst/>
          </a:prstGeom>
        </p:spPr>
        <p:txBody>
          <a:bodyPr wrap="square">
            <a:spAutoFit/>
          </a:bodyPr>
          <a:lstStyle/>
          <a:p>
            <a:pPr algn="ctr">
              <a:lnSpc>
                <a:spcPct val="115000"/>
              </a:lnSpc>
              <a:spcAft>
                <a:spcPts val="1000"/>
              </a:spcAft>
            </a:pPr>
            <a:r>
              <a:rPr lang="en-AU" sz="4800" dirty="0">
                <a:solidFill>
                  <a:srgbClr val="FF0000"/>
                </a:solidFill>
                <a:latin typeface="Algerian" panose="04020705040A02060702" pitchFamily="82" charset="0"/>
                <a:ea typeface="Calibri" panose="020F0502020204030204" pitchFamily="34" charset="0"/>
                <a:cs typeface="Arial" panose="020B0604020202020204" pitchFamily="34" charset="0"/>
              </a:rPr>
              <a:t>ED435-</a:t>
            </a:r>
            <a:r>
              <a:rPr lang="en-AU" sz="4800" dirty="0">
                <a:solidFill>
                  <a:srgbClr val="FF0000"/>
                </a:solidFill>
                <a:latin typeface="Algerian" panose="04020705040A02060702" pitchFamily="82" charset="0"/>
                <a:ea typeface="Calibri" panose="020F0502020204030204" pitchFamily="34" charset="0"/>
                <a:cs typeface="Times New Roman" panose="02020603050405020304" pitchFamily="18" charset="0"/>
              </a:rPr>
              <a:t>Goverance of University</a:t>
            </a:r>
          </a:p>
          <a:p>
            <a:pPr algn="ctr">
              <a:lnSpc>
                <a:spcPct val="115000"/>
              </a:lnSpc>
              <a:spcAft>
                <a:spcPts val="1000"/>
              </a:spcAft>
            </a:pPr>
            <a:endParaRPr lang="en-AU"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AU" sz="4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Dr </a:t>
            </a:r>
            <a:r>
              <a:rPr lang="en-AU" sz="4000" b="1" dirty="0" err="1">
                <a:solidFill>
                  <a:srgbClr val="7030A0"/>
                </a:solidFill>
                <a:latin typeface="Calibri" panose="020F0502020204030204" pitchFamily="34" charset="0"/>
                <a:ea typeface="Calibri" panose="020F0502020204030204" pitchFamily="34" charset="0"/>
                <a:cs typeface="Times New Roman" panose="02020603050405020304" pitchFamily="18" charset="0"/>
              </a:rPr>
              <a:t>Kyaw</a:t>
            </a:r>
            <a:r>
              <a:rPr lang="en-AU" sz="4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AU" sz="4000" b="1" dirty="0" err="1">
                <a:solidFill>
                  <a:srgbClr val="7030A0"/>
                </a:solidFill>
                <a:latin typeface="Calibri" panose="020F0502020204030204" pitchFamily="34" charset="0"/>
                <a:ea typeface="Calibri" panose="020F0502020204030204" pitchFamily="34" charset="0"/>
                <a:cs typeface="Times New Roman" panose="02020603050405020304" pitchFamily="18" charset="0"/>
              </a:rPr>
              <a:t>Naing</a:t>
            </a:r>
            <a:endParaRPr lang="en-AU" sz="4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445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782" y="225018"/>
            <a:ext cx="11092069" cy="1087862"/>
          </a:xfrm>
          <a:prstGeom prst="rect">
            <a:avLst/>
          </a:prstGeom>
        </p:spPr>
        <p:txBody>
          <a:bodyPr wrap="square">
            <a:spAutoFit/>
          </a:bodyPr>
          <a:lstStyle/>
          <a:p>
            <a:pPr>
              <a:lnSpc>
                <a:spcPct val="107000"/>
              </a:lnSpc>
              <a:spcBef>
                <a:spcPts val="1800"/>
              </a:spcBef>
              <a:spcAft>
                <a:spcPts val="0"/>
              </a:spcAft>
            </a:pPr>
            <a:r>
              <a:rPr lang="en-AU"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Subdivision 2 — Provisions relating to candidates and voters</a:t>
            </a:r>
            <a:endParaRPr lang="en-A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60"/>
              </a:spcBef>
              <a:spcAft>
                <a:spcPts val="0"/>
              </a:spcAft>
            </a:pPr>
            <a:r>
              <a:rPr lang="en-AU" sz="24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7 Qualification for elected (academic staff) member</a:t>
            </a:r>
            <a:endParaRPr lang="en-AU"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98782" y="1740862"/>
            <a:ext cx="11555896" cy="461665"/>
          </a:xfrm>
          <a:prstGeom prst="rect">
            <a:avLst/>
          </a:prstGeom>
        </p:spPr>
        <p:txBody>
          <a:bodyPr wrap="square">
            <a:spAutoFit/>
          </a:bodyPr>
          <a:lstStyle/>
          <a:p>
            <a:r>
              <a:rPr lang="en-AU" sz="2400" b="1" dirty="0">
                <a:solidFill>
                  <a:srgbClr val="7030A0"/>
                </a:solidFill>
                <a:latin typeface="Arial" panose="020B0604020202020204" pitchFamily="34" charset="0"/>
                <a:ea typeface="Times New Roman" panose="02020603050405020304" pitchFamily="18" charset="0"/>
              </a:rPr>
              <a:t>8 Qualification for election as elected (professional) member</a:t>
            </a:r>
            <a:endParaRPr lang="en-AU" sz="2400" dirty="0">
              <a:solidFill>
                <a:srgbClr val="7030A0"/>
              </a:solidFill>
            </a:endParaRPr>
          </a:p>
        </p:txBody>
      </p:sp>
      <p:sp>
        <p:nvSpPr>
          <p:cNvPr id="4" name="Rectangle 3"/>
          <p:cNvSpPr/>
          <p:nvPr/>
        </p:nvSpPr>
        <p:spPr>
          <a:xfrm>
            <a:off x="198782" y="2584342"/>
            <a:ext cx="11820940" cy="461665"/>
          </a:xfrm>
          <a:prstGeom prst="rect">
            <a:avLst/>
          </a:prstGeom>
        </p:spPr>
        <p:txBody>
          <a:bodyPr wrap="square">
            <a:spAutoFit/>
          </a:bodyPr>
          <a:lstStyle/>
          <a:p>
            <a:r>
              <a:rPr lang="en-AU" sz="2400" b="1" dirty="0">
                <a:solidFill>
                  <a:srgbClr val="7030A0"/>
                </a:solidFill>
                <a:latin typeface="Arial" panose="020B0604020202020204" pitchFamily="34" charset="0"/>
                <a:ea typeface="Times New Roman" panose="02020603050405020304" pitchFamily="18" charset="0"/>
              </a:rPr>
              <a:t>9 Qualification for election as elected (undergraduate </a:t>
            </a:r>
            <a:endParaRPr lang="en-AU" sz="2400" dirty="0">
              <a:solidFill>
                <a:srgbClr val="7030A0"/>
              </a:solidFill>
            </a:endParaRPr>
          </a:p>
        </p:txBody>
      </p:sp>
      <p:sp>
        <p:nvSpPr>
          <p:cNvPr id="5" name="Rectangle 4"/>
          <p:cNvSpPr/>
          <p:nvPr/>
        </p:nvSpPr>
        <p:spPr>
          <a:xfrm>
            <a:off x="7956487" y="2584341"/>
            <a:ext cx="2682145" cy="461665"/>
          </a:xfrm>
          <a:prstGeom prst="rect">
            <a:avLst/>
          </a:prstGeom>
        </p:spPr>
        <p:txBody>
          <a:bodyPr wrap="none">
            <a:spAutoFit/>
          </a:bodyPr>
          <a:lstStyle/>
          <a:p>
            <a:r>
              <a:rPr lang="en-AU" sz="2400" b="1" dirty="0">
                <a:solidFill>
                  <a:srgbClr val="7030A0"/>
                </a:solidFill>
                <a:latin typeface="Arial" panose="020B0604020202020204" pitchFamily="34" charset="0"/>
                <a:ea typeface="Times New Roman" panose="02020603050405020304" pitchFamily="18" charset="0"/>
              </a:rPr>
              <a:t>student) member</a:t>
            </a:r>
            <a:endParaRPr lang="en-AU" sz="2400" dirty="0">
              <a:solidFill>
                <a:srgbClr val="7030A0"/>
              </a:solidFill>
            </a:endParaRPr>
          </a:p>
        </p:txBody>
      </p:sp>
      <p:sp>
        <p:nvSpPr>
          <p:cNvPr id="6" name="Rectangle 5"/>
          <p:cNvSpPr/>
          <p:nvPr/>
        </p:nvSpPr>
        <p:spPr>
          <a:xfrm>
            <a:off x="198782" y="3427821"/>
            <a:ext cx="10986053" cy="467629"/>
          </a:xfrm>
          <a:prstGeom prst="rect">
            <a:avLst/>
          </a:prstGeom>
        </p:spPr>
        <p:txBody>
          <a:bodyPr wrap="square">
            <a:spAutoFit/>
          </a:bodyPr>
          <a:lstStyle/>
          <a:p>
            <a:pPr>
              <a:lnSpc>
                <a:spcPct val="107000"/>
              </a:lnSpc>
              <a:spcBef>
                <a:spcPts val="1560"/>
              </a:spcBef>
              <a:spcAft>
                <a:spcPts val="0"/>
              </a:spcAft>
            </a:pPr>
            <a:r>
              <a:rPr lang="en-AU" sz="24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10 Qualification for election as elected (postgraduate student) member</a:t>
            </a:r>
            <a:endParaRPr lang="en-AU"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561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835" y="505722"/>
            <a:ext cx="6096000" cy="1067985"/>
          </a:xfrm>
          <a:prstGeom prst="rect">
            <a:avLst/>
          </a:prstGeom>
        </p:spPr>
        <p:txBody>
          <a:bodyPr>
            <a:spAutoFit/>
          </a:bodyPr>
          <a:lstStyle/>
          <a:p>
            <a:pPr>
              <a:lnSpc>
                <a:spcPct val="107000"/>
              </a:lnSpc>
              <a:spcBef>
                <a:spcPts val="1800"/>
              </a:spcBef>
              <a:spcAft>
                <a:spcPts val="0"/>
              </a:spcAft>
            </a:pPr>
            <a:r>
              <a:rPr lang="en-AU"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Subdivision 3 Ballot</a:t>
            </a:r>
            <a:endParaRPr lang="en-A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60"/>
              </a:spcBef>
              <a:spcAft>
                <a:spcPts val="0"/>
              </a:spcAft>
            </a:pPr>
            <a:r>
              <a:rPr lang="en-AU" sz="24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11 Conduct of ballot</a:t>
            </a:r>
            <a:endParaRPr lang="en-AU"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16835" y="1909435"/>
            <a:ext cx="3087705" cy="467629"/>
          </a:xfrm>
          <a:prstGeom prst="rect">
            <a:avLst/>
          </a:prstGeom>
        </p:spPr>
        <p:txBody>
          <a:bodyPr wrap="none">
            <a:spAutoFit/>
          </a:bodyPr>
          <a:lstStyle/>
          <a:p>
            <a:pPr>
              <a:lnSpc>
                <a:spcPct val="107000"/>
              </a:lnSpc>
              <a:spcBef>
                <a:spcPts val="1560"/>
              </a:spcBef>
              <a:spcAft>
                <a:spcPts val="0"/>
              </a:spcAft>
            </a:pPr>
            <a:r>
              <a:rPr lang="en-AU" sz="24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12 Method of voting</a:t>
            </a:r>
            <a:endParaRPr lang="en-AU"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16835" y="3680263"/>
            <a:ext cx="7187802" cy="467629"/>
          </a:xfrm>
          <a:prstGeom prst="rect">
            <a:avLst/>
          </a:prstGeom>
        </p:spPr>
        <p:txBody>
          <a:bodyPr wrap="none">
            <a:spAutoFit/>
          </a:bodyPr>
          <a:lstStyle/>
          <a:p>
            <a:pPr>
              <a:lnSpc>
                <a:spcPct val="107000"/>
              </a:lnSpc>
              <a:spcBef>
                <a:spcPts val="1560"/>
              </a:spcBef>
              <a:spcAft>
                <a:spcPts val="0"/>
              </a:spcAft>
            </a:pPr>
            <a:r>
              <a:rPr lang="en-AU" sz="24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28 Term of office of elected members of Council</a:t>
            </a:r>
            <a:endParaRPr lang="en-AU"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16835" y="2794849"/>
            <a:ext cx="4370107" cy="467629"/>
          </a:xfrm>
          <a:prstGeom prst="rect">
            <a:avLst/>
          </a:prstGeom>
        </p:spPr>
        <p:txBody>
          <a:bodyPr wrap="none">
            <a:spAutoFit/>
          </a:bodyPr>
          <a:lstStyle/>
          <a:p>
            <a:pPr>
              <a:lnSpc>
                <a:spcPct val="107000"/>
              </a:lnSpc>
              <a:spcBef>
                <a:spcPts val="1800"/>
              </a:spcBef>
              <a:spcAft>
                <a:spcPts val="0"/>
              </a:spcAft>
            </a:pPr>
            <a:r>
              <a:rPr lang="en-AU"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Subdivision 7 Miscellaneous</a:t>
            </a:r>
            <a:endParaRPr lang="en-AU"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16834" y="4483620"/>
            <a:ext cx="9819861" cy="467629"/>
          </a:xfrm>
          <a:prstGeom prst="rect">
            <a:avLst/>
          </a:prstGeom>
        </p:spPr>
        <p:txBody>
          <a:bodyPr wrap="square">
            <a:spAutoFit/>
          </a:bodyPr>
          <a:lstStyle/>
          <a:p>
            <a:pPr>
              <a:lnSpc>
                <a:spcPct val="107000"/>
              </a:lnSpc>
              <a:spcBef>
                <a:spcPts val="1560"/>
              </a:spcBef>
              <a:spcAft>
                <a:spcPts val="0"/>
              </a:spcAft>
            </a:pPr>
            <a:r>
              <a:rPr lang="en-AU" sz="24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29 Casual vacancy in office of elected member of Council</a:t>
            </a:r>
            <a:endParaRPr lang="en-AU"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16834" y="5286977"/>
            <a:ext cx="6093335" cy="467629"/>
          </a:xfrm>
          <a:prstGeom prst="rect">
            <a:avLst/>
          </a:prstGeom>
        </p:spPr>
        <p:txBody>
          <a:bodyPr wrap="none">
            <a:spAutoFit/>
          </a:bodyPr>
          <a:lstStyle/>
          <a:p>
            <a:pPr>
              <a:lnSpc>
                <a:spcPct val="107000"/>
              </a:lnSpc>
              <a:spcBef>
                <a:spcPts val="1560"/>
              </a:spcBef>
              <a:spcAft>
                <a:spcPts val="0"/>
              </a:spcAft>
            </a:pPr>
            <a:r>
              <a:rPr lang="en-AU" sz="24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30 Election in anticipation of resignation</a:t>
            </a:r>
            <a:endParaRPr lang="en-AU"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27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4616" y="0"/>
            <a:ext cx="6665414" cy="467629"/>
          </a:xfrm>
          <a:prstGeom prst="rect">
            <a:avLst/>
          </a:prstGeom>
        </p:spPr>
        <p:txBody>
          <a:bodyPr wrap="none">
            <a:spAutoFit/>
          </a:bodyPr>
          <a:lstStyle/>
          <a:p>
            <a:pPr>
              <a:lnSpc>
                <a:spcPct val="107000"/>
              </a:lnSpc>
              <a:spcBef>
                <a:spcPts val="2160"/>
              </a:spcBef>
              <a:spcAft>
                <a:spcPts val="480"/>
              </a:spcAft>
            </a:pPr>
            <a:r>
              <a:rPr lang="en-AU"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Division 3 — Appointed members of Council</a:t>
            </a:r>
            <a:endParaRPr lang="en-AU"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24616" y="467629"/>
            <a:ext cx="11867384" cy="6042680"/>
          </a:xfrm>
          <a:prstGeom prst="rect">
            <a:avLst/>
          </a:prstGeom>
        </p:spPr>
        <p:txBody>
          <a:bodyPr wrap="square">
            <a:spAutoFit/>
          </a:bodyPr>
          <a:lstStyle/>
          <a:p>
            <a:pPr>
              <a:lnSpc>
                <a:spcPts val="1560"/>
              </a:lnSpc>
              <a:spcBef>
                <a:spcPts val="805"/>
              </a:spcBef>
              <a:spcAft>
                <a:spcPts val="805"/>
              </a:spcAft>
            </a:pPr>
            <a:r>
              <a:rPr lang="en-AU" dirty="0">
                <a:solidFill>
                  <a:srgbClr val="1E1E1E"/>
                </a:solidFill>
                <a:latin typeface="Verdana" panose="020B0604030504040204" pitchFamily="34" charset="0"/>
                <a:ea typeface="Times New Roman" panose="02020603050405020304" pitchFamily="18" charset="0"/>
                <a:cs typeface="Times New Roman" panose="02020603050405020304" pitchFamily="18" charset="0"/>
              </a:rPr>
              <a:t>(</a:t>
            </a:r>
            <a:r>
              <a:rPr lang="en-AU" b="1" dirty="0">
                <a:solidFill>
                  <a:srgbClr val="7030A0"/>
                </a:solidFill>
                <a:latin typeface="Arial" panose="020B0604020202020204" pitchFamily="34" charset="0"/>
                <a:ea typeface="Times New Roman" panose="02020603050405020304" pitchFamily="18" charset="0"/>
                <a:cs typeface="Arial" panose="020B0604020202020204" pitchFamily="34" charset="0"/>
              </a:rPr>
              <a:t>2) The Committee is:</a:t>
            </a:r>
            <a:endParaRPr lang="en-AU" sz="1600" b="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marL="304800">
              <a:lnSpc>
                <a:spcPts val="1560"/>
              </a:lnSpc>
              <a:spcBef>
                <a:spcPts val="805"/>
              </a:spcBef>
              <a:spcAft>
                <a:spcPts val="805"/>
              </a:spcAft>
            </a:pPr>
            <a:r>
              <a:rPr lang="en-AU" b="1" dirty="0">
                <a:solidFill>
                  <a:srgbClr val="7030A0"/>
                </a:solidFill>
                <a:latin typeface="Arial" panose="020B0604020202020204" pitchFamily="34" charset="0"/>
                <a:ea typeface="Times New Roman" panose="02020603050405020304" pitchFamily="18" charset="0"/>
                <a:cs typeface="Arial" panose="020B0604020202020204" pitchFamily="34" charset="0"/>
              </a:rPr>
              <a:t>(a) to determine which of those persons are to be recommended to the Council:</a:t>
            </a:r>
            <a:endParaRPr lang="en-AU" sz="1600" b="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marL="609600">
              <a:lnSpc>
                <a:spcPts val="1560"/>
              </a:lnSpc>
              <a:spcBef>
                <a:spcPts val="805"/>
              </a:spcBef>
              <a:spcAft>
                <a:spcPts val="805"/>
              </a:spcAft>
            </a:pPr>
            <a:r>
              <a:rPr lang="en-AU" b="1" dirty="0">
                <a:solidFill>
                  <a:srgbClr val="7030A0"/>
                </a:solidFill>
                <a:latin typeface="Arial" panose="020B0604020202020204" pitchFamily="34" charset="0"/>
                <a:ea typeface="Times New Roman" panose="02020603050405020304" pitchFamily="18" charset="0"/>
                <a:cs typeface="Arial" panose="020B0604020202020204" pitchFamily="34" charset="0"/>
              </a:rPr>
              <a:t>(</a:t>
            </a:r>
            <a:r>
              <a:rPr lang="en-AU" b="1" dirty="0" err="1">
                <a:solidFill>
                  <a:srgbClr val="7030A0"/>
                </a:solidFill>
                <a:latin typeface="Arial" panose="020B0604020202020204" pitchFamily="34" charset="0"/>
                <a:ea typeface="Times New Roman" panose="02020603050405020304" pitchFamily="18" charset="0"/>
                <a:cs typeface="Arial" panose="020B0604020202020204" pitchFamily="34" charset="0"/>
              </a:rPr>
              <a:t>i</a:t>
            </a:r>
            <a:r>
              <a:rPr lang="en-AU" b="1" dirty="0">
                <a:solidFill>
                  <a:srgbClr val="7030A0"/>
                </a:solidFill>
                <a:latin typeface="Arial" panose="020B0604020202020204" pitchFamily="34" charset="0"/>
                <a:ea typeface="Times New Roman" panose="02020603050405020304" pitchFamily="18" charset="0"/>
                <a:cs typeface="Arial" panose="020B0604020202020204" pitchFamily="34" charset="0"/>
              </a:rPr>
              <a:t>) for suggestion for consideration for appointment by the Minister, or</a:t>
            </a:r>
            <a:endParaRPr lang="en-AU" sz="1600" b="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marL="609600">
              <a:lnSpc>
                <a:spcPts val="1560"/>
              </a:lnSpc>
              <a:spcBef>
                <a:spcPts val="805"/>
              </a:spcBef>
              <a:spcAft>
                <a:spcPts val="805"/>
              </a:spcAft>
            </a:pPr>
            <a:r>
              <a:rPr lang="en-AU" b="1" dirty="0">
                <a:solidFill>
                  <a:srgbClr val="7030A0"/>
                </a:solidFill>
                <a:latin typeface="Arial" panose="020B0604020202020204" pitchFamily="34" charset="0"/>
                <a:ea typeface="Times New Roman" panose="02020603050405020304" pitchFamily="18" charset="0"/>
                <a:cs typeface="Arial" panose="020B0604020202020204" pitchFamily="34" charset="0"/>
              </a:rPr>
              <a:t>(ii) for appointment by the Council,</a:t>
            </a:r>
            <a:endParaRPr lang="en-AU" sz="1600" b="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a:lnSpc>
                <a:spcPts val="1560"/>
              </a:lnSpc>
              <a:spcBef>
                <a:spcPts val="805"/>
              </a:spcBef>
              <a:spcAft>
                <a:spcPts val="805"/>
              </a:spcAft>
            </a:pPr>
            <a:r>
              <a:rPr lang="en-AU" b="1" dirty="0">
                <a:solidFill>
                  <a:srgbClr val="7030A0"/>
                </a:solidFill>
                <a:latin typeface="Arial" panose="020B0604020202020204" pitchFamily="34" charset="0"/>
                <a:ea typeface="Times New Roman" panose="02020603050405020304" pitchFamily="18" charset="0"/>
                <a:cs typeface="Arial" panose="020B0604020202020204" pitchFamily="34" charset="0"/>
              </a:rPr>
              <a:t>as the case may be, and</a:t>
            </a:r>
            <a:endParaRPr lang="en-AU" sz="1600" b="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marL="304800">
              <a:lnSpc>
                <a:spcPts val="1560"/>
              </a:lnSpc>
              <a:spcBef>
                <a:spcPts val="805"/>
              </a:spcBef>
              <a:spcAft>
                <a:spcPts val="805"/>
              </a:spcAft>
            </a:pPr>
            <a:r>
              <a:rPr lang="en-AU" b="1" dirty="0">
                <a:solidFill>
                  <a:srgbClr val="7030A0"/>
                </a:solidFill>
                <a:latin typeface="Arial" panose="020B0604020202020204" pitchFamily="34" charset="0"/>
                <a:ea typeface="Times New Roman" panose="02020603050405020304" pitchFamily="18" charset="0"/>
                <a:cs typeface="Arial" panose="020B0604020202020204" pitchFamily="34" charset="0"/>
              </a:rPr>
              <a:t>(b) to recommend the length of appointment for each such person, and</a:t>
            </a:r>
            <a:endParaRPr lang="en-AU" sz="1600" b="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marL="304800">
              <a:lnSpc>
                <a:spcPts val="1560"/>
              </a:lnSpc>
              <a:spcBef>
                <a:spcPts val="805"/>
              </a:spcBef>
              <a:spcAft>
                <a:spcPts val="805"/>
              </a:spcAft>
            </a:pPr>
            <a:r>
              <a:rPr lang="en-AU" b="1" dirty="0">
                <a:solidFill>
                  <a:srgbClr val="7030A0"/>
                </a:solidFill>
                <a:latin typeface="Arial" panose="020B0604020202020204" pitchFamily="34" charset="0"/>
                <a:ea typeface="Times New Roman" panose="02020603050405020304" pitchFamily="18" charset="0"/>
                <a:cs typeface="Arial" panose="020B0604020202020204" pitchFamily="34" charset="0"/>
              </a:rPr>
              <a:t>(c) to forward those recommendations to the Council at least 2 months before the relevant</a:t>
            </a:r>
          </a:p>
          <a:p>
            <a:pPr marL="304800">
              <a:lnSpc>
                <a:spcPts val="1560"/>
              </a:lnSpc>
              <a:spcBef>
                <a:spcPts val="805"/>
              </a:spcBef>
              <a:spcAft>
                <a:spcPts val="805"/>
              </a:spcAft>
            </a:pPr>
            <a:r>
              <a:rPr lang="en-AU" b="1" dirty="0">
                <a:solidFill>
                  <a:srgbClr val="7030A0"/>
                </a:solidFill>
                <a:latin typeface="Arial" panose="020B0604020202020204" pitchFamily="34" charset="0"/>
                <a:ea typeface="Times New Roman" panose="02020603050405020304" pitchFamily="18" charset="0"/>
                <a:cs typeface="Arial" panose="020B0604020202020204" pitchFamily="34" charset="0"/>
              </a:rPr>
              <a:t> term of office is due to expire.</a:t>
            </a:r>
            <a:endParaRPr lang="en-AU" sz="1600" b="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a:lnSpc>
                <a:spcPts val="1560"/>
              </a:lnSpc>
              <a:spcBef>
                <a:spcPts val="805"/>
              </a:spcBef>
              <a:spcAft>
                <a:spcPts val="805"/>
              </a:spcAft>
            </a:pPr>
            <a:r>
              <a:rPr lang="en-AU" b="1" dirty="0">
                <a:solidFill>
                  <a:schemeClr val="accent6">
                    <a:lumMod val="75000"/>
                  </a:schemeClr>
                </a:solidFill>
                <a:latin typeface="Verdana" panose="020B0604030504040204" pitchFamily="34" charset="0"/>
                <a:ea typeface="Times New Roman" panose="02020603050405020304" pitchFamily="18" charset="0"/>
                <a:cs typeface="Times New Roman" panose="02020603050405020304" pitchFamily="18" charset="0"/>
              </a:rPr>
              <a:t>(3) In determining the persons to be recommended under subclause (2) (a), the </a:t>
            </a:r>
          </a:p>
          <a:p>
            <a:pPr>
              <a:lnSpc>
                <a:spcPts val="1560"/>
              </a:lnSpc>
              <a:spcBef>
                <a:spcPts val="805"/>
              </a:spcBef>
              <a:spcAft>
                <a:spcPts val="805"/>
              </a:spcAft>
            </a:pPr>
            <a:r>
              <a:rPr lang="en-AU" b="1" dirty="0">
                <a:solidFill>
                  <a:schemeClr val="accent6">
                    <a:lumMod val="75000"/>
                  </a:schemeClr>
                </a:solidFill>
                <a:latin typeface="Verdana" panose="020B0604030504040204" pitchFamily="34" charset="0"/>
                <a:ea typeface="Times New Roman" panose="02020603050405020304" pitchFamily="18" charset="0"/>
                <a:cs typeface="Times New Roman" panose="02020603050405020304" pitchFamily="18" charset="0"/>
              </a:rPr>
              <a:t>Committee is</a:t>
            </a:r>
          </a:p>
          <a:p>
            <a:pPr>
              <a:lnSpc>
                <a:spcPts val="1560"/>
              </a:lnSpc>
              <a:spcBef>
                <a:spcPts val="805"/>
              </a:spcBef>
              <a:spcAft>
                <a:spcPts val="805"/>
              </a:spcAft>
            </a:pPr>
            <a:r>
              <a:rPr lang="en-AU" b="1" dirty="0">
                <a:solidFill>
                  <a:schemeClr val="accent6">
                    <a:lumMod val="75000"/>
                  </a:schemeClr>
                </a:solidFill>
                <a:latin typeface="Verdana" panose="020B0604030504040204" pitchFamily="34" charset="0"/>
                <a:ea typeface="Times New Roman" panose="02020603050405020304" pitchFamily="18" charset="0"/>
                <a:cs typeface="Times New Roman" panose="02020603050405020304" pitchFamily="18" charset="0"/>
              </a:rPr>
              <a:t> to have regard to:</a:t>
            </a:r>
            <a:endParaRPr lang="en-AU" sz="16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04800">
              <a:lnSpc>
                <a:spcPts val="1560"/>
              </a:lnSpc>
              <a:spcBef>
                <a:spcPts val="805"/>
              </a:spcBef>
              <a:spcAft>
                <a:spcPts val="805"/>
              </a:spcAft>
            </a:pPr>
            <a:r>
              <a:rPr lang="en-AU" b="1" dirty="0">
                <a:solidFill>
                  <a:schemeClr val="accent6">
                    <a:lumMod val="75000"/>
                  </a:schemeClr>
                </a:solidFill>
                <a:latin typeface="Verdana" panose="020B0604030504040204" pitchFamily="34" charset="0"/>
                <a:ea typeface="Times New Roman" panose="02020603050405020304" pitchFamily="18" charset="0"/>
                <a:cs typeface="Times New Roman" panose="02020603050405020304" pitchFamily="18" charset="0"/>
              </a:rPr>
              <a:t>(a) the skills and experience of the continuing members of the Council, and</a:t>
            </a:r>
            <a:endParaRPr lang="en-AU" sz="16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04800">
              <a:lnSpc>
                <a:spcPts val="1560"/>
              </a:lnSpc>
              <a:spcBef>
                <a:spcPts val="805"/>
              </a:spcBef>
              <a:spcAft>
                <a:spcPts val="805"/>
              </a:spcAft>
            </a:pPr>
            <a:r>
              <a:rPr lang="en-AU" b="1" dirty="0">
                <a:solidFill>
                  <a:schemeClr val="accent6">
                    <a:lumMod val="75000"/>
                  </a:schemeClr>
                </a:solidFill>
                <a:latin typeface="Verdana" panose="020B0604030504040204" pitchFamily="34" charset="0"/>
                <a:ea typeface="Times New Roman" panose="02020603050405020304" pitchFamily="18" charset="0"/>
                <a:cs typeface="Times New Roman" panose="02020603050405020304" pitchFamily="18" charset="0"/>
              </a:rPr>
              <a:t>(b) the skills and experience that will be needed for the Council as a whole (taking </a:t>
            </a:r>
          </a:p>
          <a:p>
            <a:pPr marL="304800">
              <a:lnSpc>
                <a:spcPts val="1560"/>
              </a:lnSpc>
              <a:spcBef>
                <a:spcPts val="805"/>
              </a:spcBef>
              <a:spcAft>
                <a:spcPts val="805"/>
              </a:spcAft>
            </a:pPr>
            <a:r>
              <a:rPr lang="en-AU" b="1" dirty="0">
                <a:solidFill>
                  <a:schemeClr val="accent6">
                    <a:lumMod val="75000"/>
                  </a:schemeClr>
                </a:solidFill>
                <a:latin typeface="Verdana" panose="020B0604030504040204" pitchFamily="34" charset="0"/>
                <a:ea typeface="Times New Roman" panose="02020603050405020304" pitchFamily="18" charset="0"/>
                <a:cs typeface="Times New Roman" panose="02020603050405020304" pitchFamily="18" charset="0"/>
              </a:rPr>
              <a:t>into account the matters referred to in section 8C of the Act), and</a:t>
            </a:r>
            <a:endParaRPr lang="en-AU" sz="16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04800">
              <a:lnSpc>
                <a:spcPts val="1560"/>
              </a:lnSpc>
              <a:spcBef>
                <a:spcPts val="805"/>
              </a:spcBef>
              <a:spcAft>
                <a:spcPts val="805"/>
              </a:spcAft>
            </a:pPr>
            <a:r>
              <a:rPr lang="en-AU" b="1" dirty="0">
                <a:solidFill>
                  <a:srgbClr val="FFFF00"/>
                </a:solidFill>
                <a:latin typeface="Verdana" panose="020B0604030504040204" pitchFamily="34" charset="0"/>
                <a:ea typeface="Times New Roman" panose="02020603050405020304" pitchFamily="18" charset="0"/>
                <a:cs typeface="Times New Roman" panose="02020603050405020304" pitchFamily="18" charset="0"/>
              </a:rPr>
              <a:t>(c) such other matters as the Committee considers relevant.</a:t>
            </a:r>
            <a:endParaRPr lang="en-AU"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76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60" y="243415"/>
            <a:ext cx="11516139" cy="1938992"/>
          </a:xfrm>
          <a:prstGeom prst="rect">
            <a:avLst/>
          </a:prstGeom>
        </p:spPr>
        <p:txBody>
          <a:bodyPr wrap="square">
            <a:spAutoFit/>
          </a:bodyPr>
          <a:lstStyle/>
          <a:p>
            <a:pPr>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4) The Council is:</a:t>
            </a:r>
            <a:endParaRPr lang="en-AU"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04800">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(a) to consider the recommendations forwarded by the Committee, and</a:t>
            </a:r>
            <a:endParaRPr lang="en-AU"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04800">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(b) to determine which of the recommended persons are to be:</a:t>
            </a:r>
            <a:endParaRPr lang="en-AU"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609600">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a:t>
            </a:r>
            <a:r>
              <a:rPr lang="en-AU" sz="2000" b="1" dirty="0" err="1">
                <a:solidFill>
                  <a:srgbClr val="7030A0"/>
                </a:solidFill>
                <a:latin typeface="Verdana" panose="020B0604030504040204" pitchFamily="34" charset="0"/>
                <a:ea typeface="Times New Roman" panose="02020603050405020304" pitchFamily="18" charset="0"/>
                <a:cs typeface="Times New Roman" panose="02020603050405020304" pitchFamily="18" charset="0"/>
              </a:rPr>
              <a:t>i</a:t>
            </a: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suggested for consideration for appointment by the Minister, or</a:t>
            </a:r>
            <a:endParaRPr lang="en-AU"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609600">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(ii) appointed by the Council,</a:t>
            </a:r>
            <a:endParaRPr lang="en-AU"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08382" y="2419746"/>
            <a:ext cx="10614991" cy="1541961"/>
          </a:xfrm>
          <a:prstGeom prst="rect">
            <a:avLst/>
          </a:prstGeom>
        </p:spPr>
        <p:txBody>
          <a:bodyPr wrap="square">
            <a:spAutoFit/>
          </a:bodyPr>
          <a:lstStyle/>
          <a:p>
            <a:pPr>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(c) to determine:</a:t>
            </a:r>
            <a:endParaRPr lang="en-AU"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609600">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a:t>
            </a:r>
            <a:r>
              <a:rPr lang="en-AU" sz="2000" b="1" dirty="0" err="1">
                <a:solidFill>
                  <a:srgbClr val="7030A0"/>
                </a:solidFill>
                <a:latin typeface="Verdana" panose="020B0604030504040204" pitchFamily="34" charset="0"/>
                <a:ea typeface="Times New Roman" panose="02020603050405020304" pitchFamily="18" charset="0"/>
                <a:cs typeface="Times New Roman" panose="02020603050405020304" pitchFamily="18" charset="0"/>
              </a:rPr>
              <a:t>i</a:t>
            </a: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in the case of the persons referred to in paragraph (b) (</a:t>
            </a:r>
            <a:r>
              <a:rPr lang="en-AU" sz="2000" b="1" dirty="0" err="1">
                <a:solidFill>
                  <a:srgbClr val="7030A0"/>
                </a:solidFill>
                <a:latin typeface="Verdana" panose="020B0604030504040204" pitchFamily="34" charset="0"/>
                <a:ea typeface="Times New Roman" panose="02020603050405020304" pitchFamily="18" charset="0"/>
                <a:cs typeface="Times New Roman" panose="02020603050405020304" pitchFamily="18" charset="0"/>
              </a:rPr>
              <a:t>i</a:t>
            </a: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the recommended length of appointment for each such person, or</a:t>
            </a:r>
            <a:endParaRPr lang="en-AU"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609600">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(ii) in the case of the persons referred to in paragraph (b) (ii), the length of appointment for each such person.</a:t>
            </a:r>
            <a:endParaRPr lang="en-AU"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3334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208" y="355360"/>
            <a:ext cx="2698175" cy="369332"/>
          </a:xfrm>
          <a:prstGeom prst="rect">
            <a:avLst/>
          </a:prstGeom>
        </p:spPr>
        <p:txBody>
          <a:bodyPr wrap="none">
            <a:spAutoFit/>
          </a:bodyPr>
          <a:lstStyle/>
          <a:p>
            <a:r>
              <a:rPr lang="en-AU" b="1" dirty="0">
                <a:solidFill>
                  <a:srgbClr val="FF0000"/>
                </a:solidFill>
              </a:rPr>
              <a:t>Academic promotions</a:t>
            </a:r>
          </a:p>
        </p:txBody>
      </p:sp>
      <p:sp>
        <p:nvSpPr>
          <p:cNvPr id="3" name="Rectangle 2"/>
          <p:cNvSpPr/>
          <p:nvPr/>
        </p:nvSpPr>
        <p:spPr>
          <a:xfrm>
            <a:off x="453208" y="724692"/>
            <a:ext cx="11052312" cy="3785652"/>
          </a:xfrm>
          <a:prstGeom prst="rect">
            <a:avLst/>
          </a:prstGeom>
        </p:spPr>
        <p:txBody>
          <a:bodyPr wrap="square">
            <a:spAutoFit/>
          </a:bodyPr>
          <a:lstStyle/>
          <a:p>
            <a:r>
              <a:rPr lang="en-AU" sz="2400" dirty="0">
                <a:solidFill>
                  <a:srgbClr val="7030A0"/>
                </a:solidFill>
                <a:latin typeface="Arial" panose="020B0604020202020204" pitchFamily="34" charset="0"/>
              </a:rPr>
              <a:t>The purpose of promotion is to: </a:t>
            </a:r>
          </a:p>
          <a:p>
            <a:endParaRPr lang="en-AU" sz="2400" dirty="0">
              <a:solidFill>
                <a:srgbClr val="7030A0"/>
              </a:solidFill>
              <a:latin typeface="Arial" panose="020B0604020202020204" pitchFamily="34" charset="0"/>
            </a:endParaRPr>
          </a:p>
          <a:p>
            <a:pPr marL="342900" indent="-342900">
              <a:buAutoNum type="alphaLcParenBoth"/>
            </a:pPr>
            <a:r>
              <a:rPr lang="en-AU" sz="2400" dirty="0">
                <a:solidFill>
                  <a:srgbClr val="7030A0"/>
                </a:solidFill>
                <a:latin typeface="Arial" panose="020B0604020202020204" pitchFamily="34" charset="0"/>
              </a:rPr>
              <a:t>recognise, reward and retain academic staff who contribute to outcomes which advance the University’s strategic objectives and standing </a:t>
            </a:r>
          </a:p>
          <a:p>
            <a:r>
              <a:rPr lang="en-AU" sz="2400" dirty="0">
                <a:solidFill>
                  <a:srgbClr val="7030A0"/>
                </a:solidFill>
                <a:latin typeface="Arial" panose="020B0604020202020204" pitchFamily="34" charset="0"/>
              </a:rPr>
              <a:t>(b) provide an identifiable career pathway for academic staff </a:t>
            </a:r>
          </a:p>
          <a:p>
            <a:r>
              <a:rPr lang="en-AU" sz="2400" dirty="0">
                <a:solidFill>
                  <a:srgbClr val="7030A0"/>
                </a:solidFill>
                <a:latin typeface="Arial" panose="020B0604020202020204" pitchFamily="34" charset="0"/>
              </a:rPr>
              <a:t>(c) foster the development of the skills and performance excellence of academic staff, and </a:t>
            </a:r>
          </a:p>
          <a:p>
            <a:r>
              <a:rPr lang="en-AU" sz="2400" dirty="0">
                <a:solidFill>
                  <a:srgbClr val="7030A0"/>
                </a:solidFill>
                <a:latin typeface="Arial" panose="020B0604020202020204" pitchFamily="34" charset="0"/>
              </a:rPr>
              <a:t>(d) recognise the achievement of high standards of workplace behaviour including ethical and collegial behaviour, respect for others and adherence to the principles of equity and diversity and personal accountability. </a:t>
            </a:r>
            <a:endParaRPr lang="en-AU" sz="2400" dirty="0">
              <a:solidFill>
                <a:srgbClr val="7030A0"/>
              </a:solidFill>
            </a:endParaRPr>
          </a:p>
        </p:txBody>
      </p:sp>
      <p:sp>
        <p:nvSpPr>
          <p:cNvPr id="4" name="Rectangle 3"/>
          <p:cNvSpPr/>
          <p:nvPr/>
        </p:nvSpPr>
        <p:spPr>
          <a:xfrm>
            <a:off x="559225" y="4106184"/>
            <a:ext cx="11632775" cy="1508105"/>
          </a:xfrm>
          <a:prstGeom prst="rect">
            <a:avLst/>
          </a:prstGeom>
        </p:spPr>
        <p:txBody>
          <a:bodyPr wrap="square">
            <a:spAutoFit/>
          </a:bodyPr>
          <a:lstStyle/>
          <a:p>
            <a:endParaRPr lang="en-AU" sz="2000" dirty="0">
              <a:solidFill>
                <a:srgbClr val="000000"/>
              </a:solidFill>
              <a:latin typeface="Arial" panose="020B0604020202020204" pitchFamily="34" charset="0"/>
            </a:endParaRPr>
          </a:p>
          <a:p>
            <a:r>
              <a:rPr lang="en-AU" sz="2400" b="1" dirty="0">
                <a:solidFill>
                  <a:srgbClr val="00B050"/>
                </a:solidFill>
                <a:latin typeface="Arial" panose="020B0604020202020204" pitchFamily="34" charset="0"/>
              </a:rPr>
              <a:t>The particular circumstances of an applicant’s career </a:t>
            </a:r>
          </a:p>
          <a:p>
            <a:r>
              <a:rPr lang="en-AU" sz="2400" b="1" dirty="0">
                <a:solidFill>
                  <a:srgbClr val="00B050"/>
                </a:solidFill>
                <a:latin typeface="Arial" panose="020B0604020202020204" pitchFamily="34" charset="0"/>
              </a:rPr>
              <a:t>approved workplans, and  the opportunities which have been available to him/her relative to the discipline and appointments held. </a:t>
            </a:r>
          </a:p>
        </p:txBody>
      </p:sp>
    </p:spTree>
    <p:extLst>
      <p:ext uri="{BB962C8B-B14F-4D97-AF65-F5344CB8AC3E}">
        <p14:creationId xmlns:p14="http://schemas.microsoft.com/office/powerpoint/2010/main" val="298569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4" y="238684"/>
            <a:ext cx="11145079" cy="1938992"/>
          </a:xfrm>
          <a:prstGeom prst="rect">
            <a:avLst/>
          </a:prstGeom>
        </p:spPr>
        <p:txBody>
          <a:bodyPr wrap="square">
            <a:spAutoFit/>
          </a:bodyPr>
          <a:lstStyle/>
          <a:p>
            <a:r>
              <a:rPr lang="en-AU" sz="2400" b="1" dirty="0">
                <a:solidFill>
                  <a:srgbClr val="7030A0"/>
                </a:solidFill>
                <a:latin typeface="Arial" panose="020B0604020202020204" pitchFamily="34" charset="0"/>
              </a:rPr>
              <a:t>Criteria for promotion </a:t>
            </a:r>
          </a:p>
          <a:p>
            <a:r>
              <a:rPr lang="en-AU" sz="2400" b="1" dirty="0">
                <a:solidFill>
                  <a:srgbClr val="7030A0"/>
                </a:solidFill>
                <a:latin typeface="Arial" panose="020B0604020202020204" pitchFamily="34" charset="0"/>
              </a:rPr>
              <a:t>Suitability for promotion will be judged on three criteria: </a:t>
            </a:r>
          </a:p>
          <a:p>
            <a:r>
              <a:rPr lang="en-AU" sz="2400" b="1" dirty="0">
                <a:solidFill>
                  <a:srgbClr val="7030A0"/>
                </a:solidFill>
                <a:latin typeface="Arial" panose="020B0604020202020204" pitchFamily="34" charset="0"/>
              </a:rPr>
              <a:t>(a) qualifications </a:t>
            </a:r>
          </a:p>
          <a:p>
            <a:r>
              <a:rPr lang="en-AU" sz="2400" b="1" dirty="0">
                <a:solidFill>
                  <a:srgbClr val="7030A0"/>
                </a:solidFill>
                <a:latin typeface="Arial" panose="020B0604020202020204" pitchFamily="34" charset="0"/>
              </a:rPr>
              <a:t>(b) performance and standing </a:t>
            </a:r>
          </a:p>
          <a:p>
            <a:r>
              <a:rPr lang="en-AU" sz="2400" b="1" dirty="0">
                <a:solidFill>
                  <a:srgbClr val="7030A0"/>
                </a:solidFill>
                <a:latin typeface="Arial" panose="020B0604020202020204" pitchFamily="34" charset="0"/>
              </a:rPr>
              <a:t>(c) leadership within the University and personal standing</a:t>
            </a:r>
            <a:r>
              <a:rPr lang="en-AU" sz="2400" dirty="0">
                <a:solidFill>
                  <a:srgbClr val="7030A0"/>
                </a:solidFill>
                <a:latin typeface="Arial" panose="020B0604020202020204" pitchFamily="34" charset="0"/>
              </a:rPr>
              <a:t>. </a:t>
            </a:r>
            <a:endParaRPr lang="en-AU" sz="2400" dirty="0">
              <a:solidFill>
                <a:srgbClr val="7030A0"/>
              </a:solidFill>
            </a:endParaRPr>
          </a:p>
        </p:txBody>
      </p:sp>
      <p:sp>
        <p:nvSpPr>
          <p:cNvPr id="3" name="Rectangle 2"/>
          <p:cNvSpPr/>
          <p:nvPr/>
        </p:nvSpPr>
        <p:spPr>
          <a:xfrm>
            <a:off x="437321" y="2301343"/>
            <a:ext cx="10986051" cy="2677656"/>
          </a:xfrm>
          <a:prstGeom prst="rect">
            <a:avLst/>
          </a:prstGeom>
        </p:spPr>
        <p:txBody>
          <a:bodyPr wrap="square">
            <a:spAutoFit/>
          </a:bodyPr>
          <a:lstStyle/>
          <a:p>
            <a:r>
              <a:rPr lang="en-AU" sz="2400" b="1" dirty="0">
                <a:solidFill>
                  <a:srgbClr val="7030A0"/>
                </a:solidFill>
                <a:latin typeface="Arial" panose="020B0604020202020204" pitchFamily="34" charset="0"/>
              </a:rPr>
              <a:t>Performance and standing </a:t>
            </a:r>
          </a:p>
          <a:p>
            <a:r>
              <a:rPr lang="en-AU" sz="2400" b="1" dirty="0">
                <a:solidFill>
                  <a:srgbClr val="7030A0"/>
                </a:solidFill>
                <a:latin typeface="Arial" panose="020B0604020202020204" pitchFamily="34" charset="0"/>
              </a:rPr>
              <a:t>Applicants' performance and standing will be assessed in the following three areas of activity: </a:t>
            </a:r>
          </a:p>
          <a:p>
            <a:r>
              <a:rPr lang="en-AU" sz="2400" b="1" dirty="0">
                <a:solidFill>
                  <a:srgbClr val="7030A0"/>
                </a:solidFill>
                <a:latin typeface="Arial" panose="020B0604020202020204" pitchFamily="34" charset="0"/>
              </a:rPr>
              <a:t>(1) teaching and educational development </a:t>
            </a:r>
          </a:p>
          <a:p>
            <a:r>
              <a:rPr lang="en-AU" sz="2400" b="1" dirty="0">
                <a:solidFill>
                  <a:srgbClr val="7030A0"/>
                </a:solidFill>
                <a:latin typeface="Arial" panose="020B0604020202020204" pitchFamily="34" charset="0"/>
              </a:rPr>
              <a:t>(2) research, scholarship, creative work and/or the advancement of knowledge </a:t>
            </a:r>
          </a:p>
          <a:p>
            <a:r>
              <a:rPr lang="en-AU" sz="2400" b="1" dirty="0">
                <a:solidFill>
                  <a:srgbClr val="7030A0"/>
                </a:solidFill>
                <a:latin typeface="Arial" panose="020B0604020202020204" pitchFamily="34" charset="0"/>
              </a:rPr>
              <a:t>(3) engagement and partnership, and academic management </a:t>
            </a:r>
            <a:endParaRPr lang="en-AU" sz="2400" b="1" dirty="0">
              <a:solidFill>
                <a:srgbClr val="7030A0"/>
              </a:solidFill>
            </a:endParaRPr>
          </a:p>
        </p:txBody>
      </p:sp>
    </p:spTree>
    <p:extLst>
      <p:ext uri="{BB962C8B-B14F-4D97-AF65-F5344CB8AC3E}">
        <p14:creationId xmlns:p14="http://schemas.microsoft.com/office/powerpoint/2010/main" val="174784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29" y="1"/>
            <a:ext cx="11794435" cy="5262979"/>
          </a:xfrm>
          <a:prstGeom prst="rect">
            <a:avLst/>
          </a:prstGeom>
        </p:spPr>
        <p:txBody>
          <a:bodyPr wrap="square">
            <a:spAutoFit/>
          </a:bodyPr>
          <a:lstStyle/>
          <a:p>
            <a:r>
              <a:rPr lang="en-AU" sz="2400" b="1" dirty="0">
                <a:solidFill>
                  <a:srgbClr val="7030A0"/>
                </a:solidFill>
                <a:latin typeface="Arial" panose="020B0604020202020204" pitchFamily="34" charset="0"/>
              </a:rPr>
              <a:t>An applicant who applies for promotion on this basis is expected to: </a:t>
            </a:r>
          </a:p>
          <a:p>
            <a:r>
              <a:rPr lang="en-AU" sz="2400" b="1" dirty="0">
                <a:solidFill>
                  <a:srgbClr val="7030A0"/>
                </a:solidFill>
                <a:latin typeface="Arial" panose="020B0604020202020204" pitchFamily="34" charset="0"/>
              </a:rPr>
              <a:t>have served in the approved role or workload specialisation for at least one year </a:t>
            </a:r>
          </a:p>
          <a:p>
            <a:pPr marL="342900" indent="-342900">
              <a:buFont typeface="Arial" panose="020B0604020202020204" pitchFamily="34" charset="0"/>
              <a:buChar char="•"/>
            </a:pPr>
            <a:r>
              <a:rPr lang="en-AU" sz="2400" b="1" dirty="0">
                <a:solidFill>
                  <a:srgbClr val="7030A0"/>
                </a:solidFill>
                <a:latin typeface="Arial" panose="020B0604020202020204" pitchFamily="34" charset="0"/>
              </a:rPr>
              <a:t>demonstrate how their specialisation contributes to the strategic objectives of University </a:t>
            </a:r>
          </a:p>
          <a:p>
            <a:pPr marL="342900" indent="-342900">
              <a:buFont typeface="Arial" panose="020B0604020202020204" pitchFamily="34" charset="0"/>
              <a:buChar char="•"/>
            </a:pPr>
            <a:r>
              <a:rPr lang="en-AU" sz="2400" b="1" dirty="0">
                <a:solidFill>
                  <a:srgbClr val="7030A0"/>
                </a:solidFill>
                <a:latin typeface="Arial" panose="020B0604020202020204" pitchFamily="34" charset="0"/>
              </a:rPr>
              <a:t>demonstrate a </a:t>
            </a:r>
            <a:r>
              <a:rPr lang="en-AU" sz="2400" b="1" i="1" dirty="0">
                <a:solidFill>
                  <a:srgbClr val="7030A0"/>
                </a:solidFill>
                <a:latin typeface="Arial" panose="020B0604020202020204" pitchFamily="34" charset="0"/>
              </a:rPr>
              <a:t>sustained higher level </a:t>
            </a:r>
            <a:r>
              <a:rPr lang="en-AU" sz="2400" b="1" dirty="0">
                <a:solidFill>
                  <a:srgbClr val="7030A0"/>
                </a:solidFill>
                <a:latin typeface="Arial" panose="020B0604020202020204" pitchFamily="34" charset="0"/>
              </a:rPr>
              <a:t>of </a:t>
            </a:r>
            <a:r>
              <a:rPr lang="en-AU" sz="2400" b="1" i="1" dirty="0">
                <a:solidFill>
                  <a:srgbClr val="7030A0"/>
                </a:solidFill>
                <a:latin typeface="Arial" panose="020B0604020202020204" pitchFamily="34" charset="0"/>
              </a:rPr>
              <a:t>productivity </a:t>
            </a:r>
            <a:r>
              <a:rPr lang="en-AU" sz="2400" b="1" dirty="0">
                <a:solidFill>
                  <a:srgbClr val="7030A0"/>
                </a:solidFill>
                <a:latin typeface="Arial" panose="020B0604020202020204" pitchFamily="34" charset="0"/>
              </a:rPr>
              <a:t>and </a:t>
            </a:r>
            <a:r>
              <a:rPr lang="en-AU" sz="2400" b="1" i="1" dirty="0">
                <a:solidFill>
                  <a:srgbClr val="7030A0"/>
                </a:solidFill>
                <a:latin typeface="Arial" panose="020B0604020202020204" pitchFamily="34" charset="0"/>
              </a:rPr>
              <a:t>impact </a:t>
            </a:r>
            <a:r>
              <a:rPr lang="en-AU" sz="2400" b="1" dirty="0">
                <a:solidFill>
                  <a:srgbClr val="7030A0"/>
                </a:solidFill>
                <a:latin typeface="Arial" panose="020B0604020202020204" pitchFamily="34" charset="0"/>
              </a:rPr>
              <a:t>of an appropriate standard and quality in the area(s) of specialisation than applicants who contribute to all three areas, and </a:t>
            </a:r>
          </a:p>
          <a:p>
            <a:pPr marL="342900" indent="-342900">
              <a:buFont typeface="Arial" panose="020B0604020202020204" pitchFamily="34" charset="0"/>
              <a:buChar char="•"/>
            </a:pPr>
            <a:r>
              <a:rPr lang="en-AU" sz="2400" b="1" dirty="0">
                <a:solidFill>
                  <a:srgbClr val="7030A0"/>
                </a:solidFill>
                <a:latin typeface="Arial" panose="020B0604020202020204" pitchFamily="34" charset="0"/>
              </a:rPr>
              <a:t>demonstrate sustained performance which meets expectations in terms of its standard and quality in any other areas of academic activity in which they are engaged during the period of the specialisation, and </a:t>
            </a:r>
          </a:p>
          <a:p>
            <a:pPr marL="342900" indent="-342900">
              <a:buFont typeface="Arial" panose="020B0604020202020204" pitchFamily="34" charset="0"/>
              <a:buChar char="•"/>
            </a:pPr>
            <a:r>
              <a:rPr lang="en-AU" sz="2400" b="1" dirty="0">
                <a:solidFill>
                  <a:srgbClr val="7030A0"/>
                </a:solidFill>
                <a:latin typeface="Arial" panose="020B0604020202020204" pitchFamily="34" charset="0"/>
              </a:rPr>
              <a:t>in the case of education focused academic appointments, demonstrate that they meet the requirements of level descriptor for the level to which they are seeking promotion </a:t>
            </a:r>
          </a:p>
        </p:txBody>
      </p:sp>
    </p:spTree>
    <p:extLst>
      <p:ext uri="{BB962C8B-B14F-4D97-AF65-F5344CB8AC3E}">
        <p14:creationId xmlns:p14="http://schemas.microsoft.com/office/powerpoint/2010/main" val="32995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6" y="198928"/>
            <a:ext cx="11714922" cy="1569660"/>
          </a:xfrm>
          <a:prstGeom prst="rect">
            <a:avLst/>
          </a:prstGeom>
        </p:spPr>
        <p:txBody>
          <a:bodyPr wrap="square">
            <a:spAutoFit/>
          </a:bodyPr>
          <a:lstStyle/>
          <a:p>
            <a:r>
              <a:rPr lang="en-AU" sz="2400" b="1" dirty="0">
                <a:solidFill>
                  <a:srgbClr val="7030A0"/>
                </a:solidFill>
                <a:latin typeface="Arial" panose="020B0604020202020204" pitchFamily="34" charset="0"/>
              </a:rPr>
              <a:t>To be promoted, the applicant’s overall performance in terms of the performance and standing criterion must be judged to be equivalent to the overall performance of an applicant who meets the contribution requirements for the level of promotion being sought .</a:t>
            </a:r>
            <a:endParaRPr lang="en-AU" sz="2400" b="1" dirty="0">
              <a:solidFill>
                <a:srgbClr val="7030A0"/>
              </a:solidFill>
            </a:endParaRPr>
          </a:p>
        </p:txBody>
      </p:sp>
      <p:sp>
        <p:nvSpPr>
          <p:cNvPr id="3" name="Rectangle 2"/>
          <p:cNvSpPr/>
          <p:nvPr/>
        </p:nvSpPr>
        <p:spPr>
          <a:xfrm>
            <a:off x="304800" y="1768588"/>
            <a:ext cx="11714922" cy="4093428"/>
          </a:xfrm>
          <a:prstGeom prst="rect">
            <a:avLst/>
          </a:prstGeom>
        </p:spPr>
        <p:txBody>
          <a:bodyPr wrap="square">
            <a:spAutoFit/>
          </a:bodyPr>
          <a:lstStyle/>
          <a:p>
            <a:r>
              <a:rPr lang="en-AU" sz="2000" b="1" i="1" dirty="0">
                <a:solidFill>
                  <a:srgbClr val="C00000"/>
                </a:solidFill>
                <a:latin typeface="Arial" panose="020B0604020202020204" pitchFamily="34" charset="0"/>
              </a:rPr>
              <a:t>Personal circumstances or approved working arrangements </a:t>
            </a:r>
            <a:endParaRPr lang="en-AU" sz="2000" b="1" dirty="0">
              <a:solidFill>
                <a:srgbClr val="C00000"/>
              </a:solidFill>
              <a:latin typeface="Arial" panose="020B0604020202020204" pitchFamily="34" charset="0"/>
            </a:endParaRPr>
          </a:p>
          <a:p>
            <a:r>
              <a:rPr lang="en-AU" sz="2000" b="1" dirty="0">
                <a:solidFill>
                  <a:srgbClr val="C00000"/>
                </a:solidFill>
                <a:latin typeface="Arial" panose="020B0604020202020204" pitchFamily="34" charset="0"/>
              </a:rPr>
              <a:t>Such circumstances or arrangements may include substantial career interruptions (such as absence on parental leave, or due to serious ill health, disability or ‘misadventure’), carer responsibilities or part-time or sessional employment which limits the academic staff member’s opportunity to work across the three areas. </a:t>
            </a:r>
          </a:p>
          <a:p>
            <a:r>
              <a:rPr lang="en-AU" sz="2000" b="1" dirty="0">
                <a:solidFill>
                  <a:srgbClr val="C00000"/>
                </a:solidFill>
                <a:latin typeface="Arial" panose="020B0604020202020204" pitchFamily="34" charset="0"/>
              </a:rPr>
              <a:t>An applicant who applies for promotion on this basis: </a:t>
            </a:r>
          </a:p>
          <a:p>
            <a:r>
              <a:rPr lang="en-AU" sz="2000" b="1" dirty="0">
                <a:solidFill>
                  <a:srgbClr val="C00000"/>
                </a:solidFill>
                <a:latin typeface="Arial" panose="020B0604020202020204" pitchFamily="34" charset="0"/>
              </a:rPr>
              <a:t>is encouraged to make explicit their specific circumstances1, outlining the impact that these circumstances have had on their performance and reasons why they have not had the opportunity to contribute at the minimum levels required in all three areas </a:t>
            </a:r>
          </a:p>
          <a:p>
            <a:r>
              <a:rPr lang="en-AU" sz="2000" b="1" dirty="0">
                <a:solidFill>
                  <a:srgbClr val="C00000"/>
                </a:solidFill>
                <a:latin typeface="Arial" panose="020B0604020202020204" pitchFamily="34" charset="0"/>
              </a:rPr>
              <a:t>will be expected to demonstrate an appropriate and sustained standard of performance in terms of the </a:t>
            </a:r>
            <a:r>
              <a:rPr lang="en-AU" sz="2000" b="1" i="1" dirty="0">
                <a:solidFill>
                  <a:srgbClr val="C00000"/>
                </a:solidFill>
                <a:latin typeface="Arial" panose="020B0604020202020204" pitchFamily="34" charset="0"/>
              </a:rPr>
              <a:t>quality </a:t>
            </a:r>
            <a:r>
              <a:rPr lang="en-AU" sz="2000" b="1" dirty="0">
                <a:solidFill>
                  <a:srgbClr val="C00000"/>
                </a:solidFill>
                <a:latin typeface="Arial" panose="020B0604020202020204" pitchFamily="34" charset="0"/>
              </a:rPr>
              <a:t>and </a:t>
            </a:r>
            <a:r>
              <a:rPr lang="en-AU" sz="2000" b="1" i="1" dirty="0">
                <a:solidFill>
                  <a:srgbClr val="C00000"/>
                </a:solidFill>
                <a:latin typeface="Arial" panose="020B0604020202020204" pitchFamily="34" charset="0"/>
              </a:rPr>
              <a:t>impact </a:t>
            </a:r>
            <a:r>
              <a:rPr lang="en-AU" sz="2000" b="1" dirty="0">
                <a:solidFill>
                  <a:srgbClr val="C00000"/>
                </a:solidFill>
                <a:latin typeface="Arial" panose="020B0604020202020204" pitchFamily="34" charset="0"/>
              </a:rPr>
              <a:t>of their contributions in those areas of academic activity in which they are engaged. It is recognised that those who apply on this basis may have a lower level of </a:t>
            </a:r>
            <a:r>
              <a:rPr lang="en-AU" sz="2000" b="1" i="1" dirty="0">
                <a:solidFill>
                  <a:srgbClr val="C00000"/>
                </a:solidFill>
                <a:latin typeface="Arial" panose="020B0604020202020204" pitchFamily="34" charset="0"/>
              </a:rPr>
              <a:t>productivity</a:t>
            </a:r>
            <a:r>
              <a:rPr lang="en-AU" sz="2000" b="1" dirty="0">
                <a:solidFill>
                  <a:srgbClr val="C00000"/>
                </a:solidFill>
                <a:latin typeface="Arial" panose="020B0604020202020204" pitchFamily="34" charset="0"/>
              </a:rPr>
              <a:t>. </a:t>
            </a:r>
          </a:p>
        </p:txBody>
      </p:sp>
    </p:spTree>
    <p:extLst>
      <p:ext uri="{BB962C8B-B14F-4D97-AF65-F5344CB8AC3E}">
        <p14:creationId xmlns:p14="http://schemas.microsoft.com/office/powerpoint/2010/main" val="15380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767" y="116821"/>
            <a:ext cx="6016199" cy="461665"/>
          </a:xfrm>
          <a:prstGeom prst="rect">
            <a:avLst/>
          </a:prstGeom>
        </p:spPr>
        <p:txBody>
          <a:bodyPr wrap="none">
            <a:spAutoFit/>
          </a:bodyPr>
          <a:lstStyle/>
          <a:p>
            <a:r>
              <a:rPr lang="en-AU" sz="2400" b="1" i="1" dirty="0">
                <a:solidFill>
                  <a:srgbClr val="C00000"/>
                </a:solidFill>
                <a:latin typeface="Arial" panose="020B0604020202020204" pitchFamily="34" charset="0"/>
              </a:rPr>
              <a:t>Teaching and educational development </a:t>
            </a:r>
            <a:endParaRPr lang="en-AU" sz="2400" dirty="0">
              <a:solidFill>
                <a:srgbClr val="C00000"/>
              </a:solidFill>
            </a:endParaRPr>
          </a:p>
        </p:txBody>
      </p:sp>
      <p:sp>
        <p:nvSpPr>
          <p:cNvPr id="3" name="Rectangle 2"/>
          <p:cNvSpPr/>
          <p:nvPr/>
        </p:nvSpPr>
        <p:spPr>
          <a:xfrm>
            <a:off x="541767" y="578486"/>
            <a:ext cx="11065565" cy="5386090"/>
          </a:xfrm>
          <a:prstGeom prst="rect">
            <a:avLst/>
          </a:prstGeom>
        </p:spPr>
        <p:txBody>
          <a:bodyPr wrap="square">
            <a:spAutoFit/>
          </a:bodyPr>
          <a:lstStyle/>
          <a:p>
            <a:endParaRPr lang="en-AU" sz="2000" dirty="0">
              <a:solidFill>
                <a:srgbClr val="000000"/>
              </a:solidFill>
              <a:latin typeface="Arial" panose="020B0604020202020204" pitchFamily="34" charset="0"/>
            </a:endParaRPr>
          </a:p>
          <a:p>
            <a:r>
              <a:rPr lang="en-AU" sz="2400" dirty="0">
                <a:solidFill>
                  <a:srgbClr val="000000"/>
                </a:solidFill>
                <a:latin typeface="Arial" panose="020B0604020202020204" pitchFamily="34" charset="0"/>
              </a:rPr>
              <a:t>(</a:t>
            </a:r>
            <a:r>
              <a:rPr lang="en-AU" sz="2000" b="1" dirty="0">
                <a:solidFill>
                  <a:srgbClr val="7030A0"/>
                </a:solidFill>
                <a:latin typeface="Arial" panose="020B0604020202020204" pitchFamily="34" charset="0"/>
              </a:rPr>
              <a:t>a) effective teaching performance enabling appropriate learning outcomes from students </a:t>
            </a:r>
          </a:p>
          <a:p>
            <a:r>
              <a:rPr lang="en-AU" sz="2000" b="1" dirty="0">
                <a:solidFill>
                  <a:srgbClr val="7030A0"/>
                </a:solidFill>
                <a:latin typeface="Arial" panose="020B0604020202020204" pitchFamily="34" charset="0"/>
              </a:rPr>
              <a:t>(b) effective use of appropriate teaching methods and assessment to achieve learning objectives (including where appropriate, the use of flexible learning methods) </a:t>
            </a:r>
          </a:p>
          <a:p>
            <a:r>
              <a:rPr lang="en-AU" sz="2000" b="1" dirty="0">
                <a:solidFill>
                  <a:srgbClr val="7030A0"/>
                </a:solidFill>
                <a:latin typeface="Arial" panose="020B0604020202020204" pitchFamily="34" charset="0"/>
              </a:rPr>
              <a:t>(c) effective supervision of projects and/or theses of undergraduate, graduate, honours and/or research higher degree students </a:t>
            </a:r>
          </a:p>
          <a:p>
            <a:r>
              <a:rPr lang="en-AU" sz="2000" b="1" dirty="0">
                <a:solidFill>
                  <a:srgbClr val="7030A0"/>
                </a:solidFill>
                <a:latin typeface="Arial" panose="020B0604020202020204" pitchFamily="34" charset="0"/>
              </a:rPr>
              <a:t>(d) alignment of teaching, learning and curriculum practice with the UTS Model </a:t>
            </a:r>
          </a:p>
          <a:p>
            <a:r>
              <a:rPr lang="en-AU" sz="2000" b="1" dirty="0">
                <a:solidFill>
                  <a:srgbClr val="7030A0"/>
                </a:solidFill>
                <a:latin typeface="Arial" panose="020B0604020202020204" pitchFamily="34" charset="0"/>
              </a:rPr>
              <a:t>(e) quality and currency of, and innovative approaches to, subject, course or program content </a:t>
            </a:r>
          </a:p>
          <a:p>
            <a:r>
              <a:rPr lang="en-AU" sz="2000" b="1" dirty="0">
                <a:solidFill>
                  <a:srgbClr val="7030A0"/>
                </a:solidFill>
                <a:latin typeface="Arial" panose="020B0604020202020204" pitchFamily="34" charset="0"/>
              </a:rPr>
              <a:t>(f) effective subject and/or program (re)development including the development of appropriate learning resources and textbooks </a:t>
            </a:r>
          </a:p>
          <a:p>
            <a:r>
              <a:rPr lang="en-AU" sz="2000" b="1" dirty="0">
                <a:solidFill>
                  <a:srgbClr val="7030A0"/>
                </a:solidFill>
                <a:latin typeface="Arial" panose="020B0604020202020204" pitchFamily="34" charset="0"/>
              </a:rPr>
              <a:t>(g) systematic approach to providing effective student consultation </a:t>
            </a:r>
          </a:p>
          <a:p>
            <a:r>
              <a:rPr lang="en-AU" sz="2000" b="1" dirty="0">
                <a:solidFill>
                  <a:srgbClr val="7030A0"/>
                </a:solidFill>
                <a:latin typeface="Arial" panose="020B0604020202020204" pitchFamily="34" charset="0"/>
              </a:rPr>
              <a:t>(h) responsibility for enabling effective learning experiences for students through practical work, field trips, clinical teaching, placement of students in mandatory work experience, etc. </a:t>
            </a:r>
          </a:p>
          <a:p>
            <a:r>
              <a:rPr lang="en-AU" sz="2000" b="1" dirty="0">
                <a:solidFill>
                  <a:srgbClr val="7030A0"/>
                </a:solidFill>
                <a:latin typeface="Arial" panose="020B0604020202020204" pitchFamily="34" charset="0"/>
              </a:rPr>
              <a:t>(</a:t>
            </a:r>
            <a:r>
              <a:rPr lang="en-AU" sz="2000" b="1" dirty="0" err="1">
                <a:solidFill>
                  <a:srgbClr val="7030A0"/>
                </a:solidFill>
                <a:latin typeface="Arial" panose="020B0604020202020204" pitchFamily="34" charset="0"/>
              </a:rPr>
              <a:t>i</a:t>
            </a:r>
            <a:r>
              <a:rPr lang="en-AU" sz="2000" b="1" dirty="0">
                <a:solidFill>
                  <a:srgbClr val="7030A0"/>
                </a:solidFill>
                <a:latin typeface="Arial" panose="020B0604020202020204" pitchFamily="34" charset="0"/>
              </a:rPr>
              <a:t>) appropriate use of course content and design to foster the valuing and awareness of international, multicultural, gender, Indigenous and other diverse perspectives </a:t>
            </a:r>
          </a:p>
        </p:txBody>
      </p:sp>
    </p:spTree>
    <p:extLst>
      <p:ext uri="{BB962C8B-B14F-4D97-AF65-F5344CB8AC3E}">
        <p14:creationId xmlns:p14="http://schemas.microsoft.com/office/powerpoint/2010/main" val="136002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908" y="262595"/>
            <a:ext cx="4612417" cy="400110"/>
          </a:xfrm>
          <a:prstGeom prst="rect">
            <a:avLst/>
          </a:prstGeom>
        </p:spPr>
        <p:txBody>
          <a:bodyPr wrap="none">
            <a:spAutoFit/>
          </a:bodyPr>
          <a:lstStyle/>
          <a:p>
            <a:r>
              <a:rPr lang="en-AU" sz="2000" b="1" dirty="0">
                <a:solidFill>
                  <a:srgbClr val="FF0000"/>
                </a:solidFill>
                <a:latin typeface="Arial" panose="020B0604020202020204" pitchFamily="34" charset="0"/>
              </a:rPr>
              <a:t>A major or outstanding contribution </a:t>
            </a:r>
            <a:endParaRPr lang="en-AU" sz="2000" b="1" dirty="0">
              <a:solidFill>
                <a:srgbClr val="FF0000"/>
              </a:solidFill>
            </a:endParaRPr>
          </a:p>
        </p:txBody>
      </p:sp>
      <p:sp>
        <p:nvSpPr>
          <p:cNvPr id="3" name="Rectangle 2"/>
          <p:cNvSpPr/>
          <p:nvPr/>
        </p:nvSpPr>
        <p:spPr>
          <a:xfrm>
            <a:off x="404908" y="662705"/>
            <a:ext cx="11641318" cy="4708981"/>
          </a:xfrm>
          <a:prstGeom prst="rect">
            <a:avLst/>
          </a:prstGeom>
        </p:spPr>
        <p:txBody>
          <a:bodyPr wrap="square">
            <a:spAutoFit/>
          </a:bodyPr>
          <a:lstStyle/>
          <a:p>
            <a:r>
              <a:rPr lang="en-AU" dirty="0">
                <a:solidFill>
                  <a:srgbClr val="000000"/>
                </a:solidFill>
                <a:latin typeface="Arial" panose="020B0604020202020204" pitchFamily="34" charset="0"/>
              </a:rPr>
              <a:t>(</a:t>
            </a:r>
            <a:r>
              <a:rPr lang="en-AU" sz="2000" b="1" dirty="0">
                <a:solidFill>
                  <a:srgbClr val="7030A0"/>
                </a:solidFill>
                <a:latin typeface="Arial" panose="020B0604020202020204" pitchFamily="34" charset="0"/>
              </a:rPr>
              <a:t>a) teaching performance at a </a:t>
            </a:r>
            <a:r>
              <a:rPr lang="en-AU" sz="2000" b="1" i="1" dirty="0">
                <a:solidFill>
                  <a:srgbClr val="7030A0"/>
                </a:solidFill>
                <a:latin typeface="Arial" panose="020B0604020202020204" pitchFamily="34" charset="0"/>
              </a:rPr>
              <a:t>superior </a:t>
            </a:r>
            <a:r>
              <a:rPr lang="en-AU" sz="2000" b="1" dirty="0">
                <a:solidFill>
                  <a:srgbClr val="7030A0"/>
                </a:solidFill>
                <a:latin typeface="Arial" panose="020B0604020202020204" pitchFamily="34" charset="0"/>
              </a:rPr>
              <a:t>level </a:t>
            </a:r>
          </a:p>
          <a:p>
            <a:r>
              <a:rPr lang="en-AU" sz="2000" b="1" dirty="0">
                <a:solidFill>
                  <a:srgbClr val="7030A0"/>
                </a:solidFill>
                <a:latin typeface="Arial" panose="020B0604020202020204" pitchFamily="34" charset="0"/>
              </a:rPr>
              <a:t>(b) encouragement of critical thinking, and innovative approaches by students </a:t>
            </a:r>
          </a:p>
          <a:p>
            <a:r>
              <a:rPr lang="en-AU" sz="2000" b="1" dirty="0">
                <a:solidFill>
                  <a:srgbClr val="7030A0"/>
                </a:solidFill>
                <a:latin typeface="Arial" panose="020B0604020202020204" pitchFamily="34" charset="0"/>
              </a:rPr>
              <a:t>(c) innovative approaches to facilitating an effective learning environment for a diverse student population </a:t>
            </a:r>
          </a:p>
          <a:p>
            <a:r>
              <a:rPr lang="en-AU" sz="2000" b="1" dirty="0">
                <a:solidFill>
                  <a:srgbClr val="7030A0"/>
                </a:solidFill>
                <a:latin typeface="Arial" panose="020B0604020202020204" pitchFamily="34" charset="0"/>
              </a:rPr>
              <a:t>(d) effective fostering of internationalisation including intercultural engagement </a:t>
            </a:r>
          </a:p>
          <a:p>
            <a:r>
              <a:rPr lang="en-AU" sz="2000" b="1" dirty="0">
                <a:solidFill>
                  <a:srgbClr val="7030A0"/>
                </a:solidFill>
                <a:latin typeface="Arial" panose="020B0604020202020204" pitchFamily="34" charset="0"/>
              </a:rPr>
              <a:t>(e) innovative or exemplary approaches to practice-oriented and/or research inspired and integrated learning </a:t>
            </a:r>
          </a:p>
          <a:p>
            <a:r>
              <a:rPr lang="en-AU" sz="2000" b="1" dirty="0">
                <a:solidFill>
                  <a:srgbClr val="7030A0"/>
                </a:solidFill>
                <a:latin typeface="Arial" panose="020B0604020202020204" pitchFamily="34" charset="0"/>
              </a:rPr>
              <a:t>(f) development of innovative or exemplary teaching materials or facilities, or approaches to teaching or assessment to foster effective student learning, including through the use of new technologies </a:t>
            </a:r>
          </a:p>
          <a:p>
            <a:r>
              <a:rPr lang="en-AU" sz="2000" b="1" dirty="0">
                <a:solidFill>
                  <a:srgbClr val="7030A0"/>
                </a:solidFill>
                <a:latin typeface="Arial" panose="020B0604020202020204" pitchFamily="34" charset="0"/>
              </a:rPr>
              <a:t>(g) dissemination of innovative and/or research inspired teaching and/or educational development </a:t>
            </a:r>
          </a:p>
          <a:p>
            <a:r>
              <a:rPr lang="en-AU" sz="2000" b="1" dirty="0">
                <a:solidFill>
                  <a:srgbClr val="7030A0"/>
                </a:solidFill>
                <a:latin typeface="Arial" panose="020B0604020202020204" pitchFamily="34" charset="0"/>
              </a:rPr>
              <a:t>(h) for senior lecturers a </a:t>
            </a:r>
            <a:r>
              <a:rPr lang="en-AU" sz="2000" b="1" i="1" dirty="0">
                <a:solidFill>
                  <a:srgbClr val="7030A0"/>
                </a:solidFill>
                <a:latin typeface="Arial" panose="020B0604020202020204" pitchFamily="34" charset="0"/>
              </a:rPr>
              <a:t>significant </a:t>
            </a:r>
            <a:r>
              <a:rPr lang="en-AU" sz="2000" b="1" dirty="0">
                <a:solidFill>
                  <a:srgbClr val="7030A0"/>
                </a:solidFill>
                <a:latin typeface="Arial" panose="020B0604020202020204" pitchFamily="34" charset="0"/>
              </a:rPr>
              <a:t>role and for associate professors and professors a </a:t>
            </a:r>
            <a:r>
              <a:rPr lang="en-AU" sz="2000" b="1" i="1" dirty="0">
                <a:solidFill>
                  <a:srgbClr val="7030A0"/>
                </a:solidFill>
                <a:latin typeface="Arial" panose="020B0604020202020204" pitchFamily="34" charset="0"/>
              </a:rPr>
              <a:t>leading </a:t>
            </a:r>
            <a:r>
              <a:rPr lang="en-AU" sz="2000" b="1" dirty="0">
                <a:solidFill>
                  <a:srgbClr val="7030A0"/>
                </a:solidFill>
                <a:latin typeface="Arial" panose="020B0604020202020204" pitchFamily="34" charset="0"/>
              </a:rPr>
              <a:t>role in the development and introduction of new courses or educational programs or the substantial review and renewal of existing courses or programs </a:t>
            </a:r>
          </a:p>
        </p:txBody>
      </p:sp>
    </p:spTree>
    <p:extLst>
      <p:ext uri="{BB962C8B-B14F-4D97-AF65-F5344CB8AC3E}">
        <p14:creationId xmlns:p14="http://schemas.microsoft.com/office/powerpoint/2010/main" val="22475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865" y="-633047"/>
            <a:ext cx="6858000" cy="6858000"/>
          </a:xfrm>
          <a:prstGeom prst="rect">
            <a:avLst/>
          </a:prstGeom>
        </p:spPr>
      </p:pic>
    </p:spTree>
    <p:extLst>
      <p:ext uri="{BB962C8B-B14F-4D97-AF65-F5344CB8AC3E}">
        <p14:creationId xmlns:p14="http://schemas.microsoft.com/office/powerpoint/2010/main" val="293028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616" y="101987"/>
            <a:ext cx="11317357" cy="4093428"/>
          </a:xfrm>
          <a:prstGeom prst="rect">
            <a:avLst/>
          </a:prstGeom>
        </p:spPr>
        <p:txBody>
          <a:bodyPr wrap="square">
            <a:spAutoFit/>
          </a:bodyPr>
          <a:lstStyle/>
          <a:p>
            <a:r>
              <a:rPr lang="en-AU" sz="2000" b="1" dirty="0">
                <a:solidFill>
                  <a:srgbClr val="7030A0"/>
                </a:solidFill>
                <a:latin typeface="Arial" panose="020B0604020202020204" pitchFamily="34" charset="0"/>
              </a:rPr>
              <a:t>(</a:t>
            </a:r>
            <a:r>
              <a:rPr lang="en-AU" sz="2000" b="1" dirty="0" err="1">
                <a:solidFill>
                  <a:srgbClr val="7030A0"/>
                </a:solidFill>
                <a:latin typeface="Arial" panose="020B0604020202020204" pitchFamily="34" charset="0"/>
              </a:rPr>
              <a:t>i</a:t>
            </a:r>
            <a:r>
              <a:rPr lang="en-AU" sz="2000" b="1" dirty="0">
                <a:solidFill>
                  <a:srgbClr val="7030A0"/>
                </a:solidFill>
                <a:latin typeface="Arial" panose="020B0604020202020204" pitchFamily="34" charset="0"/>
              </a:rPr>
              <a:t>) contributions to effective approaches to whole of program development of student graduate attributes including mapping assurance of learning and/or learning objectives to assessment </a:t>
            </a:r>
          </a:p>
          <a:p>
            <a:r>
              <a:rPr lang="en-AU" sz="2000" b="1" dirty="0">
                <a:solidFill>
                  <a:srgbClr val="7030A0"/>
                </a:solidFill>
                <a:latin typeface="Arial" panose="020B0604020202020204" pitchFamily="34" charset="0"/>
              </a:rPr>
              <a:t>(j) demonstrated contribution to the timely completions of and quality of outcomes for honours and higher degree research students (</a:t>
            </a:r>
            <a:r>
              <a:rPr lang="en-AU" sz="2000" b="1" dirty="0" err="1">
                <a:solidFill>
                  <a:srgbClr val="7030A0"/>
                </a:solidFill>
                <a:latin typeface="Arial" panose="020B0604020202020204" pitchFamily="34" charset="0"/>
              </a:rPr>
              <a:t>eg</a:t>
            </a:r>
            <a:r>
              <a:rPr lang="en-AU" sz="2000" b="1" dirty="0">
                <a:solidFill>
                  <a:srgbClr val="7030A0"/>
                </a:solidFill>
                <a:latin typeface="Arial" panose="020B0604020202020204" pitchFamily="34" charset="0"/>
              </a:rPr>
              <a:t> class of honours, higher degree research examiners' reports, student publications and conference presentations, awards, employment outcomes) </a:t>
            </a:r>
          </a:p>
          <a:p>
            <a:r>
              <a:rPr lang="en-AU" sz="2000" b="1" dirty="0">
                <a:solidFill>
                  <a:srgbClr val="7030A0"/>
                </a:solidFill>
                <a:latin typeface="Arial" panose="020B0604020202020204" pitchFamily="34" charset="0"/>
              </a:rPr>
              <a:t>(k) systematic use of peer review or benchmarking of teaching methods, assessment approaches, course design, learning aids and teaching materials to improve teaching and learning </a:t>
            </a:r>
          </a:p>
          <a:p>
            <a:r>
              <a:rPr lang="en-AU" sz="2000" b="1" dirty="0">
                <a:solidFill>
                  <a:srgbClr val="7030A0"/>
                </a:solidFill>
                <a:latin typeface="Arial" panose="020B0604020202020204" pitchFamily="34" charset="0"/>
              </a:rPr>
              <a:t>(l) participation in professional development aimed at improving student learning, particularly for students for whom English is an additional language </a:t>
            </a:r>
          </a:p>
          <a:p>
            <a:r>
              <a:rPr lang="en-AU" sz="2000" b="1" dirty="0">
                <a:solidFill>
                  <a:srgbClr val="7030A0"/>
                </a:solidFill>
                <a:latin typeface="Arial" panose="020B0604020202020204" pitchFamily="34" charset="0"/>
              </a:rPr>
              <a:t>(m) leadership in learning, teaching and educational development. </a:t>
            </a:r>
          </a:p>
        </p:txBody>
      </p:sp>
      <p:sp>
        <p:nvSpPr>
          <p:cNvPr id="3" name="Rectangle 2"/>
          <p:cNvSpPr/>
          <p:nvPr/>
        </p:nvSpPr>
        <p:spPr>
          <a:xfrm>
            <a:off x="808383" y="4195415"/>
            <a:ext cx="11118574" cy="1754326"/>
          </a:xfrm>
          <a:prstGeom prst="rect">
            <a:avLst/>
          </a:prstGeom>
        </p:spPr>
        <p:txBody>
          <a:bodyPr wrap="square">
            <a:spAutoFit/>
          </a:bodyPr>
          <a:lstStyle/>
          <a:p>
            <a:r>
              <a:rPr lang="en-AU" sz="2400" b="1" i="1" dirty="0">
                <a:solidFill>
                  <a:srgbClr val="000000"/>
                </a:solidFill>
                <a:latin typeface="Arial" panose="020B0604020202020204" pitchFamily="34" charset="0"/>
              </a:rPr>
              <a:t>Research, scholarship, creative works and/or the advancement of knowledge </a:t>
            </a:r>
            <a:endParaRPr lang="en-AU" sz="2400" dirty="0">
              <a:solidFill>
                <a:srgbClr val="000000"/>
              </a:solidFill>
              <a:latin typeface="Arial" panose="020B0604020202020204" pitchFamily="34" charset="0"/>
            </a:endParaRPr>
          </a:p>
          <a:p>
            <a:r>
              <a:rPr lang="en-AU" sz="2000" b="1" dirty="0">
                <a:solidFill>
                  <a:srgbClr val="00B050"/>
                </a:solidFill>
                <a:latin typeface="Arial" panose="020B0604020202020204" pitchFamily="34" charset="0"/>
              </a:rPr>
              <a:t>A satisfactory contribution, or commitment, refers to the level of scholarship necessary to maintain effectiveness as a teaching academic at the relevant level. Scholarship in this context is defined as the organisation and distillation of existing knowledge </a:t>
            </a:r>
            <a:endParaRPr lang="en-AU" sz="2000" b="1" dirty="0">
              <a:solidFill>
                <a:srgbClr val="00B050"/>
              </a:solidFill>
            </a:endParaRPr>
          </a:p>
        </p:txBody>
      </p:sp>
    </p:spTree>
    <p:extLst>
      <p:ext uri="{BB962C8B-B14F-4D97-AF65-F5344CB8AC3E}">
        <p14:creationId xmlns:p14="http://schemas.microsoft.com/office/powerpoint/2010/main" val="380477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11478" cy="5632311"/>
          </a:xfrm>
          <a:prstGeom prst="rect">
            <a:avLst/>
          </a:prstGeom>
        </p:spPr>
        <p:txBody>
          <a:bodyPr wrap="square">
            <a:spAutoFit/>
          </a:bodyPr>
          <a:lstStyle/>
          <a:p>
            <a:endParaRPr lang="en-AU" sz="2000" dirty="0">
              <a:solidFill>
                <a:srgbClr val="000000"/>
              </a:solidFill>
              <a:latin typeface="Arial" panose="020B0604020202020204" pitchFamily="34" charset="0"/>
            </a:endParaRPr>
          </a:p>
          <a:p>
            <a:r>
              <a:rPr lang="en-AU" dirty="0">
                <a:solidFill>
                  <a:srgbClr val="000000"/>
                </a:solidFill>
                <a:latin typeface="Arial" panose="020B0604020202020204" pitchFamily="34" charset="0"/>
              </a:rPr>
              <a:t>(</a:t>
            </a:r>
            <a:r>
              <a:rPr lang="en-AU" sz="2000" b="1" dirty="0">
                <a:solidFill>
                  <a:srgbClr val="0070C0"/>
                </a:solidFill>
                <a:latin typeface="Arial" panose="020B0604020202020204" pitchFamily="34" charset="0"/>
              </a:rPr>
              <a:t>a) authorship of quality books, articles, papers, publications in electronic form, patents or inventions, scripts, exhibition or performance catalogues, scholarly translations either refereed or supported by other evidence of peer recognition </a:t>
            </a:r>
          </a:p>
          <a:p>
            <a:r>
              <a:rPr lang="en-AU" sz="2000" b="1" dirty="0">
                <a:solidFill>
                  <a:srgbClr val="0070C0"/>
                </a:solidFill>
                <a:latin typeface="Arial" panose="020B0604020202020204" pitchFamily="34" charset="0"/>
              </a:rPr>
              <a:t>(b) authorship, direction or execution of performances, productions, exhibitions, or designs appropriate to the discipline or medium concerned and with independent reviews or other evidence of peer recognition </a:t>
            </a:r>
          </a:p>
          <a:p>
            <a:r>
              <a:rPr lang="en-AU" sz="2000" b="1" dirty="0">
                <a:solidFill>
                  <a:srgbClr val="0070C0"/>
                </a:solidFill>
                <a:latin typeface="Arial" panose="020B0604020202020204" pitchFamily="34" charset="0"/>
              </a:rPr>
              <a:t>(c) record of outcomes from (for a senior lecturer </a:t>
            </a:r>
            <a:r>
              <a:rPr lang="en-AU" sz="2000" b="1" i="1" dirty="0">
                <a:solidFill>
                  <a:srgbClr val="0070C0"/>
                </a:solidFill>
                <a:latin typeface="Arial" panose="020B0604020202020204" pitchFamily="34" charset="0"/>
              </a:rPr>
              <a:t>demonstrated potential </a:t>
            </a:r>
            <a:r>
              <a:rPr lang="en-AU" sz="2000" b="1" dirty="0">
                <a:solidFill>
                  <a:srgbClr val="0070C0"/>
                </a:solidFill>
                <a:latin typeface="Arial" panose="020B0604020202020204" pitchFamily="34" charset="0"/>
              </a:rPr>
              <a:t>for) research collaborations: interdisciplinary initiatives; major international collaborations and other partnerships </a:t>
            </a:r>
          </a:p>
          <a:p>
            <a:r>
              <a:rPr lang="en-AU" sz="2000" b="1" dirty="0">
                <a:solidFill>
                  <a:srgbClr val="0070C0"/>
                </a:solidFill>
                <a:latin typeface="Arial" panose="020B0604020202020204" pitchFamily="34" charset="0"/>
              </a:rPr>
              <a:t>(d) record of outcomes from (for a senior lecturer </a:t>
            </a:r>
            <a:r>
              <a:rPr lang="en-AU" sz="2000" b="1" i="1" dirty="0">
                <a:solidFill>
                  <a:srgbClr val="0070C0"/>
                </a:solidFill>
                <a:latin typeface="Arial" panose="020B0604020202020204" pitchFamily="34" charset="0"/>
              </a:rPr>
              <a:t>demonstrated potential </a:t>
            </a:r>
            <a:r>
              <a:rPr lang="en-AU" sz="2000" b="1" dirty="0">
                <a:solidFill>
                  <a:srgbClr val="0070C0"/>
                </a:solidFill>
                <a:latin typeface="Arial" panose="020B0604020202020204" pitchFamily="34" charset="0"/>
              </a:rPr>
              <a:t>for) established collaborative industry links and/or productive research contacts with industry and/or the professions </a:t>
            </a:r>
          </a:p>
          <a:p>
            <a:r>
              <a:rPr lang="en-AU" sz="2000" b="1" dirty="0">
                <a:solidFill>
                  <a:srgbClr val="0070C0"/>
                </a:solidFill>
                <a:latin typeface="Arial" panose="020B0604020202020204" pitchFamily="34" charset="0"/>
              </a:rPr>
              <a:t>(e) record of (for a senior lecturer </a:t>
            </a:r>
            <a:r>
              <a:rPr lang="en-AU" sz="2000" b="1" i="1" dirty="0">
                <a:solidFill>
                  <a:srgbClr val="0070C0"/>
                </a:solidFill>
                <a:latin typeface="Arial" panose="020B0604020202020204" pitchFamily="34" charset="0"/>
              </a:rPr>
              <a:t>demonstrated capacity </a:t>
            </a:r>
            <a:r>
              <a:rPr lang="en-AU" sz="2000" b="1" dirty="0">
                <a:solidFill>
                  <a:srgbClr val="0070C0"/>
                </a:solidFill>
                <a:latin typeface="Arial" panose="020B0604020202020204" pitchFamily="34" charset="0"/>
              </a:rPr>
              <a:t>to) establish/</a:t>
            </a:r>
            <a:r>
              <a:rPr lang="en-AU" sz="2000" b="1" dirty="0" err="1">
                <a:solidFill>
                  <a:srgbClr val="0070C0"/>
                </a:solidFill>
                <a:latin typeface="Arial" panose="020B0604020202020204" pitchFamily="34" charset="0"/>
              </a:rPr>
              <a:t>ing</a:t>
            </a:r>
            <a:r>
              <a:rPr lang="en-AU" sz="2000" b="1" dirty="0">
                <a:solidFill>
                  <a:srgbClr val="0070C0"/>
                </a:solidFill>
                <a:latin typeface="Arial" panose="020B0604020202020204" pitchFamily="34" charset="0"/>
              </a:rPr>
              <a:t> links which support the University's goals in relation to internationalisation </a:t>
            </a:r>
          </a:p>
        </p:txBody>
      </p:sp>
    </p:spTree>
    <p:extLst>
      <p:ext uri="{BB962C8B-B14F-4D97-AF65-F5344CB8AC3E}">
        <p14:creationId xmlns:p14="http://schemas.microsoft.com/office/powerpoint/2010/main" val="222691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870" y="-96336"/>
            <a:ext cx="10694504" cy="5324535"/>
          </a:xfrm>
          <a:prstGeom prst="rect">
            <a:avLst/>
          </a:prstGeom>
        </p:spPr>
        <p:txBody>
          <a:bodyPr wrap="square">
            <a:spAutoFit/>
          </a:bodyPr>
          <a:lstStyle/>
          <a:p>
            <a:endParaRPr lang="en-AU" sz="2000" dirty="0">
              <a:solidFill>
                <a:srgbClr val="000000"/>
              </a:solidFill>
              <a:latin typeface="Arial" panose="020B0604020202020204" pitchFamily="34" charset="0"/>
            </a:endParaRPr>
          </a:p>
          <a:p>
            <a:r>
              <a:rPr lang="en-AU" sz="2000" b="1" dirty="0">
                <a:solidFill>
                  <a:srgbClr val="C00000"/>
                </a:solidFill>
                <a:latin typeface="Arial" panose="020B0604020202020204" pitchFamily="34" charset="0"/>
              </a:rPr>
              <a:t>(f) record of successfully conducting, promoting or leading research and development groups or activities related to the aims of the University </a:t>
            </a:r>
          </a:p>
          <a:p>
            <a:r>
              <a:rPr lang="en-AU" sz="2000" b="1" dirty="0">
                <a:solidFill>
                  <a:srgbClr val="C00000"/>
                </a:solidFill>
                <a:latin typeface="Arial" panose="020B0604020202020204" pitchFamily="34" charset="0"/>
              </a:rPr>
              <a:t>(g) record of successful competitive funding of research projects from research, teaching and learning, industry or artistic sources (present, past, source, team and amount of funding) </a:t>
            </a:r>
          </a:p>
          <a:p>
            <a:r>
              <a:rPr lang="en-AU" sz="2000" b="1" dirty="0">
                <a:solidFill>
                  <a:srgbClr val="C00000"/>
                </a:solidFill>
                <a:latin typeface="Arial" panose="020B0604020202020204" pitchFamily="34" charset="0"/>
              </a:rPr>
              <a:t>(h) record of contribution to the advancement of knowledge and/or its applications through approved consultancy work. Such consultancy work must be conducted in accordance with Council Directives for University Commercial Activities. </a:t>
            </a:r>
          </a:p>
          <a:p>
            <a:r>
              <a:rPr lang="en-AU" sz="2000" b="1" dirty="0">
                <a:solidFill>
                  <a:srgbClr val="C00000"/>
                </a:solidFill>
                <a:latin typeface="Arial" panose="020B0604020202020204" pitchFamily="34" charset="0"/>
              </a:rPr>
              <a:t>(</a:t>
            </a:r>
            <a:r>
              <a:rPr lang="en-AU" sz="2000" b="1" dirty="0" err="1">
                <a:solidFill>
                  <a:srgbClr val="C00000"/>
                </a:solidFill>
                <a:latin typeface="Arial" panose="020B0604020202020204" pitchFamily="34" charset="0"/>
              </a:rPr>
              <a:t>i</a:t>
            </a:r>
            <a:r>
              <a:rPr lang="en-AU" sz="2000" b="1" dirty="0">
                <a:solidFill>
                  <a:srgbClr val="C00000"/>
                </a:solidFill>
                <a:latin typeface="Arial" panose="020B0604020202020204" pitchFamily="34" charset="0"/>
              </a:rPr>
              <a:t>) contributions of a scholarly kind to the affairs of a professional organisation or learned society </a:t>
            </a:r>
          </a:p>
          <a:p>
            <a:r>
              <a:rPr lang="en-AU" sz="2000" b="1" dirty="0">
                <a:solidFill>
                  <a:srgbClr val="C00000"/>
                </a:solidFill>
                <a:latin typeface="Arial" panose="020B0604020202020204" pitchFamily="34" charset="0"/>
              </a:rPr>
              <a:t>(j) invitations: keynote addresses; displays of work, curatorial invitation, invited symposia, seminars at other universities; serving on external high level selection committees, visiting appointments held at other institutions, reviewer or assessor of research activities </a:t>
            </a:r>
          </a:p>
          <a:p>
            <a:r>
              <a:rPr lang="en-AU" sz="2000" b="1" dirty="0">
                <a:solidFill>
                  <a:srgbClr val="C00000"/>
                </a:solidFill>
                <a:latin typeface="Arial" panose="020B0604020202020204" pitchFamily="34" charset="0"/>
              </a:rPr>
              <a:t>(k) awards: international awards and fellowships, national awards from academies and learned societies, University awards </a:t>
            </a:r>
          </a:p>
        </p:txBody>
      </p:sp>
      <p:sp>
        <p:nvSpPr>
          <p:cNvPr id="3" name="Rectangle 2"/>
          <p:cNvSpPr/>
          <p:nvPr/>
        </p:nvSpPr>
        <p:spPr>
          <a:xfrm>
            <a:off x="728870" y="5228199"/>
            <a:ext cx="10853530" cy="707886"/>
          </a:xfrm>
          <a:prstGeom prst="rect">
            <a:avLst/>
          </a:prstGeom>
        </p:spPr>
        <p:txBody>
          <a:bodyPr wrap="square">
            <a:spAutoFit/>
          </a:bodyPr>
          <a:lstStyle/>
          <a:p>
            <a:r>
              <a:rPr lang="en-AU" sz="2000" b="1" dirty="0">
                <a:solidFill>
                  <a:srgbClr val="000000"/>
                </a:solidFill>
                <a:latin typeface="Arial" panose="020B0604020202020204" pitchFamily="34" charset="0"/>
              </a:rPr>
              <a:t>(</a:t>
            </a:r>
            <a:r>
              <a:rPr lang="en-AU" sz="2000" b="1" dirty="0">
                <a:solidFill>
                  <a:srgbClr val="C00000"/>
                </a:solidFill>
                <a:latin typeface="Arial" panose="020B0604020202020204" pitchFamily="34" charset="0"/>
              </a:rPr>
              <a:t>l) editorial contributions to scholarly journals and other professional publications </a:t>
            </a:r>
          </a:p>
          <a:p>
            <a:r>
              <a:rPr lang="en-AU" sz="2000" b="1" dirty="0">
                <a:solidFill>
                  <a:srgbClr val="C00000"/>
                </a:solidFill>
                <a:latin typeface="Arial" panose="020B0604020202020204" pitchFamily="34" charset="0"/>
              </a:rPr>
              <a:t>(m) leadership of research, scholarship and/or creative activity. </a:t>
            </a:r>
          </a:p>
        </p:txBody>
      </p:sp>
    </p:spTree>
    <p:extLst>
      <p:ext uri="{BB962C8B-B14F-4D97-AF65-F5344CB8AC3E}">
        <p14:creationId xmlns:p14="http://schemas.microsoft.com/office/powerpoint/2010/main" val="317810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781" y="216577"/>
            <a:ext cx="11635409" cy="5632311"/>
          </a:xfrm>
          <a:prstGeom prst="rect">
            <a:avLst/>
          </a:prstGeom>
        </p:spPr>
        <p:txBody>
          <a:bodyPr wrap="square">
            <a:spAutoFit/>
          </a:bodyPr>
          <a:lstStyle/>
          <a:p>
            <a:r>
              <a:rPr lang="en-AU" sz="2400" b="1" i="1" dirty="0">
                <a:solidFill>
                  <a:srgbClr val="FF0000"/>
                </a:solidFill>
                <a:latin typeface="Arial" panose="020B0604020202020204" pitchFamily="34" charset="0"/>
              </a:rPr>
              <a:t>Academic management </a:t>
            </a:r>
            <a:endParaRPr lang="en-AU" sz="2400" dirty="0">
              <a:solidFill>
                <a:srgbClr val="FF0000"/>
              </a:solidFill>
              <a:latin typeface="Arial" panose="020B0604020202020204" pitchFamily="34" charset="0"/>
            </a:endParaRPr>
          </a:p>
          <a:p>
            <a:r>
              <a:rPr lang="en-AU" sz="2400" dirty="0">
                <a:solidFill>
                  <a:srgbClr val="7030A0"/>
                </a:solidFill>
                <a:latin typeface="Arial" panose="020B0604020202020204" pitchFamily="34" charset="0"/>
              </a:rPr>
              <a:t>(a) reliable performance of administrative functions appropriate to the applicant’s level within a faculty or other unit </a:t>
            </a:r>
          </a:p>
          <a:p>
            <a:r>
              <a:rPr lang="en-AU" sz="2400" dirty="0">
                <a:solidFill>
                  <a:srgbClr val="7030A0"/>
                </a:solidFill>
                <a:latin typeface="Arial" panose="020B0604020202020204" pitchFamily="34" charset="0"/>
              </a:rPr>
              <a:t>(b) evidence of initiative and ability to contribute to policy and strategy </a:t>
            </a:r>
          </a:p>
          <a:p>
            <a:r>
              <a:rPr lang="en-AU" sz="2400" dirty="0">
                <a:solidFill>
                  <a:srgbClr val="7030A0"/>
                </a:solidFill>
                <a:latin typeface="Arial" panose="020B0604020202020204" pitchFamily="34" charset="0"/>
              </a:rPr>
              <a:t>(c) active involvement in University consultative and decision-making processes beyond the immediate academic unit, </a:t>
            </a:r>
            <a:r>
              <a:rPr lang="en-AU" sz="2400" dirty="0" err="1">
                <a:solidFill>
                  <a:srgbClr val="7030A0"/>
                </a:solidFill>
                <a:latin typeface="Arial" panose="020B0604020202020204" pitchFamily="34" charset="0"/>
              </a:rPr>
              <a:t>eg</a:t>
            </a:r>
            <a:r>
              <a:rPr lang="en-AU" sz="2400" dirty="0">
                <a:solidFill>
                  <a:srgbClr val="7030A0"/>
                </a:solidFill>
                <a:latin typeface="Arial" panose="020B0604020202020204" pitchFamily="34" charset="0"/>
              </a:rPr>
              <a:t> University, interdisciplinary activity, centre, staff association, etc. </a:t>
            </a:r>
          </a:p>
          <a:p>
            <a:r>
              <a:rPr lang="en-AU" sz="2400" dirty="0">
                <a:solidFill>
                  <a:srgbClr val="7030A0"/>
                </a:solidFill>
                <a:latin typeface="Arial" panose="020B0604020202020204" pitchFamily="34" charset="0"/>
              </a:rPr>
              <a:t>(d) initiation or active maintenance of linkages between the University and external groups or employers of graduates </a:t>
            </a:r>
          </a:p>
          <a:p>
            <a:r>
              <a:rPr lang="en-AU" sz="2400" dirty="0">
                <a:solidFill>
                  <a:srgbClr val="7030A0"/>
                </a:solidFill>
                <a:latin typeface="Arial" panose="020B0604020202020204" pitchFamily="34" charset="0"/>
              </a:rPr>
              <a:t>(e) program coordination and administration including effective management and review of a subject, course or program, and effective management, development and leadership of members of teaching teams including casual academic staff </a:t>
            </a:r>
          </a:p>
          <a:p>
            <a:r>
              <a:rPr lang="en-AU" sz="2400" dirty="0">
                <a:solidFill>
                  <a:srgbClr val="7030A0"/>
                </a:solidFill>
                <a:latin typeface="Arial" panose="020B0604020202020204" pitchFamily="34" charset="0"/>
              </a:rPr>
              <a:t>(f) active participation in student recruitment or support activity (</a:t>
            </a:r>
            <a:r>
              <a:rPr lang="en-AU" sz="2400" dirty="0" err="1">
                <a:solidFill>
                  <a:srgbClr val="7030A0"/>
                </a:solidFill>
                <a:latin typeface="Arial" panose="020B0604020202020204" pitchFamily="34" charset="0"/>
              </a:rPr>
              <a:t>eg</a:t>
            </a:r>
            <a:r>
              <a:rPr lang="en-AU" sz="2400" dirty="0">
                <a:solidFill>
                  <a:srgbClr val="7030A0"/>
                </a:solidFill>
                <a:latin typeface="Arial" panose="020B0604020202020204" pitchFamily="34" charset="0"/>
              </a:rPr>
              <a:t> school visits, open days, career fairs, academic liaison officer, activities under the widening participation strategy) and graduations</a:t>
            </a:r>
            <a:r>
              <a:rPr lang="en-AU" dirty="0">
                <a:solidFill>
                  <a:srgbClr val="7030A0"/>
                </a:solidFill>
                <a:latin typeface="Arial" panose="020B0604020202020204" pitchFamily="34" charset="0"/>
              </a:rPr>
              <a:t>. </a:t>
            </a:r>
          </a:p>
        </p:txBody>
      </p:sp>
    </p:spTree>
    <p:extLst>
      <p:ext uri="{BB962C8B-B14F-4D97-AF65-F5344CB8AC3E}">
        <p14:creationId xmlns:p14="http://schemas.microsoft.com/office/powerpoint/2010/main" val="390304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6" y="243366"/>
            <a:ext cx="10840278" cy="461665"/>
          </a:xfrm>
          <a:prstGeom prst="rect">
            <a:avLst/>
          </a:prstGeom>
        </p:spPr>
        <p:txBody>
          <a:bodyPr wrap="square">
            <a:spAutoFit/>
          </a:bodyPr>
          <a:lstStyle/>
          <a:p>
            <a:r>
              <a:rPr lang="en-AU" sz="2400" b="1" dirty="0">
                <a:solidFill>
                  <a:srgbClr val="FF0000"/>
                </a:solidFill>
                <a:latin typeface="Arial" panose="020B0604020202020204" pitchFamily="34" charset="0"/>
              </a:rPr>
              <a:t>Leadership within the University and personal standing </a:t>
            </a:r>
            <a:endParaRPr lang="en-AU" sz="2400" dirty="0">
              <a:solidFill>
                <a:srgbClr val="FF0000"/>
              </a:solidFill>
            </a:endParaRPr>
          </a:p>
        </p:txBody>
      </p:sp>
      <p:sp>
        <p:nvSpPr>
          <p:cNvPr id="3" name="Rectangle 2"/>
          <p:cNvSpPr/>
          <p:nvPr/>
        </p:nvSpPr>
        <p:spPr>
          <a:xfrm>
            <a:off x="159026" y="474198"/>
            <a:ext cx="11542644" cy="5570756"/>
          </a:xfrm>
          <a:prstGeom prst="rect">
            <a:avLst/>
          </a:prstGeom>
        </p:spPr>
        <p:txBody>
          <a:bodyPr wrap="square">
            <a:spAutoFit/>
          </a:bodyPr>
          <a:lstStyle/>
          <a:p>
            <a:endParaRPr lang="en-AU" sz="2000" dirty="0">
              <a:solidFill>
                <a:srgbClr val="000000"/>
              </a:solidFill>
              <a:latin typeface="Arial" panose="020B0604020202020204" pitchFamily="34" charset="0"/>
            </a:endParaRPr>
          </a:p>
          <a:p>
            <a:r>
              <a:rPr lang="en-AU" sz="2400" dirty="0">
                <a:solidFill>
                  <a:srgbClr val="000000"/>
                </a:solidFill>
                <a:latin typeface="Arial" panose="020B0604020202020204" pitchFamily="34" charset="0"/>
              </a:rPr>
              <a:t>(a) contribute to developing effective, collegial, supportive and productive working relationships within and external to University</a:t>
            </a:r>
          </a:p>
          <a:p>
            <a:r>
              <a:rPr lang="en-AU" sz="2400" dirty="0">
                <a:solidFill>
                  <a:srgbClr val="000000"/>
                </a:solidFill>
                <a:latin typeface="Arial" panose="020B0604020202020204" pitchFamily="34" charset="0"/>
              </a:rPr>
              <a:t>(b) act in the interests of University</a:t>
            </a:r>
          </a:p>
          <a:p>
            <a:r>
              <a:rPr lang="en-AU" sz="2400" dirty="0">
                <a:solidFill>
                  <a:srgbClr val="000000"/>
                </a:solidFill>
                <a:latin typeface="Arial" panose="020B0604020202020204" pitchFamily="34" charset="0"/>
              </a:rPr>
              <a:t> (c) independently and collaboratively, set and achieve objectives consistent with the strategic objectives of University</a:t>
            </a:r>
          </a:p>
          <a:p>
            <a:r>
              <a:rPr lang="en-AU" sz="2400" dirty="0">
                <a:solidFill>
                  <a:srgbClr val="000000"/>
                </a:solidFill>
                <a:latin typeface="Arial" panose="020B0604020202020204" pitchFamily="34" charset="0"/>
              </a:rPr>
              <a:t>(d) contribute to the creation of an environment which enhances equity and respects diversity at University</a:t>
            </a:r>
          </a:p>
          <a:p>
            <a:r>
              <a:rPr lang="en-AU" sz="2400" dirty="0">
                <a:solidFill>
                  <a:srgbClr val="000000"/>
                </a:solidFill>
                <a:latin typeface="Arial" panose="020B0604020202020204" pitchFamily="34" charset="0"/>
              </a:rPr>
              <a:t>(e) comply with the requirements of laws and University policies, directives, procedures and guidelines and generally act as a good corporate citizen </a:t>
            </a:r>
          </a:p>
          <a:p>
            <a:r>
              <a:rPr lang="en-AU" sz="2400" dirty="0">
                <a:solidFill>
                  <a:srgbClr val="000000"/>
                </a:solidFill>
                <a:latin typeface="Arial" panose="020B0604020202020204" pitchFamily="34" charset="0"/>
              </a:rPr>
              <a:t>(f) actively model high standards of professional and ethical behaviour </a:t>
            </a:r>
          </a:p>
          <a:p>
            <a:r>
              <a:rPr lang="en-AU" sz="2400" dirty="0">
                <a:solidFill>
                  <a:srgbClr val="000000"/>
                </a:solidFill>
                <a:latin typeface="Arial" panose="020B0604020202020204" pitchFamily="34" charset="0"/>
              </a:rPr>
              <a:t>(g) look for opportunities to improve quality and effectiveness and devise improved approaches and methods (</a:t>
            </a:r>
            <a:r>
              <a:rPr lang="en-AU" sz="2400" dirty="0" err="1">
                <a:solidFill>
                  <a:srgbClr val="000000"/>
                </a:solidFill>
                <a:latin typeface="Arial" panose="020B0604020202020204" pitchFamily="34" charset="0"/>
              </a:rPr>
              <a:t>ie</a:t>
            </a:r>
            <a:r>
              <a:rPr lang="en-AU" sz="2400" dirty="0">
                <a:solidFill>
                  <a:srgbClr val="000000"/>
                </a:solidFill>
                <a:latin typeface="Arial" panose="020B0604020202020204" pitchFamily="34" charset="0"/>
              </a:rPr>
              <a:t> Plan, Do, Review, Improve (PDRI)) </a:t>
            </a:r>
          </a:p>
          <a:p>
            <a:r>
              <a:rPr lang="en-AU" sz="2400" dirty="0">
                <a:solidFill>
                  <a:srgbClr val="000000"/>
                </a:solidFill>
                <a:latin typeface="Arial" panose="020B0604020202020204" pitchFamily="34" charset="0"/>
              </a:rPr>
              <a:t>(h) reflect on and seek guidance on performance and embrace opportunities for personal/professional growth or development. </a:t>
            </a:r>
          </a:p>
        </p:txBody>
      </p:sp>
    </p:spTree>
    <p:extLst>
      <p:ext uri="{BB962C8B-B14F-4D97-AF65-F5344CB8AC3E}">
        <p14:creationId xmlns:p14="http://schemas.microsoft.com/office/powerpoint/2010/main" val="22981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527" y="302352"/>
            <a:ext cx="6606104" cy="461665"/>
          </a:xfrm>
          <a:prstGeom prst="rect">
            <a:avLst/>
          </a:prstGeom>
        </p:spPr>
        <p:txBody>
          <a:bodyPr wrap="none">
            <a:spAutoFit/>
          </a:bodyPr>
          <a:lstStyle/>
          <a:p>
            <a:r>
              <a:rPr lang="en-AU" sz="2400" b="1" kern="1800" dirty="0">
                <a:solidFill>
                  <a:srgbClr val="FF0000"/>
                </a:solidFill>
                <a:latin typeface="Arial" panose="020B0604020202020204" pitchFamily="34" charset="0"/>
                <a:ea typeface="Times New Roman" panose="02020603050405020304" pitchFamily="18" charset="0"/>
              </a:rPr>
              <a:t>University  Academic Standards Framework</a:t>
            </a:r>
            <a:endParaRPr lang="en-AU" sz="2400" dirty="0">
              <a:solidFill>
                <a:srgbClr val="FF0000"/>
              </a:solidFill>
            </a:endParaRPr>
          </a:p>
        </p:txBody>
      </p:sp>
      <p:sp>
        <p:nvSpPr>
          <p:cNvPr id="4" name="Rectangle 3"/>
          <p:cNvSpPr/>
          <p:nvPr/>
        </p:nvSpPr>
        <p:spPr>
          <a:xfrm>
            <a:off x="470531" y="1256508"/>
            <a:ext cx="8087855" cy="523220"/>
          </a:xfrm>
          <a:prstGeom prst="rect">
            <a:avLst/>
          </a:prstGeom>
        </p:spPr>
        <p:txBody>
          <a:bodyPr wrap="none">
            <a:spAutoFit/>
          </a:bodyPr>
          <a:lstStyle/>
          <a:p>
            <a:r>
              <a:rPr lang="en-AU"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Academic Standards: Develop Coursework Graduates</a:t>
            </a:r>
            <a:endParaRPr lang="en-AU" sz="2800" b="1" dirty="0">
              <a:solidFill>
                <a:srgbClr val="0070C0"/>
              </a:solidFill>
            </a:endParaRPr>
          </a:p>
        </p:txBody>
      </p:sp>
      <p:sp>
        <p:nvSpPr>
          <p:cNvPr id="5" name="Rectangle 4"/>
          <p:cNvSpPr/>
          <p:nvPr/>
        </p:nvSpPr>
        <p:spPr>
          <a:xfrm>
            <a:off x="470531" y="2010609"/>
            <a:ext cx="10919791" cy="523220"/>
          </a:xfrm>
          <a:prstGeom prst="rect">
            <a:avLst/>
          </a:prstGeom>
        </p:spPr>
        <p:txBody>
          <a:bodyPr wrap="square">
            <a:spAutoFit/>
          </a:bodyPr>
          <a:lstStyle/>
          <a:p>
            <a:r>
              <a:rPr lang="en-AU"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Academic Standards: Develop Higher Degree Research Graduates</a:t>
            </a:r>
            <a:endParaRPr lang="en-AU" sz="2800" b="1" dirty="0">
              <a:solidFill>
                <a:srgbClr val="0070C0"/>
              </a:solidFill>
            </a:endParaRPr>
          </a:p>
        </p:txBody>
      </p:sp>
      <p:sp>
        <p:nvSpPr>
          <p:cNvPr id="6" name="Rectangle 5"/>
          <p:cNvSpPr/>
          <p:nvPr/>
        </p:nvSpPr>
        <p:spPr>
          <a:xfrm>
            <a:off x="470531" y="2913030"/>
            <a:ext cx="4732899" cy="523220"/>
          </a:xfrm>
          <a:prstGeom prst="rect">
            <a:avLst/>
          </a:prstGeom>
        </p:spPr>
        <p:txBody>
          <a:bodyPr wrap="none">
            <a:spAutoFit/>
          </a:bodyPr>
          <a:lstStyle/>
          <a:p>
            <a:r>
              <a:rPr lang="en-AU"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Academic Standards: Research</a:t>
            </a:r>
            <a:endParaRPr lang="en-AU" sz="2800" b="1" dirty="0">
              <a:solidFill>
                <a:srgbClr val="0070C0"/>
              </a:solidFill>
            </a:endParaRPr>
          </a:p>
        </p:txBody>
      </p:sp>
    </p:spTree>
    <p:extLst>
      <p:ext uri="{BB962C8B-B14F-4D97-AF65-F5344CB8AC3E}">
        <p14:creationId xmlns:p14="http://schemas.microsoft.com/office/powerpoint/2010/main" val="2575130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237" y="328856"/>
            <a:ext cx="3877985" cy="461665"/>
          </a:xfrm>
          <a:prstGeom prst="rect">
            <a:avLst/>
          </a:prstGeom>
        </p:spPr>
        <p:txBody>
          <a:bodyPr wrap="none">
            <a:spAutoFit/>
          </a:bodyPr>
          <a:lstStyle/>
          <a:p>
            <a:r>
              <a:rPr lang="en-AU" sz="2400" b="1" dirty="0">
                <a:solidFill>
                  <a:srgbClr val="FF0000"/>
                </a:solidFill>
                <a:latin typeface="Arial" panose="020B0604020202020204" pitchFamily="34" charset="0"/>
              </a:rPr>
              <a:t>ACADEMIC STANDARD </a:t>
            </a:r>
            <a:r>
              <a:rPr lang="en-AU" dirty="0">
                <a:solidFill>
                  <a:srgbClr val="000000"/>
                </a:solidFill>
                <a:latin typeface="Arial" panose="020B0604020202020204" pitchFamily="34" charset="0"/>
              </a:rPr>
              <a:t>	</a:t>
            </a:r>
          </a:p>
        </p:txBody>
      </p:sp>
      <p:sp>
        <p:nvSpPr>
          <p:cNvPr id="3" name="Rectangle 2"/>
          <p:cNvSpPr/>
          <p:nvPr/>
        </p:nvSpPr>
        <p:spPr>
          <a:xfrm>
            <a:off x="569843" y="559688"/>
            <a:ext cx="6096000" cy="3200876"/>
          </a:xfrm>
          <a:prstGeom prst="rect">
            <a:avLst/>
          </a:prstGeom>
        </p:spPr>
        <p:txBody>
          <a:bodyPr>
            <a:spAutoFit/>
          </a:bodyPr>
          <a:lstStyle/>
          <a:p>
            <a:endParaRPr lang="en-AU" dirty="0">
              <a:latin typeface="Arial" panose="020B0604020202020204" pitchFamily="34" charset="0"/>
            </a:endParaRPr>
          </a:p>
          <a:p>
            <a:r>
              <a:rPr lang="en-AU" sz="2400" dirty="0">
                <a:solidFill>
                  <a:srgbClr val="7030A0"/>
                </a:solidFill>
                <a:latin typeface="Arial" panose="020B0604020202020204" pitchFamily="34" charset="0"/>
              </a:rPr>
              <a:t>Staff recruitment </a:t>
            </a:r>
          </a:p>
          <a:p>
            <a:r>
              <a:rPr lang="en-AU" sz="2400" dirty="0">
                <a:solidFill>
                  <a:srgbClr val="7030A0"/>
                </a:solidFill>
                <a:latin typeface="Arial" panose="020B0604020202020204" pitchFamily="34" charset="0"/>
              </a:rPr>
              <a:t>Staff induction </a:t>
            </a:r>
          </a:p>
          <a:p>
            <a:r>
              <a:rPr lang="en-AU" sz="2400" dirty="0">
                <a:solidFill>
                  <a:srgbClr val="7030A0"/>
                </a:solidFill>
                <a:latin typeface="Arial" panose="020B0604020202020204" pitchFamily="34" charset="0"/>
              </a:rPr>
              <a:t>Staff development </a:t>
            </a:r>
          </a:p>
          <a:p>
            <a:r>
              <a:rPr lang="en-AU" sz="2400" dirty="0">
                <a:solidFill>
                  <a:srgbClr val="7030A0"/>
                </a:solidFill>
                <a:latin typeface="Arial" panose="020B0604020202020204" pitchFamily="34" charset="0"/>
              </a:rPr>
              <a:t>Subject preparation and delivery </a:t>
            </a:r>
          </a:p>
          <a:p>
            <a:r>
              <a:rPr lang="en-AU" sz="2400" dirty="0">
                <a:solidFill>
                  <a:srgbClr val="7030A0"/>
                </a:solidFill>
                <a:latin typeface="Arial" panose="020B0604020202020204" pitchFamily="34" charset="0"/>
              </a:rPr>
              <a:t>Assessment </a:t>
            </a:r>
          </a:p>
          <a:p>
            <a:r>
              <a:rPr lang="en-AU" sz="2400" dirty="0">
                <a:solidFill>
                  <a:srgbClr val="7030A0"/>
                </a:solidFill>
                <a:latin typeface="Arial" panose="020B0604020202020204" pitchFamily="34" charset="0"/>
              </a:rPr>
              <a:t>Student logistics </a:t>
            </a:r>
          </a:p>
          <a:p>
            <a:r>
              <a:rPr lang="en-AU" sz="2400" dirty="0">
                <a:solidFill>
                  <a:srgbClr val="7030A0"/>
                </a:solidFill>
                <a:latin typeface="Arial" panose="020B0604020202020204" pitchFamily="34" charset="0"/>
              </a:rPr>
              <a:t>Campus and services design and delivery </a:t>
            </a:r>
          </a:p>
          <a:p>
            <a:r>
              <a:rPr lang="en-AU" sz="1600" dirty="0">
                <a:solidFill>
                  <a:srgbClr val="000000"/>
                </a:solidFill>
                <a:latin typeface="Arial" panose="020B0604020202020204" pitchFamily="34" charset="0"/>
              </a:rPr>
              <a:t>	</a:t>
            </a:r>
          </a:p>
        </p:txBody>
      </p:sp>
      <p:sp>
        <p:nvSpPr>
          <p:cNvPr id="4" name="Rectangle 3"/>
          <p:cNvSpPr/>
          <p:nvPr/>
        </p:nvSpPr>
        <p:spPr>
          <a:xfrm>
            <a:off x="569843" y="3151598"/>
            <a:ext cx="6096000" cy="1384995"/>
          </a:xfrm>
          <a:prstGeom prst="rect">
            <a:avLst/>
          </a:prstGeom>
        </p:spPr>
        <p:txBody>
          <a:bodyPr>
            <a:spAutoFit/>
          </a:bodyPr>
          <a:lstStyle/>
          <a:p>
            <a:endParaRPr lang="en-AU" dirty="0"/>
          </a:p>
          <a:p>
            <a:r>
              <a:rPr lang="en-AU" sz="2400" b="1" dirty="0">
                <a:solidFill>
                  <a:srgbClr val="00B050"/>
                </a:solidFill>
              </a:rPr>
              <a:t>Learning outcomes </a:t>
            </a:r>
          </a:p>
          <a:p>
            <a:r>
              <a:rPr lang="en-AU" sz="2400" b="1" dirty="0">
                <a:solidFill>
                  <a:srgbClr val="00B050"/>
                </a:solidFill>
              </a:rPr>
              <a:t>Student satisfaction </a:t>
            </a:r>
          </a:p>
          <a:p>
            <a:r>
              <a:rPr lang="en-AU" dirty="0">
                <a:solidFill>
                  <a:srgbClr val="000000"/>
                </a:solidFill>
              </a:rPr>
              <a:t>	</a:t>
            </a:r>
          </a:p>
        </p:txBody>
      </p:sp>
      <p:sp>
        <p:nvSpPr>
          <p:cNvPr id="5" name="Rectangle 4"/>
          <p:cNvSpPr/>
          <p:nvPr/>
        </p:nvSpPr>
        <p:spPr>
          <a:xfrm>
            <a:off x="569843" y="3844095"/>
            <a:ext cx="9965635" cy="2616101"/>
          </a:xfrm>
          <a:prstGeom prst="rect">
            <a:avLst/>
          </a:prstGeom>
        </p:spPr>
        <p:txBody>
          <a:bodyPr wrap="square">
            <a:spAutoFit/>
          </a:bodyPr>
          <a:lstStyle/>
          <a:p>
            <a:endParaRPr lang="en-AU" sz="2000" dirty="0">
              <a:latin typeface="Arial" panose="020B0604020202020204" pitchFamily="34" charset="0"/>
            </a:endParaRPr>
          </a:p>
          <a:p>
            <a:r>
              <a:rPr lang="en-AU" sz="2400" dirty="0">
                <a:solidFill>
                  <a:srgbClr val="0070C0"/>
                </a:solidFill>
                <a:latin typeface="Arial" panose="020B0604020202020204" pitchFamily="34" charset="0"/>
              </a:rPr>
              <a:t>Assessment </a:t>
            </a:r>
          </a:p>
          <a:p>
            <a:r>
              <a:rPr lang="en-AU" sz="2400" dirty="0">
                <a:solidFill>
                  <a:srgbClr val="0070C0"/>
                </a:solidFill>
                <a:latin typeface="Arial" panose="020B0604020202020204" pitchFamily="34" charset="0"/>
              </a:rPr>
              <a:t>Feedback to students </a:t>
            </a:r>
          </a:p>
          <a:p>
            <a:r>
              <a:rPr lang="en-AU" sz="2400" dirty="0">
                <a:solidFill>
                  <a:srgbClr val="0070C0"/>
                </a:solidFill>
                <a:latin typeface="Arial" panose="020B0604020202020204" pitchFamily="34" charset="0"/>
              </a:rPr>
              <a:t>Academic support </a:t>
            </a:r>
          </a:p>
          <a:p>
            <a:r>
              <a:rPr lang="en-AU" sz="2400" dirty="0">
                <a:solidFill>
                  <a:srgbClr val="0070C0"/>
                </a:solidFill>
                <a:latin typeface="Arial" panose="020B0604020202020204" pitchFamily="34" charset="0"/>
              </a:rPr>
              <a:t>Student education on plagiarism — online and workshops </a:t>
            </a:r>
          </a:p>
          <a:p>
            <a:r>
              <a:rPr lang="en-AU" sz="2400" dirty="0">
                <a:solidFill>
                  <a:srgbClr val="0070C0"/>
                </a:solidFill>
                <a:latin typeface="Arial" panose="020B0604020202020204" pitchFamily="34" charset="0"/>
              </a:rPr>
              <a:t>Academic Misconduct Procedures </a:t>
            </a:r>
          </a:p>
          <a:p>
            <a:r>
              <a:rPr lang="en-AU" sz="24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3276970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322" y="0"/>
            <a:ext cx="6096000" cy="2523768"/>
          </a:xfrm>
          <a:prstGeom prst="rect">
            <a:avLst/>
          </a:prstGeom>
        </p:spPr>
        <p:txBody>
          <a:bodyPr>
            <a:spAutoFit/>
          </a:bodyPr>
          <a:lstStyle/>
          <a:p>
            <a:endParaRPr lang="en-AU" sz="2000" dirty="0">
              <a:latin typeface="Arial" panose="020B0604020202020204" pitchFamily="34" charset="0"/>
            </a:endParaRPr>
          </a:p>
          <a:p>
            <a:r>
              <a:rPr lang="en-AU" sz="2400" b="1" dirty="0">
                <a:solidFill>
                  <a:srgbClr val="C00000"/>
                </a:solidFill>
                <a:latin typeface="Arial" panose="020B0604020202020204" pitchFamily="34" charset="0"/>
              </a:rPr>
              <a:t>Course planning </a:t>
            </a:r>
          </a:p>
          <a:p>
            <a:r>
              <a:rPr lang="en-AU" sz="2400" b="1" dirty="0">
                <a:solidFill>
                  <a:srgbClr val="C00000"/>
                </a:solidFill>
                <a:latin typeface="Arial" panose="020B0604020202020204" pitchFamily="34" charset="0"/>
              </a:rPr>
              <a:t>Course accreditation </a:t>
            </a:r>
          </a:p>
          <a:p>
            <a:r>
              <a:rPr lang="en-AU" sz="2400" b="1" dirty="0">
                <a:solidFill>
                  <a:srgbClr val="C00000"/>
                </a:solidFill>
                <a:latin typeface="Arial" panose="020B0604020202020204" pitchFamily="34" charset="0"/>
              </a:rPr>
              <a:t>External accreditation </a:t>
            </a:r>
          </a:p>
          <a:p>
            <a:r>
              <a:rPr lang="en-AU" sz="2400" b="1" dirty="0">
                <a:solidFill>
                  <a:srgbClr val="C00000"/>
                </a:solidFill>
                <a:latin typeface="Arial" panose="020B0604020202020204" pitchFamily="34" charset="0"/>
              </a:rPr>
              <a:t>Course performance reporting </a:t>
            </a:r>
          </a:p>
          <a:p>
            <a:r>
              <a:rPr lang="en-AU" sz="2400" b="1" dirty="0">
                <a:solidFill>
                  <a:srgbClr val="C00000"/>
                </a:solidFill>
                <a:latin typeface="Arial" panose="020B0604020202020204" pitchFamily="34" charset="0"/>
              </a:rPr>
              <a:t>Feedback surveys </a:t>
            </a:r>
          </a:p>
          <a:p>
            <a:r>
              <a:rPr lang="en-AU" dirty="0">
                <a:solidFill>
                  <a:srgbClr val="000000"/>
                </a:solidFill>
                <a:latin typeface="Arial" panose="020B0604020202020204" pitchFamily="34" charset="0"/>
              </a:rPr>
              <a:t>	</a:t>
            </a:r>
          </a:p>
        </p:txBody>
      </p:sp>
      <p:sp>
        <p:nvSpPr>
          <p:cNvPr id="3" name="Rectangle 2"/>
          <p:cNvSpPr/>
          <p:nvPr/>
        </p:nvSpPr>
        <p:spPr>
          <a:xfrm>
            <a:off x="437322" y="2105105"/>
            <a:ext cx="6096000" cy="1877437"/>
          </a:xfrm>
          <a:prstGeom prst="rect">
            <a:avLst/>
          </a:prstGeom>
        </p:spPr>
        <p:txBody>
          <a:bodyPr>
            <a:spAutoFit/>
          </a:bodyPr>
          <a:lstStyle/>
          <a:p>
            <a:endParaRPr lang="en-AU" sz="2000" dirty="0">
              <a:latin typeface="Arial" panose="020B0604020202020204" pitchFamily="34" charset="0"/>
            </a:endParaRPr>
          </a:p>
          <a:p>
            <a:r>
              <a:rPr lang="en-AU" sz="2400" b="1" dirty="0">
                <a:solidFill>
                  <a:srgbClr val="00B050"/>
                </a:solidFill>
                <a:latin typeface="Arial" panose="020B0604020202020204" pitchFamily="34" charset="0"/>
              </a:rPr>
              <a:t>Quality assurance </a:t>
            </a:r>
          </a:p>
          <a:p>
            <a:r>
              <a:rPr lang="en-AU" sz="2400" b="1" dirty="0">
                <a:solidFill>
                  <a:srgbClr val="00B050"/>
                </a:solidFill>
                <a:latin typeface="Arial" panose="020B0604020202020204" pitchFamily="34" charset="0"/>
              </a:rPr>
              <a:t>Management of risk </a:t>
            </a:r>
          </a:p>
          <a:p>
            <a:r>
              <a:rPr lang="en-AU" sz="2400" b="1" dirty="0">
                <a:solidFill>
                  <a:srgbClr val="00B050"/>
                </a:solidFill>
                <a:latin typeface="Arial" panose="020B0604020202020204" pitchFamily="34" charset="0"/>
              </a:rPr>
              <a:t>Compliance </a:t>
            </a:r>
          </a:p>
          <a:p>
            <a:r>
              <a:rPr lang="en-AU" sz="2400" b="1" dirty="0">
                <a:solidFill>
                  <a:srgbClr val="00B050"/>
                </a:solidFill>
                <a:latin typeface="Arial" panose="020B0604020202020204" pitchFamily="34" charset="0"/>
              </a:rPr>
              <a:t>	</a:t>
            </a:r>
          </a:p>
        </p:txBody>
      </p:sp>
      <p:sp>
        <p:nvSpPr>
          <p:cNvPr id="4" name="Rectangle 3"/>
          <p:cNvSpPr/>
          <p:nvPr/>
        </p:nvSpPr>
        <p:spPr>
          <a:xfrm>
            <a:off x="437322" y="3818475"/>
            <a:ext cx="10959548" cy="1261884"/>
          </a:xfrm>
          <a:prstGeom prst="rect">
            <a:avLst/>
          </a:prstGeom>
        </p:spPr>
        <p:txBody>
          <a:bodyPr wrap="square">
            <a:spAutoFit/>
          </a:bodyPr>
          <a:lstStyle/>
          <a:p>
            <a:endParaRPr lang="en-AU" sz="2000" dirty="0">
              <a:solidFill>
                <a:srgbClr val="000000"/>
              </a:solidFill>
              <a:latin typeface="Arial" panose="020B0604020202020204" pitchFamily="34" charset="0"/>
            </a:endParaRPr>
          </a:p>
          <a:p>
            <a:r>
              <a:rPr lang="en-AU" sz="2000" dirty="0">
                <a:solidFill>
                  <a:srgbClr val="000000"/>
                </a:solidFill>
                <a:latin typeface="Arial" panose="020B0604020202020204" pitchFamily="34" charset="0"/>
              </a:rPr>
              <a:t> </a:t>
            </a:r>
            <a:r>
              <a:rPr lang="en-AU" sz="2800" b="1" dirty="0">
                <a:solidFill>
                  <a:srgbClr val="FF0000"/>
                </a:solidFill>
                <a:latin typeface="Arial" panose="020B0604020202020204" pitchFamily="34" charset="0"/>
              </a:rPr>
              <a:t>Academic standards </a:t>
            </a:r>
            <a:r>
              <a:rPr lang="en-AU" sz="2800" dirty="0">
                <a:solidFill>
                  <a:srgbClr val="FF0000"/>
                </a:solidFill>
                <a:latin typeface="Arial" panose="020B0604020202020204" pitchFamily="34" charset="0"/>
              </a:rPr>
              <a:t>refer to the objectives against which levels of performance on key academic indicators of quality are assessed. </a:t>
            </a:r>
            <a:endParaRPr lang="en-AU" sz="2800" dirty="0">
              <a:solidFill>
                <a:srgbClr val="FF0000"/>
              </a:solidFill>
            </a:endParaRPr>
          </a:p>
        </p:txBody>
      </p:sp>
    </p:spTree>
    <p:extLst>
      <p:ext uri="{BB962C8B-B14F-4D97-AF65-F5344CB8AC3E}">
        <p14:creationId xmlns:p14="http://schemas.microsoft.com/office/powerpoint/2010/main" val="4005300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878" y="0"/>
            <a:ext cx="10217426" cy="6247864"/>
          </a:xfrm>
          <a:prstGeom prst="rect">
            <a:avLst/>
          </a:prstGeom>
        </p:spPr>
        <p:txBody>
          <a:bodyPr wrap="square">
            <a:spAutoFit/>
          </a:bodyPr>
          <a:lstStyle/>
          <a:p>
            <a:endParaRPr lang="en-AU" sz="2000" dirty="0">
              <a:solidFill>
                <a:srgbClr val="000000"/>
              </a:solidFill>
              <a:latin typeface="Arial" panose="020B0604020202020204" pitchFamily="34" charset="0"/>
            </a:endParaRPr>
          </a:p>
          <a:p>
            <a:r>
              <a:rPr lang="en-AU" sz="2000" dirty="0">
                <a:solidFill>
                  <a:srgbClr val="000000"/>
                </a:solidFill>
                <a:latin typeface="Arial" panose="020B0604020202020204" pitchFamily="34" charset="0"/>
              </a:rPr>
              <a:t> </a:t>
            </a:r>
            <a:r>
              <a:rPr lang="en-AU" sz="2000" b="1" dirty="0">
                <a:solidFill>
                  <a:srgbClr val="FF0000"/>
                </a:solidFill>
                <a:latin typeface="Arial" panose="020B0604020202020204" pitchFamily="34" charset="0"/>
              </a:rPr>
              <a:t>Framework principles </a:t>
            </a:r>
          </a:p>
          <a:p>
            <a:endParaRPr lang="en-AU" sz="2000" dirty="0">
              <a:solidFill>
                <a:srgbClr val="000000"/>
              </a:solidFill>
              <a:latin typeface="Arial" panose="020B0604020202020204" pitchFamily="34" charset="0"/>
            </a:endParaRPr>
          </a:p>
          <a:p>
            <a:r>
              <a:rPr lang="en-AU" sz="2000" b="1" dirty="0">
                <a:solidFill>
                  <a:srgbClr val="7030A0"/>
                </a:solidFill>
                <a:latin typeface="Arial" panose="020B0604020202020204" pitchFamily="34" charset="0"/>
              </a:rPr>
              <a:t>The following principles underpin the University Academic Standards Framework:</a:t>
            </a:r>
          </a:p>
          <a:p>
            <a:r>
              <a:rPr lang="en-AU" sz="2000" b="1" dirty="0">
                <a:solidFill>
                  <a:srgbClr val="7030A0"/>
                </a:solidFill>
                <a:latin typeface="Arial" panose="020B0604020202020204" pitchFamily="34" charset="0"/>
              </a:rPr>
              <a:t> </a:t>
            </a:r>
          </a:p>
          <a:p>
            <a:r>
              <a:rPr lang="en-AU" sz="2000" b="1" dirty="0">
                <a:solidFill>
                  <a:srgbClr val="7030A0"/>
                </a:solidFill>
                <a:latin typeface="Arial" panose="020B0604020202020204" pitchFamily="34" charset="0"/>
              </a:rPr>
              <a:t>The focus of the Framework is on ensuring high quality outcomes for students and beneficiaries of research, engagement and other academic activities. </a:t>
            </a:r>
          </a:p>
          <a:p>
            <a:r>
              <a:rPr lang="en-AU" sz="2000" b="1" dirty="0">
                <a:solidFill>
                  <a:srgbClr val="7030A0"/>
                </a:solidFill>
                <a:latin typeface="Arial" panose="020B0604020202020204" pitchFamily="34" charset="0"/>
              </a:rPr>
              <a:t>University sets a minimum level of performance in its academic activities and these are articulated as University academic standards. </a:t>
            </a:r>
          </a:p>
          <a:p>
            <a:endParaRPr lang="en-AU" sz="2000" b="1" dirty="0">
              <a:solidFill>
                <a:srgbClr val="7030A0"/>
              </a:solidFill>
              <a:latin typeface="Arial" panose="020B0604020202020204" pitchFamily="34" charset="0"/>
            </a:endParaRPr>
          </a:p>
          <a:p>
            <a:r>
              <a:rPr lang="en-AU" sz="2000" b="1" dirty="0">
                <a:solidFill>
                  <a:srgbClr val="7030A0"/>
                </a:solidFill>
                <a:latin typeface="Arial" panose="020B0604020202020204" pitchFamily="34" charset="0"/>
              </a:rPr>
              <a:t>The University academic standards framework provides high-level structure to statements of academic standards. </a:t>
            </a:r>
          </a:p>
          <a:p>
            <a:endParaRPr lang="en-AU" sz="2000" b="1" dirty="0">
              <a:solidFill>
                <a:srgbClr val="7030A0"/>
              </a:solidFill>
              <a:latin typeface="Arial" panose="020B0604020202020204" pitchFamily="34" charset="0"/>
            </a:endParaRPr>
          </a:p>
          <a:p>
            <a:r>
              <a:rPr lang="en-AU" sz="2000" b="1" dirty="0">
                <a:solidFill>
                  <a:srgbClr val="7030A0"/>
                </a:solidFill>
                <a:latin typeface="Arial" panose="020B0604020202020204" pitchFamily="34" charset="0"/>
              </a:rPr>
              <a:t>University will measure its academic standards achievement and benchmark its performance nationally and internationally. </a:t>
            </a:r>
          </a:p>
          <a:p>
            <a:endParaRPr lang="en-AU" sz="2000" b="1" dirty="0">
              <a:solidFill>
                <a:srgbClr val="7030A0"/>
              </a:solidFill>
              <a:latin typeface="Arial" panose="020B0604020202020204" pitchFamily="34" charset="0"/>
            </a:endParaRPr>
          </a:p>
          <a:p>
            <a:r>
              <a:rPr lang="en-AU" sz="2000" b="1" dirty="0">
                <a:solidFill>
                  <a:srgbClr val="7030A0"/>
                </a:solidFill>
                <a:latin typeface="Arial" panose="020B0604020202020204" pitchFamily="34" charset="0"/>
              </a:rPr>
              <a:t>University academic standards are related to other University standards, in particular standards of staff and student conduct. </a:t>
            </a:r>
          </a:p>
          <a:p>
            <a:r>
              <a:rPr lang="en-AU" sz="2000" b="1" dirty="0">
                <a:solidFill>
                  <a:srgbClr val="7030A0"/>
                </a:solidFill>
                <a:latin typeface="Arial" panose="020B0604020202020204" pitchFamily="34" charset="0"/>
              </a:rPr>
              <a:t>University quality management and risk management frameworks are applied to University academic standards. </a:t>
            </a:r>
          </a:p>
        </p:txBody>
      </p:sp>
    </p:spTree>
    <p:extLst>
      <p:ext uri="{BB962C8B-B14F-4D97-AF65-F5344CB8AC3E}">
        <p14:creationId xmlns:p14="http://schemas.microsoft.com/office/powerpoint/2010/main" val="4072982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826" y="126233"/>
            <a:ext cx="6096000" cy="707886"/>
          </a:xfrm>
          <a:prstGeom prst="rect">
            <a:avLst/>
          </a:prstGeom>
        </p:spPr>
        <p:txBody>
          <a:bodyPr>
            <a:spAutoFit/>
          </a:bodyPr>
          <a:lstStyle/>
          <a:p>
            <a:endParaRPr lang="en-AU" sz="1600" dirty="0">
              <a:solidFill>
                <a:srgbClr val="000000"/>
              </a:solidFill>
              <a:latin typeface="Arial" panose="020B0604020202020204" pitchFamily="34" charset="0"/>
            </a:endParaRPr>
          </a:p>
          <a:p>
            <a:r>
              <a:rPr lang="en-AU" sz="1600" dirty="0">
                <a:solidFill>
                  <a:srgbClr val="000000"/>
                </a:solidFill>
                <a:latin typeface="Arial" panose="020B0604020202020204" pitchFamily="34" charset="0"/>
              </a:rPr>
              <a:t> </a:t>
            </a:r>
            <a:r>
              <a:rPr lang="en-AU" sz="2400" b="1" dirty="0">
                <a:solidFill>
                  <a:srgbClr val="FF0000"/>
                </a:solidFill>
                <a:latin typeface="Arial" panose="020B0604020202020204" pitchFamily="34" charset="0"/>
              </a:rPr>
              <a:t>Academic Standards: Research </a:t>
            </a:r>
            <a:endParaRPr lang="en-AU" sz="2400" dirty="0">
              <a:solidFill>
                <a:srgbClr val="FF0000"/>
              </a:solidFill>
            </a:endParaRPr>
          </a:p>
        </p:txBody>
      </p:sp>
      <p:sp>
        <p:nvSpPr>
          <p:cNvPr id="3" name="Rectangle 2"/>
          <p:cNvSpPr/>
          <p:nvPr/>
        </p:nvSpPr>
        <p:spPr>
          <a:xfrm>
            <a:off x="622852" y="834120"/>
            <a:ext cx="9276522" cy="2923877"/>
          </a:xfrm>
          <a:prstGeom prst="rect">
            <a:avLst/>
          </a:prstGeom>
        </p:spPr>
        <p:txBody>
          <a:bodyPr wrap="square">
            <a:spAutoFit/>
          </a:bodyPr>
          <a:lstStyle/>
          <a:p>
            <a:endParaRPr lang="en-AU" sz="2000" dirty="0">
              <a:solidFill>
                <a:srgbClr val="000000"/>
              </a:solidFill>
              <a:latin typeface="Arial" panose="020B0604020202020204" pitchFamily="34" charset="0"/>
            </a:endParaRPr>
          </a:p>
          <a:p>
            <a:r>
              <a:rPr lang="en-AU" sz="2000" dirty="0">
                <a:solidFill>
                  <a:srgbClr val="000000"/>
                </a:solidFill>
                <a:latin typeface="Arial" panose="020B0604020202020204" pitchFamily="34" charset="0"/>
              </a:rPr>
              <a:t> </a:t>
            </a:r>
          </a:p>
          <a:p>
            <a:r>
              <a:rPr lang="en-AU" sz="2400" b="1" dirty="0">
                <a:solidFill>
                  <a:srgbClr val="00B050"/>
                </a:solidFill>
                <a:latin typeface="Arial" panose="020B0604020202020204" pitchFamily="34" charset="0"/>
              </a:rPr>
              <a:t>1. Create and establish research program </a:t>
            </a:r>
          </a:p>
          <a:p>
            <a:r>
              <a:rPr lang="en-AU" sz="2400" b="1" dirty="0">
                <a:solidFill>
                  <a:srgbClr val="00B050"/>
                </a:solidFill>
                <a:latin typeface="Arial" panose="020B0604020202020204" pitchFamily="34" charset="0"/>
              </a:rPr>
              <a:t>2. Develop and manage a research project </a:t>
            </a:r>
          </a:p>
          <a:p>
            <a:r>
              <a:rPr lang="en-AU" sz="2400" b="1" dirty="0">
                <a:solidFill>
                  <a:srgbClr val="00B050"/>
                </a:solidFill>
                <a:latin typeface="Arial" panose="020B0604020202020204" pitchFamily="34" charset="0"/>
              </a:rPr>
              <a:t>3. Conduct research </a:t>
            </a:r>
          </a:p>
          <a:p>
            <a:r>
              <a:rPr lang="en-AU" sz="2400" b="1" dirty="0">
                <a:solidFill>
                  <a:srgbClr val="00B050"/>
                </a:solidFill>
                <a:latin typeface="Arial" panose="020B0604020202020204" pitchFamily="34" charset="0"/>
              </a:rPr>
              <a:t>4. Manage research outcomes </a:t>
            </a:r>
          </a:p>
          <a:p>
            <a:r>
              <a:rPr lang="en-AU" sz="2400" b="1" dirty="0">
                <a:solidFill>
                  <a:srgbClr val="00B050"/>
                </a:solidFill>
                <a:latin typeface="Arial" panose="020B0604020202020204" pitchFamily="34" charset="0"/>
              </a:rPr>
              <a:t>5. Academic standards governance </a:t>
            </a:r>
          </a:p>
          <a:p>
            <a:r>
              <a:rPr lang="en-AU" sz="2400" b="1" dirty="0">
                <a:solidFill>
                  <a:srgbClr val="00B050"/>
                </a:solidFill>
                <a:latin typeface="Arial" panose="020B0604020202020204" pitchFamily="34" charset="0"/>
              </a:rPr>
              <a:t>6. Version control and change history </a:t>
            </a:r>
          </a:p>
        </p:txBody>
      </p:sp>
      <p:sp>
        <p:nvSpPr>
          <p:cNvPr id="4" name="Rectangle 3"/>
          <p:cNvSpPr/>
          <p:nvPr/>
        </p:nvSpPr>
        <p:spPr>
          <a:xfrm>
            <a:off x="1099929" y="3757997"/>
            <a:ext cx="10429462" cy="2523768"/>
          </a:xfrm>
          <a:prstGeom prst="rect">
            <a:avLst/>
          </a:prstGeom>
        </p:spPr>
        <p:txBody>
          <a:bodyPr wrap="square">
            <a:spAutoFit/>
          </a:bodyPr>
          <a:lstStyle/>
          <a:p>
            <a:endParaRPr lang="en-AU" sz="2000" dirty="0">
              <a:latin typeface="Arial" panose="020B0604020202020204" pitchFamily="34" charset="0"/>
            </a:endParaRPr>
          </a:p>
          <a:p>
            <a:pPr marL="342900" indent="-342900">
              <a:buFont typeface="Arial" panose="020B0604020202020204" pitchFamily="34" charset="0"/>
              <a:buChar char="•"/>
            </a:pPr>
            <a:r>
              <a:rPr lang="en-AU" sz="2400" b="1" dirty="0">
                <a:solidFill>
                  <a:srgbClr val="7030A0"/>
                </a:solidFill>
                <a:latin typeface="Arial" panose="020B0604020202020204" pitchFamily="34" charset="0"/>
              </a:rPr>
              <a:t>Appropriate research environment </a:t>
            </a:r>
          </a:p>
          <a:p>
            <a:pPr marL="342900" indent="-342900">
              <a:buFont typeface="Arial" panose="020B0604020202020204" pitchFamily="34" charset="0"/>
              <a:buChar char="•"/>
            </a:pPr>
            <a:r>
              <a:rPr lang="en-AU" sz="2400" b="1" dirty="0">
                <a:solidFill>
                  <a:srgbClr val="7030A0"/>
                </a:solidFill>
                <a:latin typeface="Arial" panose="020B0604020202020204" pitchFamily="34" charset="0"/>
              </a:rPr>
              <a:t>Increased number of partnerships </a:t>
            </a:r>
          </a:p>
          <a:p>
            <a:pPr marL="342900" indent="-342900">
              <a:buFont typeface="Arial" panose="020B0604020202020204" pitchFamily="34" charset="0"/>
              <a:buChar char="•"/>
            </a:pPr>
            <a:r>
              <a:rPr lang="en-AU" sz="2400" b="1" dirty="0">
                <a:solidFill>
                  <a:srgbClr val="7030A0"/>
                </a:solidFill>
                <a:latin typeface="Arial" panose="020B0604020202020204" pitchFamily="34" charset="0"/>
              </a:rPr>
              <a:t>Increase number of research projects funded by government, industry and universities </a:t>
            </a:r>
          </a:p>
          <a:p>
            <a:pPr marL="342900" indent="-342900">
              <a:buFont typeface="Arial" panose="020B0604020202020204" pitchFamily="34" charset="0"/>
              <a:buChar char="•"/>
            </a:pPr>
            <a:r>
              <a:rPr lang="en-AU" sz="2400" b="1" dirty="0">
                <a:solidFill>
                  <a:srgbClr val="7030A0"/>
                </a:solidFill>
                <a:latin typeface="Arial" panose="020B0604020202020204" pitchFamily="34" charset="0"/>
              </a:rPr>
              <a:t>Research outputs </a:t>
            </a:r>
            <a:r>
              <a:rPr lang="en-AU" sz="2400" b="1" dirty="0" err="1">
                <a:solidFill>
                  <a:srgbClr val="7030A0"/>
                </a:solidFill>
                <a:latin typeface="Arial" panose="020B0604020202020204" pitchFamily="34" charset="0"/>
              </a:rPr>
              <a:t>publically</a:t>
            </a:r>
            <a:r>
              <a:rPr lang="en-AU" sz="2400" b="1" dirty="0">
                <a:solidFill>
                  <a:srgbClr val="7030A0"/>
                </a:solidFill>
                <a:latin typeface="Arial" panose="020B0604020202020204" pitchFamily="34" charset="0"/>
              </a:rPr>
              <a:t> available </a:t>
            </a:r>
          </a:p>
          <a:p>
            <a:r>
              <a:rPr lang="en-AU"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28296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849" y="-182880"/>
            <a:ext cx="6858000" cy="6858000"/>
          </a:xfrm>
          <a:prstGeom prst="rect">
            <a:avLst/>
          </a:prstGeom>
        </p:spPr>
      </p:pic>
    </p:spTree>
    <p:extLst>
      <p:ext uri="{BB962C8B-B14F-4D97-AF65-F5344CB8AC3E}">
        <p14:creationId xmlns:p14="http://schemas.microsoft.com/office/powerpoint/2010/main" val="2484098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31" y="-28015"/>
            <a:ext cx="11449878" cy="707886"/>
          </a:xfrm>
          <a:prstGeom prst="rect">
            <a:avLst/>
          </a:prstGeom>
        </p:spPr>
        <p:txBody>
          <a:bodyPr wrap="square">
            <a:spAutoFit/>
          </a:bodyPr>
          <a:lstStyle/>
          <a:p>
            <a:endParaRPr lang="en-AU" sz="1600" dirty="0">
              <a:solidFill>
                <a:srgbClr val="000000"/>
              </a:solidFill>
              <a:latin typeface="Arial" panose="020B0604020202020204" pitchFamily="34" charset="0"/>
            </a:endParaRPr>
          </a:p>
          <a:p>
            <a:r>
              <a:rPr lang="en-AU" sz="1600" dirty="0">
                <a:solidFill>
                  <a:srgbClr val="000000"/>
                </a:solidFill>
                <a:latin typeface="Arial" panose="020B0604020202020204" pitchFamily="34" charset="0"/>
              </a:rPr>
              <a:t> </a:t>
            </a:r>
            <a:r>
              <a:rPr lang="en-AU" sz="2400" b="1" dirty="0">
                <a:solidFill>
                  <a:srgbClr val="FF0000"/>
                </a:solidFill>
                <a:latin typeface="Arial" panose="020B0604020202020204" pitchFamily="34" charset="0"/>
              </a:rPr>
              <a:t>Academic Standards: Develop Higher Degree Research Graduates </a:t>
            </a:r>
            <a:endParaRPr lang="en-AU" sz="2400" dirty="0">
              <a:solidFill>
                <a:srgbClr val="FF0000"/>
              </a:solidFill>
            </a:endParaRPr>
          </a:p>
        </p:txBody>
      </p:sp>
      <p:sp>
        <p:nvSpPr>
          <p:cNvPr id="3" name="Rectangle 2"/>
          <p:cNvSpPr/>
          <p:nvPr/>
        </p:nvSpPr>
        <p:spPr>
          <a:xfrm>
            <a:off x="589722" y="276929"/>
            <a:ext cx="10840278" cy="2554545"/>
          </a:xfrm>
          <a:prstGeom prst="rect">
            <a:avLst/>
          </a:prstGeom>
        </p:spPr>
        <p:txBody>
          <a:bodyPr wrap="square">
            <a:spAutoFit/>
          </a:bodyPr>
          <a:lstStyle/>
          <a:p>
            <a:endParaRPr lang="en-AU" sz="2000" dirty="0">
              <a:solidFill>
                <a:srgbClr val="000000"/>
              </a:solidFill>
              <a:latin typeface="Arial" panose="020B0604020202020204" pitchFamily="34" charset="0"/>
            </a:endParaRPr>
          </a:p>
          <a:p>
            <a:r>
              <a:rPr lang="en-AU" sz="2000" dirty="0">
                <a:solidFill>
                  <a:srgbClr val="000000"/>
                </a:solidFill>
                <a:latin typeface="Arial" panose="020B0604020202020204" pitchFamily="34" charset="0"/>
              </a:rPr>
              <a:t> </a:t>
            </a:r>
          </a:p>
          <a:p>
            <a:r>
              <a:rPr lang="en-AU" sz="2000" b="1" dirty="0">
                <a:solidFill>
                  <a:srgbClr val="C00000"/>
                </a:solidFill>
                <a:latin typeface="Arial" panose="020B0604020202020204" pitchFamily="34" charset="0"/>
              </a:rPr>
              <a:t>1. Confirm research strategic focus and capacity </a:t>
            </a:r>
          </a:p>
          <a:p>
            <a:r>
              <a:rPr lang="en-AU" sz="2000" b="1" dirty="0">
                <a:solidFill>
                  <a:srgbClr val="C00000"/>
                </a:solidFill>
                <a:latin typeface="Arial" panose="020B0604020202020204" pitchFamily="34" charset="0"/>
              </a:rPr>
              <a:t>2. Recruit and induct research students </a:t>
            </a:r>
          </a:p>
          <a:p>
            <a:r>
              <a:rPr lang="en-AU" sz="2000" b="1" dirty="0">
                <a:solidFill>
                  <a:srgbClr val="C00000"/>
                </a:solidFill>
                <a:latin typeface="Arial" panose="020B0604020202020204" pitchFamily="34" charset="0"/>
              </a:rPr>
              <a:t>3. Supervise and develop students </a:t>
            </a:r>
          </a:p>
          <a:p>
            <a:r>
              <a:rPr lang="en-AU" sz="2000" b="1" dirty="0">
                <a:solidFill>
                  <a:srgbClr val="C00000"/>
                </a:solidFill>
                <a:latin typeface="Arial" panose="020B0604020202020204" pitchFamily="34" charset="0"/>
              </a:rPr>
              <a:t>4. Examine research </a:t>
            </a:r>
          </a:p>
          <a:p>
            <a:r>
              <a:rPr lang="en-AU" sz="2000" b="1" dirty="0">
                <a:solidFill>
                  <a:srgbClr val="C00000"/>
                </a:solidFill>
                <a:latin typeface="Arial" panose="020B0604020202020204" pitchFamily="34" charset="0"/>
              </a:rPr>
              <a:t>5. Academic standards governance </a:t>
            </a:r>
          </a:p>
          <a:p>
            <a:r>
              <a:rPr lang="en-AU" sz="2000" b="1" dirty="0">
                <a:solidFill>
                  <a:srgbClr val="C00000"/>
                </a:solidFill>
                <a:latin typeface="Arial" panose="020B0604020202020204" pitchFamily="34" charset="0"/>
              </a:rPr>
              <a:t>6. Version control and change history </a:t>
            </a:r>
          </a:p>
        </p:txBody>
      </p:sp>
      <p:sp>
        <p:nvSpPr>
          <p:cNvPr id="4" name="Rectangle 3"/>
          <p:cNvSpPr/>
          <p:nvPr/>
        </p:nvSpPr>
        <p:spPr>
          <a:xfrm>
            <a:off x="589722" y="2613781"/>
            <a:ext cx="11456504" cy="3785652"/>
          </a:xfrm>
          <a:prstGeom prst="rect">
            <a:avLst/>
          </a:prstGeom>
        </p:spPr>
        <p:txBody>
          <a:bodyPr wrap="square">
            <a:spAutoFit/>
          </a:bodyPr>
          <a:lstStyle/>
          <a:p>
            <a:endParaRPr lang="en-AU" sz="2000" dirty="0">
              <a:latin typeface="Arial" panose="020B0604020202020204" pitchFamily="34" charset="0"/>
            </a:endParaRPr>
          </a:p>
          <a:p>
            <a:r>
              <a:rPr lang="en-AU" sz="2000" b="1" dirty="0">
                <a:solidFill>
                  <a:srgbClr val="7030A0"/>
                </a:solidFill>
                <a:latin typeface="Arial" panose="020B0604020202020204" pitchFamily="34" charset="0"/>
              </a:rPr>
              <a:t>Research students each have a plan that reflects the student’s academic and professional experiences and goals. </a:t>
            </a:r>
          </a:p>
          <a:p>
            <a:endParaRPr lang="en-AU" sz="2000" b="1" dirty="0">
              <a:solidFill>
                <a:srgbClr val="7030A0"/>
              </a:solidFill>
              <a:latin typeface="Arial" panose="020B0604020202020204" pitchFamily="34" charset="0"/>
            </a:endParaRPr>
          </a:p>
          <a:p>
            <a:pPr marL="285750" indent="-285750">
              <a:buFont typeface="Arial" panose="020B0604020202020204" pitchFamily="34" charset="0"/>
              <a:buChar char="•"/>
            </a:pPr>
            <a:r>
              <a:rPr lang="en-AU" sz="2000" b="1" dirty="0">
                <a:solidFill>
                  <a:srgbClr val="7030A0"/>
                </a:solidFill>
                <a:latin typeface="Arial" panose="020B0604020202020204" pitchFamily="34" charset="0"/>
              </a:rPr>
              <a:t>students’ learning is complemented by academic and personal support and development programs. </a:t>
            </a:r>
          </a:p>
          <a:p>
            <a:pPr marL="285750" indent="-285750">
              <a:buFont typeface="Arial" panose="020B0604020202020204" pitchFamily="34" charset="0"/>
              <a:buChar char="•"/>
            </a:pPr>
            <a:r>
              <a:rPr lang="en-AU" sz="2000" b="1" dirty="0">
                <a:solidFill>
                  <a:srgbClr val="7030A0"/>
                </a:solidFill>
                <a:latin typeface="Arial" panose="020B0604020202020204" pitchFamily="34" charset="0"/>
              </a:rPr>
              <a:t>students maintain a high level of academic integrity. </a:t>
            </a:r>
          </a:p>
          <a:p>
            <a:pPr marL="285750" indent="-285750">
              <a:buFont typeface="Arial" panose="020B0604020202020204" pitchFamily="34" charset="0"/>
              <a:buChar char="•"/>
            </a:pPr>
            <a:r>
              <a:rPr lang="en-AU" sz="2000" b="1" dirty="0">
                <a:solidFill>
                  <a:srgbClr val="7030A0"/>
                </a:solidFill>
                <a:latin typeface="Arial" panose="020B0604020202020204" pitchFamily="34" charset="0"/>
              </a:rPr>
              <a:t>staff develop, and maintain, the necessary disciplinary, supervisory and research methodologies expertise to effectively deliver UTS research courses. </a:t>
            </a:r>
          </a:p>
          <a:p>
            <a:pPr marL="285750" indent="-285750">
              <a:buFont typeface="Arial" panose="020B0604020202020204" pitchFamily="34" charset="0"/>
              <a:buChar char="•"/>
            </a:pPr>
            <a:r>
              <a:rPr lang="en-AU" sz="2000" b="1" dirty="0">
                <a:solidFill>
                  <a:srgbClr val="7030A0"/>
                </a:solidFill>
                <a:latin typeface="Arial" panose="020B0604020202020204" pitchFamily="34" charset="0"/>
              </a:rPr>
              <a:t>provides resources, learning spaces, technologies and other facilities to support students’ learning. </a:t>
            </a:r>
          </a:p>
          <a:p>
            <a:pPr marL="285750" indent="-285750">
              <a:buFont typeface="Arial" panose="020B0604020202020204" pitchFamily="34" charset="0"/>
              <a:buChar char="•"/>
            </a:pPr>
            <a:r>
              <a:rPr lang="en-AU" sz="2000" b="1" dirty="0">
                <a:solidFill>
                  <a:srgbClr val="7030A0"/>
                </a:solidFill>
                <a:latin typeface="Arial" panose="020B0604020202020204" pitchFamily="34" charset="0"/>
              </a:rPr>
              <a:t>	</a:t>
            </a:r>
          </a:p>
        </p:txBody>
      </p:sp>
    </p:spTree>
    <p:extLst>
      <p:ext uri="{BB962C8B-B14F-4D97-AF65-F5344CB8AC3E}">
        <p14:creationId xmlns:p14="http://schemas.microsoft.com/office/powerpoint/2010/main" val="219259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52" y="302808"/>
            <a:ext cx="9912625" cy="1785104"/>
          </a:xfrm>
          <a:prstGeom prst="rect">
            <a:avLst/>
          </a:prstGeom>
        </p:spPr>
        <p:txBody>
          <a:bodyPr wrap="square">
            <a:spAutoFit/>
          </a:bodyPr>
          <a:lstStyle/>
          <a:p>
            <a:endParaRPr lang="en-AU" sz="2000" dirty="0">
              <a:latin typeface="Arial" panose="020B0604020202020204" pitchFamily="34" charset="0"/>
            </a:endParaRPr>
          </a:p>
          <a:p>
            <a:pPr marL="342900" indent="-342900">
              <a:buFont typeface="Arial" panose="020B0604020202020204" pitchFamily="34" charset="0"/>
              <a:buChar char="•"/>
            </a:pPr>
            <a:r>
              <a:rPr lang="en-AU" sz="2400" b="1" dirty="0">
                <a:solidFill>
                  <a:srgbClr val="7030A0"/>
                </a:solidFill>
                <a:latin typeface="Arial" panose="020B0604020202020204" pitchFamily="34" charset="0"/>
              </a:rPr>
              <a:t>Development of Doctoral Study Plan </a:t>
            </a:r>
          </a:p>
          <a:p>
            <a:pPr marL="342900" indent="-342900">
              <a:buFont typeface="Arial" panose="020B0604020202020204" pitchFamily="34" charset="0"/>
              <a:buChar char="•"/>
            </a:pPr>
            <a:r>
              <a:rPr lang="en-AU" sz="2400" b="1" dirty="0">
                <a:solidFill>
                  <a:srgbClr val="7030A0"/>
                </a:solidFill>
                <a:latin typeface="Arial" panose="020B0604020202020204" pitchFamily="34" charset="0"/>
              </a:rPr>
              <a:t>Supervision of Doctoral Study Plan </a:t>
            </a:r>
          </a:p>
          <a:p>
            <a:pPr marL="342900" indent="-342900">
              <a:buFont typeface="Arial" panose="020B0604020202020204" pitchFamily="34" charset="0"/>
              <a:buChar char="•"/>
            </a:pPr>
            <a:r>
              <a:rPr lang="en-AU" sz="2400" b="1" dirty="0">
                <a:solidFill>
                  <a:srgbClr val="7030A0"/>
                </a:solidFill>
                <a:latin typeface="Arial" panose="020B0604020202020204" pitchFamily="34" charset="0"/>
              </a:rPr>
              <a:t>Student progression through three formal stages </a:t>
            </a:r>
          </a:p>
          <a:p>
            <a:r>
              <a:rPr lang="en-AU" dirty="0">
                <a:solidFill>
                  <a:srgbClr val="000000"/>
                </a:solidFill>
                <a:latin typeface="Arial" panose="020B0604020202020204" pitchFamily="34" charset="0"/>
              </a:rPr>
              <a:t>	</a:t>
            </a:r>
          </a:p>
        </p:txBody>
      </p:sp>
    </p:spTree>
    <p:extLst>
      <p:ext uri="{BB962C8B-B14F-4D97-AF65-F5344CB8AC3E}">
        <p14:creationId xmlns:p14="http://schemas.microsoft.com/office/powerpoint/2010/main" val="851399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5704" y="1258188"/>
            <a:ext cx="9859618" cy="3847207"/>
          </a:xfrm>
          <a:prstGeom prst="rect">
            <a:avLst/>
          </a:prstGeom>
        </p:spPr>
        <p:txBody>
          <a:bodyPr wrap="square">
            <a:spAutoFit/>
          </a:bodyPr>
          <a:lstStyle/>
          <a:p>
            <a:endParaRPr lang="en-AU" sz="2000" dirty="0">
              <a:solidFill>
                <a:srgbClr val="000000"/>
              </a:solidFill>
              <a:latin typeface="Arial" panose="020B0604020202020204" pitchFamily="34" charset="0"/>
            </a:endParaRPr>
          </a:p>
          <a:p>
            <a:pPr marL="457200" indent="-457200">
              <a:buFont typeface="Arial" panose="020B0604020202020204" pitchFamily="34" charset="0"/>
              <a:buChar char="•"/>
            </a:pPr>
            <a:r>
              <a:rPr lang="en-AU" sz="2800" dirty="0">
                <a:solidFill>
                  <a:srgbClr val="7030A0"/>
                </a:solidFill>
                <a:latin typeface="Arial" panose="020B0604020202020204" pitchFamily="34" charset="0"/>
              </a:rPr>
              <a:t>Admissions Procedures </a:t>
            </a:r>
          </a:p>
          <a:p>
            <a:pPr marL="457200" indent="-457200">
              <a:buFont typeface="Arial" panose="020B0604020202020204" pitchFamily="34" charset="0"/>
              <a:buChar char="•"/>
            </a:pPr>
            <a:r>
              <a:rPr lang="en-AU" sz="2800" dirty="0">
                <a:solidFill>
                  <a:srgbClr val="7030A0"/>
                </a:solidFill>
                <a:latin typeface="Arial" panose="020B0604020202020204" pitchFamily="34" charset="0"/>
              </a:rPr>
              <a:t>Admission (section 5, Student Rules) </a:t>
            </a:r>
          </a:p>
          <a:p>
            <a:pPr marL="457200" indent="-457200">
              <a:buFont typeface="Arial" panose="020B0604020202020204" pitchFamily="34" charset="0"/>
              <a:buChar char="•"/>
            </a:pPr>
            <a:r>
              <a:rPr lang="en-AU" sz="2800" dirty="0">
                <a:solidFill>
                  <a:srgbClr val="7030A0"/>
                </a:solidFill>
                <a:latin typeface="Arial" panose="020B0604020202020204" pitchFamily="34" charset="0"/>
              </a:rPr>
              <a:t>Award Course Approval and Reaccreditation Policy and Procedures </a:t>
            </a:r>
          </a:p>
          <a:p>
            <a:pPr marL="457200" indent="-457200">
              <a:buFont typeface="Arial" panose="020B0604020202020204" pitchFamily="34" charset="0"/>
              <a:buChar char="•"/>
            </a:pPr>
            <a:r>
              <a:rPr lang="en-AU" sz="2800" dirty="0">
                <a:solidFill>
                  <a:srgbClr val="7030A0"/>
                </a:solidFill>
                <a:latin typeface="Arial" panose="020B0604020202020204" pitchFamily="34" charset="0"/>
              </a:rPr>
              <a:t>Credit Recognition Policy </a:t>
            </a:r>
          </a:p>
          <a:p>
            <a:pPr marL="457200" indent="-457200">
              <a:buFont typeface="Arial" panose="020B0604020202020204" pitchFamily="34" charset="0"/>
              <a:buChar char="•"/>
            </a:pPr>
            <a:r>
              <a:rPr lang="en-AU" sz="2800" dirty="0">
                <a:solidFill>
                  <a:srgbClr val="7030A0"/>
                </a:solidFill>
                <a:latin typeface="Arial" panose="020B0604020202020204" pitchFamily="34" charset="0"/>
              </a:rPr>
              <a:t>English Language Policy </a:t>
            </a:r>
          </a:p>
          <a:p>
            <a:pPr marL="457200" indent="-457200">
              <a:buFont typeface="Arial" panose="020B0604020202020204" pitchFamily="34" charset="0"/>
              <a:buChar char="•"/>
            </a:pPr>
            <a:r>
              <a:rPr lang="en-AU" sz="2800" dirty="0">
                <a:solidFill>
                  <a:srgbClr val="7030A0"/>
                </a:solidFill>
                <a:latin typeface="Arial" panose="020B0604020202020204" pitchFamily="34" charset="0"/>
              </a:rPr>
              <a:t>Equal Opportunity and Diversity Policy </a:t>
            </a:r>
          </a:p>
          <a:p>
            <a:pPr marL="457200" indent="-457200">
              <a:buFont typeface="Arial" panose="020B0604020202020204" pitchFamily="34" charset="0"/>
              <a:buChar char="•"/>
            </a:pPr>
            <a:r>
              <a:rPr lang="en-AU" sz="2800" dirty="0">
                <a:solidFill>
                  <a:srgbClr val="7030A0"/>
                </a:solidFill>
                <a:latin typeface="Arial" panose="020B0604020202020204" pitchFamily="34" charset="0"/>
              </a:rPr>
              <a:t>External articulation arrangements 	</a:t>
            </a:r>
          </a:p>
        </p:txBody>
      </p:sp>
      <p:sp>
        <p:nvSpPr>
          <p:cNvPr id="5" name="Rectangle 4"/>
          <p:cNvSpPr/>
          <p:nvPr/>
        </p:nvSpPr>
        <p:spPr>
          <a:xfrm>
            <a:off x="715617" y="550302"/>
            <a:ext cx="6096000" cy="707886"/>
          </a:xfrm>
          <a:prstGeom prst="rect">
            <a:avLst/>
          </a:prstGeom>
        </p:spPr>
        <p:txBody>
          <a:bodyPr>
            <a:spAutoFit/>
          </a:bodyPr>
          <a:lstStyle/>
          <a:p>
            <a:endParaRPr lang="en-AU" sz="1600" dirty="0">
              <a:solidFill>
                <a:srgbClr val="000000"/>
              </a:solidFill>
              <a:latin typeface="Arial" panose="020B0604020202020204" pitchFamily="34" charset="0"/>
            </a:endParaRPr>
          </a:p>
          <a:p>
            <a:r>
              <a:rPr lang="en-AU" sz="1600" dirty="0">
                <a:solidFill>
                  <a:srgbClr val="000000"/>
                </a:solidFill>
                <a:latin typeface="Arial" panose="020B0604020202020204" pitchFamily="34" charset="0"/>
              </a:rPr>
              <a:t> </a:t>
            </a:r>
            <a:r>
              <a:rPr lang="en-AU" sz="2400" b="1" dirty="0">
                <a:solidFill>
                  <a:srgbClr val="FF0000"/>
                </a:solidFill>
                <a:latin typeface="Arial" panose="020B0604020202020204" pitchFamily="34" charset="0"/>
              </a:rPr>
              <a:t>Admissions Policy </a:t>
            </a:r>
            <a:endParaRPr lang="en-AU" sz="2400" dirty="0">
              <a:solidFill>
                <a:srgbClr val="FF0000"/>
              </a:solidFill>
            </a:endParaRPr>
          </a:p>
        </p:txBody>
      </p:sp>
    </p:spTree>
    <p:extLst>
      <p:ext uri="{BB962C8B-B14F-4D97-AF65-F5344CB8AC3E}">
        <p14:creationId xmlns:p14="http://schemas.microsoft.com/office/powerpoint/2010/main" val="2466878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9410"/>
            <a:ext cx="11317358" cy="5324535"/>
          </a:xfrm>
          <a:prstGeom prst="rect">
            <a:avLst/>
          </a:prstGeom>
        </p:spPr>
        <p:txBody>
          <a:bodyPr wrap="square">
            <a:spAutoFit/>
          </a:bodyPr>
          <a:lstStyle/>
          <a:p>
            <a:r>
              <a:rPr lang="en-AU" sz="2000" b="1" dirty="0">
                <a:solidFill>
                  <a:srgbClr val="7030A0"/>
                </a:solidFill>
                <a:latin typeface="Arial" panose="020B0604020202020204" pitchFamily="34" charset="0"/>
                <a:cs typeface="Arial" panose="020B0604020202020204" pitchFamily="34" charset="0"/>
              </a:rPr>
              <a:t>The policy acknowledges that assessment serves a range of purposes. It is an integral part of the learning process for students and strongly influences what and how students learn in their courses. Effective assessment supports learning, conveys to students the kinds of intellectual and personal engagement desired, provides feedback on learning and fosters students’ ongoing development. </a:t>
            </a:r>
          </a:p>
          <a:p>
            <a:endParaRPr lang="en-AU" sz="2000" b="1" dirty="0">
              <a:solidFill>
                <a:srgbClr val="7030A0"/>
              </a:solidFill>
              <a:latin typeface="Arial" panose="020B0604020202020204" pitchFamily="34" charset="0"/>
              <a:cs typeface="Arial" panose="020B0604020202020204" pitchFamily="34" charset="0"/>
            </a:endParaRPr>
          </a:p>
          <a:p>
            <a:r>
              <a:rPr lang="en-AU" sz="2000" b="1" dirty="0">
                <a:solidFill>
                  <a:srgbClr val="7030A0"/>
                </a:solidFill>
                <a:latin typeface="Arial" panose="020B0604020202020204" pitchFamily="34" charset="0"/>
                <a:cs typeface="Arial" panose="020B0604020202020204" pitchFamily="34" charset="0"/>
              </a:rPr>
              <a:t>Through assessment, judgements can be made about the quality and extent of students' achievements and performances. Assessment enables students to demonstrate that they meet or exceed minimum academic and professional requirements and allows University  to meet its responsibilities to the community and to meet the required standards for recognition of its courses by the professions and industry. </a:t>
            </a:r>
          </a:p>
          <a:p>
            <a:endParaRPr lang="en-AU" sz="2000" b="1" dirty="0">
              <a:solidFill>
                <a:srgbClr val="7030A0"/>
              </a:solidFill>
              <a:latin typeface="Arial" panose="020B0604020202020204" pitchFamily="34" charset="0"/>
              <a:cs typeface="Arial" panose="020B0604020202020204" pitchFamily="34" charset="0"/>
            </a:endParaRPr>
          </a:p>
          <a:p>
            <a:r>
              <a:rPr lang="en-AU" sz="2000" b="1" dirty="0">
                <a:solidFill>
                  <a:srgbClr val="7030A0"/>
                </a:solidFill>
                <a:latin typeface="Arial" panose="020B0604020202020204" pitchFamily="34" charset="0"/>
                <a:cs typeface="Arial" panose="020B0604020202020204" pitchFamily="34" charset="0"/>
              </a:rPr>
              <a:t>Assessment should enable University to certify that any grade awarded corresponds to the student's performance and that the student has met subject and course requirements in an approved manner. Students, staff and the wider community need confidence in the continuing academic standards of University courses and the rigorous environment in which learning occurs </a:t>
            </a:r>
          </a:p>
        </p:txBody>
      </p:sp>
      <p:sp>
        <p:nvSpPr>
          <p:cNvPr id="3" name="Rectangle 2"/>
          <p:cNvSpPr/>
          <p:nvPr/>
        </p:nvSpPr>
        <p:spPr>
          <a:xfrm>
            <a:off x="318052" y="0"/>
            <a:ext cx="8507896" cy="646331"/>
          </a:xfrm>
          <a:prstGeom prst="rect">
            <a:avLst/>
          </a:prstGeom>
        </p:spPr>
        <p:txBody>
          <a:bodyPr wrap="square">
            <a:spAutoFit/>
          </a:bodyPr>
          <a:lstStyle/>
          <a:p>
            <a:endParaRPr lang="en-AU" sz="1600" dirty="0">
              <a:solidFill>
                <a:srgbClr val="FF0000"/>
              </a:solidFill>
              <a:latin typeface="Arial" panose="020B0604020202020204" pitchFamily="34" charset="0"/>
            </a:endParaRPr>
          </a:p>
          <a:p>
            <a:r>
              <a:rPr lang="en-AU" sz="1600" dirty="0">
                <a:solidFill>
                  <a:srgbClr val="FF0000"/>
                </a:solidFill>
                <a:latin typeface="Arial" panose="020B0604020202020204" pitchFamily="34" charset="0"/>
              </a:rPr>
              <a:t> </a:t>
            </a:r>
            <a:r>
              <a:rPr lang="en-AU" sz="2000" b="1" dirty="0">
                <a:solidFill>
                  <a:srgbClr val="FF0000"/>
                </a:solidFill>
                <a:latin typeface="Arial" panose="020B0604020202020204" pitchFamily="34" charset="0"/>
              </a:rPr>
              <a:t>Policy for the Assessment of Coursework Subjects </a:t>
            </a:r>
            <a:endParaRPr lang="en-AU" sz="2000" dirty="0">
              <a:solidFill>
                <a:srgbClr val="FF0000"/>
              </a:solidFill>
            </a:endParaRPr>
          </a:p>
        </p:txBody>
      </p:sp>
    </p:spTree>
    <p:extLst>
      <p:ext uri="{BB962C8B-B14F-4D97-AF65-F5344CB8AC3E}">
        <p14:creationId xmlns:p14="http://schemas.microsoft.com/office/powerpoint/2010/main" val="2188268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365" y="150316"/>
            <a:ext cx="11078818" cy="4708981"/>
          </a:xfrm>
          <a:prstGeom prst="rect">
            <a:avLst/>
          </a:prstGeom>
        </p:spPr>
        <p:txBody>
          <a:bodyPr wrap="square">
            <a:spAutoFit/>
          </a:bodyPr>
          <a:lstStyle/>
          <a:p>
            <a:r>
              <a:rPr lang="en-AU" sz="2000" b="1" dirty="0">
                <a:solidFill>
                  <a:srgbClr val="FF0000"/>
                </a:solidFill>
                <a:latin typeface="Arial" panose="020B0604020202020204" pitchFamily="34" charset="0"/>
              </a:rPr>
              <a:t>Assessment requirements: </a:t>
            </a:r>
            <a:r>
              <a:rPr lang="en-AU" sz="2000" b="1" dirty="0">
                <a:solidFill>
                  <a:srgbClr val="00B050"/>
                </a:solidFill>
                <a:latin typeface="Arial" panose="020B0604020202020204" pitchFamily="34" charset="0"/>
              </a:rPr>
              <a:t>these are the demands placed on students in order to assess their achievement of the learning objectives in the subject. Assessment requirements include the nature of the assessment task (for example, essays, student presentations, literature reviews, laboratory reports, written examinations, open book examinations, group assessment, peer assessment, self assessment, computer based assessment, oral examinations, class quizzes, short answer examinations, experiential activities, simulations, clinical experiences, practical exercises, performances, folio presentations, class participation, </a:t>
            </a:r>
            <a:r>
              <a:rPr lang="en-AU" sz="2000" b="1" dirty="0" err="1">
                <a:solidFill>
                  <a:srgbClr val="00B050"/>
                </a:solidFill>
                <a:latin typeface="Arial" panose="020B0604020202020204" pitchFamily="34" charset="0"/>
              </a:rPr>
              <a:t>etc</a:t>
            </a:r>
            <a:r>
              <a:rPr lang="en-AU" sz="2000" b="1" dirty="0">
                <a:solidFill>
                  <a:srgbClr val="00B050"/>
                </a:solidFill>
                <a:latin typeface="Arial" panose="020B0604020202020204" pitchFamily="34" charset="0"/>
              </a:rPr>
              <a:t>), the outputs to be submitted for assessment, the timing of the task, the conditions under which the task must be undertaken, the learning objectives to be assessed and any detailed criteria to be met.</a:t>
            </a:r>
          </a:p>
          <a:p>
            <a:r>
              <a:rPr lang="en-AU" sz="2000" b="1" dirty="0">
                <a:solidFill>
                  <a:srgbClr val="00B050"/>
                </a:solidFill>
                <a:latin typeface="Arial" panose="020B0604020202020204" pitchFamily="34" charset="0"/>
              </a:rPr>
              <a:t> </a:t>
            </a:r>
          </a:p>
          <a:p>
            <a:r>
              <a:rPr lang="en-AU" sz="2000" b="1" dirty="0">
                <a:solidFill>
                  <a:srgbClr val="FF0000"/>
                </a:solidFill>
                <a:latin typeface="Arial" panose="020B0604020202020204" pitchFamily="34" charset="0"/>
              </a:rPr>
              <a:t>Competency-based skills assessment</a:t>
            </a:r>
            <a:r>
              <a:rPr lang="en-AU" sz="2000" b="1" dirty="0">
                <a:solidFill>
                  <a:srgbClr val="7030A0"/>
                </a:solidFill>
                <a:latin typeface="Arial" panose="020B0604020202020204" pitchFamily="34" charset="0"/>
              </a:rPr>
              <a:t>: assessment in which a student’s skills are assessed in relation to a specific work activity in order to determine whether the activity is being performed in a competent manner. Students are required to achieve a specified threshold level of performance in order to pass the assessment. </a:t>
            </a:r>
            <a:endParaRPr lang="en-AU" sz="2000" b="1" dirty="0">
              <a:solidFill>
                <a:srgbClr val="7030A0"/>
              </a:solidFill>
            </a:endParaRPr>
          </a:p>
        </p:txBody>
      </p:sp>
    </p:spTree>
    <p:extLst>
      <p:ext uri="{BB962C8B-B14F-4D97-AF65-F5344CB8AC3E}">
        <p14:creationId xmlns:p14="http://schemas.microsoft.com/office/powerpoint/2010/main" val="1894015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6" y="329361"/>
            <a:ext cx="11608904" cy="2554545"/>
          </a:xfrm>
          <a:prstGeom prst="rect">
            <a:avLst/>
          </a:prstGeom>
        </p:spPr>
        <p:txBody>
          <a:bodyPr wrap="square">
            <a:spAutoFit/>
          </a:bodyPr>
          <a:lstStyle/>
          <a:p>
            <a:r>
              <a:rPr lang="en-AU" sz="2000" b="1" dirty="0">
                <a:solidFill>
                  <a:srgbClr val="FF0000"/>
                </a:solidFill>
                <a:latin typeface="Arial" panose="020B0604020202020204" pitchFamily="34" charset="0"/>
                <a:cs typeface="Arial" panose="020B0604020202020204" pitchFamily="34" charset="0"/>
              </a:rPr>
              <a:t>Criterion-referenced assessment: </a:t>
            </a:r>
            <a:r>
              <a:rPr lang="en-AU" sz="2000" b="1" dirty="0">
                <a:solidFill>
                  <a:srgbClr val="00B050"/>
                </a:solidFill>
                <a:latin typeface="Arial" panose="020B0604020202020204" pitchFamily="34" charset="0"/>
                <a:cs typeface="Arial" panose="020B0604020202020204" pitchFamily="34" charset="0"/>
              </a:rPr>
              <a:t>assessment in which a student’s work is assessed against stated criteria, and marks or grades are awarded according to the level of achievement of these criteria. (Standards-based assessment is a form of criterion-referenced assessment in which there is specification of both the criteria and standards of achievement for different levels.) Criterion referenced assessment differs from norm-referenced assessment in which grades are determined with reference to other students’ performance and the grade distribution is expected to conform to a normal distribution with only a certain percentage of students able to attain each grade. Assessment at UTS is not norm-referenced. </a:t>
            </a:r>
          </a:p>
        </p:txBody>
      </p:sp>
    </p:spTree>
    <p:extLst>
      <p:ext uri="{BB962C8B-B14F-4D97-AF65-F5344CB8AC3E}">
        <p14:creationId xmlns:p14="http://schemas.microsoft.com/office/powerpoint/2010/main" val="1104233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869" y="377691"/>
            <a:ext cx="11092069" cy="4893647"/>
          </a:xfrm>
          <a:prstGeom prst="rect">
            <a:avLst/>
          </a:prstGeom>
        </p:spPr>
        <p:txBody>
          <a:bodyPr wrap="square">
            <a:spAutoFit/>
          </a:bodyPr>
          <a:lstStyle/>
          <a:p>
            <a:r>
              <a:rPr lang="en-AU" sz="2400" b="1" dirty="0">
                <a:solidFill>
                  <a:srgbClr val="FF0000"/>
                </a:solidFill>
                <a:latin typeface="Arial" panose="020B0604020202020204" pitchFamily="34" charset="0"/>
              </a:rPr>
              <a:t>Formative assessment: </a:t>
            </a:r>
            <a:r>
              <a:rPr lang="en-AU" sz="2400" dirty="0">
                <a:solidFill>
                  <a:srgbClr val="0070C0"/>
                </a:solidFill>
                <a:latin typeface="Arial" panose="020B0604020202020204" pitchFamily="34" charset="0"/>
              </a:rPr>
              <a:t>assessment that provides feedback to students on their work and does not contribute to marks or grades. </a:t>
            </a:r>
          </a:p>
          <a:p>
            <a:endParaRPr lang="en-AU" sz="2400" dirty="0">
              <a:solidFill>
                <a:srgbClr val="0070C0"/>
              </a:solidFill>
              <a:latin typeface="Arial" panose="020B0604020202020204" pitchFamily="34" charset="0"/>
            </a:endParaRPr>
          </a:p>
          <a:p>
            <a:r>
              <a:rPr lang="en-AU" sz="2400" b="1" dirty="0">
                <a:solidFill>
                  <a:srgbClr val="FF0000"/>
                </a:solidFill>
                <a:latin typeface="Arial" panose="020B0604020202020204" pitchFamily="34" charset="0"/>
              </a:rPr>
              <a:t>Procedural irregularities</a:t>
            </a:r>
            <a:r>
              <a:rPr lang="en-AU" sz="2400" b="1" dirty="0">
                <a:solidFill>
                  <a:srgbClr val="0070C0"/>
                </a:solidFill>
                <a:latin typeface="Arial" panose="020B0604020202020204" pitchFamily="34" charset="0"/>
              </a:rPr>
              <a:t>: </a:t>
            </a:r>
            <a:r>
              <a:rPr lang="en-AU" sz="2400" dirty="0">
                <a:solidFill>
                  <a:srgbClr val="0070C0"/>
                </a:solidFill>
                <a:latin typeface="Arial" panose="020B0604020202020204" pitchFamily="34" charset="0"/>
              </a:rPr>
              <a:t>a ‘procedural irregularity’ means that the assessment process was not conducted according to the University’s procedures. Examples might include errors in adding marks, or with the administration of an examination, or an officer of the University failing to consider mitigating circumstances presented in accordance with published procedures. </a:t>
            </a:r>
          </a:p>
          <a:p>
            <a:endParaRPr lang="en-AU" sz="2400" dirty="0">
              <a:solidFill>
                <a:srgbClr val="0070C0"/>
              </a:solidFill>
              <a:latin typeface="Arial" panose="020B0604020202020204" pitchFamily="34" charset="0"/>
            </a:endParaRPr>
          </a:p>
          <a:p>
            <a:r>
              <a:rPr lang="en-AU" sz="2400" b="1" dirty="0">
                <a:solidFill>
                  <a:srgbClr val="FF0000"/>
                </a:solidFill>
                <a:latin typeface="Arial" panose="020B0604020202020204" pitchFamily="34" charset="0"/>
              </a:rPr>
              <a:t>Summative assessment</a:t>
            </a:r>
            <a:r>
              <a:rPr lang="en-AU" sz="2400" b="1" dirty="0">
                <a:solidFill>
                  <a:srgbClr val="0070C0"/>
                </a:solidFill>
                <a:latin typeface="Arial" panose="020B0604020202020204" pitchFamily="34" charset="0"/>
              </a:rPr>
              <a:t>: </a:t>
            </a:r>
            <a:r>
              <a:rPr lang="en-AU" sz="2400" dirty="0">
                <a:solidFill>
                  <a:srgbClr val="0070C0"/>
                </a:solidFill>
                <a:latin typeface="Arial" panose="020B0604020202020204" pitchFamily="34" charset="0"/>
              </a:rPr>
              <a:t>assessment that contributes to students’ final assessment results in a subject. Summative assessments other than final examinations normally also have the formative function of providing feedback on students’ work. </a:t>
            </a:r>
            <a:endParaRPr lang="en-AU" sz="2400" dirty="0">
              <a:solidFill>
                <a:srgbClr val="0070C0"/>
              </a:solidFill>
            </a:endParaRPr>
          </a:p>
        </p:txBody>
      </p:sp>
    </p:spTree>
    <p:extLst>
      <p:ext uri="{BB962C8B-B14F-4D97-AF65-F5344CB8AC3E}">
        <p14:creationId xmlns:p14="http://schemas.microsoft.com/office/powerpoint/2010/main" val="1903278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086" y="0"/>
            <a:ext cx="11661914" cy="6001643"/>
          </a:xfrm>
          <a:prstGeom prst="rect">
            <a:avLst/>
          </a:prstGeom>
        </p:spPr>
        <p:txBody>
          <a:bodyPr wrap="square">
            <a:spAutoFit/>
          </a:bodyPr>
          <a:lstStyle/>
          <a:p>
            <a:r>
              <a:rPr lang="en-AU" sz="2400" b="1" dirty="0">
                <a:solidFill>
                  <a:srgbClr val="FF0000"/>
                </a:solidFill>
                <a:latin typeface="Arial" panose="020B0604020202020204" pitchFamily="34" charset="0"/>
              </a:rPr>
              <a:t>Assessment must be valid, fair and equitable </a:t>
            </a:r>
            <a:endParaRPr lang="en-AU" sz="2400" dirty="0">
              <a:solidFill>
                <a:srgbClr val="FF0000"/>
              </a:solidFill>
              <a:latin typeface="Arial" panose="020B0604020202020204" pitchFamily="34" charset="0"/>
            </a:endParaRPr>
          </a:p>
          <a:p>
            <a:r>
              <a:rPr lang="en-AU" sz="2400" b="1" dirty="0">
                <a:solidFill>
                  <a:srgbClr val="7030A0"/>
                </a:solidFill>
                <a:latin typeface="Arial" panose="020B0604020202020204" pitchFamily="34" charset="0"/>
              </a:rPr>
              <a:t>Assessment requirements must be clearly stated in the Subject Outline for each subject, which students must have access to before the first teaching week of the subject, or the equivalent in block or other modes of delivery. Assessment requirements as described in the Subject Outline must be adhered to during the course of the teaching period (unless otherwise changed in line with University Rules and policy and procedures). Any additional assessment information provided to students separately from the Subject Outline must be consistent with the requirements specified in the Outline. </a:t>
            </a:r>
          </a:p>
          <a:p>
            <a:r>
              <a:rPr lang="en-AU" sz="2400" b="1" dirty="0">
                <a:solidFill>
                  <a:srgbClr val="0070C0"/>
                </a:solidFill>
                <a:latin typeface="Arial" panose="020B0604020202020204" pitchFamily="34" charset="0"/>
              </a:rPr>
              <a:t>The assessment pattern in a subject should provide reasonable opportunities for students to demonstrate their achievement of subject objectives. The assessment pattern will normally include two or three summative assessment tasks, none of which is worth more than 65 per cent, including at least two different types of assessment task, except in the case of capstone or similar project subjects. Subjects may have additional formative or other requirements. </a:t>
            </a:r>
            <a:endParaRPr lang="en-AU" sz="2400" b="1" dirty="0">
              <a:solidFill>
                <a:srgbClr val="0070C0"/>
              </a:solidFill>
            </a:endParaRPr>
          </a:p>
        </p:txBody>
      </p:sp>
    </p:spTree>
    <p:extLst>
      <p:ext uri="{BB962C8B-B14F-4D97-AF65-F5344CB8AC3E}">
        <p14:creationId xmlns:p14="http://schemas.microsoft.com/office/powerpoint/2010/main" val="2000440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42" y="292708"/>
            <a:ext cx="11754680" cy="5632311"/>
          </a:xfrm>
          <a:prstGeom prst="rect">
            <a:avLst/>
          </a:prstGeom>
        </p:spPr>
        <p:txBody>
          <a:bodyPr wrap="square">
            <a:spAutoFit/>
          </a:bodyPr>
          <a:lstStyle/>
          <a:p>
            <a:r>
              <a:rPr lang="en-AU" sz="2000" b="1" dirty="0">
                <a:solidFill>
                  <a:srgbClr val="FF0000"/>
                </a:solidFill>
                <a:latin typeface="Arial" panose="020B0604020202020204" pitchFamily="34" charset="0"/>
              </a:rPr>
              <a:t>Assessment workloads must be fair and reasonable </a:t>
            </a:r>
            <a:endParaRPr lang="en-AU" sz="2000" dirty="0">
              <a:solidFill>
                <a:srgbClr val="FF0000"/>
              </a:solidFill>
              <a:latin typeface="Arial" panose="020B0604020202020204" pitchFamily="34" charset="0"/>
            </a:endParaRPr>
          </a:p>
          <a:p>
            <a:r>
              <a:rPr lang="en-AU" sz="2000" dirty="0">
                <a:solidFill>
                  <a:srgbClr val="7030A0"/>
                </a:solidFill>
                <a:latin typeface="Arial" panose="020B0604020202020204" pitchFamily="34" charset="0"/>
              </a:rPr>
              <a:t>The assessment pattern in a subject will involve reasonable workloads for both students and staff consistent with the credit points allocated to the subject. The relative weightings of tasks must reflect their expected workloads. </a:t>
            </a:r>
          </a:p>
          <a:p>
            <a:endParaRPr lang="en-AU" sz="2000" dirty="0">
              <a:solidFill>
                <a:srgbClr val="7030A0"/>
              </a:solidFill>
              <a:latin typeface="Arial" panose="020B0604020202020204" pitchFamily="34" charset="0"/>
            </a:endParaRPr>
          </a:p>
          <a:p>
            <a:r>
              <a:rPr lang="en-AU" sz="2000" b="1" dirty="0">
                <a:solidFill>
                  <a:srgbClr val="FF0000"/>
                </a:solidFill>
                <a:latin typeface="Arial" panose="020B0604020202020204" pitchFamily="34" charset="0"/>
              </a:rPr>
              <a:t>Marking must be conducted in a fair and reasonable way and feedback provided in a timely fashion </a:t>
            </a:r>
            <a:endParaRPr lang="en-AU" sz="2000" dirty="0">
              <a:solidFill>
                <a:srgbClr val="FF0000"/>
              </a:solidFill>
              <a:latin typeface="Arial" panose="020B0604020202020204" pitchFamily="34" charset="0"/>
            </a:endParaRPr>
          </a:p>
          <a:p>
            <a:r>
              <a:rPr lang="en-AU" sz="2000" dirty="0">
                <a:solidFill>
                  <a:srgbClr val="7030A0"/>
                </a:solidFill>
                <a:latin typeface="Arial" panose="020B0604020202020204" pitchFamily="34" charset="0"/>
              </a:rPr>
              <a:t>Marking must be conducted in a way that is consistent with any specified criteria and standards for the task. Any moderation of results within a subject will be based on comparison of the standards of achievement of the stated criteria for the task across different markers. Where moderation is used, this will be indicated in the subject outline and, wherever possible, completed before marks/grades are released to students. Markers will not use negative marking (taking marks off for incorrect answers rather than giving no marks) of multiple choice or similar questions. </a:t>
            </a:r>
          </a:p>
          <a:p>
            <a:endParaRPr lang="en-AU" sz="2000" dirty="0">
              <a:solidFill>
                <a:srgbClr val="7030A0"/>
              </a:solidFill>
              <a:latin typeface="Arial" panose="020B0604020202020204" pitchFamily="34" charset="0"/>
            </a:endParaRPr>
          </a:p>
          <a:p>
            <a:r>
              <a:rPr lang="en-AU" sz="2000" dirty="0">
                <a:solidFill>
                  <a:srgbClr val="7030A0"/>
                </a:solidFill>
                <a:latin typeface="Arial" panose="020B0604020202020204" pitchFamily="34" charset="0"/>
              </a:rPr>
              <a:t>Students must receive feedback on their work in a timely manner that assists them to understand the learning objectives achieved and how they can improve the quality of their work. This will be provided in line with the description appearing in the Subject Outline. Students must receive some feedback on their progress within the first half of a teaching period. </a:t>
            </a:r>
            <a:endParaRPr lang="en-AU" sz="2000" dirty="0">
              <a:solidFill>
                <a:srgbClr val="7030A0"/>
              </a:solidFill>
            </a:endParaRPr>
          </a:p>
        </p:txBody>
      </p:sp>
    </p:spTree>
    <p:extLst>
      <p:ext uri="{BB962C8B-B14F-4D97-AF65-F5344CB8AC3E}">
        <p14:creationId xmlns:p14="http://schemas.microsoft.com/office/powerpoint/2010/main" val="925236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331" y="159026"/>
            <a:ext cx="11277600" cy="2246769"/>
          </a:xfrm>
          <a:prstGeom prst="rect">
            <a:avLst/>
          </a:prstGeom>
        </p:spPr>
        <p:txBody>
          <a:bodyPr wrap="square">
            <a:spAutoFit/>
          </a:bodyPr>
          <a:lstStyle/>
          <a:p>
            <a:r>
              <a:rPr lang="en-AU" sz="2000" b="1" dirty="0">
                <a:solidFill>
                  <a:srgbClr val="FF0000"/>
                </a:solidFill>
                <a:latin typeface="Arial" panose="020B0604020202020204" pitchFamily="34" charset="0"/>
              </a:rPr>
              <a:t>Online and technology-based assessment may be used and must be appropriately resourced </a:t>
            </a:r>
          </a:p>
          <a:p>
            <a:endParaRPr lang="en-AU" sz="2000" b="1" dirty="0">
              <a:solidFill>
                <a:srgbClr val="FF0000"/>
              </a:solidFill>
              <a:latin typeface="Arial" panose="020B0604020202020204" pitchFamily="34" charset="0"/>
            </a:endParaRPr>
          </a:p>
          <a:p>
            <a:r>
              <a:rPr lang="en-AU" sz="2000" b="1" dirty="0">
                <a:solidFill>
                  <a:srgbClr val="7030A0"/>
                </a:solidFill>
                <a:latin typeface="Arial" panose="020B0604020202020204" pitchFamily="34" charset="0"/>
              </a:rPr>
              <a:t>Subjects may involve assessment tasks that are completed online (for example, blogs, wikis, participation in online simulations, creation of digital works) or submitted online or make use of technological equipment. Appropriate resources to complete these activities must be available to students. </a:t>
            </a:r>
            <a:endParaRPr lang="en-AU" sz="2000" b="1" dirty="0">
              <a:solidFill>
                <a:srgbClr val="7030A0"/>
              </a:solidFill>
            </a:endParaRPr>
          </a:p>
        </p:txBody>
      </p:sp>
      <p:sp>
        <p:nvSpPr>
          <p:cNvPr id="3" name="Rectangle 2"/>
          <p:cNvSpPr/>
          <p:nvPr/>
        </p:nvSpPr>
        <p:spPr>
          <a:xfrm>
            <a:off x="490331" y="2526263"/>
            <a:ext cx="11131826" cy="3477875"/>
          </a:xfrm>
          <a:prstGeom prst="rect">
            <a:avLst/>
          </a:prstGeom>
        </p:spPr>
        <p:txBody>
          <a:bodyPr wrap="square">
            <a:spAutoFit/>
          </a:bodyPr>
          <a:lstStyle/>
          <a:p>
            <a:r>
              <a:rPr lang="en-AU" sz="2000" b="1" dirty="0">
                <a:solidFill>
                  <a:srgbClr val="FF0000"/>
                </a:solidFill>
                <a:latin typeface="Arial" panose="020B0604020202020204" pitchFamily="34" charset="0"/>
              </a:rPr>
              <a:t>Assessment in a course of study as a whole </a:t>
            </a:r>
          </a:p>
          <a:p>
            <a:endParaRPr lang="en-AU" sz="2000" b="1" dirty="0">
              <a:solidFill>
                <a:srgbClr val="000000"/>
              </a:solidFill>
              <a:latin typeface="Arial" panose="020B0604020202020204" pitchFamily="34" charset="0"/>
            </a:endParaRPr>
          </a:p>
          <a:p>
            <a:r>
              <a:rPr lang="en-AU" sz="2000" b="1" dirty="0">
                <a:solidFill>
                  <a:srgbClr val="0070C0"/>
                </a:solidFill>
                <a:latin typeface="Arial" panose="020B0604020202020204" pitchFamily="34" charset="0"/>
              </a:rPr>
              <a:t>While assessment tasks are implemented within subjects, consideration needs to be given to the pattern of assessment across entire courses of study. Assessment across a course will enable students to develop and demonstrate their achievement of the desired graduate attributes for the course  be of a range of different types to provide opportunities for students to  </a:t>
            </a:r>
            <a:r>
              <a:rPr lang="en-AU" sz="2000" b="1" dirty="0">
                <a:solidFill>
                  <a:srgbClr val="0070C0"/>
                </a:solidFill>
              </a:rPr>
              <a:t>achieve the range of educational aims and develop the range of professional, personal, interpersonal and intellectual graduate attributes and to cater for the diversity of students  support students’ transition to study, their progression through their studies and their transition to employment or further studies </a:t>
            </a:r>
          </a:p>
          <a:p>
            <a:endParaRPr lang="en-AU"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78428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2968" y="1224484"/>
            <a:ext cx="9347289" cy="4952406"/>
          </a:xfrm>
          <a:prstGeom prst="rect">
            <a:avLst/>
          </a:prstGeom>
        </p:spPr>
      </p:pic>
      <p:sp>
        <p:nvSpPr>
          <p:cNvPr id="3" name="TextBox 2"/>
          <p:cNvSpPr txBox="1"/>
          <p:nvPr/>
        </p:nvSpPr>
        <p:spPr>
          <a:xfrm>
            <a:off x="1895061" y="280946"/>
            <a:ext cx="7510389" cy="830997"/>
          </a:xfrm>
          <a:prstGeom prst="rect">
            <a:avLst/>
          </a:prstGeom>
          <a:noFill/>
        </p:spPr>
        <p:txBody>
          <a:bodyPr wrap="none" rtlCol="0">
            <a:spAutoFit/>
          </a:bodyPr>
          <a:lstStyle/>
          <a:p>
            <a:r>
              <a:rPr lang="en-AU" sz="2400" b="1" dirty="0">
                <a:solidFill>
                  <a:srgbClr val="FF0000"/>
                </a:solidFill>
              </a:rPr>
              <a:t>NATIONAL EDUCATION STRATEGIC PLAN Page 191</a:t>
            </a:r>
          </a:p>
          <a:p>
            <a:pPr algn="ctr"/>
            <a:r>
              <a:rPr lang="en-AU" sz="2400" b="1" dirty="0">
                <a:solidFill>
                  <a:srgbClr val="00B050"/>
                </a:solidFill>
              </a:rPr>
              <a:t>University Autonomy</a:t>
            </a:r>
          </a:p>
        </p:txBody>
      </p:sp>
    </p:spTree>
    <p:extLst>
      <p:ext uri="{BB962C8B-B14F-4D97-AF65-F5344CB8AC3E}">
        <p14:creationId xmlns:p14="http://schemas.microsoft.com/office/powerpoint/2010/main" val="880203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835" y="181451"/>
            <a:ext cx="11131826" cy="3354765"/>
          </a:xfrm>
          <a:prstGeom prst="rect">
            <a:avLst/>
          </a:prstGeom>
        </p:spPr>
        <p:txBody>
          <a:bodyPr wrap="square">
            <a:spAutoFit/>
          </a:bodyPr>
          <a:lstStyle/>
          <a:p>
            <a:endParaRPr lang="en-AU" sz="2000" b="1" dirty="0">
              <a:solidFill>
                <a:srgbClr val="0070C0"/>
              </a:solidFill>
              <a:latin typeface="Arial" panose="020B0604020202020204" pitchFamily="34" charset="0"/>
            </a:endParaRPr>
          </a:p>
          <a:p>
            <a:r>
              <a:rPr lang="en-AU" sz="2400" b="1" dirty="0">
                <a:solidFill>
                  <a:srgbClr val="0070C0"/>
                </a:solidFill>
                <a:latin typeface="Arial" panose="020B0604020202020204" pitchFamily="34" charset="0"/>
              </a:rPr>
              <a:t>be consistent with the University model of learning, include opportunities for practice-oriented learning, for students’ development of global and cross-cultural awareness, and learning from research and inquiry, in ways that are relevant to the professional/disciplinary domains of the course </a:t>
            </a:r>
          </a:p>
          <a:p>
            <a:r>
              <a:rPr lang="en-AU" sz="2400" b="1" dirty="0">
                <a:solidFill>
                  <a:srgbClr val="0070C0"/>
                </a:solidFill>
                <a:latin typeface="Arial" panose="020B0604020202020204" pitchFamily="34" charset="0"/>
              </a:rPr>
              <a:t>include assessment experiences that are culturally sensitive and that provide choices that enable students to prepare for their intended future contexts enable students to learn for, and in, the future and develop their capacities for professional and personal judgement </a:t>
            </a:r>
          </a:p>
        </p:txBody>
      </p:sp>
    </p:spTree>
    <p:extLst>
      <p:ext uri="{BB962C8B-B14F-4D97-AF65-F5344CB8AC3E}">
        <p14:creationId xmlns:p14="http://schemas.microsoft.com/office/powerpoint/2010/main" val="2080148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634" y="274265"/>
            <a:ext cx="10933043" cy="5632311"/>
          </a:xfrm>
          <a:prstGeom prst="rect">
            <a:avLst/>
          </a:prstGeom>
        </p:spPr>
        <p:txBody>
          <a:bodyPr wrap="square">
            <a:spAutoFit/>
          </a:bodyPr>
          <a:lstStyle/>
          <a:p>
            <a:r>
              <a:rPr lang="en-AU" sz="2400" b="1" dirty="0">
                <a:solidFill>
                  <a:srgbClr val="FF0000"/>
                </a:solidFill>
                <a:latin typeface="Arial" panose="020B0604020202020204" pitchFamily="34" charset="0"/>
              </a:rPr>
              <a:t>Preparation and requirements of subject assessment </a:t>
            </a:r>
            <a:endParaRPr lang="en-AU" sz="2400" dirty="0">
              <a:solidFill>
                <a:srgbClr val="FF0000"/>
              </a:solidFill>
              <a:latin typeface="Arial" panose="020B0604020202020204" pitchFamily="34" charset="0"/>
            </a:endParaRPr>
          </a:p>
          <a:p>
            <a:r>
              <a:rPr lang="en-AU" sz="2400" dirty="0">
                <a:solidFill>
                  <a:srgbClr val="00B050"/>
                </a:solidFill>
                <a:latin typeface="Arial" panose="020B0604020202020204" pitchFamily="34" charset="0"/>
              </a:rPr>
              <a:t>The assessment pattern in a subject will be designed in accordance with the principles outlined in this policy. Students must be provided with information in the Subject Outline concerning assessment in a subject and how their final mark and/or grade is/are determined. This includes the nature and timing of assessment task(s), the learning objectives assessed by each task, the marks/weights associated with each objective or assessment requirement for each task. The information supplied in the Subject Outline must comply with the Subject Outlines policy. The Subject Outline must be available for access by students before the first teaching week of the teaching period (Rules 3.7.3 and 8.1.2). </a:t>
            </a:r>
          </a:p>
          <a:p>
            <a:r>
              <a:rPr lang="en-AU" sz="2400" dirty="0">
                <a:solidFill>
                  <a:srgbClr val="00B050"/>
                </a:solidFill>
                <a:latin typeface="Arial" panose="020B0604020202020204" pitchFamily="34" charset="0"/>
              </a:rPr>
              <a:t>Where additional assessment information is provided to the student, to be used in conjunction with the Subject Outline, it must be entirely consistent with the Subject Outline and this policy. Further, it is subject to the same Rules and procedures applicable to the Subject Outline</a:t>
            </a:r>
            <a:r>
              <a:rPr lang="en-AU" dirty="0">
                <a:solidFill>
                  <a:srgbClr val="00B050"/>
                </a:solidFill>
                <a:latin typeface="Arial" panose="020B0604020202020204" pitchFamily="34" charset="0"/>
              </a:rPr>
              <a:t>. </a:t>
            </a:r>
            <a:endParaRPr lang="en-AU" dirty="0">
              <a:solidFill>
                <a:srgbClr val="00B050"/>
              </a:solidFill>
            </a:endParaRPr>
          </a:p>
        </p:txBody>
      </p:sp>
    </p:spTree>
    <p:extLst>
      <p:ext uri="{BB962C8B-B14F-4D97-AF65-F5344CB8AC3E}">
        <p14:creationId xmlns:p14="http://schemas.microsoft.com/office/powerpoint/2010/main" val="2612866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834" y="230621"/>
            <a:ext cx="11092069" cy="4154984"/>
          </a:xfrm>
          <a:prstGeom prst="rect">
            <a:avLst/>
          </a:prstGeom>
        </p:spPr>
        <p:txBody>
          <a:bodyPr wrap="square">
            <a:spAutoFit/>
          </a:bodyPr>
          <a:lstStyle/>
          <a:p>
            <a:r>
              <a:rPr lang="en-AU" sz="2400" dirty="0">
                <a:solidFill>
                  <a:srgbClr val="7030A0"/>
                </a:solidFill>
                <a:latin typeface="Arial" panose="020B0604020202020204" pitchFamily="34" charset="0"/>
              </a:rPr>
              <a:t>Students are expected to undertake their responsibilities in a manner consistent with the policy and procedures for the assessment of coursework subjects, the Rules of the University and the University Student Charter. </a:t>
            </a:r>
          </a:p>
          <a:p>
            <a:endParaRPr lang="en-AU" sz="2400" dirty="0">
              <a:solidFill>
                <a:srgbClr val="7030A0"/>
              </a:solidFill>
              <a:latin typeface="Arial" panose="020B0604020202020204" pitchFamily="34" charset="0"/>
            </a:endParaRPr>
          </a:p>
          <a:p>
            <a:r>
              <a:rPr lang="en-AU" sz="2400" dirty="0">
                <a:solidFill>
                  <a:srgbClr val="7030A0"/>
                </a:solidFill>
                <a:latin typeface="Arial" panose="020B0604020202020204" pitchFamily="34" charset="0"/>
              </a:rPr>
              <a:t>Where a student is unable to complete all prescribed assessment requirements because of substantiated, continuing disability or illness, carer’s responsibilities, pregnancy or English language difficulties, the University will make reasonable arrangements to enable the student to demonstrate the attainment of the learning objectives of the subject in a manner that, as far as possible, ensures parity with the other students (Rule 8.2.1). This is achieved through variation to assessment </a:t>
            </a:r>
            <a:endParaRPr lang="en-AU" sz="2400" dirty="0">
              <a:solidFill>
                <a:srgbClr val="7030A0"/>
              </a:solidFill>
            </a:endParaRPr>
          </a:p>
        </p:txBody>
      </p:sp>
    </p:spTree>
    <p:extLst>
      <p:ext uri="{BB962C8B-B14F-4D97-AF65-F5344CB8AC3E}">
        <p14:creationId xmlns:p14="http://schemas.microsoft.com/office/powerpoint/2010/main" val="631171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555" y="0"/>
            <a:ext cx="10363201" cy="830997"/>
          </a:xfrm>
          <a:prstGeom prst="rect">
            <a:avLst/>
          </a:prstGeom>
        </p:spPr>
        <p:txBody>
          <a:bodyPr wrap="square">
            <a:spAutoFit/>
          </a:bodyPr>
          <a:lstStyle/>
          <a:p>
            <a:endParaRPr lang="en-AU" sz="2400" dirty="0">
              <a:solidFill>
                <a:srgbClr val="FF0000"/>
              </a:solidFill>
              <a:latin typeface="Arial" panose="020B0604020202020204" pitchFamily="34" charset="0"/>
            </a:endParaRPr>
          </a:p>
          <a:p>
            <a:r>
              <a:rPr lang="en-AU" sz="2400" dirty="0">
                <a:solidFill>
                  <a:srgbClr val="FF0000"/>
                </a:solidFill>
                <a:latin typeface="Arial" panose="020B0604020202020204" pitchFamily="34" charset="0"/>
              </a:rPr>
              <a:t> </a:t>
            </a:r>
            <a:r>
              <a:rPr lang="en-AU" sz="2400" b="1" dirty="0">
                <a:solidFill>
                  <a:srgbClr val="FF0000"/>
                </a:solidFill>
                <a:latin typeface="Arial" panose="020B0604020202020204" pitchFamily="34" charset="0"/>
              </a:rPr>
              <a:t>Credit Points for University Coursework Awards Policy </a:t>
            </a:r>
            <a:endParaRPr lang="en-AU" sz="2400" dirty="0">
              <a:solidFill>
                <a:srgbClr val="FF0000"/>
              </a:solidFill>
            </a:endParaRPr>
          </a:p>
        </p:txBody>
      </p:sp>
      <p:sp>
        <p:nvSpPr>
          <p:cNvPr id="3" name="Rectangle 2"/>
          <p:cNvSpPr/>
          <p:nvPr/>
        </p:nvSpPr>
        <p:spPr>
          <a:xfrm>
            <a:off x="503581" y="1089898"/>
            <a:ext cx="11277601" cy="707886"/>
          </a:xfrm>
          <a:prstGeom prst="rect">
            <a:avLst/>
          </a:prstGeom>
        </p:spPr>
        <p:txBody>
          <a:bodyPr wrap="square">
            <a:spAutoFit/>
          </a:bodyPr>
          <a:lstStyle/>
          <a:p>
            <a:r>
              <a:rPr lang="en-AU" sz="2000" b="1" dirty="0">
                <a:solidFill>
                  <a:srgbClr val="FF0000"/>
                </a:solidFill>
                <a:latin typeface="Arial" panose="020B0604020202020204" pitchFamily="34" charset="0"/>
              </a:rPr>
              <a:t>Granting credit to students for their prior learning</a:t>
            </a:r>
            <a:r>
              <a:rPr lang="en-AU" sz="2000" b="1" dirty="0">
                <a:solidFill>
                  <a:srgbClr val="7030A0"/>
                </a:solidFill>
                <a:latin typeface="Arial" panose="020B0604020202020204" pitchFamily="34" charset="0"/>
              </a:rPr>
              <a:t>, including the types of learning that may be recognised, the processes UTS uses, and the types of credit that can be granted. </a:t>
            </a:r>
            <a:endParaRPr lang="en-AU" sz="2000" b="1" dirty="0">
              <a:solidFill>
                <a:srgbClr val="7030A0"/>
              </a:solidFill>
            </a:endParaRPr>
          </a:p>
        </p:txBody>
      </p:sp>
      <p:sp>
        <p:nvSpPr>
          <p:cNvPr id="4" name="Rectangle 3"/>
          <p:cNvSpPr/>
          <p:nvPr/>
        </p:nvSpPr>
        <p:spPr>
          <a:xfrm>
            <a:off x="503580" y="1920920"/>
            <a:ext cx="11277601" cy="4154984"/>
          </a:xfrm>
          <a:prstGeom prst="rect">
            <a:avLst/>
          </a:prstGeom>
        </p:spPr>
        <p:txBody>
          <a:bodyPr wrap="square">
            <a:spAutoFit/>
          </a:bodyPr>
          <a:lstStyle/>
          <a:p>
            <a:r>
              <a:rPr lang="en-AU" sz="2400" dirty="0">
                <a:solidFill>
                  <a:srgbClr val="000000"/>
                </a:solidFill>
                <a:latin typeface="Arial" panose="020B0604020202020204" pitchFamily="34" charset="0"/>
              </a:rPr>
              <a:t>Types of learning: </a:t>
            </a:r>
          </a:p>
          <a:p>
            <a:r>
              <a:rPr lang="en-AU" sz="2400" b="1" dirty="0">
                <a:solidFill>
                  <a:srgbClr val="FF0000"/>
                </a:solidFill>
                <a:latin typeface="Arial" panose="020B0604020202020204" pitchFamily="34" charset="0"/>
              </a:rPr>
              <a:t>Formal learning </a:t>
            </a:r>
            <a:r>
              <a:rPr lang="en-AU" sz="2400" dirty="0">
                <a:solidFill>
                  <a:srgbClr val="7030A0"/>
                </a:solidFill>
                <a:latin typeface="Arial" panose="020B0604020202020204" pitchFamily="34" charset="0"/>
              </a:rPr>
              <a:t>refers to learning that takes place through a structured program of learning and assessment that leads to the full or partial attainment of a recognised Australian Qualifications Framework (AQF) qualification or other qualification formally recognised by University </a:t>
            </a:r>
          </a:p>
          <a:p>
            <a:r>
              <a:rPr lang="en-AU" sz="2400" b="1" dirty="0">
                <a:solidFill>
                  <a:srgbClr val="FF0000"/>
                </a:solidFill>
                <a:latin typeface="Arial" panose="020B0604020202020204" pitchFamily="34" charset="0"/>
              </a:rPr>
              <a:t>Informal learning </a:t>
            </a:r>
            <a:r>
              <a:rPr lang="en-AU" sz="2400" dirty="0">
                <a:solidFill>
                  <a:srgbClr val="C00000"/>
                </a:solidFill>
                <a:latin typeface="Arial" panose="020B0604020202020204" pitchFamily="34" charset="0"/>
              </a:rPr>
              <a:t>refers to learning gained through work-related, social, family, hobby or leisure activities and experiences. Unlike </a:t>
            </a:r>
            <a:r>
              <a:rPr lang="en-AU" sz="2400" i="1" dirty="0">
                <a:solidFill>
                  <a:srgbClr val="C00000"/>
                </a:solidFill>
                <a:latin typeface="Arial" panose="020B0604020202020204" pitchFamily="34" charset="0"/>
              </a:rPr>
              <a:t>formal </a:t>
            </a:r>
            <a:r>
              <a:rPr lang="en-AU" sz="2400" dirty="0">
                <a:solidFill>
                  <a:srgbClr val="C00000"/>
                </a:solidFill>
                <a:latin typeface="Arial" panose="020B0604020202020204" pitchFamily="34" charset="0"/>
              </a:rPr>
              <a:t>and </a:t>
            </a:r>
            <a:r>
              <a:rPr lang="en-AU" sz="2400" i="1" dirty="0">
                <a:solidFill>
                  <a:srgbClr val="C00000"/>
                </a:solidFill>
                <a:latin typeface="Arial" panose="020B0604020202020204" pitchFamily="34" charset="0"/>
              </a:rPr>
              <a:t>non-formal </a:t>
            </a:r>
            <a:r>
              <a:rPr lang="en-AU" sz="2400" dirty="0">
                <a:solidFill>
                  <a:srgbClr val="C00000"/>
                </a:solidFill>
                <a:latin typeface="Arial" panose="020B0604020202020204" pitchFamily="34" charset="0"/>
              </a:rPr>
              <a:t>learning, </a:t>
            </a:r>
            <a:r>
              <a:rPr lang="en-AU" sz="2400" i="1" dirty="0">
                <a:solidFill>
                  <a:srgbClr val="C00000"/>
                </a:solidFill>
                <a:latin typeface="Arial" panose="020B0604020202020204" pitchFamily="34" charset="0"/>
              </a:rPr>
              <a:t>informal learning </a:t>
            </a:r>
            <a:r>
              <a:rPr lang="en-AU" sz="2400" dirty="0">
                <a:solidFill>
                  <a:srgbClr val="C00000"/>
                </a:solidFill>
                <a:latin typeface="Arial" panose="020B0604020202020204" pitchFamily="34" charset="0"/>
              </a:rPr>
              <a:t>is not organised or externally structured in terms of objectives, time or learning support. </a:t>
            </a:r>
          </a:p>
          <a:p>
            <a:r>
              <a:rPr lang="en-AU" sz="2400" b="1" dirty="0">
                <a:solidFill>
                  <a:srgbClr val="FF0000"/>
                </a:solidFill>
                <a:latin typeface="Arial" panose="020B0604020202020204" pitchFamily="34" charset="0"/>
              </a:rPr>
              <a:t>Non-formal learning </a:t>
            </a:r>
            <a:r>
              <a:rPr lang="en-AU" sz="2400" dirty="0">
                <a:solidFill>
                  <a:srgbClr val="00B050"/>
                </a:solidFill>
                <a:latin typeface="Arial" panose="020B0604020202020204" pitchFamily="34" charset="0"/>
              </a:rPr>
              <a:t>refers to learning that takes place through a structured program of learning but does not lead to a formally recognised qualification. </a:t>
            </a:r>
          </a:p>
        </p:txBody>
      </p:sp>
    </p:spTree>
    <p:extLst>
      <p:ext uri="{BB962C8B-B14F-4D97-AF65-F5344CB8AC3E}">
        <p14:creationId xmlns:p14="http://schemas.microsoft.com/office/powerpoint/2010/main" val="3459964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816" y="206708"/>
            <a:ext cx="11145079" cy="5632311"/>
          </a:xfrm>
          <a:prstGeom prst="rect">
            <a:avLst/>
          </a:prstGeom>
        </p:spPr>
        <p:txBody>
          <a:bodyPr wrap="square">
            <a:spAutoFit/>
          </a:bodyPr>
          <a:lstStyle/>
          <a:p>
            <a:r>
              <a:rPr lang="en-AU" sz="2400" dirty="0">
                <a:solidFill>
                  <a:srgbClr val="000000"/>
                </a:solidFill>
                <a:latin typeface="Arial" panose="020B0604020202020204" pitchFamily="34" charset="0"/>
              </a:rPr>
              <a:t>Processes for recognising credit: </a:t>
            </a:r>
          </a:p>
          <a:p>
            <a:endParaRPr lang="en-AU" sz="2400" dirty="0">
              <a:solidFill>
                <a:srgbClr val="000000"/>
              </a:solidFill>
              <a:latin typeface="Arial" panose="020B0604020202020204" pitchFamily="34" charset="0"/>
            </a:endParaRPr>
          </a:p>
          <a:p>
            <a:r>
              <a:rPr lang="en-AU" sz="2400" b="1" dirty="0">
                <a:solidFill>
                  <a:srgbClr val="FF0000"/>
                </a:solidFill>
                <a:latin typeface="Arial" panose="020B0604020202020204" pitchFamily="34" charset="0"/>
              </a:rPr>
              <a:t>Articulation</a:t>
            </a:r>
            <a:r>
              <a:rPr lang="en-AU" sz="2400" b="1" dirty="0">
                <a:solidFill>
                  <a:srgbClr val="000000"/>
                </a:solidFill>
                <a:latin typeface="Arial" panose="020B0604020202020204" pitchFamily="34" charset="0"/>
              </a:rPr>
              <a:t> </a:t>
            </a:r>
            <a:r>
              <a:rPr lang="en-AU" sz="2400" dirty="0">
                <a:solidFill>
                  <a:srgbClr val="7030A0"/>
                </a:solidFill>
                <a:latin typeface="Arial" panose="020B0604020202020204" pitchFamily="34" charset="0"/>
              </a:rPr>
              <a:t>is a formal arrangement approved by Academic Board, or through processes approved by Academic Board, that enables students to progress from one qualification completed at University or another institution to a particular University course with a specified amount of credit. </a:t>
            </a:r>
          </a:p>
          <a:p>
            <a:endParaRPr lang="en-AU" sz="2400" dirty="0">
              <a:solidFill>
                <a:srgbClr val="000000"/>
              </a:solidFill>
              <a:latin typeface="Arial" panose="020B0604020202020204" pitchFamily="34" charset="0"/>
            </a:endParaRPr>
          </a:p>
          <a:p>
            <a:r>
              <a:rPr lang="en-AU" sz="2400" b="1" dirty="0">
                <a:solidFill>
                  <a:srgbClr val="FF0000"/>
                </a:solidFill>
                <a:latin typeface="Arial" panose="020B0604020202020204" pitchFamily="34" charset="0"/>
              </a:rPr>
              <a:t>Credit transfer </a:t>
            </a:r>
            <a:r>
              <a:rPr lang="en-AU" sz="2400" dirty="0">
                <a:solidFill>
                  <a:srgbClr val="002060"/>
                </a:solidFill>
                <a:latin typeface="Arial" panose="020B0604020202020204" pitchFamily="34" charset="0"/>
              </a:rPr>
              <a:t>is an arrangement that provides students with agreed and consistent credit outcomes based on identified equivalence in learning outcomes, volume of learning, program of study, including content, and learning and assessment approaches from specified providers into a University course. </a:t>
            </a:r>
          </a:p>
          <a:p>
            <a:endParaRPr lang="en-AU" sz="2400" dirty="0">
              <a:solidFill>
                <a:srgbClr val="002060"/>
              </a:solidFill>
              <a:latin typeface="Arial" panose="020B0604020202020204" pitchFamily="34" charset="0"/>
            </a:endParaRPr>
          </a:p>
          <a:p>
            <a:r>
              <a:rPr lang="en-AU" sz="2400" b="1" dirty="0">
                <a:solidFill>
                  <a:srgbClr val="FF0000"/>
                </a:solidFill>
                <a:latin typeface="Arial" panose="020B0604020202020204" pitchFamily="34" charset="0"/>
              </a:rPr>
              <a:t>Recognition of Prior Learning (RPL) </a:t>
            </a:r>
            <a:r>
              <a:rPr lang="en-AU" sz="2400" dirty="0">
                <a:solidFill>
                  <a:schemeClr val="accent6">
                    <a:lumMod val="75000"/>
                  </a:schemeClr>
                </a:solidFill>
                <a:latin typeface="Arial" panose="020B0604020202020204" pitchFamily="34" charset="0"/>
              </a:rPr>
              <a:t>is the assessment of an individual’s relevant prior learning to determine the outcome of that individual’s application for credit towards a University qualification </a:t>
            </a:r>
          </a:p>
        </p:txBody>
      </p:sp>
    </p:spTree>
    <p:extLst>
      <p:ext uri="{BB962C8B-B14F-4D97-AF65-F5344CB8AC3E}">
        <p14:creationId xmlns:p14="http://schemas.microsoft.com/office/powerpoint/2010/main" val="110433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565" y="477222"/>
            <a:ext cx="11370365" cy="2677656"/>
          </a:xfrm>
          <a:prstGeom prst="rect">
            <a:avLst/>
          </a:prstGeom>
        </p:spPr>
        <p:txBody>
          <a:bodyPr wrap="square">
            <a:spAutoFit/>
          </a:bodyPr>
          <a:lstStyle/>
          <a:p>
            <a:r>
              <a:rPr lang="en-AU" sz="2400" dirty="0">
                <a:solidFill>
                  <a:srgbClr val="000000"/>
                </a:solidFill>
                <a:latin typeface="Arial" panose="020B0604020202020204" pitchFamily="34" charset="0"/>
              </a:rPr>
              <a:t>Types of credit that may be granted: </a:t>
            </a:r>
          </a:p>
          <a:p>
            <a:endParaRPr lang="en-AU" sz="2400" dirty="0">
              <a:solidFill>
                <a:srgbClr val="000000"/>
              </a:solidFill>
              <a:latin typeface="Arial" panose="020B0604020202020204" pitchFamily="34" charset="0"/>
            </a:endParaRPr>
          </a:p>
          <a:p>
            <a:r>
              <a:rPr lang="en-AU" sz="2400" b="1" dirty="0">
                <a:solidFill>
                  <a:srgbClr val="FF0000"/>
                </a:solidFill>
                <a:latin typeface="Arial" panose="020B0604020202020204" pitchFamily="34" charset="0"/>
              </a:rPr>
              <a:t>Specified credit </a:t>
            </a:r>
            <a:r>
              <a:rPr lang="en-AU" sz="2400" dirty="0">
                <a:solidFill>
                  <a:srgbClr val="002060"/>
                </a:solidFill>
                <a:latin typeface="Arial" panose="020B0604020202020204" pitchFamily="34" charset="0"/>
              </a:rPr>
              <a:t>is credit granted towards particular or specific components in a qualification. </a:t>
            </a:r>
          </a:p>
          <a:p>
            <a:endParaRPr lang="en-AU" sz="2400" dirty="0">
              <a:solidFill>
                <a:srgbClr val="000000"/>
              </a:solidFill>
              <a:latin typeface="Arial" panose="020B0604020202020204" pitchFamily="34" charset="0"/>
            </a:endParaRPr>
          </a:p>
          <a:p>
            <a:r>
              <a:rPr lang="en-AU" sz="2400" b="1" dirty="0">
                <a:solidFill>
                  <a:srgbClr val="FF0000"/>
                </a:solidFill>
                <a:latin typeface="Arial" panose="020B0604020202020204" pitchFamily="34" charset="0"/>
              </a:rPr>
              <a:t>Unspecified credit </a:t>
            </a:r>
            <a:r>
              <a:rPr lang="en-AU" sz="2400" dirty="0">
                <a:solidFill>
                  <a:srgbClr val="00B050"/>
                </a:solidFill>
                <a:latin typeface="Arial" panose="020B0604020202020204" pitchFamily="34" charset="0"/>
              </a:rPr>
              <a:t>is credit granted towards elective components in a qualification</a:t>
            </a:r>
            <a:r>
              <a:rPr lang="en-AU" dirty="0">
                <a:solidFill>
                  <a:srgbClr val="00B050"/>
                </a:solidFill>
                <a:latin typeface="Arial" panose="020B0604020202020204" pitchFamily="34" charset="0"/>
              </a:rPr>
              <a:t>. </a:t>
            </a:r>
          </a:p>
        </p:txBody>
      </p:sp>
    </p:spTree>
    <p:extLst>
      <p:ext uri="{BB962C8B-B14F-4D97-AF65-F5344CB8AC3E}">
        <p14:creationId xmlns:p14="http://schemas.microsoft.com/office/powerpoint/2010/main" val="1076440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49" y="-717453"/>
            <a:ext cx="11221329" cy="8415997"/>
          </a:xfrm>
          <a:prstGeom prst="rect">
            <a:avLst/>
          </a:prstGeom>
        </p:spPr>
      </p:pic>
    </p:spTree>
    <p:extLst>
      <p:ext uri="{BB962C8B-B14F-4D97-AF65-F5344CB8AC3E}">
        <p14:creationId xmlns:p14="http://schemas.microsoft.com/office/powerpoint/2010/main" val="3620167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52" y="-450167"/>
            <a:ext cx="10185011" cy="7638758"/>
          </a:xfrm>
          <a:prstGeom prst="rect">
            <a:avLst/>
          </a:prstGeom>
        </p:spPr>
      </p:pic>
    </p:spTree>
    <p:extLst>
      <p:ext uri="{BB962C8B-B14F-4D97-AF65-F5344CB8AC3E}">
        <p14:creationId xmlns:p14="http://schemas.microsoft.com/office/powerpoint/2010/main" val="1231674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877" y="1"/>
            <a:ext cx="10893287" cy="5878532"/>
          </a:xfrm>
          <a:prstGeom prst="rect">
            <a:avLst/>
          </a:prstGeom>
        </p:spPr>
        <p:txBody>
          <a:bodyPr wrap="square">
            <a:spAutoFit/>
          </a:bodyPr>
          <a:lstStyle/>
          <a:p>
            <a:r>
              <a:rPr lang="en-AU" sz="2000" b="1" dirty="0">
                <a:solidFill>
                  <a:srgbClr val="FF0000"/>
                </a:solidFill>
                <a:latin typeface="Arial" panose="020B0604020202020204" pitchFamily="34" charset="0"/>
              </a:rPr>
              <a:t>Policy principles </a:t>
            </a:r>
          </a:p>
          <a:p>
            <a:endParaRPr lang="en-AU" sz="2000" dirty="0">
              <a:solidFill>
                <a:srgbClr val="000000"/>
              </a:solidFill>
              <a:latin typeface="Arial" panose="020B0604020202020204" pitchFamily="34" charset="0"/>
            </a:endParaRPr>
          </a:p>
          <a:p>
            <a:r>
              <a:rPr lang="en-AU" sz="2400" dirty="0">
                <a:solidFill>
                  <a:srgbClr val="00B050"/>
                </a:solidFill>
                <a:latin typeface="Arial" panose="020B0604020202020204" pitchFamily="34" charset="0"/>
              </a:rPr>
              <a:t>The following principles of good governance apply to the development, review, amendment, rescission, implementation and management of UTS governance instruments: </a:t>
            </a:r>
          </a:p>
          <a:p>
            <a:r>
              <a:rPr lang="en-AU" sz="2400" dirty="0" err="1">
                <a:solidFill>
                  <a:srgbClr val="7030A0"/>
                </a:solidFill>
                <a:latin typeface="Arial" panose="020B0604020202020204" pitchFamily="34" charset="0"/>
              </a:rPr>
              <a:t>i</a:t>
            </a:r>
            <a:r>
              <a:rPr lang="en-AU" sz="2400" dirty="0">
                <a:solidFill>
                  <a:srgbClr val="7030A0"/>
                </a:solidFill>
                <a:latin typeface="Arial" panose="020B0604020202020204" pitchFamily="34" charset="0"/>
              </a:rPr>
              <a:t>. Ensure that all governance instruments comply with the University Act, University By-Law, University Rules, industrial agreements and awards and relevant Commonwealth and State government legislation. </a:t>
            </a:r>
          </a:p>
          <a:p>
            <a:r>
              <a:rPr lang="en-AU" sz="2400" dirty="0">
                <a:solidFill>
                  <a:srgbClr val="7030A0"/>
                </a:solidFill>
                <a:latin typeface="Arial" panose="020B0604020202020204" pitchFamily="34" charset="0"/>
              </a:rPr>
              <a:t>ii. Ensure that all governance instruments clearly articulate their relationships with any relevant Rules, Standing Delegations of Authority, external legislation or other University instruments. </a:t>
            </a:r>
          </a:p>
          <a:p>
            <a:r>
              <a:rPr lang="en-AU" sz="2400" dirty="0">
                <a:solidFill>
                  <a:srgbClr val="7030A0"/>
                </a:solidFill>
                <a:latin typeface="Arial" panose="020B0604020202020204" pitchFamily="34" charset="0"/>
              </a:rPr>
              <a:t>iii. Recognise the importance of maintaining official University records relating to each governance instrument, its approvals and its subsequent amendment and review history. </a:t>
            </a:r>
          </a:p>
          <a:p>
            <a:r>
              <a:rPr lang="en-AU" sz="2400" dirty="0">
                <a:solidFill>
                  <a:srgbClr val="7030A0"/>
                </a:solidFill>
                <a:latin typeface="Arial" panose="020B0604020202020204" pitchFamily="34" charset="0"/>
              </a:rPr>
              <a:t>iv. Ensure that all governance instruments are approved, amended and rescinded by the same authority (as outlined in section 3). </a:t>
            </a:r>
          </a:p>
        </p:txBody>
      </p:sp>
    </p:spTree>
    <p:extLst>
      <p:ext uri="{BB962C8B-B14F-4D97-AF65-F5344CB8AC3E}">
        <p14:creationId xmlns:p14="http://schemas.microsoft.com/office/powerpoint/2010/main" val="1919280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817" y="267784"/>
            <a:ext cx="11277599" cy="3416320"/>
          </a:xfrm>
          <a:prstGeom prst="rect">
            <a:avLst/>
          </a:prstGeom>
        </p:spPr>
        <p:txBody>
          <a:bodyPr wrap="square">
            <a:spAutoFit/>
          </a:bodyPr>
          <a:lstStyle/>
          <a:p>
            <a:r>
              <a:rPr lang="en-AU" sz="2400" b="1" dirty="0">
                <a:solidFill>
                  <a:srgbClr val="FF0000"/>
                </a:solidFill>
                <a:latin typeface="Arial" panose="020B0604020202020204" pitchFamily="34" charset="0"/>
              </a:rPr>
              <a:t>Review cycles </a:t>
            </a:r>
          </a:p>
          <a:p>
            <a:endParaRPr lang="en-AU" sz="2400" dirty="0">
              <a:solidFill>
                <a:srgbClr val="FF0000"/>
              </a:solidFill>
              <a:latin typeface="Arial" panose="020B0604020202020204" pitchFamily="34" charset="0"/>
            </a:endParaRPr>
          </a:p>
          <a:p>
            <a:r>
              <a:rPr lang="en-AU" sz="2400" b="1" dirty="0">
                <a:solidFill>
                  <a:srgbClr val="7030A0"/>
                </a:solidFill>
                <a:latin typeface="Arial" panose="020B0604020202020204" pitchFamily="34" charset="0"/>
              </a:rPr>
              <a:t>All University governance instruments must be reviewed regularly by the official review date outlined in the approved instrument, or every five years, whichever is the earlier. The process for reviewing governance instruments is outlined in the Procedures. </a:t>
            </a:r>
          </a:p>
          <a:p>
            <a:endParaRPr lang="en-AU" sz="2400" b="1" dirty="0">
              <a:solidFill>
                <a:srgbClr val="7030A0"/>
              </a:solidFill>
              <a:latin typeface="Arial" panose="020B0604020202020204" pitchFamily="34" charset="0"/>
            </a:endParaRPr>
          </a:p>
          <a:p>
            <a:r>
              <a:rPr lang="en-AU" sz="2400" b="1" dirty="0">
                <a:solidFill>
                  <a:srgbClr val="7030A0"/>
                </a:solidFill>
                <a:latin typeface="Arial" panose="020B0604020202020204" pitchFamily="34" charset="0"/>
              </a:rPr>
              <a:t>Any proposed amendments identified as part of a review should be submitted for approval in accordance with this Policy and the Procedures. </a:t>
            </a:r>
            <a:endParaRPr lang="en-AU" sz="2400" b="1" dirty="0">
              <a:solidFill>
                <a:srgbClr val="7030A0"/>
              </a:solidFill>
            </a:endParaRPr>
          </a:p>
        </p:txBody>
      </p:sp>
    </p:spTree>
    <p:extLst>
      <p:ext uri="{BB962C8B-B14F-4D97-AF65-F5344CB8AC3E}">
        <p14:creationId xmlns:p14="http://schemas.microsoft.com/office/powerpoint/2010/main" val="36604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5125" y="-136997"/>
            <a:ext cx="9584787" cy="1142620"/>
          </a:xfrm>
          <a:prstGeom prst="rect">
            <a:avLst/>
          </a:prstGeom>
        </p:spPr>
        <p:txBody>
          <a:bodyPr wrap="square">
            <a:spAutoFit/>
          </a:bodyPr>
          <a:lstStyle/>
          <a:p>
            <a:pPr>
              <a:lnSpc>
                <a:spcPct val="107000"/>
              </a:lnSpc>
              <a:spcBef>
                <a:spcPts val="500"/>
              </a:spcBef>
              <a:spcAft>
                <a:spcPts val="500"/>
              </a:spcAft>
            </a:pPr>
            <a:r>
              <a:rPr lang="en-AU" sz="2800" b="1" u="sng"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Diploma in Education  Management (60 credit points)_</a:t>
            </a:r>
            <a:endParaRPr lang="en-AU" sz="28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500"/>
              </a:spcBef>
              <a:spcAft>
                <a:spcPts val="500"/>
              </a:spcAft>
            </a:pPr>
            <a:r>
              <a:rPr lang="en-AU" sz="28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www.highlightcomputer.com/dipedmgt.htm</a:t>
            </a:r>
            <a:endParaRPr lang="en-AU" sz="28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035125" y="1005623"/>
            <a:ext cx="7204090" cy="558743"/>
          </a:xfrm>
          <a:prstGeom prst="rect">
            <a:avLst/>
          </a:prstGeom>
        </p:spPr>
        <p:txBody>
          <a:bodyPr wrap="square">
            <a:spAutoFit/>
          </a:bodyPr>
          <a:lstStyle/>
          <a:p>
            <a:pPr>
              <a:lnSpc>
                <a:spcPct val="115000"/>
              </a:lnSpc>
              <a:spcAft>
                <a:spcPts val="1000"/>
              </a:spcAft>
            </a:pPr>
            <a:r>
              <a:rPr lang="en-AU" sz="2800" b="1" dirty="0">
                <a:solidFill>
                  <a:srgbClr val="FF0000"/>
                </a:solidFill>
                <a:latin typeface="Calibri" panose="020F0502020204030204" pitchFamily="34" charset="0"/>
                <a:ea typeface="Calibri" panose="020F0502020204030204" pitchFamily="34" charset="0"/>
                <a:cs typeface="Arial" panose="020B0604020202020204" pitchFamily="34" charset="0"/>
              </a:rPr>
              <a:t>ED435-</a:t>
            </a:r>
            <a:r>
              <a:rPr lang="en-A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Goverance of University</a:t>
            </a:r>
            <a:endParaRPr lang="en-AU" sz="2800" b="1"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035125" y="1542895"/>
            <a:ext cx="9978684" cy="4585230"/>
          </a:xfrm>
          <a:prstGeom prst="rect">
            <a:avLst/>
          </a:prstGeom>
        </p:spPr>
        <p:txBody>
          <a:bodyPr wrap="square">
            <a:spAutoFit/>
          </a:bodyPr>
          <a:lstStyle/>
          <a:p>
            <a:pPr>
              <a:lnSpc>
                <a:spcPct val="106000"/>
              </a:lnSpc>
              <a:spcAft>
                <a:spcPts val="800"/>
              </a:spcAft>
            </a:pPr>
            <a:r>
              <a:rPr lang="en-AU" sz="2400" b="1" dirty="0">
                <a:solidFill>
                  <a:srgbClr val="373737"/>
                </a:solidFill>
                <a:latin typeface="Arial" panose="020B0604020202020204" pitchFamily="34" charset="0"/>
                <a:ea typeface="Calibri" panose="020F0502020204030204" pitchFamily="34" charset="0"/>
                <a:cs typeface="Times New Roman" panose="02020603050405020304" pitchFamily="18" charset="0"/>
              </a:rPr>
              <a:t>Policies.zip (17.11MB)</a:t>
            </a:r>
            <a:br>
              <a:rPr lang="en-AU" sz="2400" dirty="0">
                <a:solidFill>
                  <a:srgbClr val="373737"/>
                </a:solidFill>
                <a:latin typeface="Arial" panose="020B0604020202020204" pitchFamily="34" charset="0"/>
                <a:ea typeface="Calibri" panose="020F0502020204030204" pitchFamily="34" charset="0"/>
                <a:cs typeface="Times New Roman" panose="02020603050405020304" pitchFamily="18" charset="0"/>
              </a:rPr>
            </a:br>
            <a:r>
              <a:rPr lang="en-AU" sz="2400"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http://www.filefactory.com/file/6p2gr2c393av/n/Policies.zip</a:t>
            </a:r>
            <a:br>
              <a:rPr lang="en-AU" sz="2400" dirty="0">
                <a:solidFill>
                  <a:srgbClr val="373737"/>
                </a:solidFill>
                <a:latin typeface="Arial" panose="020B0604020202020204" pitchFamily="34" charset="0"/>
                <a:ea typeface="Calibri" panose="020F0502020204030204" pitchFamily="34" charset="0"/>
                <a:cs typeface="Times New Roman" panose="02020603050405020304" pitchFamily="18" charset="0"/>
              </a:rPr>
            </a:br>
            <a:r>
              <a:rPr lang="en-AU" sz="2400" b="1" dirty="0">
                <a:solidFill>
                  <a:srgbClr val="373737"/>
                </a:solidFill>
                <a:latin typeface="Arial" panose="020B0604020202020204" pitchFamily="34" charset="0"/>
                <a:ea typeface="Calibri" panose="020F0502020204030204" pitchFamily="34" charset="0"/>
                <a:cs typeface="Times New Roman" panose="02020603050405020304" pitchFamily="18" charset="0"/>
              </a:rPr>
              <a:t>University Rules Example.pdf (1.85MB)</a:t>
            </a:r>
            <a:br>
              <a:rPr lang="en-AU" sz="2400" dirty="0">
                <a:solidFill>
                  <a:srgbClr val="373737"/>
                </a:solidFill>
                <a:latin typeface="Arial" panose="020B0604020202020204" pitchFamily="34" charset="0"/>
                <a:ea typeface="Calibri" panose="020F0502020204030204" pitchFamily="34" charset="0"/>
                <a:cs typeface="Times New Roman" panose="02020603050405020304" pitchFamily="18" charset="0"/>
              </a:rPr>
            </a:br>
            <a:r>
              <a:rPr lang="en-AU" sz="2400"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http://www.filefactory.com/file/2xwo557n8395/n/University_Rules_Example.pdf</a:t>
            </a:r>
            <a:br>
              <a:rPr lang="en-AU" sz="2400" dirty="0">
                <a:solidFill>
                  <a:srgbClr val="373737"/>
                </a:solidFill>
                <a:latin typeface="Arial" panose="020B0604020202020204" pitchFamily="34" charset="0"/>
                <a:ea typeface="Calibri" panose="020F0502020204030204" pitchFamily="34" charset="0"/>
                <a:cs typeface="Times New Roman" panose="02020603050405020304" pitchFamily="18" charset="0"/>
              </a:rPr>
            </a:br>
            <a:r>
              <a:rPr lang="en-AU" sz="2400" b="1" dirty="0">
                <a:solidFill>
                  <a:srgbClr val="373737"/>
                </a:solidFill>
                <a:latin typeface="Arial" panose="020B0604020202020204" pitchFamily="34" charset="0"/>
                <a:ea typeface="Calibri" panose="020F0502020204030204" pitchFamily="34" charset="0"/>
                <a:cs typeface="Times New Roman" panose="02020603050405020304" pitchFamily="18" charset="0"/>
              </a:rPr>
              <a:t>University Council</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AU" sz="2400"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http://www.filefactory.com/file/czkcpxg8ien/University%20Council.zip</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AU" sz="2400" b="1" dirty="0">
                <a:solidFill>
                  <a:srgbClr val="373737"/>
                </a:solidFill>
                <a:latin typeface="Arial" panose="020B0604020202020204" pitchFamily="34" charset="0"/>
                <a:ea typeface="Calibri" panose="020F0502020204030204" pitchFamily="34" charset="0"/>
                <a:cs typeface="Times New Roman" panose="02020603050405020304" pitchFamily="18" charset="0"/>
              </a:rPr>
              <a:t>Management.zip (6.79MB)</a:t>
            </a:r>
            <a:br>
              <a:rPr lang="en-AU" sz="2400" dirty="0">
                <a:solidFill>
                  <a:srgbClr val="373737"/>
                </a:solidFill>
                <a:latin typeface="Arial" panose="020B0604020202020204" pitchFamily="34" charset="0"/>
                <a:ea typeface="Calibri" panose="020F0502020204030204" pitchFamily="34" charset="0"/>
                <a:cs typeface="Times New Roman" panose="02020603050405020304" pitchFamily="18" charset="0"/>
              </a:rPr>
            </a:br>
            <a:r>
              <a:rPr lang="en-AU" sz="2400"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6"/>
              </a:rPr>
              <a:t>http://www.filefactory.com/file/75fo5lxozc2x/n/Management.zip</a:t>
            </a:r>
            <a:br>
              <a:rPr lang="en-AU" sz="2400" dirty="0">
                <a:solidFill>
                  <a:srgbClr val="373737"/>
                </a:solidFill>
                <a:latin typeface="Arial" panose="020B0604020202020204" pitchFamily="34" charset="0"/>
                <a:ea typeface="Calibri" panose="020F0502020204030204" pitchFamily="34" charset="0"/>
                <a:cs typeface="Times New Roman" panose="02020603050405020304" pitchFamily="18" charset="0"/>
              </a:rPr>
            </a:br>
            <a:r>
              <a:rPr lang="en-AU" sz="2400" b="1" dirty="0">
                <a:solidFill>
                  <a:srgbClr val="373737"/>
                </a:solidFill>
                <a:latin typeface="Arial" panose="020B0604020202020204" pitchFamily="34" charset="0"/>
                <a:ea typeface="Calibri" panose="020F0502020204030204" pitchFamily="34" charset="0"/>
                <a:cs typeface="Times New Roman" panose="02020603050405020304" pitchFamily="18" charset="0"/>
              </a:rPr>
              <a:t>Chapters.zip (0.59MB)</a:t>
            </a:r>
            <a:br>
              <a:rPr lang="en-AU" sz="2400" dirty="0">
                <a:solidFill>
                  <a:srgbClr val="373737"/>
                </a:solidFill>
                <a:latin typeface="Arial" panose="020B0604020202020204" pitchFamily="34" charset="0"/>
                <a:ea typeface="Calibri" panose="020F0502020204030204" pitchFamily="34" charset="0"/>
                <a:cs typeface="Times New Roman" panose="02020603050405020304" pitchFamily="18" charset="0"/>
              </a:rPr>
            </a:br>
            <a:r>
              <a:rPr lang="en-AU" sz="2400"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7"/>
              </a:rPr>
              <a:t>http://www.filefactory.com/file/63p2fmst97vj/n/Chapters.zip</a:t>
            </a:r>
            <a:endParaRPr lang="en-AU" sz="24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2858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321" y="1255717"/>
            <a:ext cx="10959548" cy="3970318"/>
          </a:xfrm>
          <a:prstGeom prst="rect">
            <a:avLst/>
          </a:prstGeom>
        </p:spPr>
        <p:txBody>
          <a:bodyPr wrap="square">
            <a:spAutoFit/>
          </a:bodyPr>
          <a:lstStyle/>
          <a:p>
            <a:r>
              <a:rPr lang="en-AU" sz="2800" dirty="0">
                <a:solidFill>
                  <a:srgbClr val="002060"/>
                </a:solidFill>
                <a:latin typeface="ZGIKAY+Symbol"/>
              </a:rPr>
              <a:t>• </a:t>
            </a:r>
            <a:r>
              <a:rPr lang="en-AU" sz="2800" dirty="0">
                <a:solidFill>
                  <a:srgbClr val="002060"/>
                </a:solidFill>
                <a:latin typeface="KFGOJN+ArialMT"/>
              </a:rPr>
              <a:t>the likelihood of the hazard or risk concerned occurring, and </a:t>
            </a:r>
          </a:p>
          <a:p>
            <a:r>
              <a:rPr lang="en-AU" sz="2800" dirty="0">
                <a:solidFill>
                  <a:srgbClr val="002060"/>
                </a:solidFill>
                <a:latin typeface="KFGOJN+ArialMT"/>
              </a:rPr>
              <a:t>• the degree of harm that might result from the hazard or risk, and </a:t>
            </a:r>
          </a:p>
          <a:p>
            <a:r>
              <a:rPr lang="en-AU" sz="2800" dirty="0">
                <a:solidFill>
                  <a:srgbClr val="002060"/>
                </a:solidFill>
                <a:latin typeface="KFGOJN+ArialMT"/>
              </a:rPr>
              <a:t>• what the person concerned knows or ought reasonably know about the hazards and risks and ways of eliminating or minimising those risks, and</a:t>
            </a:r>
          </a:p>
          <a:p>
            <a:r>
              <a:rPr lang="en-AU" sz="2800" dirty="0">
                <a:solidFill>
                  <a:srgbClr val="002060"/>
                </a:solidFill>
                <a:latin typeface="KFGOJN+ArialMT"/>
              </a:rPr>
              <a:t> • the availability and suitability of ways to eliminate those risks, and </a:t>
            </a:r>
          </a:p>
          <a:p>
            <a:r>
              <a:rPr lang="en-AU" sz="2800" dirty="0">
                <a:solidFill>
                  <a:srgbClr val="002060"/>
                </a:solidFill>
                <a:latin typeface="KFGOJN+ArialMT"/>
              </a:rPr>
              <a:t>• after assessing the extent of the risks and the availability of ways of eliminating or minimising those risks, the costs associated with available ways of eliminating or minimising those risks, including whether the costs are grossly disproportionate to the risk.’ </a:t>
            </a:r>
            <a:endParaRPr lang="en-AU" sz="2800" dirty="0">
              <a:solidFill>
                <a:srgbClr val="002060"/>
              </a:solidFill>
            </a:endParaRPr>
          </a:p>
        </p:txBody>
      </p:sp>
      <p:sp>
        <p:nvSpPr>
          <p:cNvPr id="3" name="Rectangle 2"/>
          <p:cNvSpPr/>
          <p:nvPr/>
        </p:nvSpPr>
        <p:spPr>
          <a:xfrm>
            <a:off x="437321" y="232250"/>
            <a:ext cx="6096000" cy="769441"/>
          </a:xfrm>
          <a:prstGeom prst="rect">
            <a:avLst/>
          </a:prstGeom>
        </p:spPr>
        <p:txBody>
          <a:bodyPr>
            <a:spAutoFit/>
          </a:bodyPr>
          <a:lstStyle/>
          <a:p>
            <a:endParaRPr lang="en-AU" sz="1600" dirty="0">
              <a:solidFill>
                <a:srgbClr val="000000"/>
              </a:solidFill>
              <a:latin typeface="XVVBGR+Arial-BoldMT"/>
            </a:endParaRPr>
          </a:p>
          <a:p>
            <a:r>
              <a:rPr lang="en-AU" sz="1600" dirty="0">
                <a:solidFill>
                  <a:srgbClr val="000000"/>
                </a:solidFill>
                <a:latin typeface="XVVBGR+Arial-BoldMT"/>
              </a:rPr>
              <a:t> </a:t>
            </a:r>
            <a:r>
              <a:rPr lang="en-AU" sz="2800" b="1" dirty="0">
                <a:solidFill>
                  <a:srgbClr val="FF0000"/>
                </a:solidFill>
                <a:latin typeface="XVVBGR+Arial-BoldMT"/>
              </a:rPr>
              <a:t>Health and Safety Policy </a:t>
            </a:r>
            <a:endParaRPr lang="en-AU" sz="2800" dirty="0">
              <a:solidFill>
                <a:srgbClr val="FF0000"/>
              </a:solidFill>
            </a:endParaRPr>
          </a:p>
        </p:txBody>
      </p:sp>
    </p:spTree>
    <p:extLst>
      <p:ext uri="{BB962C8B-B14F-4D97-AF65-F5344CB8AC3E}">
        <p14:creationId xmlns:p14="http://schemas.microsoft.com/office/powerpoint/2010/main" val="3061627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31449" y="3503263"/>
          <a:ext cx="9000490" cy="806196"/>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1060884795"/>
                    </a:ext>
                  </a:extLst>
                </a:gridCol>
                <a:gridCol w="3850005">
                  <a:extLst>
                    <a:ext uri="{9D8B030D-6E8A-4147-A177-3AD203B41FA5}">
                      <a16:colId xmlns:a16="http://schemas.microsoft.com/office/drawing/2014/main" val="1399317408"/>
                    </a:ext>
                  </a:extLst>
                </a:gridCol>
                <a:gridCol w="650240">
                  <a:extLst>
                    <a:ext uri="{9D8B030D-6E8A-4147-A177-3AD203B41FA5}">
                      <a16:colId xmlns:a16="http://schemas.microsoft.com/office/drawing/2014/main" val="2908555136"/>
                    </a:ext>
                  </a:extLst>
                </a:gridCol>
                <a:gridCol w="2250440">
                  <a:extLst>
                    <a:ext uri="{9D8B030D-6E8A-4147-A177-3AD203B41FA5}">
                      <a16:colId xmlns:a16="http://schemas.microsoft.com/office/drawing/2014/main" val="3523376232"/>
                    </a:ext>
                  </a:extLst>
                </a:gridCol>
              </a:tblGrid>
              <a:tr h="0">
                <a:tc>
                  <a:txBody>
                    <a:bodyPr/>
                    <a:lstStyle/>
                    <a:p>
                      <a:pPr>
                        <a:lnSpc>
                          <a:spcPct val="115000"/>
                        </a:lnSpc>
                        <a:spcAft>
                          <a:spcPts val="0"/>
                        </a:spcAft>
                      </a:pPr>
                      <a:r>
                        <a:rPr lang="en-AU" sz="1200">
                          <a:effectLst/>
                        </a:rPr>
                        <a:t>Teacher Name: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AU" sz="1100">
                          <a:effectLst/>
                        </a:rPr>
                        <a:t>College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809255"/>
                  </a:ext>
                </a:extLst>
              </a:tr>
              <a:tr h="0">
                <a:tc>
                  <a:txBody>
                    <a:bodyPr/>
                    <a:lstStyle/>
                    <a:p>
                      <a:pPr>
                        <a:lnSpc>
                          <a:spcPct val="115000"/>
                        </a:lnSpc>
                        <a:spcAft>
                          <a:spcPts val="0"/>
                        </a:spcAft>
                      </a:pPr>
                      <a:r>
                        <a:rPr lang="en-AU" sz="1200">
                          <a:effectLst/>
                        </a:rPr>
                        <a:t>Faculty: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915136250"/>
                  </a:ext>
                </a:extLst>
              </a:tr>
              <a:tr h="0">
                <a:tc>
                  <a:txBody>
                    <a:bodyPr/>
                    <a:lstStyle/>
                    <a:p>
                      <a:pPr>
                        <a:lnSpc>
                          <a:spcPct val="115000"/>
                        </a:lnSpc>
                        <a:spcAft>
                          <a:spcPts val="0"/>
                        </a:spcAft>
                      </a:pPr>
                      <a:r>
                        <a:rPr lang="en-AU" sz="1200">
                          <a:effectLst/>
                        </a:rPr>
                        <a:t>Teaching Section: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12817038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65322078"/>
              </p:ext>
            </p:extLst>
          </p:nvPr>
        </p:nvGraphicFramePr>
        <p:xfrm>
          <a:off x="799769" y="1467624"/>
          <a:ext cx="9974247" cy="4495071"/>
        </p:xfrm>
        <a:graphic>
          <a:graphicData uri="http://schemas.openxmlformats.org/drawingml/2006/table">
            <a:tbl>
              <a:tblPr firstRow="1" firstCol="1" bandRow="1">
                <a:tableStyleId>{5C22544A-7EE6-4342-B048-85BDC9FD1C3A}</a:tableStyleId>
              </a:tblPr>
              <a:tblGrid>
                <a:gridCol w="1299734">
                  <a:extLst>
                    <a:ext uri="{9D8B030D-6E8A-4147-A177-3AD203B41FA5}">
                      <a16:colId xmlns:a16="http://schemas.microsoft.com/office/drawing/2014/main" val="2035327871"/>
                    </a:ext>
                  </a:extLst>
                </a:gridCol>
                <a:gridCol w="1864102">
                  <a:extLst>
                    <a:ext uri="{9D8B030D-6E8A-4147-A177-3AD203B41FA5}">
                      <a16:colId xmlns:a16="http://schemas.microsoft.com/office/drawing/2014/main" val="2166906374"/>
                    </a:ext>
                  </a:extLst>
                </a:gridCol>
                <a:gridCol w="1600918">
                  <a:extLst>
                    <a:ext uri="{9D8B030D-6E8A-4147-A177-3AD203B41FA5}">
                      <a16:colId xmlns:a16="http://schemas.microsoft.com/office/drawing/2014/main" val="1565218186"/>
                    </a:ext>
                  </a:extLst>
                </a:gridCol>
                <a:gridCol w="1795139">
                  <a:extLst>
                    <a:ext uri="{9D8B030D-6E8A-4147-A177-3AD203B41FA5}">
                      <a16:colId xmlns:a16="http://schemas.microsoft.com/office/drawing/2014/main" val="1233985741"/>
                    </a:ext>
                  </a:extLst>
                </a:gridCol>
                <a:gridCol w="3414354">
                  <a:extLst>
                    <a:ext uri="{9D8B030D-6E8A-4147-A177-3AD203B41FA5}">
                      <a16:colId xmlns:a16="http://schemas.microsoft.com/office/drawing/2014/main" val="3860853381"/>
                    </a:ext>
                  </a:extLst>
                </a:gridCol>
              </a:tblGrid>
              <a:tr h="510221">
                <a:tc>
                  <a:txBody>
                    <a:bodyPr/>
                    <a:lstStyle/>
                    <a:p>
                      <a:pP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gn="ctr">
                        <a:lnSpc>
                          <a:spcPct val="115000"/>
                        </a:lnSpc>
                        <a:spcAft>
                          <a:spcPts val="0"/>
                        </a:spcAft>
                      </a:pPr>
                      <a:r>
                        <a:rPr lang="en-AU" sz="1400" dirty="0">
                          <a:effectLst/>
                        </a:rPr>
                        <a:t>Employer</a:t>
                      </a:r>
                    </a:p>
                    <a:p>
                      <a:pPr algn="ctr">
                        <a:lnSpc>
                          <a:spcPct val="115000"/>
                        </a:lnSpc>
                        <a:spcAft>
                          <a:spcPts val="0"/>
                        </a:spcAft>
                      </a:pPr>
                      <a:r>
                        <a:rPr lang="en-AU" sz="1400" dirty="0">
                          <a:effectLst/>
                        </a:rPr>
                        <a:t>(</a:t>
                      </a:r>
                      <a:r>
                        <a:rPr lang="en-AU" sz="1400" dirty="0" err="1">
                          <a:effectLst/>
                        </a:rPr>
                        <a:t>incl</a:t>
                      </a:r>
                      <a:r>
                        <a:rPr lang="en-AU" sz="1400" dirty="0">
                          <a:effectLst/>
                        </a:rPr>
                        <a:t> section / </a:t>
                      </a:r>
                      <a:r>
                        <a:rPr lang="en-AU" sz="1400" dirty="0" err="1">
                          <a:effectLst/>
                        </a:rPr>
                        <a:t>dept</a:t>
                      </a:r>
                      <a:r>
                        <a:rPr lang="en-AU" sz="1400" dirty="0">
                          <a:effectLst/>
                        </a:rPr>
                        <a:t>)</a:t>
                      </a:r>
                    </a:p>
                    <a:p>
                      <a:pPr algn="ct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gn="ctr">
                        <a:lnSpc>
                          <a:spcPct val="115000"/>
                        </a:lnSpc>
                        <a:spcAft>
                          <a:spcPts val="0"/>
                        </a:spcAft>
                      </a:pPr>
                      <a:r>
                        <a:rPr lang="en-AU" sz="1400">
                          <a:effectLst/>
                        </a:rPr>
                        <a:t>Duration</a:t>
                      </a:r>
                    </a:p>
                    <a:p>
                      <a:pPr algn="ctr">
                        <a:lnSpc>
                          <a:spcPct val="115000"/>
                        </a:lnSpc>
                        <a:spcAft>
                          <a:spcPts val="0"/>
                        </a:spcAft>
                      </a:pPr>
                      <a:r>
                        <a:rPr lang="en-AU" sz="1400">
                          <a:effectLst/>
                        </a:rPr>
                        <a:t>(insert days / hours)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gn="ctr">
                        <a:lnSpc>
                          <a:spcPct val="115000"/>
                        </a:lnSpc>
                        <a:spcAft>
                          <a:spcPts val="0"/>
                        </a:spcAft>
                      </a:pPr>
                      <a:r>
                        <a:rPr lang="en-AU" sz="1400">
                          <a:effectLst/>
                        </a:rPr>
                        <a:t>Field of Practice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gn="ctr">
                        <a:lnSpc>
                          <a:spcPct val="115000"/>
                        </a:lnSpc>
                        <a:spcAft>
                          <a:spcPts val="0"/>
                        </a:spcAft>
                      </a:pPr>
                      <a:r>
                        <a:rPr lang="en-AU" sz="1400">
                          <a:effectLst/>
                        </a:rPr>
                        <a:t>Tasks / Duties to be performed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extLst>
                  <a:ext uri="{0D108BD9-81ED-4DB2-BD59-A6C34878D82A}">
                    <a16:rowId xmlns:a16="http://schemas.microsoft.com/office/drawing/2014/main" val="3665820082"/>
                  </a:ext>
                </a:extLst>
              </a:tr>
              <a:tr h="878498">
                <a:tc>
                  <a:txBody>
                    <a:bodyPr/>
                    <a:lstStyle/>
                    <a:p>
                      <a:pPr>
                        <a:lnSpc>
                          <a:spcPct val="115000"/>
                        </a:lnSpc>
                        <a:spcAft>
                          <a:spcPts val="0"/>
                        </a:spcAft>
                      </a:pPr>
                      <a:r>
                        <a:rPr lang="en-AU" sz="1400" dirty="0">
                          <a:effectLst/>
                        </a:rPr>
                        <a:t>Year 1 – 2015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dirty="0">
                          <a:effectLst/>
                        </a:rPr>
                        <a:t>e.g. Advanced Analytical Australia - </a:t>
                      </a:r>
                      <a:r>
                        <a:rPr lang="en-AU" sz="1400" dirty="0" err="1">
                          <a:effectLst/>
                        </a:rPr>
                        <a:t>Agrifoods</a:t>
                      </a:r>
                      <a:r>
                        <a:rPr lang="en-AU" sz="1400" dirty="0">
                          <a:effectLst/>
                        </a:rPr>
                        <a:t> </a:t>
                      </a:r>
                      <a:r>
                        <a:rPr lang="en-AU" sz="1400" dirty="0" err="1">
                          <a:effectLst/>
                        </a:rPr>
                        <a:t>dept</a:t>
                      </a:r>
                      <a:endParaRPr lang="en-AU" sz="1400" dirty="0">
                        <a:effectLst/>
                      </a:endParaRPr>
                    </a:p>
                    <a:p>
                      <a:pPr>
                        <a:lnSpc>
                          <a:spcPct val="115000"/>
                        </a:lnSpc>
                        <a:spcAft>
                          <a:spcPts val="0"/>
                        </a:spcAft>
                      </a:pPr>
                      <a:r>
                        <a:rPr lang="en-AU" sz="1400" dirty="0">
                          <a:effectLst/>
                        </a:rPr>
                        <a:t> </a:t>
                      </a:r>
                    </a:p>
                    <a:p>
                      <a:pPr>
                        <a:lnSpc>
                          <a:spcPct val="115000"/>
                        </a:lnSpc>
                        <a:spcAft>
                          <a:spcPts val="0"/>
                        </a:spcAft>
                      </a:pPr>
                      <a:r>
                        <a:rPr lang="en-AU" sz="1400" dirty="0">
                          <a:effectLst/>
                        </a:rPr>
                        <a:t> </a:t>
                      </a:r>
                    </a:p>
                    <a:p>
                      <a:pP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dirty="0">
                          <a:effectLst/>
                        </a:rPr>
                        <a:t>e.g. Four (4) days per week at seven hours per day </a:t>
                      </a:r>
                    </a:p>
                    <a:p>
                      <a:pPr>
                        <a:lnSpc>
                          <a:spcPct val="115000"/>
                        </a:lnSpc>
                        <a:spcAft>
                          <a:spcPts val="0"/>
                        </a:spcAft>
                      </a:pPr>
                      <a:r>
                        <a:rPr lang="en-AU" sz="1400" dirty="0">
                          <a:effectLst/>
                        </a:rPr>
                        <a:t>during April 2015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a:effectLst/>
                        </a:rPr>
                        <a:t>eg Histology</a:t>
                      </a:r>
                    </a:p>
                    <a:p>
                      <a:pPr>
                        <a:lnSpc>
                          <a:spcPct val="115000"/>
                        </a:lnSpc>
                        <a:spcAft>
                          <a:spcPts val="0"/>
                        </a:spcAft>
                      </a:pPr>
                      <a:r>
                        <a:rPr lang="en-AU" sz="1400">
                          <a:effectLst/>
                        </a:rPr>
                        <a:t>     Haematology</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a:effectLst/>
                        </a:rPr>
                        <a:t>eg Instrument techniques in : Biotoxin analysis in shellfish and</a:t>
                      </a:r>
                    </a:p>
                    <a:p>
                      <a:pPr>
                        <a:lnSpc>
                          <a:spcPct val="115000"/>
                        </a:lnSpc>
                        <a:spcAft>
                          <a:spcPts val="0"/>
                        </a:spcAft>
                      </a:pPr>
                      <a:r>
                        <a:rPr lang="en-AU" sz="1400">
                          <a:effectLst/>
                        </a:rPr>
                        <a:t>Pesticide residue in in imported food.</a:t>
                      </a:r>
                    </a:p>
                    <a:p>
                      <a:pPr>
                        <a:lnSpc>
                          <a:spcPct val="115000"/>
                        </a:lnSpc>
                        <a:spcAft>
                          <a:spcPts val="0"/>
                        </a:spcAft>
                      </a:pPr>
                      <a:r>
                        <a:rPr lang="en-AU" sz="1400">
                          <a:effectLst/>
                        </a:rPr>
                        <a:t> </a:t>
                      </a:r>
                    </a:p>
                    <a:p>
                      <a:pPr>
                        <a:lnSpc>
                          <a:spcPct val="115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extLst>
                  <a:ext uri="{0D108BD9-81ED-4DB2-BD59-A6C34878D82A}">
                    <a16:rowId xmlns:a16="http://schemas.microsoft.com/office/drawing/2014/main" val="1583674614"/>
                  </a:ext>
                </a:extLst>
              </a:tr>
              <a:tr h="158578">
                <a:tc gridSpan="5">
                  <a:txBody>
                    <a:bodyPr/>
                    <a:lstStyle/>
                    <a:p>
                      <a:pP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497633739"/>
                  </a:ext>
                </a:extLst>
              </a:tr>
              <a:tr h="842876">
                <a:tc>
                  <a:txBody>
                    <a:bodyPr/>
                    <a:lstStyle/>
                    <a:p>
                      <a:pPr>
                        <a:lnSpc>
                          <a:spcPct val="115000"/>
                        </a:lnSpc>
                        <a:spcAft>
                          <a:spcPts val="0"/>
                        </a:spcAft>
                      </a:pPr>
                      <a:r>
                        <a:rPr lang="en-AU" sz="1400">
                          <a:effectLst/>
                        </a:rPr>
                        <a:t>Year 2 – 2016</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extLst>
                  <a:ext uri="{0D108BD9-81ED-4DB2-BD59-A6C34878D82A}">
                    <a16:rowId xmlns:a16="http://schemas.microsoft.com/office/drawing/2014/main" val="2595660390"/>
                  </a:ext>
                </a:extLst>
              </a:tr>
              <a:tr h="158578">
                <a:tc gridSpan="5">
                  <a:txBody>
                    <a:bodyPr/>
                    <a:lstStyle/>
                    <a:p>
                      <a:pP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648179919"/>
                  </a:ext>
                </a:extLst>
              </a:tr>
              <a:tr h="953191">
                <a:tc>
                  <a:txBody>
                    <a:bodyPr/>
                    <a:lstStyle/>
                    <a:p>
                      <a:pPr>
                        <a:lnSpc>
                          <a:spcPct val="115000"/>
                        </a:lnSpc>
                        <a:spcAft>
                          <a:spcPts val="0"/>
                        </a:spcAft>
                      </a:pPr>
                      <a:r>
                        <a:rPr lang="en-AU" sz="1400">
                          <a:effectLst/>
                        </a:rPr>
                        <a:t>Year 3 – 2017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tc>
                  <a:txBody>
                    <a:bodyPr/>
                    <a:lstStyle/>
                    <a:p>
                      <a:pP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15" marR="58415" marT="0" marB="0"/>
                </a:tc>
                <a:extLst>
                  <a:ext uri="{0D108BD9-81ED-4DB2-BD59-A6C34878D82A}">
                    <a16:rowId xmlns:a16="http://schemas.microsoft.com/office/drawing/2014/main" val="3685957168"/>
                  </a:ext>
                </a:extLst>
              </a:tr>
            </a:tbl>
          </a:graphicData>
        </a:graphic>
      </p:graphicFrame>
      <p:sp>
        <p:nvSpPr>
          <p:cNvPr id="4" name="Rectangle 1"/>
          <p:cNvSpPr>
            <a:spLocks noChangeArrowheads="1"/>
          </p:cNvSpPr>
          <p:nvPr/>
        </p:nvSpPr>
        <p:spPr bwMode="auto">
          <a:xfrm>
            <a:off x="428901" y="295420"/>
            <a:ext cx="11270971"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AU" altLang="en-US"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AU"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Industry Currency Plan</a:t>
            </a:r>
            <a:endParaRPr kumimoji="0" lang="en-AU" altLang="en-US" sz="14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This template to be used by all teaching staff to forward plan their annual return to industry (20 hours) on a three (3) year rolling basis.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Ensure evidence of the return to work is retained. </a:t>
            </a:r>
            <a:endParaRPr kumimoji="0" lang="en-AU" altLang="en-US" sz="14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AU" altLang="en-US" sz="14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AU" altLang="en-US" sz="11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0839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313" y="674334"/>
            <a:ext cx="11092070" cy="4811574"/>
          </a:xfrm>
          <a:prstGeom prst="rect">
            <a:avLst/>
          </a:prstGeom>
        </p:spPr>
        <p:txBody>
          <a:bodyPr wrap="square">
            <a:spAutoFit/>
          </a:bodyPr>
          <a:lstStyle/>
          <a:p>
            <a:pPr>
              <a:lnSpc>
                <a:spcPts val="1560"/>
              </a:lnSpc>
              <a:spcBef>
                <a:spcPts val="805"/>
              </a:spcBef>
              <a:spcAft>
                <a:spcPts val="805"/>
              </a:spcAft>
            </a:pPr>
            <a:r>
              <a:rPr lang="en-AU" sz="2000" b="1" dirty="0">
                <a:solidFill>
                  <a:srgbClr val="C00000"/>
                </a:solidFill>
                <a:latin typeface="Verdana" panose="020B0604030504040204" pitchFamily="34" charset="0"/>
                <a:ea typeface="Times New Roman" panose="02020603050405020304" pitchFamily="18" charset="0"/>
                <a:cs typeface="Times New Roman" panose="02020603050405020304" pitchFamily="18" charset="0"/>
              </a:rPr>
              <a:t>The University is committed to providing </a:t>
            </a:r>
            <a:r>
              <a:rPr lang="en-AU" sz="2000" b="1">
                <a:solidFill>
                  <a:srgbClr val="C00000"/>
                </a:solidFill>
                <a:latin typeface="Verdana" panose="020B0604030504040204" pitchFamily="34" charset="0"/>
                <a:ea typeface="Times New Roman" panose="02020603050405020304" pitchFamily="18" charset="0"/>
                <a:cs typeface="Times New Roman" panose="02020603050405020304" pitchFamily="18" charset="0"/>
              </a:rPr>
              <a:t>a learning and working</a:t>
            </a:r>
          </a:p>
          <a:p>
            <a:pPr>
              <a:lnSpc>
                <a:spcPts val="1560"/>
              </a:lnSpc>
              <a:spcBef>
                <a:spcPts val="805"/>
              </a:spcBef>
              <a:spcAft>
                <a:spcPts val="805"/>
              </a:spcAft>
            </a:pPr>
            <a:r>
              <a:rPr lang="en-AU" sz="2000" b="1">
                <a:solidFill>
                  <a:srgbClr val="C00000"/>
                </a:solidFill>
                <a:latin typeface="Verdana" panose="020B0604030504040204" pitchFamily="34" charset="0"/>
                <a:ea typeface="Times New Roman" panose="02020603050405020304" pitchFamily="18" charset="0"/>
                <a:cs typeface="Times New Roman" panose="02020603050405020304" pitchFamily="18" charset="0"/>
              </a:rPr>
              <a:t> </a:t>
            </a:r>
            <a:r>
              <a:rPr lang="en-AU" sz="2000" b="1" dirty="0">
                <a:solidFill>
                  <a:srgbClr val="C00000"/>
                </a:solidFill>
                <a:latin typeface="Verdana" panose="020B0604030504040204" pitchFamily="34" charset="0"/>
                <a:ea typeface="Times New Roman" panose="02020603050405020304" pitchFamily="18" charset="0"/>
                <a:cs typeface="Times New Roman" panose="02020603050405020304" pitchFamily="18" charset="0"/>
              </a:rPr>
              <a:t>environment in which complaints are responded to promptly</a:t>
            </a:r>
          </a:p>
          <a:p>
            <a:pPr>
              <a:lnSpc>
                <a:spcPts val="1560"/>
              </a:lnSpc>
              <a:spcBef>
                <a:spcPts val="805"/>
              </a:spcBef>
              <a:spcAft>
                <a:spcPts val="805"/>
              </a:spcAft>
            </a:pPr>
            <a:r>
              <a:rPr lang="en-AU" sz="2000" b="1" dirty="0">
                <a:solidFill>
                  <a:srgbClr val="C00000"/>
                </a:solidFill>
                <a:latin typeface="Verdana" panose="020B0604030504040204" pitchFamily="34" charset="0"/>
                <a:ea typeface="Times New Roman" panose="02020603050405020304" pitchFamily="18" charset="0"/>
                <a:cs typeface="Times New Roman" panose="02020603050405020304" pitchFamily="18" charset="0"/>
              </a:rPr>
              <a:t> and with minimum distress and maximum protection to all parties. </a:t>
            </a:r>
          </a:p>
          <a:p>
            <a:pPr>
              <a:lnSpc>
                <a:spcPts val="1560"/>
              </a:lnSpc>
              <a:spcBef>
                <a:spcPts val="805"/>
              </a:spcBef>
              <a:spcAft>
                <a:spcPts val="805"/>
              </a:spcAft>
            </a:pPr>
            <a:endParaRPr lang="en-AU" sz="2000" b="1" dirty="0">
              <a:solidFill>
                <a:srgbClr val="C00000"/>
              </a:solidFill>
              <a:latin typeface="Verdana" panose="020B0604030504040204" pitchFamily="34" charset="0"/>
              <a:ea typeface="Times New Roman" panose="02020603050405020304" pitchFamily="18" charset="0"/>
              <a:cs typeface="Times New Roman" panose="02020603050405020304" pitchFamily="18" charset="0"/>
            </a:endParaRPr>
          </a:p>
          <a:p>
            <a:pPr>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As part of its commitment to creating a supportive and open organisational </a:t>
            </a:r>
          </a:p>
          <a:p>
            <a:pPr>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culture, the University is committed to ethical and responsible</a:t>
            </a:r>
          </a:p>
          <a:p>
            <a:pPr>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management, transparency in its decision-making processes, and a visible, </a:t>
            </a:r>
          </a:p>
          <a:p>
            <a:pPr>
              <a:lnSpc>
                <a:spcPts val="1560"/>
              </a:lnSpc>
              <a:spcBef>
                <a:spcPts val="805"/>
              </a:spcBef>
              <a:spcAft>
                <a:spcPts val="805"/>
              </a:spcAft>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accessible and fair complaints process</a:t>
            </a:r>
            <a:r>
              <a:rPr lang="en-AU" sz="2000" b="1" dirty="0">
                <a:solidFill>
                  <a:srgbClr val="1E1E1E"/>
                </a:solidFill>
                <a:latin typeface="Verdana" panose="020B0604030504040204" pitchFamily="34" charset="0"/>
                <a:ea typeface="Times New Roman" panose="02020603050405020304" pitchFamily="18" charset="0"/>
                <a:cs typeface="Times New Roman" panose="02020603050405020304" pitchFamily="18" charset="0"/>
              </a:rPr>
              <a:t>. </a:t>
            </a:r>
          </a:p>
          <a:p>
            <a:pPr>
              <a:lnSpc>
                <a:spcPts val="1560"/>
              </a:lnSpc>
              <a:spcBef>
                <a:spcPts val="805"/>
              </a:spcBef>
              <a:spcAft>
                <a:spcPts val="805"/>
              </a:spcAft>
            </a:pPr>
            <a:endParaRPr lang="en-AU" sz="2000" b="1" dirty="0">
              <a:solidFill>
                <a:srgbClr val="1E1E1E"/>
              </a:solidFill>
              <a:latin typeface="Verdana" panose="020B0604030504040204" pitchFamily="34" charset="0"/>
              <a:ea typeface="Times New Roman" panose="02020603050405020304" pitchFamily="18" charset="0"/>
              <a:cs typeface="Times New Roman" panose="02020603050405020304" pitchFamily="18" charset="0"/>
            </a:endParaRPr>
          </a:p>
          <a:p>
            <a:pPr>
              <a:lnSpc>
                <a:spcPts val="1560"/>
              </a:lnSpc>
              <a:spcBef>
                <a:spcPts val="805"/>
              </a:spcBef>
              <a:spcAft>
                <a:spcPts val="805"/>
              </a:spcAft>
            </a:pPr>
            <a:r>
              <a:rPr lang="en-AU" sz="2000" b="1" dirty="0">
                <a:solidFill>
                  <a:schemeClr val="accent6">
                    <a:lumMod val="75000"/>
                  </a:schemeClr>
                </a:solidFill>
                <a:latin typeface="Verdana" panose="020B0604030504040204" pitchFamily="34" charset="0"/>
                <a:ea typeface="Times New Roman" panose="02020603050405020304" pitchFamily="18" charset="0"/>
                <a:cs typeface="Times New Roman" panose="02020603050405020304" pitchFamily="18" charset="0"/>
              </a:rPr>
              <a:t>The University views student complaints as providing an opportunity to </a:t>
            </a:r>
          </a:p>
          <a:p>
            <a:pPr>
              <a:lnSpc>
                <a:spcPts val="1560"/>
              </a:lnSpc>
              <a:spcBef>
                <a:spcPts val="805"/>
              </a:spcBef>
              <a:spcAft>
                <a:spcPts val="805"/>
              </a:spcAft>
            </a:pPr>
            <a:r>
              <a:rPr lang="en-AU" sz="2000" b="1" dirty="0">
                <a:solidFill>
                  <a:schemeClr val="accent6">
                    <a:lumMod val="75000"/>
                  </a:schemeClr>
                </a:solidFill>
                <a:latin typeface="Verdana" panose="020B0604030504040204" pitchFamily="34" charset="0"/>
                <a:ea typeface="Times New Roman" panose="02020603050405020304" pitchFamily="18" charset="0"/>
                <a:cs typeface="Times New Roman" panose="02020603050405020304" pitchFamily="18" charset="0"/>
              </a:rPr>
              <a:t>review and improve its policies  and practices, and also to gain insight into</a:t>
            </a:r>
          </a:p>
          <a:p>
            <a:pPr>
              <a:lnSpc>
                <a:spcPts val="1560"/>
              </a:lnSpc>
              <a:spcBef>
                <a:spcPts val="805"/>
              </a:spcBef>
              <a:spcAft>
                <a:spcPts val="805"/>
              </a:spcAft>
            </a:pPr>
            <a:r>
              <a:rPr lang="en-AU" sz="2000" b="1" dirty="0">
                <a:solidFill>
                  <a:schemeClr val="accent6">
                    <a:lumMod val="75000"/>
                  </a:schemeClr>
                </a:solidFill>
                <a:latin typeface="Verdana" panose="020B0604030504040204" pitchFamily="34" charset="0"/>
                <a:ea typeface="Times New Roman" panose="02020603050405020304" pitchFamily="18" charset="0"/>
                <a:cs typeface="Times New Roman" panose="02020603050405020304" pitchFamily="18" charset="0"/>
              </a:rPr>
              <a:t> student levels of satisfaction.</a:t>
            </a:r>
            <a:endParaRPr lang="en-AU" sz="20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2135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12019721" cy="6091604"/>
          </a:xfrm>
          <a:prstGeom prst="rect">
            <a:avLst/>
          </a:prstGeom>
        </p:spPr>
        <p:txBody>
          <a:bodyPr wrap="square">
            <a:spAutoFit/>
          </a:bodyPr>
          <a:lstStyle/>
          <a:p>
            <a:pPr>
              <a:lnSpc>
                <a:spcPct val="107000"/>
              </a:lnSpc>
              <a:spcBef>
                <a:spcPts val="2160"/>
              </a:spcBef>
              <a:spcAft>
                <a:spcPts val="480"/>
              </a:spcAft>
            </a:pPr>
            <a:r>
              <a:rPr lang="en-AU"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Purpose and scope</a:t>
            </a:r>
            <a:endParaRPr lang="en-A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ts val="1560"/>
              </a:lnSpc>
              <a:spcBef>
                <a:spcPts val="805"/>
              </a:spcBef>
              <a:spcAft>
                <a:spcPts val="805"/>
              </a:spcAft>
            </a:pPr>
            <a:r>
              <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This policy applies to all aspects of a student's educational experience at </a:t>
            </a:r>
          </a:p>
          <a:p>
            <a:pPr>
              <a:lnSpc>
                <a:spcPts val="1560"/>
              </a:lnSpc>
              <a:spcBef>
                <a:spcPts val="805"/>
              </a:spcBef>
              <a:spcAft>
                <a:spcPts val="805"/>
              </a:spcAft>
            </a:pPr>
            <a:r>
              <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University. Students may make a complaint about:</a:t>
            </a:r>
            <a:endParaRPr lang="en-AU"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60"/>
              </a:lnSpc>
              <a:spcAft>
                <a:spcPts val="805"/>
              </a:spcAft>
              <a:buSzPts val="1000"/>
              <a:buFont typeface="Symbol" panose="05050102010706020507" pitchFamily="18" charset="2"/>
              <a:buChar char=""/>
              <a:tabLst>
                <a:tab pos="457200" algn="l"/>
              </a:tabLst>
            </a:pPr>
            <a:r>
              <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other students of the University</a:t>
            </a:r>
          </a:p>
          <a:p>
            <a:pPr marL="342900" lvl="0" indent="-342900">
              <a:lnSpc>
                <a:spcPts val="1560"/>
              </a:lnSpc>
              <a:spcAft>
                <a:spcPts val="805"/>
              </a:spcAft>
              <a:buSzPts val="1000"/>
              <a:buFont typeface="Symbol" panose="05050102010706020507" pitchFamily="18" charset="2"/>
              <a:buChar char=""/>
              <a:tabLst>
                <a:tab pos="457200" algn="l"/>
              </a:tabLst>
            </a:pPr>
            <a:endParaRPr lang="en-AU"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60"/>
              </a:lnSpc>
              <a:spcAft>
                <a:spcPts val="805"/>
              </a:spcAft>
              <a:buSzPts val="1000"/>
              <a:buFont typeface="Symbol" panose="05050102010706020507" pitchFamily="18" charset="2"/>
              <a:buChar char=""/>
              <a:tabLst>
                <a:tab pos="457200" algn="l"/>
              </a:tabLst>
            </a:pPr>
            <a:r>
              <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academic and support staff (including continuing, contract, sub-contract</a:t>
            </a:r>
          </a:p>
          <a:p>
            <a:pPr marL="342900" lvl="0" indent="-342900">
              <a:lnSpc>
                <a:spcPts val="1560"/>
              </a:lnSpc>
              <a:spcAft>
                <a:spcPts val="805"/>
              </a:spcAft>
              <a:buSzPts val="1000"/>
              <a:buFont typeface="Symbol" panose="05050102010706020507" pitchFamily="18" charset="2"/>
              <a:buChar char=""/>
              <a:tabLst>
                <a:tab pos="457200" algn="l"/>
              </a:tabLst>
            </a:pPr>
            <a:r>
              <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or casual, visiting appointments, guest lecturers)</a:t>
            </a:r>
            <a:endParaRPr lang="en-AU"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60"/>
              </a:lnSpc>
              <a:spcAft>
                <a:spcPts val="805"/>
              </a:spcAft>
              <a:buSzPts val="1000"/>
              <a:buFont typeface="Symbol" panose="05050102010706020507" pitchFamily="18" charset="2"/>
              <a:buChar char=""/>
              <a:tabLst>
                <a:tab pos="457200" algn="l"/>
              </a:tabLst>
            </a:pPr>
            <a:r>
              <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visitors to the University, or</a:t>
            </a:r>
          </a:p>
          <a:p>
            <a:pPr marL="342900" lvl="0" indent="-342900">
              <a:lnSpc>
                <a:spcPts val="1560"/>
              </a:lnSpc>
              <a:spcAft>
                <a:spcPts val="805"/>
              </a:spcAft>
              <a:buSzPts val="1000"/>
              <a:buFont typeface="Symbol" panose="05050102010706020507" pitchFamily="18" charset="2"/>
              <a:buChar char=""/>
              <a:tabLst>
                <a:tab pos="457200" algn="l"/>
              </a:tabLst>
            </a:pPr>
            <a:endParaRPr lang="en-AU"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60"/>
              </a:lnSpc>
              <a:spcAft>
                <a:spcPts val="805"/>
              </a:spcAft>
              <a:buSzPts val="1000"/>
              <a:buFont typeface="Symbol" panose="05050102010706020507" pitchFamily="18" charset="2"/>
              <a:buChar char=""/>
              <a:tabLst>
                <a:tab pos="457200" algn="l"/>
              </a:tabLst>
            </a:pPr>
            <a:r>
              <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people external to University that students interact with as part of an</a:t>
            </a:r>
          </a:p>
          <a:p>
            <a:pPr marL="342900" lvl="0" indent="-342900">
              <a:lnSpc>
                <a:spcPts val="1560"/>
              </a:lnSpc>
              <a:spcAft>
                <a:spcPts val="805"/>
              </a:spcAft>
              <a:buSzPts val="1000"/>
              <a:buFont typeface="Symbol" panose="05050102010706020507" pitchFamily="18" charset="2"/>
              <a:buChar char=""/>
              <a:tabLst>
                <a:tab pos="457200" algn="l"/>
              </a:tabLst>
            </a:pPr>
            <a:r>
              <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approved external program of study such as work experience, industrial </a:t>
            </a:r>
          </a:p>
          <a:p>
            <a:pPr marL="342900" lvl="0" indent="-342900">
              <a:lnSpc>
                <a:spcPts val="1560"/>
              </a:lnSpc>
              <a:spcAft>
                <a:spcPts val="805"/>
              </a:spcAft>
              <a:buSzPts val="1000"/>
              <a:buFont typeface="Symbol" panose="05050102010706020507" pitchFamily="18" charset="2"/>
              <a:buChar char=""/>
              <a:tabLst>
                <a:tab pos="457200" algn="l"/>
              </a:tabLst>
            </a:pPr>
            <a:r>
              <a:rPr lang="en-AU" sz="24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or clinical placements, exchanges or work-based learning units</a:t>
            </a:r>
            <a:r>
              <a:rPr lang="en-AU" sz="2400" dirty="0">
                <a:solidFill>
                  <a:srgbClr val="1E1E1E"/>
                </a:solidFill>
                <a:latin typeface="Verdana" panose="020B0604030504040204" pitchFamily="34" charset="0"/>
                <a:ea typeface="Times New Roman" panose="02020603050405020304" pitchFamily="18" charset="0"/>
                <a:cs typeface="Times New Roman" panose="02020603050405020304" pitchFamily="18" charset="0"/>
              </a:rPr>
              <a: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560"/>
              </a:lnSpc>
              <a:spcBef>
                <a:spcPts val="805"/>
              </a:spcBef>
              <a:spcAft>
                <a:spcPts val="805"/>
              </a:spcAft>
            </a:pPr>
            <a:r>
              <a:rPr lang="en-AU" sz="2400"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Students may make a complaint about any matter which relates to their</a:t>
            </a:r>
          </a:p>
          <a:p>
            <a:pPr>
              <a:lnSpc>
                <a:spcPts val="1560"/>
              </a:lnSpc>
              <a:spcBef>
                <a:spcPts val="805"/>
              </a:spcBef>
              <a:spcAft>
                <a:spcPts val="805"/>
              </a:spcAft>
            </a:pPr>
            <a:r>
              <a:rPr lang="en-AU" sz="2400"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program of study at University even if the incident which is the basis of the </a:t>
            </a:r>
          </a:p>
          <a:p>
            <a:pPr>
              <a:lnSpc>
                <a:spcPts val="1560"/>
              </a:lnSpc>
              <a:spcBef>
                <a:spcPts val="805"/>
              </a:spcBef>
              <a:spcAft>
                <a:spcPts val="805"/>
              </a:spcAft>
            </a:pPr>
            <a:r>
              <a:rPr lang="en-AU" sz="2400"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complaint did not occur on campus. The scope of this policy includes</a:t>
            </a:r>
          </a:p>
          <a:p>
            <a:pPr>
              <a:lnSpc>
                <a:spcPts val="1560"/>
              </a:lnSpc>
              <a:spcBef>
                <a:spcPts val="805"/>
              </a:spcBef>
              <a:spcAft>
                <a:spcPts val="805"/>
              </a:spcAft>
            </a:pPr>
            <a:r>
              <a:rPr lang="en-AU" sz="2400"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incidents arising from field trips</a:t>
            </a:r>
            <a:r>
              <a:rPr lang="en-AU"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 </a:t>
            </a:r>
            <a:r>
              <a:rPr lang="en-AU" sz="2400"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external placements, exchanges, </a:t>
            </a:r>
          </a:p>
          <a:p>
            <a:pPr>
              <a:lnSpc>
                <a:spcPts val="1560"/>
              </a:lnSpc>
              <a:spcBef>
                <a:spcPts val="805"/>
              </a:spcBef>
              <a:spcAft>
                <a:spcPts val="805"/>
              </a:spcAft>
            </a:pPr>
            <a:r>
              <a:rPr lang="en-AU" sz="2400"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University social functions, offshore or distance education courses, etc.</a:t>
            </a:r>
            <a:endParaRPr lang="en-AU"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8668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322" y="1145021"/>
            <a:ext cx="10986052" cy="4524315"/>
          </a:xfrm>
          <a:prstGeom prst="rect">
            <a:avLst/>
          </a:prstGeom>
        </p:spPr>
        <p:txBody>
          <a:bodyPr wrap="square">
            <a:spAutoFit/>
          </a:bodyPr>
          <a:lstStyle/>
          <a:p>
            <a:r>
              <a:rPr lang="en-AU" sz="2400" dirty="0">
                <a:solidFill>
                  <a:srgbClr val="000000"/>
                </a:solidFill>
                <a:latin typeface="VQJLIM+ArialMT"/>
              </a:rPr>
              <a:t>This includes: </a:t>
            </a:r>
          </a:p>
          <a:p>
            <a:r>
              <a:rPr lang="en-AU" sz="2400" dirty="0">
                <a:solidFill>
                  <a:srgbClr val="C00000"/>
                </a:solidFill>
                <a:latin typeface="VQJLIM+ArialMT"/>
              </a:rPr>
              <a:t>• developing and reviewing recordkeeping policies and procedures, standards and guidelines </a:t>
            </a:r>
          </a:p>
          <a:p>
            <a:r>
              <a:rPr lang="en-AU" sz="2400" dirty="0">
                <a:solidFill>
                  <a:srgbClr val="C00000"/>
                </a:solidFill>
                <a:latin typeface="VQJLIM+ArialMT"/>
              </a:rPr>
              <a:t>• monitoring the records program and the performance of business units against records management standards and procedures, and this Directive</a:t>
            </a:r>
          </a:p>
          <a:p>
            <a:r>
              <a:rPr lang="en-AU" sz="2400" dirty="0">
                <a:solidFill>
                  <a:srgbClr val="C00000"/>
                </a:solidFill>
                <a:latin typeface="VQJLIM+ArialMT"/>
              </a:rPr>
              <a:t> • providing recordkeeping training and education programs </a:t>
            </a:r>
          </a:p>
          <a:p>
            <a:r>
              <a:rPr lang="en-AU" sz="2400" dirty="0">
                <a:solidFill>
                  <a:srgbClr val="C00000"/>
                </a:solidFill>
                <a:latin typeface="VQJLIM+ArialMT"/>
              </a:rPr>
              <a:t>• providing advice on recordkeeping practices and issues as part of an advisory service to business units across the University </a:t>
            </a:r>
          </a:p>
          <a:p>
            <a:r>
              <a:rPr lang="en-AU" sz="2400" dirty="0">
                <a:solidFill>
                  <a:srgbClr val="C00000"/>
                </a:solidFill>
                <a:latin typeface="VQJLIM+ArialMT"/>
              </a:rPr>
              <a:t>• coordinating the authorisation of record destruction activities in accordance with general retention and disposal authorities issued under the State Records  Act </a:t>
            </a:r>
          </a:p>
          <a:p>
            <a:r>
              <a:rPr lang="en-AU" sz="2400" dirty="0">
                <a:solidFill>
                  <a:srgbClr val="C00000"/>
                </a:solidFill>
                <a:latin typeface="VQJLIM+ArialMT"/>
              </a:rPr>
              <a:t>• managing the storage of and access to the UTS Archives </a:t>
            </a:r>
          </a:p>
          <a:p>
            <a:r>
              <a:rPr lang="en-AU" sz="2400" dirty="0">
                <a:solidFill>
                  <a:srgbClr val="C00000"/>
                </a:solidFill>
                <a:latin typeface="VQJLIM+ArialMT"/>
              </a:rPr>
              <a:t>• planning disaster prevention, response and recovery operations relating to records. </a:t>
            </a:r>
            <a:endParaRPr lang="en-AU" sz="2400" dirty="0">
              <a:solidFill>
                <a:srgbClr val="C00000"/>
              </a:solidFill>
            </a:endParaRPr>
          </a:p>
        </p:txBody>
      </p:sp>
      <p:sp>
        <p:nvSpPr>
          <p:cNvPr id="3" name="Rectangle 2"/>
          <p:cNvSpPr/>
          <p:nvPr/>
        </p:nvSpPr>
        <p:spPr>
          <a:xfrm>
            <a:off x="212034" y="298511"/>
            <a:ext cx="6096000" cy="707886"/>
          </a:xfrm>
          <a:prstGeom prst="rect">
            <a:avLst/>
          </a:prstGeom>
        </p:spPr>
        <p:txBody>
          <a:bodyPr>
            <a:spAutoFit/>
          </a:bodyPr>
          <a:lstStyle/>
          <a:p>
            <a:endParaRPr lang="en-AU" sz="1600" dirty="0">
              <a:solidFill>
                <a:srgbClr val="000000"/>
              </a:solidFill>
              <a:latin typeface="TXLOQZ+Arial-BoldMT"/>
            </a:endParaRPr>
          </a:p>
          <a:p>
            <a:r>
              <a:rPr lang="en-AU" sz="2400" dirty="0">
                <a:solidFill>
                  <a:srgbClr val="000000"/>
                </a:solidFill>
                <a:latin typeface="TXLOQZ+Arial-BoldMT"/>
              </a:rPr>
              <a:t> </a:t>
            </a:r>
            <a:r>
              <a:rPr lang="en-AU" sz="2400" b="1" dirty="0">
                <a:solidFill>
                  <a:srgbClr val="FF0000"/>
                </a:solidFill>
                <a:latin typeface="TXLOQZ+Arial-BoldMT"/>
              </a:rPr>
              <a:t>Records Management </a:t>
            </a:r>
            <a:endParaRPr lang="en-AU" sz="2400" dirty="0">
              <a:solidFill>
                <a:srgbClr val="FF0000"/>
              </a:solidFill>
            </a:endParaRPr>
          </a:p>
        </p:txBody>
      </p:sp>
    </p:spTree>
    <p:extLst>
      <p:ext uri="{BB962C8B-B14F-4D97-AF65-F5344CB8AC3E}">
        <p14:creationId xmlns:p14="http://schemas.microsoft.com/office/powerpoint/2010/main" val="2434646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74" y="139485"/>
            <a:ext cx="9462052" cy="707886"/>
          </a:xfrm>
          <a:prstGeom prst="rect">
            <a:avLst/>
          </a:prstGeom>
        </p:spPr>
        <p:txBody>
          <a:bodyPr wrap="square">
            <a:spAutoFit/>
          </a:bodyPr>
          <a:lstStyle/>
          <a:p>
            <a:endParaRPr lang="en-AU" sz="1600" dirty="0">
              <a:solidFill>
                <a:srgbClr val="000000"/>
              </a:solidFill>
              <a:latin typeface="Arial" panose="020B0604020202020204" pitchFamily="34" charset="0"/>
            </a:endParaRPr>
          </a:p>
          <a:p>
            <a:r>
              <a:rPr lang="en-AU" sz="1600" dirty="0">
                <a:solidFill>
                  <a:srgbClr val="000000"/>
                </a:solidFill>
                <a:latin typeface="Arial" panose="020B0604020202020204" pitchFamily="34" charset="0"/>
              </a:rPr>
              <a:t> </a:t>
            </a:r>
            <a:r>
              <a:rPr lang="en-AU" sz="2400" b="1" dirty="0">
                <a:solidFill>
                  <a:srgbClr val="FF0000"/>
                </a:solidFill>
                <a:latin typeface="Arial" panose="020B0604020202020204" pitchFamily="34" charset="0"/>
              </a:rPr>
              <a:t>Responsible Conduct of Research Policy </a:t>
            </a:r>
            <a:endParaRPr lang="en-AU" sz="2400" dirty="0">
              <a:solidFill>
                <a:srgbClr val="FF0000"/>
              </a:solidFill>
            </a:endParaRPr>
          </a:p>
        </p:txBody>
      </p:sp>
      <p:sp>
        <p:nvSpPr>
          <p:cNvPr id="3" name="Rectangle 2"/>
          <p:cNvSpPr/>
          <p:nvPr/>
        </p:nvSpPr>
        <p:spPr>
          <a:xfrm>
            <a:off x="344556" y="1296771"/>
            <a:ext cx="11542644" cy="4428168"/>
          </a:xfrm>
          <a:prstGeom prst="rect">
            <a:avLst/>
          </a:prstGeom>
        </p:spPr>
        <p:txBody>
          <a:bodyPr wrap="square">
            <a:spAutoFit/>
          </a:bodyPr>
          <a:lstStyle/>
          <a:p>
            <a:r>
              <a:rPr lang="en-AU" sz="2800" dirty="0">
                <a:solidFill>
                  <a:srgbClr val="000000"/>
                </a:solidFill>
                <a:latin typeface="Arial" panose="020B0604020202020204" pitchFamily="34" charset="0"/>
              </a:rPr>
              <a:t>Good research practice at University</a:t>
            </a:r>
          </a:p>
          <a:p>
            <a:r>
              <a:rPr lang="en-AU" sz="2800" dirty="0">
                <a:solidFill>
                  <a:srgbClr val="7030A0"/>
                </a:solidFill>
                <a:latin typeface="Arial" panose="020B0604020202020204" pitchFamily="34" charset="0"/>
              </a:rPr>
              <a:t>a. honesty and integrity </a:t>
            </a:r>
          </a:p>
          <a:p>
            <a:r>
              <a:rPr lang="en-AU" sz="2800" dirty="0">
                <a:solidFill>
                  <a:srgbClr val="7030A0"/>
                </a:solidFill>
                <a:latin typeface="Arial" panose="020B0604020202020204" pitchFamily="34" charset="0"/>
              </a:rPr>
              <a:t>b. respect for human research participants, animals and the environment </a:t>
            </a:r>
          </a:p>
          <a:p>
            <a:r>
              <a:rPr lang="en-AU" sz="2800" dirty="0">
                <a:solidFill>
                  <a:srgbClr val="7030A0"/>
                </a:solidFill>
                <a:latin typeface="Arial" panose="020B0604020202020204" pitchFamily="34" charset="0"/>
              </a:rPr>
              <a:t>c. good stewardship of public resources used to conduct research </a:t>
            </a:r>
          </a:p>
          <a:p>
            <a:r>
              <a:rPr lang="en-AU" sz="2800" dirty="0">
                <a:solidFill>
                  <a:srgbClr val="7030A0"/>
                </a:solidFill>
                <a:latin typeface="Arial" panose="020B0604020202020204" pitchFamily="34" charset="0"/>
              </a:rPr>
              <a:t>d. appropriate acknowledgement of the role of others in research </a:t>
            </a:r>
          </a:p>
          <a:p>
            <a:r>
              <a:rPr lang="en-AU" sz="2800" dirty="0">
                <a:solidFill>
                  <a:srgbClr val="7030A0"/>
                </a:solidFill>
                <a:latin typeface="Arial" panose="020B0604020202020204" pitchFamily="34" charset="0"/>
              </a:rPr>
              <a:t>e. responsible communication of research results </a:t>
            </a:r>
          </a:p>
          <a:p>
            <a:r>
              <a:rPr lang="en-AU" sz="2800" dirty="0">
                <a:solidFill>
                  <a:srgbClr val="7030A0"/>
                </a:solidFill>
                <a:latin typeface="Arial" panose="020B0604020202020204" pitchFamily="34" charset="0"/>
              </a:rPr>
              <a:t>f. sharing of research data, where appropriate, with the wider research community and with the public </a:t>
            </a:r>
          </a:p>
          <a:p>
            <a:r>
              <a:rPr lang="en-AU" sz="2800" dirty="0">
                <a:solidFill>
                  <a:srgbClr val="7030A0"/>
                </a:solidFill>
                <a:latin typeface="Arial" panose="020B0604020202020204" pitchFamily="34" charset="0"/>
              </a:rPr>
              <a:t>g. transparent costing and sustainability of research. </a:t>
            </a:r>
          </a:p>
        </p:txBody>
      </p:sp>
    </p:spTree>
    <p:extLst>
      <p:ext uri="{BB962C8B-B14F-4D97-AF65-F5344CB8AC3E}">
        <p14:creationId xmlns:p14="http://schemas.microsoft.com/office/powerpoint/2010/main" val="2314175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60" y="463970"/>
            <a:ext cx="10628243" cy="2246769"/>
          </a:xfrm>
          <a:prstGeom prst="rect">
            <a:avLst/>
          </a:prstGeom>
        </p:spPr>
        <p:txBody>
          <a:bodyPr wrap="square">
            <a:spAutoFit/>
          </a:bodyPr>
          <a:lstStyle/>
          <a:p>
            <a:r>
              <a:rPr lang="en-AU" sz="2800" dirty="0">
                <a:solidFill>
                  <a:srgbClr val="FF0000"/>
                </a:solidFill>
                <a:latin typeface="Arial" panose="020B0604020202020204" pitchFamily="34" charset="0"/>
              </a:rPr>
              <a:t>Ethical values and principles</a:t>
            </a:r>
            <a:r>
              <a:rPr lang="en-AU" sz="2800" dirty="0">
                <a:solidFill>
                  <a:srgbClr val="000000"/>
                </a:solidFill>
                <a:latin typeface="Arial" panose="020B0604020202020204" pitchFamily="34" charset="0"/>
              </a:rPr>
              <a:t>: </a:t>
            </a:r>
          </a:p>
          <a:p>
            <a:pPr marL="285750" indent="-285750">
              <a:buFont typeface="Arial" panose="020B0604020202020204" pitchFamily="34" charset="0"/>
              <a:buChar char="•"/>
            </a:pPr>
            <a:r>
              <a:rPr lang="en-AU" sz="2800" dirty="0">
                <a:solidFill>
                  <a:srgbClr val="00B050"/>
                </a:solidFill>
                <a:latin typeface="Arial" panose="020B0604020202020204" pitchFamily="34" charset="0"/>
              </a:rPr>
              <a:t>research merit and integrity </a:t>
            </a:r>
          </a:p>
          <a:p>
            <a:pPr marL="285750" indent="-285750">
              <a:buFont typeface="Arial" panose="020B0604020202020204" pitchFamily="34" charset="0"/>
              <a:buChar char="•"/>
            </a:pPr>
            <a:r>
              <a:rPr lang="en-AU" sz="2800" dirty="0">
                <a:solidFill>
                  <a:srgbClr val="00B050"/>
                </a:solidFill>
                <a:latin typeface="Arial" panose="020B0604020202020204" pitchFamily="34" charset="0"/>
              </a:rPr>
              <a:t>beneficence </a:t>
            </a:r>
          </a:p>
          <a:p>
            <a:pPr marL="285750" indent="-285750">
              <a:buFont typeface="Arial" panose="020B0604020202020204" pitchFamily="34" charset="0"/>
              <a:buChar char="•"/>
            </a:pPr>
            <a:r>
              <a:rPr lang="en-AU" sz="2800" dirty="0">
                <a:solidFill>
                  <a:srgbClr val="00B050"/>
                </a:solidFill>
                <a:latin typeface="Arial" panose="020B0604020202020204" pitchFamily="34" charset="0"/>
              </a:rPr>
              <a:t>respect for human beings </a:t>
            </a:r>
          </a:p>
          <a:p>
            <a:pPr marL="285750" indent="-285750">
              <a:buFont typeface="Arial" panose="020B0604020202020204" pitchFamily="34" charset="0"/>
              <a:buChar char="•"/>
            </a:pPr>
            <a:r>
              <a:rPr lang="en-AU" sz="2800" dirty="0">
                <a:solidFill>
                  <a:srgbClr val="00B050"/>
                </a:solidFill>
                <a:latin typeface="Arial" panose="020B0604020202020204" pitchFamily="34" charset="0"/>
              </a:rPr>
              <a:t>justice. </a:t>
            </a:r>
          </a:p>
        </p:txBody>
      </p:sp>
    </p:spTree>
    <p:extLst>
      <p:ext uri="{BB962C8B-B14F-4D97-AF65-F5344CB8AC3E}">
        <p14:creationId xmlns:p14="http://schemas.microsoft.com/office/powerpoint/2010/main" val="4015040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130" y="461883"/>
            <a:ext cx="11078817" cy="3785652"/>
          </a:xfrm>
          <a:prstGeom prst="rect">
            <a:avLst/>
          </a:prstGeom>
        </p:spPr>
        <p:txBody>
          <a:bodyPr wrap="square">
            <a:spAutoFit/>
          </a:bodyPr>
          <a:lstStyle/>
          <a:p>
            <a:r>
              <a:rPr lang="en-AU" sz="2400" b="1" dirty="0">
                <a:solidFill>
                  <a:srgbClr val="FF0000"/>
                </a:solidFill>
                <a:latin typeface="Arial" panose="020B0604020202020204" pitchFamily="34" charset="0"/>
              </a:rPr>
              <a:t>Management of research data and primary materials </a:t>
            </a:r>
          </a:p>
          <a:p>
            <a:endParaRPr lang="en-AU" sz="2400" dirty="0">
              <a:solidFill>
                <a:srgbClr val="000000"/>
              </a:solidFill>
              <a:latin typeface="Arial" panose="020B0604020202020204" pitchFamily="34" charset="0"/>
            </a:endParaRPr>
          </a:p>
          <a:p>
            <a:r>
              <a:rPr lang="en-AU" sz="2400" dirty="0">
                <a:solidFill>
                  <a:srgbClr val="7030A0"/>
                </a:solidFill>
                <a:latin typeface="Arial" panose="020B0604020202020204" pitchFamily="34" charset="0"/>
              </a:rPr>
              <a:t>The researcher must decide which data and materials should be retained, although in some cases this is determined by law, funding agency requirements or influenced by publisher’s needs or by convention in the discipline. </a:t>
            </a:r>
          </a:p>
          <a:p>
            <a:endParaRPr lang="en-AU" sz="2400" dirty="0">
              <a:solidFill>
                <a:srgbClr val="7030A0"/>
              </a:solidFill>
              <a:latin typeface="Arial" panose="020B0604020202020204" pitchFamily="34" charset="0"/>
            </a:endParaRPr>
          </a:p>
          <a:p>
            <a:r>
              <a:rPr lang="en-AU" sz="2400" dirty="0">
                <a:solidFill>
                  <a:srgbClr val="7030A0"/>
                </a:solidFill>
                <a:latin typeface="Arial" panose="020B0604020202020204" pitchFamily="34" charset="0"/>
              </a:rPr>
              <a:t>The purposes of managing and retaining research data are mainly to support the published or reported outcomes of research and to justify them if challenged, but also in some circumstances to add to national and international repositories of data where the research may be difficult or impossible to repeat</a:t>
            </a:r>
            <a:r>
              <a:rPr lang="en-AU" dirty="0">
                <a:solidFill>
                  <a:srgbClr val="7030A0"/>
                </a:solidFill>
                <a:latin typeface="Arial" panose="020B0604020202020204" pitchFamily="34" charset="0"/>
              </a:rPr>
              <a:t>. </a:t>
            </a:r>
            <a:endParaRPr lang="en-AU" dirty="0">
              <a:solidFill>
                <a:srgbClr val="7030A0"/>
              </a:solidFill>
            </a:endParaRPr>
          </a:p>
        </p:txBody>
      </p:sp>
    </p:spTree>
    <p:extLst>
      <p:ext uri="{BB962C8B-B14F-4D97-AF65-F5344CB8AC3E}">
        <p14:creationId xmlns:p14="http://schemas.microsoft.com/office/powerpoint/2010/main" val="3515783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418" y="567901"/>
            <a:ext cx="10853530" cy="3046988"/>
          </a:xfrm>
          <a:prstGeom prst="rect">
            <a:avLst/>
          </a:prstGeom>
        </p:spPr>
        <p:txBody>
          <a:bodyPr wrap="square">
            <a:spAutoFit/>
          </a:bodyPr>
          <a:lstStyle/>
          <a:p>
            <a:r>
              <a:rPr lang="en-AU" sz="2400" b="1" dirty="0">
                <a:solidFill>
                  <a:srgbClr val="000000"/>
                </a:solidFill>
                <a:latin typeface="Arial" panose="020B0604020202020204" pitchFamily="34" charset="0"/>
              </a:rPr>
              <a:t>Curatorial staff </a:t>
            </a:r>
            <a:r>
              <a:rPr lang="en-AU" sz="2400" dirty="0">
                <a:solidFill>
                  <a:srgbClr val="000000"/>
                </a:solidFill>
                <a:latin typeface="Arial" panose="020B0604020202020204" pitchFamily="34" charset="0"/>
              </a:rPr>
              <a:t>are University staff responsible for:</a:t>
            </a:r>
            <a:endParaRPr lang="en-AU" sz="2400" dirty="0">
              <a:latin typeface="Arial" panose="020B0604020202020204" pitchFamily="34" charset="0"/>
            </a:endParaRPr>
          </a:p>
          <a:p>
            <a:endParaRPr lang="en-AU" sz="2400" dirty="0">
              <a:latin typeface="Arial" panose="020B0604020202020204" pitchFamily="34" charset="0"/>
            </a:endParaRPr>
          </a:p>
          <a:p>
            <a:r>
              <a:rPr lang="en-AU" sz="2400" dirty="0">
                <a:solidFill>
                  <a:srgbClr val="C00000"/>
                </a:solidFill>
                <a:latin typeface="Arial" panose="020B0604020202020204" pitchFamily="34" charset="0"/>
              </a:rPr>
              <a:t>assisting researchers with the organisation and management of research data </a:t>
            </a:r>
          </a:p>
          <a:p>
            <a:r>
              <a:rPr lang="en-AU" sz="2400" dirty="0">
                <a:solidFill>
                  <a:srgbClr val="C00000"/>
                </a:solidFill>
                <a:latin typeface="Arial" panose="020B0604020202020204" pitchFamily="34" charset="0"/>
              </a:rPr>
              <a:t>assessing and enforcing appropriate data retention standards, based on the requirements imposed by funding bodies, legislation and University policy </a:t>
            </a:r>
          </a:p>
          <a:p>
            <a:r>
              <a:rPr lang="en-AU" sz="2400" dirty="0">
                <a:solidFill>
                  <a:srgbClr val="C00000"/>
                </a:solidFill>
                <a:latin typeface="Arial" panose="020B0604020202020204" pitchFamily="34" charset="0"/>
              </a:rPr>
              <a:t>coordinating the analysis (in collaboration with researchers and technical support staff) of the appropriate research data and metadata to be gathered from, and applied to, the University's research data repository. </a:t>
            </a:r>
          </a:p>
        </p:txBody>
      </p:sp>
    </p:spTree>
    <p:extLst>
      <p:ext uri="{BB962C8B-B14F-4D97-AF65-F5344CB8AC3E}">
        <p14:creationId xmlns:p14="http://schemas.microsoft.com/office/powerpoint/2010/main" val="3902060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592" y="116537"/>
            <a:ext cx="11330608" cy="5632311"/>
          </a:xfrm>
          <a:prstGeom prst="rect">
            <a:avLst/>
          </a:prstGeom>
        </p:spPr>
        <p:txBody>
          <a:bodyPr wrap="square">
            <a:spAutoFit/>
          </a:bodyPr>
          <a:lstStyle/>
          <a:p>
            <a:r>
              <a:rPr lang="en-AU" sz="2400" dirty="0">
                <a:solidFill>
                  <a:srgbClr val="7030A0"/>
                </a:solidFill>
                <a:latin typeface="Arial" panose="020B0604020202020204" pitchFamily="34" charset="0"/>
              </a:rPr>
              <a:t>As a minimum, a Research Data Management Plan will describe: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project name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Executive Author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description of the project and the type of data to be collected/generated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ownership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data formats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approximate storage size required (order of magnitude estimate)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location of data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data retention lifetime as defined and required in section 5.2.5 of this Directive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backup and disaster recovery options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any accessibility issues arising from commercialisation or licensing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any accessibility issues arising from ethics approvals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data disposal approach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criteria and principles for determining which data will be stored and which disposed (this could include legislative requirements). </a:t>
            </a:r>
          </a:p>
        </p:txBody>
      </p:sp>
    </p:spTree>
    <p:extLst>
      <p:ext uri="{BB962C8B-B14F-4D97-AF65-F5344CB8AC3E}">
        <p14:creationId xmlns:p14="http://schemas.microsoft.com/office/powerpoint/2010/main" val="205140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0726" y="1003999"/>
            <a:ext cx="10330376" cy="2459199"/>
          </a:xfrm>
          <a:prstGeom prst="rect">
            <a:avLst/>
          </a:prstGeom>
        </p:spPr>
        <p:txBody>
          <a:bodyPr wrap="square">
            <a:spAutoFit/>
          </a:bodyPr>
          <a:lstStyle/>
          <a:p>
            <a:pPr>
              <a:lnSpc>
                <a:spcPct val="106000"/>
              </a:lnSpc>
              <a:spcAft>
                <a:spcPts val="800"/>
              </a:spcAft>
            </a:pPr>
            <a:r>
              <a:rPr lang="en-AU" sz="2800" dirty="0">
                <a:solidFill>
                  <a:srgbClr val="FF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ASSIGNMENT</a:t>
            </a:r>
            <a:endParaRPr lang="en-AU" sz="2800" dirty="0">
              <a:solidFill>
                <a:srgbClr val="1E1E1E"/>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AU" sz="28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By having studied the  examples of university policies, University Rules, Management System </a:t>
            </a:r>
            <a:r>
              <a:rPr lang="en-AU" sz="2800" b="1" dirty="0" err="1">
                <a:solidFill>
                  <a:srgbClr val="7030A0"/>
                </a:solidFill>
                <a:latin typeface="Calibri" panose="020F0502020204030204" pitchFamily="34" charset="0"/>
                <a:ea typeface="Calibri" panose="020F0502020204030204" pitchFamily="34" charset="0"/>
                <a:cs typeface="Times New Roman" panose="02020603050405020304" pitchFamily="18" charset="0"/>
              </a:rPr>
              <a:t>etc</a:t>
            </a:r>
            <a:r>
              <a:rPr lang="en-AU" sz="28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of University of Technology-Sydney, produce university policies, University Rules, Management System to meet the needs of your  TU/ Universities </a:t>
            </a:r>
            <a:r>
              <a:rPr lang="en-AU" sz="2800" dirty="0">
                <a:solidFill>
                  <a:srgbClr val="1E1E1E"/>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21522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4155" y="266992"/>
            <a:ext cx="10694505" cy="4893647"/>
          </a:xfrm>
          <a:prstGeom prst="rect">
            <a:avLst/>
          </a:prstGeom>
        </p:spPr>
        <p:txBody>
          <a:bodyPr wrap="square">
            <a:spAutoFit/>
          </a:bodyPr>
          <a:lstStyle/>
          <a:p>
            <a:r>
              <a:rPr lang="en-AU" sz="2400" b="1" dirty="0">
                <a:solidFill>
                  <a:srgbClr val="FF0000"/>
                </a:solidFill>
                <a:latin typeface="Arial" panose="020B0604020202020204" pitchFamily="34" charset="0"/>
              </a:rPr>
              <a:t>Research program: </a:t>
            </a:r>
            <a:endParaRPr lang="en-AU" sz="2400" dirty="0">
              <a:solidFill>
                <a:srgbClr val="FF0000"/>
              </a:solidFill>
              <a:latin typeface="Arial" panose="020B0604020202020204" pitchFamily="34" charset="0"/>
            </a:endParaRPr>
          </a:p>
          <a:p>
            <a:pPr marL="342900" indent="-342900">
              <a:buFont typeface="Arial" panose="020B0604020202020204" pitchFamily="34" charset="0"/>
              <a:buChar char="•"/>
            </a:pPr>
            <a:r>
              <a:rPr lang="en-AU" sz="2400" dirty="0">
                <a:solidFill>
                  <a:srgbClr val="0070C0"/>
                </a:solidFill>
                <a:latin typeface="Arial" panose="020B0604020202020204" pitchFamily="34" charset="0"/>
              </a:rPr>
              <a:t>a clear identity that marks internal cohesion around a research focus in an area of comparative advantage for University and a corresponding attractive external ‘signature’ (advantageous positioning in relation to the external environment, opportunities and constraints) </a:t>
            </a:r>
          </a:p>
          <a:p>
            <a:pPr marL="342900" indent="-342900">
              <a:buFont typeface="Arial" panose="020B0604020202020204" pitchFamily="34" charset="0"/>
              <a:buChar char="•"/>
            </a:pPr>
            <a:r>
              <a:rPr lang="en-AU" sz="2400" dirty="0">
                <a:solidFill>
                  <a:srgbClr val="0070C0"/>
                </a:solidFill>
                <a:latin typeface="Arial" panose="020B0604020202020204" pitchFamily="34" charset="0"/>
              </a:rPr>
              <a:t>a compelling strategy with clear goals, objectives and income potential </a:t>
            </a:r>
          </a:p>
          <a:p>
            <a:pPr marL="342900" indent="-342900">
              <a:buFont typeface="Arial" panose="020B0604020202020204" pitchFamily="34" charset="0"/>
              <a:buChar char="•"/>
            </a:pPr>
            <a:r>
              <a:rPr lang="en-AU" sz="2400" dirty="0">
                <a:solidFill>
                  <a:srgbClr val="0070C0"/>
                </a:solidFill>
                <a:latin typeface="Arial" panose="020B0604020202020204" pitchFamily="34" charset="0"/>
              </a:rPr>
              <a:t>a clear articulation as to the manner in which the research outcomes of the centre will have impact for society, environment, industry </a:t>
            </a:r>
          </a:p>
          <a:p>
            <a:pPr marL="342900" indent="-342900">
              <a:buFont typeface="Arial" panose="020B0604020202020204" pitchFamily="34" charset="0"/>
              <a:buChar char="•"/>
            </a:pPr>
            <a:r>
              <a:rPr lang="en-AU" sz="2400" dirty="0">
                <a:solidFill>
                  <a:srgbClr val="0070C0"/>
                </a:solidFill>
                <a:latin typeface="Arial" panose="020B0604020202020204" pitchFamily="34" charset="0"/>
              </a:rPr>
              <a:t>evidence of being nationally and internationally competitive </a:t>
            </a:r>
          </a:p>
          <a:p>
            <a:pPr marL="342900" indent="-342900">
              <a:buFont typeface="Arial" panose="020B0604020202020204" pitchFamily="34" charset="0"/>
              <a:buChar char="•"/>
            </a:pPr>
            <a:r>
              <a:rPr lang="en-AU" sz="2400" dirty="0">
                <a:solidFill>
                  <a:srgbClr val="0070C0"/>
                </a:solidFill>
                <a:latin typeface="Arial" panose="020B0604020202020204" pitchFamily="34" charset="0"/>
              </a:rPr>
              <a:t>strategic ‘fit’ with the University’s Strategic Plan and Research aims, and </a:t>
            </a:r>
          </a:p>
          <a:p>
            <a:pPr marL="342900" indent="-342900">
              <a:buFont typeface="Arial" panose="020B0604020202020204" pitchFamily="34" charset="0"/>
              <a:buChar char="•"/>
            </a:pPr>
            <a:r>
              <a:rPr lang="en-AU" sz="2400" dirty="0">
                <a:solidFill>
                  <a:srgbClr val="0070C0"/>
                </a:solidFill>
                <a:latin typeface="Arial" panose="020B0604020202020204" pitchFamily="34" charset="0"/>
              </a:rPr>
              <a:t>a coherent, sustainable program of research, addressing significant research problems and/or major issues of importance to the local, national or global community. </a:t>
            </a:r>
          </a:p>
        </p:txBody>
      </p:sp>
    </p:spTree>
    <p:extLst>
      <p:ext uri="{BB962C8B-B14F-4D97-AF65-F5344CB8AC3E}">
        <p14:creationId xmlns:p14="http://schemas.microsoft.com/office/powerpoint/2010/main" val="123411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94405"/>
            <a:ext cx="11158330" cy="4832092"/>
          </a:xfrm>
          <a:prstGeom prst="rect">
            <a:avLst/>
          </a:prstGeom>
        </p:spPr>
        <p:txBody>
          <a:bodyPr wrap="square">
            <a:spAutoFit/>
          </a:bodyPr>
          <a:lstStyle/>
          <a:p>
            <a:r>
              <a:rPr lang="en-AU" sz="2800" b="1" dirty="0">
                <a:solidFill>
                  <a:srgbClr val="FF0000"/>
                </a:solidFill>
                <a:latin typeface="Arial" panose="020B0604020202020204" pitchFamily="34" charset="0"/>
              </a:rPr>
              <a:t>Researchers: </a:t>
            </a:r>
          </a:p>
          <a:p>
            <a:endParaRPr lang="en-AU" sz="2800" dirty="0">
              <a:solidFill>
                <a:srgbClr val="FF0000"/>
              </a:solidFill>
              <a:latin typeface="Arial" panose="020B0604020202020204" pitchFamily="34" charset="0"/>
            </a:endParaRPr>
          </a:p>
          <a:p>
            <a:pPr marL="457200" indent="-457200">
              <a:buFont typeface="Arial" panose="020B0604020202020204" pitchFamily="34" charset="0"/>
              <a:buChar char="•"/>
            </a:pPr>
            <a:r>
              <a:rPr lang="en-AU" sz="2800" dirty="0">
                <a:solidFill>
                  <a:srgbClr val="0070C0"/>
                </a:solidFill>
                <a:latin typeface="Arial" panose="020B0604020202020204" pitchFamily="34" charset="0"/>
              </a:rPr>
              <a:t>a sufficiently sized team of researchers to provide critical mass as appropriate to the discipline </a:t>
            </a:r>
          </a:p>
          <a:p>
            <a:pPr marL="457200" indent="-457200">
              <a:buFont typeface="Arial" panose="020B0604020202020204" pitchFamily="34" charset="0"/>
              <a:buChar char="•"/>
            </a:pPr>
            <a:r>
              <a:rPr lang="en-AU" sz="2800" dirty="0">
                <a:solidFill>
                  <a:srgbClr val="0070C0"/>
                </a:solidFill>
                <a:latin typeface="Arial" panose="020B0604020202020204" pitchFamily="34" charset="0"/>
              </a:rPr>
              <a:t>high level of productivity/activity of the researchers involved </a:t>
            </a:r>
          </a:p>
          <a:p>
            <a:pPr marL="457200" indent="-457200">
              <a:buFont typeface="Arial" panose="020B0604020202020204" pitchFamily="34" charset="0"/>
              <a:buChar char="•"/>
            </a:pPr>
            <a:r>
              <a:rPr lang="en-AU" sz="2800" dirty="0">
                <a:solidFill>
                  <a:srgbClr val="0070C0"/>
                </a:solidFill>
                <a:latin typeface="Arial" panose="020B0604020202020204" pitchFamily="34" charset="0"/>
              </a:rPr>
              <a:t>achievements of the researchers in relation to discipline-appropriate indicators of quality and peer esteem </a:t>
            </a:r>
          </a:p>
          <a:p>
            <a:pPr marL="457200" indent="-457200">
              <a:buFont typeface="Arial" panose="020B0604020202020204" pitchFamily="34" charset="0"/>
              <a:buChar char="•"/>
            </a:pPr>
            <a:r>
              <a:rPr lang="en-AU" sz="2800" dirty="0">
                <a:solidFill>
                  <a:srgbClr val="0070C0"/>
                </a:solidFill>
                <a:latin typeface="Arial" panose="020B0604020202020204" pitchFamily="34" charset="0"/>
              </a:rPr>
              <a:t>achievements against relevant indicators of impact, at the level of the research group and/or individual researchers, and </a:t>
            </a:r>
          </a:p>
          <a:p>
            <a:pPr marL="457200" indent="-457200">
              <a:buFont typeface="Arial" panose="020B0604020202020204" pitchFamily="34" charset="0"/>
              <a:buChar char="•"/>
            </a:pPr>
            <a:r>
              <a:rPr lang="en-AU" sz="2800" dirty="0">
                <a:solidFill>
                  <a:srgbClr val="0070C0"/>
                </a:solidFill>
                <a:latin typeface="Arial" panose="020B0604020202020204" pitchFamily="34" charset="0"/>
              </a:rPr>
              <a:t>a researcher development program, including mentoring and succession planning </a:t>
            </a:r>
          </a:p>
        </p:txBody>
      </p:sp>
    </p:spTree>
    <p:extLst>
      <p:ext uri="{BB962C8B-B14F-4D97-AF65-F5344CB8AC3E}">
        <p14:creationId xmlns:p14="http://schemas.microsoft.com/office/powerpoint/2010/main" val="3372166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782" y="66262"/>
            <a:ext cx="11993218" cy="6001643"/>
          </a:xfrm>
          <a:prstGeom prst="rect">
            <a:avLst/>
          </a:prstGeom>
        </p:spPr>
        <p:txBody>
          <a:bodyPr wrap="square">
            <a:spAutoFit/>
          </a:bodyPr>
          <a:lstStyle/>
          <a:p>
            <a:r>
              <a:rPr lang="en-AU" sz="2400" b="1" dirty="0">
                <a:solidFill>
                  <a:srgbClr val="FF0000"/>
                </a:solidFill>
                <a:latin typeface="Arial" panose="020B0604020202020204" pitchFamily="34" charset="0"/>
              </a:rPr>
              <a:t>Organisational framework: </a:t>
            </a:r>
            <a:endParaRPr lang="en-AU" sz="2400" dirty="0">
              <a:solidFill>
                <a:srgbClr val="FF0000"/>
              </a:solidFill>
              <a:latin typeface="Arial" panose="020B0604020202020204" pitchFamily="34" charset="0"/>
            </a:endParaRPr>
          </a:p>
          <a:p>
            <a:r>
              <a:rPr lang="en-AU" sz="2400" dirty="0">
                <a:solidFill>
                  <a:srgbClr val="7030A0"/>
                </a:solidFill>
                <a:latin typeface="Arial" panose="020B0604020202020204" pitchFamily="34" charset="0"/>
              </a:rPr>
              <a:t>an organisational framework which is self-sustaining in terms of leadership, management and governance and, as appropriate, funding, and </a:t>
            </a:r>
          </a:p>
          <a:p>
            <a:r>
              <a:rPr lang="en-AU" sz="2400" dirty="0">
                <a:solidFill>
                  <a:srgbClr val="7030A0"/>
                </a:solidFill>
                <a:latin typeface="Arial" panose="020B0604020202020204" pitchFamily="34" charset="0"/>
              </a:rPr>
              <a:t>the option for an external advisory board should this be required in the centre strategy</a:t>
            </a:r>
            <a:r>
              <a:rPr lang="en-AU" sz="2400" dirty="0">
                <a:solidFill>
                  <a:srgbClr val="000000"/>
                </a:solidFill>
                <a:latin typeface="Arial" panose="020B0604020202020204" pitchFamily="34" charset="0"/>
              </a:rPr>
              <a:t>. </a:t>
            </a:r>
          </a:p>
          <a:p>
            <a:endParaRPr lang="en-AU" sz="2400" dirty="0">
              <a:solidFill>
                <a:srgbClr val="000000"/>
              </a:solidFill>
              <a:latin typeface="Arial" panose="020B0604020202020204" pitchFamily="34" charset="0"/>
            </a:endParaRPr>
          </a:p>
          <a:p>
            <a:r>
              <a:rPr lang="en-AU" sz="2400" b="1" dirty="0">
                <a:solidFill>
                  <a:srgbClr val="FF0000"/>
                </a:solidFill>
                <a:latin typeface="Arial" panose="020B0604020202020204" pitchFamily="34" charset="0"/>
              </a:rPr>
              <a:t>External engagement: </a:t>
            </a:r>
            <a:endParaRPr lang="en-AU" sz="2400" dirty="0">
              <a:solidFill>
                <a:srgbClr val="FF0000"/>
              </a:solidFill>
              <a:latin typeface="Arial" panose="020B0604020202020204" pitchFamily="34" charset="0"/>
            </a:endParaRPr>
          </a:p>
          <a:p>
            <a:r>
              <a:rPr lang="en-AU" sz="2400" dirty="0">
                <a:solidFill>
                  <a:srgbClr val="0070C0"/>
                </a:solidFill>
                <a:latin typeface="Arial" panose="020B0604020202020204" pitchFamily="34" charset="0"/>
              </a:rPr>
              <a:t>research links with external researchers and/or end users, which could include industry partnerships and/or Australian or international research links, and </a:t>
            </a:r>
          </a:p>
          <a:p>
            <a:r>
              <a:rPr lang="en-AU" sz="2400" dirty="0">
                <a:solidFill>
                  <a:srgbClr val="0070C0"/>
                </a:solidFill>
                <a:latin typeface="Arial" panose="020B0604020202020204" pitchFamily="34" charset="0"/>
              </a:rPr>
              <a:t>as appropriate, the ability to generate significant levels of external research income to increase research capacity at University, and </a:t>
            </a:r>
          </a:p>
          <a:p>
            <a:r>
              <a:rPr lang="en-AU" sz="2400" dirty="0">
                <a:solidFill>
                  <a:srgbClr val="0070C0"/>
                </a:solidFill>
                <a:latin typeface="Arial" panose="020B0604020202020204" pitchFamily="34" charset="0"/>
              </a:rPr>
              <a:t>reputation and influence (peer esteem and standing; leadership in research; influential relationships with government, industry, business and community; international standing and links). </a:t>
            </a:r>
          </a:p>
          <a:p>
            <a:r>
              <a:rPr lang="en-AU" sz="2400" b="1" dirty="0">
                <a:solidFill>
                  <a:srgbClr val="FF0000"/>
                </a:solidFill>
                <a:latin typeface="Arial" panose="020B0604020202020204" pitchFamily="34" charset="0"/>
              </a:rPr>
              <a:t>Faculty support and cross-faculty links</a:t>
            </a:r>
            <a:r>
              <a:rPr lang="en-AU" sz="2400" b="1" dirty="0">
                <a:solidFill>
                  <a:srgbClr val="000000"/>
                </a:solidFill>
                <a:latin typeface="Arial" panose="020B0604020202020204" pitchFamily="34" charset="0"/>
              </a:rPr>
              <a:t>: </a:t>
            </a:r>
            <a:endParaRPr lang="en-AU" sz="2400" dirty="0">
              <a:solidFill>
                <a:srgbClr val="000000"/>
              </a:solidFill>
              <a:latin typeface="Arial" panose="020B0604020202020204" pitchFamily="34" charset="0"/>
            </a:endParaRPr>
          </a:p>
          <a:p>
            <a:r>
              <a:rPr lang="en-AU" sz="2400" dirty="0">
                <a:solidFill>
                  <a:srgbClr val="00B050"/>
                </a:solidFill>
                <a:latin typeface="Arial" panose="020B0604020202020204" pitchFamily="34" charset="0"/>
              </a:rPr>
              <a:t>the endorsement of supporting faculty(</a:t>
            </a:r>
            <a:r>
              <a:rPr lang="en-AU" sz="2400" dirty="0" err="1">
                <a:solidFill>
                  <a:srgbClr val="00B050"/>
                </a:solidFill>
                <a:latin typeface="Arial" panose="020B0604020202020204" pitchFamily="34" charset="0"/>
              </a:rPr>
              <a:t>ies</a:t>
            </a:r>
            <a:r>
              <a:rPr lang="en-AU" sz="2400" dirty="0">
                <a:solidFill>
                  <a:srgbClr val="00B050"/>
                </a:solidFill>
                <a:latin typeface="Arial" panose="020B0604020202020204" pitchFamily="34" charset="0"/>
              </a:rPr>
              <a:t>), and </a:t>
            </a:r>
          </a:p>
          <a:p>
            <a:r>
              <a:rPr lang="en-AU" sz="2400" dirty="0">
                <a:solidFill>
                  <a:srgbClr val="00B050"/>
                </a:solidFill>
                <a:latin typeface="Arial" panose="020B0604020202020204" pitchFamily="34" charset="0"/>
              </a:rPr>
              <a:t>cross-faculty links that support research and external engagement </a:t>
            </a:r>
          </a:p>
        </p:txBody>
      </p:sp>
    </p:spTree>
    <p:extLst>
      <p:ext uri="{BB962C8B-B14F-4D97-AF65-F5344CB8AC3E}">
        <p14:creationId xmlns:p14="http://schemas.microsoft.com/office/powerpoint/2010/main" val="224446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496" y="356656"/>
            <a:ext cx="10721008" cy="830997"/>
          </a:xfrm>
          <a:prstGeom prst="rect">
            <a:avLst/>
          </a:prstGeom>
        </p:spPr>
        <p:txBody>
          <a:bodyPr wrap="square">
            <a:spAutoFit/>
          </a:bodyPr>
          <a:lstStyle/>
          <a:p>
            <a:r>
              <a:rPr lang="en-AU" sz="2400" dirty="0">
                <a:solidFill>
                  <a:srgbClr val="00B050"/>
                </a:solidFill>
                <a:latin typeface="Arial" panose="020B0604020202020204" pitchFamily="34" charset="0"/>
              </a:rPr>
              <a:t>The key aims of risk management are to:  prevent adverse incidents; and </a:t>
            </a:r>
          </a:p>
          <a:p>
            <a:r>
              <a:rPr lang="en-AU" sz="2400" dirty="0">
                <a:solidFill>
                  <a:srgbClr val="00B050"/>
                </a:solidFill>
                <a:latin typeface="Arial" panose="020B0604020202020204" pitchFamily="34" charset="0"/>
              </a:rPr>
              <a:t>Advanced University’s objectives. </a:t>
            </a:r>
          </a:p>
        </p:txBody>
      </p:sp>
      <p:sp>
        <p:nvSpPr>
          <p:cNvPr id="3" name="Rectangle 2"/>
          <p:cNvSpPr/>
          <p:nvPr/>
        </p:nvSpPr>
        <p:spPr>
          <a:xfrm>
            <a:off x="927652" y="1216974"/>
            <a:ext cx="10734261" cy="4154984"/>
          </a:xfrm>
          <a:prstGeom prst="rect">
            <a:avLst/>
          </a:prstGeom>
        </p:spPr>
        <p:txBody>
          <a:bodyPr wrap="square">
            <a:spAutoFit/>
          </a:bodyPr>
          <a:lstStyle/>
          <a:p>
            <a:r>
              <a:rPr lang="en-AU" sz="2400" dirty="0">
                <a:solidFill>
                  <a:srgbClr val="FF0000"/>
                </a:solidFill>
                <a:latin typeface="Arial" panose="020B0604020202020204" pitchFamily="34" charset="0"/>
              </a:rPr>
              <a:t>This Policy: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provides a consistent risk management framework in which the risks concerning business processes and functions of University will be identified, considered, and addressed in key approval, review and control processes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encourages pro-active rather than re-active management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provides assistance to improve the quality of decision making throughout University</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provides advice about legal and statutory requirements, and </a:t>
            </a:r>
          </a:p>
          <a:p>
            <a:pPr marL="342900" indent="-342900">
              <a:buFont typeface="Arial" panose="020B0604020202020204" pitchFamily="34" charset="0"/>
              <a:buChar char="•"/>
            </a:pPr>
            <a:r>
              <a:rPr lang="en-AU" sz="2400" dirty="0">
                <a:solidFill>
                  <a:srgbClr val="7030A0"/>
                </a:solidFill>
                <a:latin typeface="Arial" panose="020B0604020202020204" pitchFamily="34" charset="0"/>
              </a:rPr>
              <a:t>assists in safeguarding University's assets — people, finance, property and reputation. </a:t>
            </a:r>
          </a:p>
        </p:txBody>
      </p:sp>
      <p:sp>
        <p:nvSpPr>
          <p:cNvPr id="4" name="Rectangle 3"/>
          <p:cNvSpPr/>
          <p:nvPr/>
        </p:nvSpPr>
        <p:spPr>
          <a:xfrm>
            <a:off x="1444486" y="5371958"/>
            <a:ext cx="10323444" cy="461665"/>
          </a:xfrm>
          <a:prstGeom prst="rect">
            <a:avLst/>
          </a:prstGeom>
        </p:spPr>
        <p:txBody>
          <a:bodyPr wrap="square">
            <a:spAutoFit/>
          </a:bodyPr>
          <a:lstStyle/>
          <a:p>
            <a:r>
              <a:rPr lang="en-AU" sz="2400" dirty="0">
                <a:solidFill>
                  <a:srgbClr val="000000"/>
                </a:solidFill>
                <a:latin typeface="Arial" panose="020B0604020202020204" pitchFamily="34" charset="0"/>
              </a:rPr>
              <a:t>AS/NZS ISO 31000:2009 Risk management — Principles and guidelines</a:t>
            </a:r>
            <a:r>
              <a:rPr lang="en-AU" dirty="0">
                <a:solidFill>
                  <a:srgbClr val="000000"/>
                </a:solidFill>
                <a:latin typeface="Arial" panose="020B0604020202020204" pitchFamily="34" charset="0"/>
              </a:rPr>
              <a:t>. </a:t>
            </a:r>
            <a:endParaRPr lang="en-AU" dirty="0"/>
          </a:p>
        </p:txBody>
      </p:sp>
    </p:spTree>
    <p:extLst>
      <p:ext uri="{BB962C8B-B14F-4D97-AF65-F5344CB8AC3E}">
        <p14:creationId xmlns:p14="http://schemas.microsoft.com/office/powerpoint/2010/main" val="2527772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373" y="574770"/>
            <a:ext cx="11198087" cy="4620082"/>
          </a:xfrm>
          <a:prstGeom prst="rect">
            <a:avLst/>
          </a:prstGeom>
        </p:spPr>
        <p:txBody>
          <a:bodyPr wrap="square">
            <a:spAutoFit/>
          </a:bodyPr>
          <a:lstStyle/>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2"/>
              </a:rPr>
              <a:t>Academic Promotion</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3"/>
              </a:rPr>
              <a:t>Academic Records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4"/>
              </a:rPr>
              <a:t>Academic Standards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5"/>
              </a:rPr>
              <a:t>Acceptable Use of Information Technology Facilities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6"/>
              </a:rPr>
              <a:t>Admissions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7"/>
              </a:rPr>
              <a:t>Appointment of Distinguished Professor</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8"/>
              </a:rPr>
              <a:t>Art Collection Acquisition and Management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9"/>
              </a:rPr>
              <a:t>Assessment of Coursework Subjects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0"/>
              </a:rPr>
              <a:t>Authorship</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1"/>
              </a:rPr>
              <a:t>Award Course Approval and Reaccreditation</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2"/>
              </a:rPr>
              <a:t>Biosafety in Research</a:t>
            </a:r>
            <a:endParaRPr lang="en-AU" sz="24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295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390" y="991989"/>
            <a:ext cx="10124661" cy="3695884"/>
          </a:xfrm>
          <a:prstGeom prst="rect">
            <a:avLst/>
          </a:prstGeom>
        </p:spPr>
        <p:txBody>
          <a:bodyPr wrap="square">
            <a:spAutoFit/>
          </a:bodyPr>
          <a:lstStyle/>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2"/>
              </a:rPr>
              <a:t>Centres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3"/>
              </a:rPr>
              <a:t>Child Protection</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4"/>
              </a:rPr>
              <a:t>Code of Conduct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5"/>
              </a:rPr>
              <a:t>Commercial Activities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6"/>
              </a:rPr>
              <a:t>Competitive Neutrality</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7"/>
              </a:rPr>
              <a:t>Concerning Behaviour Assessment and Intervention Team (CBAIT)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8"/>
              </a:rPr>
              <a:t>Corporate Credit Card and Staff Reimbursements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9"/>
              </a:rPr>
              <a:t>Costing and Pricing of Research Projects</a:t>
            </a:r>
            <a:r>
              <a:rPr lang="en-AU" sz="2400" dirty="0">
                <a:solidFill>
                  <a:srgbClr val="252B2B"/>
                </a:solidFill>
                <a:latin typeface="Helvetica" panose="020B0604020202020204" pitchFamily="34" charset="0"/>
                <a:ea typeface="Times New Roman" panose="02020603050405020304" pitchFamily="18" charset="0"/>
                <a:cs typeface="Times New Roman" panose="02020603050405020304" pitchFamily="18" charset="0"/>
              </a:rPr>
              <a:t> (</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0"/>
              </a:rPr>
              <a:t>Course Name and Award Title Nomenclature</a:t>
            </a:r>
            <a:endParaRPr lang="en-AU" sz="24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1735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122" y="468314"/>
            <a:ext cx="9462052" cy="4119076"/>
          </a:xfrm>
          <a:prstGeom prst="rect">
            <a:avLst/>
          </a:prstGeom>
        </p:spPr>
        <p:txBody>
          <a:bodyPr wrap="square">
            <a:spAutoFit/>
          </a:bodyPr>
          <a:lstStyle/>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2"/>
              </a:rPr>
              <a:t>Course Related Work Experience</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3"/>
              </a:rPr>
              <a:t>Credit Points for UTS Coursework Awards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4"/>
              </a:rPr>
              <a:t>Credit Recognition</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5"/>
              </a:rPr>
              <a:t>Defence Trade Controls Compliance</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6"/>
              </a:rPr>
              <a:t>Education Focused Academic Roles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7"/>
              </a:rPr>
              <a:t>Email</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8"/>
              </a:rPr>
              <a:t>English Language</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9"/>
              </a:rPr>
              <a:t>Entertainment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0"/>
              </a:rPr>
              <a:t>Equal Opportunity and Diversity</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1"/>
              </a:rPr>
              <a:t>ESOS Compliance</a:t>
            </a:r>
            <a:endParaRPr lang="en-AU" sz="24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5315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964" y="327270"/>
            <a:ext cx="9501809" cy="5388655"/>
          </a:xfrm>
          <a:prstGeom prst="rect">
            <a:avLst/>
          </a:prstGeom>
        </p:spPr>
        <p:txBody>
          <a:bodyPr wrap="square">
            <a:spAutoFit/>
          </a:bodyPr>
          <a:lstStyle/>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2"/>
              </a:rPr>
              <a:t>Ethical Conduct of Research Involving Animals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3"/>
              </a:rPr>
              <a:t>Ethical Conduct of Research Involving Human Participants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4"/>
              </a:rPr>
              <a:t>Expression and Practice of Religious, Political and Other</a:t>
            </a: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4"/>
              </a:rPr>
              <a:t> Values, Beliefs and Ideas </a:t>
            </a:r>
            <a:endPar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5"/>
              </a:rPr>
              <a:t>External relations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6"/>
              </a:rPr>
              <a:t>Facilities Hire</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7"/>
              </a:rPr>
              <a:t>Financial Assistance for Staff Studying </a:t>
            </a: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rPr>
              <a:t>at </a:t>
            </a:r>
            <a:r>
              <a:rPr lang="en-AU" sz="2400" b="1" dirty="0" err="1">
                <a:solidFill>
                  <a:srgbClr val="0099CC"/>
                </a:solidFill>
                <a:latin typeface="Helvetica" panose="020B0604020202020204" pitchFamily="34" charset="0"/>
                <a:ea typeface="Times New Roman" panose="02020603050405020304" pitchFamily="18" charset="0"/>
                <a:cs typeface="Times New Roman" panose="02020603050405020304" pitchFamily="18" charset="0"/>
              </a:rPr>
              <a:t>univertsity</a:t>
            </a:r>
            <a:endPar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8"/>
              </a:rPr>
              <a:t>Fraud and Corruption Prevention and Public Interest</a:t>
            </a: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8"/>
              </a:rPr>
              <a:t> Disclosures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9"/>
              </a:rPr>
              <a:t>Fundraising</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0"/>
              </a:rPr>
              <a:t>Gifts and Benefits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1"/>
              </a:rPr>
              <a:t>Governance Instruments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2"/>
              </a:rPr>
              <a:t>Handling Staff Grievances</a:t>
            </a:r>
            <a:endParaRPr lang="en-AU" sz="24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80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121" y="852188"/>
            <a:ext cx="10031896" cy="3720249"/>
          </a:xfrm>
          <a:prstGeom prst="rect">
            <a:avLst/>
          </a:prstGeom>
        </p:spPr>
        <p:txBody>
          <a:bodyPr wrap="square">
            <a:spAutoFit/>
          </a:bodyPr>
          <a:lstStyle/>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2"/>
              </a:rPr>
              <a:t>Handling Student Complaints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3"/>
              </a:rPr>
              <a:t>Harassment (Prevention of)</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4"/>
              </a:rPr>
              <a:t>Health and Safety</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5"/>
              </a:rPr>
              <a:t>Honorary Appointments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6"/>
              </a:rPr>
              <a:t>Indigenous Education and Employment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7"/>
              </a:rPr>
              <a:t>Industry Advisory Boards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8"/>
              </a:rPr>
              <a:t>Information Technology Security</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9"/>
              </a:rPr>
              <a:t>Intellectual Property</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0"/>
              </a:rPr>
              <a:t>Invitations to Dignitaries</a:t>
            </a:r>
            <a:endParaRPr lang="en-AU" sz="24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93923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877" y="198174"/>
            <a:ext cx="10588487" cy="4965462"/>
          </a:xfrm>
          <a:prstGeom prst="rect">
            <a:avLst/>
          </a:prstGeom>
        </p:spPr>
        <p:txBody>
          <a:bodyPr wrap="square">
            <a:spAutoFit/>
          </a:bodyPr>
          <a:lstStyle/>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2"/>
              </a:rPr>
              <a:t>Offshore Activities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3"/>
              </a:rPr>
              <a:t>Open Access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4"/>
              </a:rPr>
              <a:t>Outside Work</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5"/>
              </a:rPr>
              <a:t>Parking</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6"/>
              </a:rPr>
              <a:t>Postgraduate Coursework Students' Rights and Responsibilities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7"/>
              </a:rPr>
              <a:t>Privacy</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8"/>
              </a:rPr>
              <a:t>Procurement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9"/>
              </a:rPr>
              <a:t>Professional Experience Program (PEP)</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0"/>
              </a:rPr>
              <a:t>Public Assembly on University Campus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1"/>
              </a:rPr>
              <a:t>Public Spaces and Facilities Management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2"/>
              </a:rPr>
              <a:t>Publication of Official </a:t>
            </a: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0"/>
              </a:rPr>
              <a:t>University</a:t>
            </a: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2"/>
              </a:rPr>
              <a:t> Award Course and Fee Information</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3"/>
              </a:rPr>
              <a:t>Recognition Naming</a:t>
            </a:r>
            <a:endParaRPr lang="en-AU" sz="24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05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6104" y="1440183"/>
            <a:ext cx="11105321" cy="3078407"/>
          </a:xfrm>
          <a:prstGeom prst="rect">
            <a:avLst/>
          </a:prstGeom>
        </p:spPr>
        <p:txBody>
          <a:bodyPr wrap="square">
            <a:spAutoFit/>
          </a:bodyPr>
          <a:lstStyle/>
          <a:p>
            <a:pPr>
              <a:lnSpc>
                <a:spcPct val="107000"/>
              </a:lnSpc>
              <a:spcBef>
                <a:spcPts val="2160"/>
              </a:spcBef>
              <a:spcAft>
                <a:spcPts val="480"/>
              </a:spcAft>
            </a:pPr>
            <a:r>
              <a:rPr lang="en-AU"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Division 1 — The Chancellor</a:t>
            </a:r>
            <a:endParaRPr lang="en-AU"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60"/>
              </a:spcBef>
              <a:spcAft>
                <a:spcPts val="0"/>
              </a:spcAft>
            </a:pPr>
            <a:r>
              <a:rPr lang="en-AU" sz="2800" b="1" dirty="0">
                <a:solidFill>
                  <a:srgbClr val="1E1E1E"/>
                </a:solidFill>
                <a:latin typeface="Arial" panose="020B0604020202020204" pitchFamily="34" charset="0"/>
                <a:ea typeface="Times New Roman" panose="02020603050405020304" pitchFamily="18" charset="0"/>
                <a:cs typeface="Times New Roman" panose="02020603050405020304" pitchFamily="18" charset="0"/>
              </a:rPr>
              <a:t>Term of office of Chancellor</a:t>
            </a:r>
          </a:p>
          <a:p>
            <a:pPr>
              <a:lnSpc>
                <a:spcPct val="107000"/>
              </a:lnSpc>
              <a:spcBef>
                <a:spcPts val="1560"/>
              </a:spcBef>
              <a:spcAft>
                <a:spcPts val="0"/>
              </a:spcAft>
            </a:pPr>
            <a:endParaRPr lang="en-AU" sz="28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560"/>
              </a:lnSpc>
              <a:spcBef>
                <a:spcPts val="805"/>
              </a:spcBef>
              <a:spcAft>
                <a:spcPts val="805"/>
              </a:spcAft>
            </a:pPr>
            <a:r>
              <a:rPr lang="en-AU" sz="28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For the purposes of section (   ) of the Act, the term of</a:t>
            </a:r>
          </a:p>
          <a:p>
            <a:pPr>
              <a:lnSpc>
                <a:spcPts val="1560"/>
              </a:lnSpc>
              <a:spcBef>
                <a:spcPts val="805"/>
              </a:spcBef>
              <a:spcAft>
                <a:spcPts val="805"/>
              </a:spcAft>
            </a:pPr>
            <a:r>
              <a:rPr lang="en-AU" sz="28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office of the Chancellor is ( ) years from the date of </a:t>
            </a:r>
          </a:p>
          <a:p>
            <a:pPr>
              <a:lnSpc>
                <a:spcPts val="1560"/>
              </a:lnSpc>
              <a:spcBef>
                <a:spcPts val="805"/>
              </a:spcBef>
              <a:spcAft>
                <a:spcPts val="805"/>
              </a:spcAft>
            </a:pPr>
            <a:r>
              <a:rPr lang="en-AU" sz="28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his or her election.</a:t>
            </a:r>
            <a:endParaRPr lang="en-AU"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0840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122" y="508509"/>
            <a:ext cx="10707756" cy="4606830"/>
          </a:xfrm>
          <a:prstGeom prst="rect">
            <a:avLst/>
          </a:prstGeom>
        </p:spPr>
        <p:txBody>
          <a:bodyPr wrap="square">
            <a:spAutoFit/>
          </a:bodyPr>
          <a:lstStyle/>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2"/>
              </a:rPr>
              <a:t>Records Management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3"/>
              </a:rPr>
              <a:t>Recruitment and Appointment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4"/>
              </a:rPr>
              <a:t>Research Data Management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5"/>
              </a:rPr>
              <a:t>Research (Ethical and Responsible Conduct of)</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6"/>
              </a:rPr>
              <a:t>Research Financial Management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7"/>
              </a:rPr>
              <a:t>Research Funding from the Tobacco Industry</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8"/>
              </a:rPr>
              <a:t>Research Management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9"/>
              </a:rPr>
              <a:t>Research Misconduct</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0"/>
              </a:rPr>
              <a:t>Research Strengths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1"/>
              </a:rPr>
              <a:t>Responsible Conduct of Research</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2"/>
              </a:rPr>
              <a:t>Risk Management</a:t>
            </a:r>
            <a:endParaRPr lang="en-AU" sz="24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00249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9930" y="587584"/>
            <a:ext cx="9568070" cy="4119076"/>
          </a:xfrm>
          <a:prstGeom prst="rect">
            <a:avLst/>
          </a:prstGeom>
        </p:spPr>
        <p:txBody>
          <a:bodyPr wrap="square">
            <a:spAutoFit/>
          </a:bodyPr>
          <a:lstStyle/>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2"/>
              </a:rPr>
              <a:t>Scholarships and Prizes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3"/>
              </a:rPr>
              <a:t>Short Courses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4"/>
              </a:rPr>
              <a:t>Staff and Students with Carers' Responsibilities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5"/>
              </a:rPr>
              <a:t>Staff Secondments and Exchanges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6"/>
              </a:rPr>
              <a:t>Strategic Planning and Improvement Framework</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7"/>
              </a:rPr>
              <a:t>Student Charter</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8"/>
              </a:rPr>
              <a:t>Student Declaration</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9"/>
              </a:rPr>
              <a:t>Student Feedback Survey</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0"/>
              </a:rPr>
              <a:t>Study Time for Support Staff</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1"/>
              </a:rPr>
              <a:t>Subject Descriptions and Outlines</a:t>
            </a:r>
            <a:endParaRPr lang="en-AU" sz="24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4710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382" y="399066"/>
            <a:ext cx="10482469" cy="4542269"/>
          </a:xfrm>
          <a:prstGeom prst="rect">
            <a:avLst/>
          </a:prstGeom>
        </p:spPr>
        <p:txBody>
          <a:bodyPr wrap="square">
            <a:spAutoFit/>
          </a:bodyPr>
          <a:lstStyle/>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2"/>
              </a:rPr>
              <a:t>Supervisors and Research Degree Students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3"/>
              </a:rPr>
              <a:t>Sustainability</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4"/>
              </a:rPr>
              <a:t>Temporary Exclusion of a Student from Facilities and/or Participation</a:t>
            </a: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4"/>
              </a:rPr>
              <a:t> in Activities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5"/>
              </a:rPr>
              <a:t>Timetabling</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6"/>
              </a:rPr>
              <a:t>Travel</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7"/>
              </a:rPr>
              <a:t>Treasury</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8"/>
              </a:rPr>
              <a:t>University Consulting</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9"/>
              </a:rPr>
              <a:t>University Honours</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0"/>
              </a:rPr>
              <a:t>University Medal (Award of)</a:t>
            </a:r>
            <a:endParaRPr lang="en-AU" sz="24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ts val="1715"/>
              </a:lnSpc>
              <a:spcAft>
                <a:spcPts val="1560"/>
              </a:spcAft>
            </a:pPr>
            <a:r>
              <a:rPr lang="en-AU" sz="2400" b="1" dirty="0">
                <a:solidFill>
                  <a:srgbClr val="0099CC"/>
                </a:solidFill>
                <a:latin typeface="Helvetica" panose="020B0604020202020204" pitchFamily="34" charset="0"/>
                <a:ea typeface="Times New Roman" panose="02020603050405020304" pitchFamily="18" charset="0"/>
                <a:cs typeface="Times New Roman" panose="02020603050405020304" pitchFamily="18" charset="0"/>
                <a:hlinkClick r:id="rId11"/>
              </a:rPr>
              <a:t>Publishing</a:t>
            </a:r>
            <a:endParaRPr lang="en-AU" sz="24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67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861" y="0"/>
            <a:ext cx="10575234" cy="6057749"/>
          </a:xfrm>
          <a:prstGeom prst="rect">
            <a:avLst/>
          </a:prstGeom>
        </p:spPr>
        <p:txBody>
          <a:bodyPr wrap="square">
            <a:spAutoFit/>
          </a:bodyPr>
          <a:lstStyle/>
          <a:p>
            <a:pPr>
              <a:lnSpc>
                <a:spcPct val="107000"/>
              </a:lnSpc>
              <a:spcBef>
                <a:spcPts val="2160"/>
              </a:spcBef>
              <a:spcAft>
                <a:spcPts val="480"/>
              </a:spcAft>
            </a:pPr>
            <a:r>
              <a:rPr lang="en-AU"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Division 2 — Elected members of Council</a:t>
            </a:r>
            <a:endParaRPr lang="en-AU"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800"/>
              </a:spcBef>
              <a:spcAft>
                <a:spcPts val="0"/>
              </a:spcAft>
            </a:pPr>
            <a:r>
              <a:rPr lang="en-AU" sz="2000" b="1" dirty="0">
                <a:solidFill>
                  <a:srgbClr val="1E1E1E"/>
                </a:solidFill>
                <a:latin typeface="Arial" panose="020B0604020202020204" pitchFamily="34" charset="0"/>
                <a:ea typeface="Times New Roman" panose="02020603050405020304" pitchFamily="18" charset="0"/>
                <a:cs typeface="Times New Roman" panose="02020603050405020304" pitchFamily="18" charset="0"/>
              </a:rPr>
              <a:t>Subdivision 1 — Preliminary</a:t>
            </a:r>
            <a:endParaRPr lang="en-AU" sz="2000" dirty="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60"/>
              </a:spcBef>
              <a:spcAft>
                <a:spcPts val="0"/>
              </a:spcAft>
            </a:pPr>
            <a:r>
              <a:rPr lang="en-AU" sz="200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5 Returning Officer</a:t>
            </a:r>
            <a:endParaRPr lang="en-AU" sz="20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ts val="1560"/>
              </a:lnSpc>
              <a:spcBef>
                <a:spcPts val="805"/>
              </a:spcBef>
              <a:spcAft>
                <a:spcPts val="805"/>
              </a:spcAft>
              <a:buAutoNum type="arabicParenBoth"/>
            </a:pPr>
            <a:r>
              <a:rPr lang="en-AU" sz="20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An election referred to in this Division is to be conducted by a person</a:t>
            </a:r>
          </a:p>
          <a:p>
            <a:pPr>
              <a:lnSpc>
                <a:spcPts val="1560"/>
              </a:lnSpc>
              <a:spcBef>
                <a:spcPts val="805"/>
              </a:spcBef>
              <a:spcAft>
                <a:spcPts val="805"/>
              </a:spcAft>
            </a:pPr>
            <a:r>
              <a:rPr lang="en-AU" sz="20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appointed by the Council to be the Returning Officer for the election.</a:t>
            </a:r>
            <a:endParaRPr lang="en-AU" sz="20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ts val="1560"/>
              </a:lnSpc>
              <a:spcBef>
                <a:spcPts val="805"/>
              </a:spcBef>
              <a:spcAft>
                <a:spcPts val="805"/>
              </a:spcAft>
            </a:pPr>
            <a:r>
              <a:rPr lang="en-AU" sz="20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(2) The Returning Officer may appoint a Deputy Returning Officer (with such</a:t>
            </a:r>
          </a:p>
          <a:p>
            <a:pPr>
              <a:lnSpc>
                <a:spcPts val="1560"/>
              </a:lnSpc>
              <a:spcBef>
                <a:spcPts val="805"/>
              </a:spcBef>
              <a:spcAft>
                <a:spcPts val="805"/>
              </a:spcAft>
            </a:pPr>
            <a:r>
              <a:rPr lang="en-AU" sz="20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powers as the Returning Officer may determine) and other persons to assist the</a:t>
            </a:r>
          </a:p>
          <a:p>
            <a:pPr>
              <a:lnSpc>
                <a:spcPts val="1560"/>
              </a:lnSpc>
              <a:spcBef>
                <a:spcPts val="805"/>
              </a:spcBef>
              <a:spcAft>
                <a:spcPts val="805"/>
              </a:spcAft>
            </a:pPr>
            <a:r>
              <a:rPr lang="en-AU" sz="20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Returning Officer in the conduct of all or any part of an election referred to in</a:t>
            </a:r>
          </a:p>
          <a:p>
            <a:pPr>
              <a:lnSpc>
                <a:spcPts val="1560"/>
              </a:lnSpc>
              <a:spcBef>
                <a:spcPts val="805"/>
              </a:spcBef>
              <a:spcAft>
                <a:spcPts val="805"/>
              </a:spcAft>
            </a:pPr>
            <a:r>
              <a:rPr lang="en-AU" sz="20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this Division.</a:t>
            </a:r>
            <a:endParaRPr lang="en-AU" sz="20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ts val="1560"/>
              </a:lnSpc>
              <a:spcBef>
                <a:spcPts val="805"/>
              </a:spcBef>
              <a:spcAft>
                <a:spcPts val="805"/>
              </a:spcAft>
            </a:pPr>
            <a:r>
              <a:rPr lang="en-AU" sz="20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(3) The Returning Officer’s decision is, subject to the Act and this By-law, final</a:t>
            </a:r>
          </a:p>
          <a:p>
            <a:pPr>
              <a:lnSpc>
                <a:spcPts val="1560"/>
              </a:lnSpc>
              <a:spcBef>
                <a:spcPts val="805"/>
              </a:spcBef>
              <a:spcAft>
                <a:spcPts val="805"/>
              </a:spcAft>
            </a:pPr>
            <a:r>
              <a:rPr lang="en-AU" sz="20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on all matters affecting the eligibility of candidates, the standards of behaviour</a:t>
            </a:r>
          </a:p>
          <a:p>
            <a:pPr>
              <a:lnSpc>
                <a:spcPts val="1560"/>
              </a:lnSpc>
              <a:spcBef>
                <a:spcPts val="805"/>
              </a:spcBef>
              <a:spcAft>
                <a:spcPts val="805"/>
              </a:spcAft>
            </a:pPr>
            <a:r>
              <a:rPr lang="en-AU" sz="20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expected during elections and election campaigns, the conduct and results of an</a:t>
            </a:r>
          </a:p>
          <a:p>
            <a:pPr>
              <a:lnSpc>
                <a:spcPts val="1560"/>
              </a:lnSpc>
              <a:spcBef>
                <a:spcPts val="805"/>
              </a:spcBef>
              <a:spcAft>
                <a:spcPts val="805"/>
              </a:spcAft>
            </a:pPr>
            <a:r>
              <a:rPr lang="en-AU" sz="20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election and such other matters as may from time to time affect the conduct of</a:t>
            </a:r>
          </a:p>
          <a:p>
            <a:pPr>
              <a:lnSpc>
                <a:spcPts val="1560"/>
              </a:lnSpc>
              <a:spcBef>
                <a:spcPts val="805"/>
              </a:spcBef>
              <a:spcAft>
                <a:spcPts val="805"/>
              </a:spcAft>
            </a:pPr>
            <a:r>
              <a:rPr lang="en-AU" sz="20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 elections.</a:t>
            </a:r>
            <a:endParaRPr lang="en-A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140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077" y="304866"/>
            <a:ext cx="10999305" cy="2655855"/>
          </a:xfrm>
          <a:prstGeom prst="rect">
            <a:avLst/>
          </a:prstGeom>
        </p:spPr>
        <p:txBody>
          <a:bodyPr wrap="square">
            <a:spAutoFit/>
          </a:bodyPr>
          <a:lstStyle/>
          <a:p>
            <a:pPr>
              <a:lnSpc>
                <a:spcPct val="107000"/>
              </a:lnSpc>
              <a:spcBef>
                <a:spcPts val="1560"/>
              </a:spcBef>
              <a:spcAft>
                <a:spcPts val="0"/>
              </a:spcAft>
            </a:pPr>
            <a:r>
              <a:rPr lang="en-AU"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6 Rolls</a:t>
            </a:r>
          </a:p>
          <a:p>
            <a:pPr>
              <a:lnSpc>
                <a:spcPct val="107000"/>
              </a:lnSpc>
              <a:spcBef>
                <a:spcPts val="1560"/>
              </a:spcBef>
              <a:spcAft>
                <a:spcPts val="0"/>
              </a:spcAft>
            </a:pPr>
            <a:endParaRPr lang="en-AU"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ts val="1560"/>
              </a:lnSpc>
              <a:spcBef>
                <a:spcPts val="805"/>
              </a:spcBef>
              <a:spcAft>
                <a:spcPts val="805"/>
              </a:spcAft>
              <a:buAutoNum type="arabicParenBoth"/>
            </a:pPr>
            <a:r>
              <a:rPr lang="en-AU" sz="2000" dirty="0">
                <a:solidFill>
                  <a:srgbClr val="1E1E1E"/>
                </a:solidFill>
                <a:latin typeface="Verdana" panose="020B0604030504040204" pitchFamily="34" charset="0"/>
                <a:ea typeface="Times New Roman" panose="02020603050405020304" pitchFamily="18" charset="0"/>
                <a:cs typeface="Times New Roman" panose="02020603050405020304" pitchFamily="18" charset="0"/>
              </a:rPr>
              <a:t>The Returning Officer is to keep the following:</a:t>
            </a:r>
          </a:p>
          <a:p>
            <a:pPr marL="342900" indent="-342900">
              <a:lnSpc>
                <a:spcPts val="1560"/>
              </a:lnSpc>
              <a:spcBef>
                <a:spcPts val="805"/>
              </a:spcBef>
              <a:spcAft>
                <a:spcPts val="805"/>
              </a:spcAft>
              <a:buAutoNum type="arabicParenBoth"/>
            </a:pPr>
            <a:endParaRPr lang="en-AU"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lphaLcParenBoth"/>
            </a:pPr>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for the purposes of section (         )of the Act—a Roll of Academic Staff containing the names and last known email addresses </a:t>
            </a:r>
            <a:endParaRPr lang="en-AU" sz="2000" b="1" dirty="0">
              <a:solidFill>
                <a:srgbClr val="7030A0"/>
              </a:solidFill>
            </a:endParaRPr>
          </a:p>
        </p:txBody>
      </p:sp>
      <p:sp>
        <p:nvSpPr>
          <p:cNvPr id="3" name="Rectangle 2"/>
          <p:cNvSpPr/>
          <p:nvPr/>
        </p:nvSpPr>
        <p:spPr>
          <a:xfrm>
            <a:off x="477077" y="3252815"/>
            <a:ext cx="10734262" cy="707886"/>
          </a:xfrm>
          <a:prstGeom prst="rect">
            <a:avLst/>
          </a:prstGeom>
        </p:spPr>
        <p:txBody>
          <a:bodyPr wrap="square">
            <a:spAutoFit/>
          </a:bodyPr>
          <a:lstStyle/>
          <a:p>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(b) for the purposes of section 8D (1) (b) of the Act—a Roll of Professional Staff containing the names and last known email addresses </a:t>
            </a:r>
            <a:endParaRPr lang="en-AU" sz="2000" b="1" dirty="0">
              <a:solidFill>
                <a:srgbClr val="7030A0"/>
              </a:solidFill>
            </a:endParaRPr>
          </a:p>
        </p:txBody>
      </p:sp>
      <p:sp>
        <p:nvSpPr>
          <p:cNvPr id="4" name="Rectangle 3"/>
          <p:cNvSpPr/>
          <p:nvPr/>
        </p:nvSpPr>
        <p:spPr>
          <a:xfrm>
            <a:off x="563215" y="4398570"/>
            <a:ext cx="10827027" cy="1015663"/>
          </a:xfrm>
          <a:prstGeom prst="rect">
            <a:avLst/>
          </a:prstGeom>
        </p:spPr>
        <p:txBody>
          <a:bodyPr wrap="square">
            <a:spAutoFit/>
          </a:bodyPr>
          <a:lstStyle/>
          <a:p>
            <a:r>
              <a:rPr lang="en-AU" sz="20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(c) for the purposes of section 8D (1) (c) of the Act—a Roll of Undergraduate Students containing the names and last known email addresses</a:t>
            </a:r>
            <a:endParaRPr lang="en-AU" sz="2000" b="1" dirty="0">
              <a:solidFill>
                <a:srgbClr val="7030A0"/>
              </a:solidFill>
            </a:endParaRPr>
          </a:p>
        </p:txBody>
      </p:sp>
    </p:spTree>
    <p:extLst>
      <p:ext uri="{BB962C8B-B14F-4D97-AF65-F5344CB8AC3E}">
        <p14:creationId xmlns:p14="http://schemas.microsoft.com/office/powerpoint/2010/main" val="310739971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377</TotalTime>
  <Words>6850</Words>
  <Application>Microsoft Office PowerPoint</Application>
  <PresentationFormat>Widescreen</PresentationFormat>
  <Paragraphs>604</Paragraphs>
  <Slides>72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72</vt:i4>
      </vt:variant>
    </vt:vector>
  </HeadingPairs>
  <TitlesOfParts>
    <vt:vector size="86" baseType="lpstr">
      <vt:lpstr>Algerian</vt:lpstr>
      <vt:lpstr>Arial</vt:lpstr>
      <vt:lpstr>Calibri</vt:lpstr>
      <vt:lpstr>Century Gothic</vt:lpstr>
      <vt:lpstr>Helvetica</vt:lpstr>
      <vt:lpstr>KFGOJN+ArialMT</vt:lpstr>
      <vt:lpstr>Symbol</vt:lpstr>
      <vt:lpstr>Times New Roman</vt:lpstr>
      <vt:lpstr>TXLOQZ+Arial-BoldMT</vt:lpstr>
      <vt:lpstr>Verdana</vt:lpstr>
      <vt:lpstr>VQJLIM+ArialMT</vt:lpstr>
      <vt:lpstr>XVVBGR+Arial-BoldMT</vt:lpstr>
      <vt:lpstr>ZGIKAY+Symbol</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ukyawnaing</dc:creator>
  <cp:lastModifiedBy>ukyawnaing</cp:lastModifiedBy>
  <cp:revision>109</cp:revision>
  <dcterms:created xsi:type="dcterms:W3CDTF">2017-04-07T06:22:47Z</dcterms:created>
  <dcterms:modified xsi:type="dcterms:W3CDTF">2017-04-08T02:42:38Z</dcterms:modified>
</cp:coreProperties>
</file>