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280" autoAdjust="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79844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8826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7292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549511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1012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958891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500695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23683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61405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29/03/2017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92904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883510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A1E54F-4085-4270-8083-78A080645814}" type="datetimeFigureOut">
              <a:rPr lang="en-AU" smtClean="0"/>
              <a:t>29/03/2017</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10873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A1E54F-4085-4270-8083-78A080645814}" type="datetimeFigureOut">
              <a:rPr lang="en-AU" smtClean="0"/>
              <a:t>29/03/2017</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79636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1E54F-4085-4270-8083-78A080645814}" type="datetimeFigureOut">
              <a:rPr lang="en-AU" smtClean="0"/>
              <a:t>29/03/2017</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35363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31195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29/03/2017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17377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A1E54F-4085-4270-8083-78A080645814}" type="datetimeFigureOut">
              <a:rPr lang="en-AU" smtClean="0"/>
              <a:t>29/03/2017</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9F669A-92C3-4A94-9C61-68C7AE4C8D11}" type="slidenum">
              <a:rPr lang="en-AU" smtClean="0"/>
              <a:t>‹#›</a:t>
            </a:fld>
            <a:endParaRPr lang="en-AU"/>
          </a:p>
        </p:txBody>
      </p:sp>
    </p:spTree>
    <p:extLst>
      <p:ext uri="{BB962C8B-B14F-4D97-AF65-F5344CB8AC3E}">
        <p14:creationId xmlns:p14="http://schemas.microsoft.com/office/powerpoint/2010/main" val="330567701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6522" y="468652"/>
            <a:ext cx="6096000" cy="707886"/>
          </a:xfrm>
          <a:prstGeom prst="rect">
            <a:avLst/>
          </a:prstGeom>
        </p:spPr>
        <p:txBody>
          <a:bodyPr>
            <a:spAutoFit/>
          </a:bodyPr>
          <a:lstStyle/>
          <a:p>
            <a:pPr>
              <a:spcAft>
                <a:spcPts val="0"/>
              </a:spcAft>
            </a:pPr>
            <a:r>
              <a:rPr lang="en-AU" sz="2000" b="1" dirty="0">
                <a:solidFill>
                  <a:srgbClr val="FF0000"/>
                </a:solidFill>
                <a:latin typeface="Arial" panose="020B0604020202020204" pitchFamily="34" charset="0"/>
                <a:ea typeface="Times New Roman" panose="02020603050405020304" pitchFamily="18" charset="0"/>
              </a:rPr>
              <a:t>Scholarship of teaching and learning</a:t>
            </a:r>
            <a:endParaRPr lang="en-AU" sz="2000" dirty="0">
              <a:solidFill>
                <a:srgbClr val="FF0000"/>
              </a:solidFill>
              <a:latin typeface="Times New Roman" panose="02020603050405020304" pitchFamily="18" charset="0"/>
              <a:ea typeface="Times New Roman" panose="02020603050405020304" pitchFamily="18" charset="0"/>
            </a:endParaRPr>
          </a:p>
          <a:p>
            <a:pPr>
              <a:spcAft>
                <a:spcPts val="0"/>
              </a:spcAft>
            </a:pPr>
            <a:r>
              <a:rPr lang="en-AU" sz="2000" dirty="0">
                <a:solidFill>
                  <a:srgbClr val="FF0000"/>
                </a:solidFill>
                <a:latin typeface="Times New Roman" panose="02020603050405020304" pitchFamily="18" charset="0"/>
                <a:ea typeface="Times New Roman" panose="02020603050405020304" pitchFamily="18" charset="0"/>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9495" y="822595"/>
            <a:ext cx="7431676" cy="568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427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0381" y="357277"/>
            <a:ext cx="9852073" cy="3108543"/>
          </a:xfrm>
          <a:prstGeom prst="rect">
            <a:avLst/>
          </a:prstGeom>
        </p:spPr>
        <p:txBody>
          <a:bodyPr wrap="square">
            <a:spAutoFit/>
          </a:bodyPr>
          <a:lstStyle/>
          <a:p>
            <a:r>
              <a:rPr lang="en-AU" sz="2800" dirty="0">
                <a:solidFill>
                  <a:srgbClr val="C00000"/>
                </a:solidFill>
                <a:latin typeface="Times New Roman" panose="02020603050405020304" pitchFamily="18" charset="0"/>
              </a:rPr>
              <a:t>Vocational education is an educational program that is always changing in accordance with a manpower and technology development. </a:t>
            </a:r>
          </a:p>
          <a:p>
            <a:endParaRPr lang="en-AU" sz="2800" dirty="0">
              <a:solidFill>
                <a:srgbClr val="C00000"/>
              </a:solidFill>
              <a:latin typeface="Times New Roman" panose="02020603050405020304" pitchFamily="18" charset="0"/>
            </a:endParaRPr>
          </a:p>
          <a:p>
            <a:r>
              <a:rPr lang="en-AU" sz="2800" dirty="0">
                <a:solidFill>
                  <a:srgbClr val="C00000"/>
                </a:solidFill>
                <a:latin typeface="Times New Roman" panose="02020603050405020304" pitchFamily="18" charset="0"/>
              </a:rPr>
              <a:t>Teachers today are faced with a rapid change and a high standard demand, so that teachers require improving their skills through in-service education and training </a:t>
            </a:r>
            <a:endParaRPr lang="en-AU" sz="2800" dirty="0">
              <a:solidFill>
                <a:srgbClr val="C00000"/>
              </a:solidFill>
            </a:endParaRPr>
          </a:p>
        </p:txBody>
      </p:sp>
    </p:spTree>
    <p:extLst>
      <p:ext uri="{BB962C8B-B14F-4D97-AF65-F5344CB8AC3E}">
        <p14:creationId xmlns:p14="http://schemas.microsoft.com/office/powerpoint/2010/main" val="206980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2246" y="347564"/>
            <a:ext cx="9964616" cy="3970318"/>
          </a:xfrm>
          <a:prstGeom prst="rect">
            <a:avLst/>
          </a:prstGeom>
        </p:spPr>
        <p:txBody>
          <a:bodyPr wrap="square">
            <a:spAutoFit/>
          </a:bodyPr>
          <a:lstStyle/>
          <a:p>
            <a:r>
              <a:rPr lang="en-AU" sz="2800" b="1" dirty="0">
                <a:solidFill>
                  <a:srgbClr val="7030A0"/>
                </a:solidFill>
                <a:latin typeface="Times New Roman" panose="02020603050405020304" pitchFamily="18" charset="0"/>
              </a:rPr>
              <a:t>The professional development standard is that of the opportunities teachers and other educators should have in order to learn what they need to know and be able to do in order to assist students to achieve the content standard. </a:t>
            </a:r>
          </a:p>
          <a:p>
            <a:endParaRPr lang="en-AU" sz="2800" b="1" dirty="0">
              <a:solidFill>
                <a:srgbClr val="7030A0"/>
              </a:solidFill>
              <a:latin typeface="Times New Roman" panose="02020603050405020304" pitchFamily="18" charset="0"/>
            </a:endParaRPr>
          </a:p>
          <a:p>
            <a:r>
              <a:rPr lang="en-AU" sz="2800" b="1" dirty="0">
                <a:solidFill>
                  <a:srgbClr val="7030A0"/>
                </a:solidFill>
                <a:latin typeface="Times New Roman" panose="02020603050405020304" pitchFamily="18" charset="0"/>
              </a:rPr>
              <a:t>Professional development standards consider two dimensions: the content of professional development – that is, what teacher need to learn – and the pedagogy of professional development – that is, how should learn it </a:t>
            </a:r>
            <a:endParaRPr lang="en-AU" sz="2800" b="1" dirty="0">
              <a:solidFill>
                <a:srgbClr val="7030A0"/>
              </a:solidFill>
            </a:endParaRPr>
          </a:p>
        </p:txBody>
      </p:sp>
    </p:spTree>
    <p:extLst>
      <p:ext uri="{BB962C8B-B14F-4D97-AF65-F5344CB8AC3E}">
        <p14:creationId xmlns:p14="http://schemas.microsoft.com/office/powerpoint/2010/main" val="2341351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6651" y="295648"/>
            <a:ext cx="9978683" cy="6124754"/>
          </a:xfrm>
          <a:prstGeom prst="rect">
            <a:avLst/>
          </a:prstGeom>
        </p:spPr>
        <p:txBody>
          <a:bodyPr wrap="square">
            <a:spAutoFit/>
          </a:bodyPr>
          <a:lstStyle/>
          <a:p>
            <a:r>
              <a:rPr lang="en-AU" sz="2800" dirty="0">
                <a:solidFill>
                  <a:srgbClr val="C00000"/>
                </a:solidFill>
                <a:latin typeface="Times New Roman" panose="02020603050405020304" pitchFamily="18" charset="0"/>
              </a:rPr>
              <a:t>There are three the essential elements in this definition, individual educators, educational teams, and educational organization that concerned with capacity building. </a:t>
            </a:r>
          </a:p>
          <a:p>
            <a:endParaRPr lang="en-AU" sz="2800"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Capacity building does not directly affect student learning, but increase the ability of individual, groups, and school to affect student learning. </a:t>
            </a:r>
          </a:p>
          <a:p>
            <a:endParaRPr lang="en-AU" sz="2800" dirty="0">
              <a:solidFill>
                <a:srgbClr val="000000"/>
              </a:solidFill>
              <a:latin typeface="Times New Roman" panose="02020603050405020304" pitchFamily="18" charset="0"/>
            </a:endParaRPr>
          </a:p>
          <a:p>
            <a:r>
              <a:rPr lang="en-AU" sz="2800" dirty="0">
                <a:solidFill>
                  <a:srgbClr val="00B050"/>
                </a:solidFill>
                <a:latin typeface="Times New Roman" panose="02020603050405020304" pitchFamily="18" charset="0"/>
              </a:rPr>
              <a:t>The end element, facilitate student growth and development, is the ultimate purpose of professional development. </a:t>
            </a:r>
          </a:p>
          <a:p>
            <a:endParaRPr lang="en-AU" sz="2800" dirty="0">
              <a:solidFill>
                <a:srgbClr val="000000"/>
              </a:solidFill>
              <a:latin typeface="Times New Roman" panose="02020603050405020304" pitchFamily="18" charset="0"/>
            </a:endParaRPr>
          </a:p>
          <a:p>
            <a:r>
              <a:rPr lang="en-AU" sz="2800" dirty="0">
                <a:solidFill>
                  <a:srgbClr val="00B0F0"/>
                </a:solidFill>
                <a:latin typeface="Times New Roman" panose="02020603050405020304" pitchFamily="18" charset="0"/>
              </a:rPr>
              <a:t>Furthermore, the next three elements, improvement curriculum, instruction, and student assessment, are core elements of professional development. </a:t>
            </a:r>
            <a:endParaRPr lang="en-AU" sz="2800" dirty="0">
              <a:solidFill>
                <a:srgbClr val="00B0F0"/>
              </a:solidFill>
            </a:endParaRPr>
          </a:p>
        </p:txBody>
      </p:sp>
    </p:spTree>
    <p:extLst>
      <p:ext uri="{BB962C8B-B14F-4D97-AF65-F5344CB8AC3E}">
        <p14:creationId xmlns:p14="http://schemas.microsoft.com/office/powerpoint/2010/main" val="2633881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6824" y="507667"/>
            <a:ext cx="10063090" cy="1815882"/>
          </a:xfrm>
          <a:prstGeom prst="rect">
            <a:avLst/>
          </a:prstGeom>
        </p:spPr>
        <p:txBody>
          <a:bodyPr wrap="square">
            <a:spAutoFit/>
          </a:bodyPr>
          <a:lstStyle/>
          <a:p>
            <a:r>
              <a:rPr lang="en-AU" sz="2800" dirty="0">
                <a:solidFill>
                  <a:srgbClr val="7030A0"/>
                </a:solidFill>
                <a:latin typeface="Times New Roman" panose="02020603050405020304" pitchFamily="18" charset="0"/>
              </a:rPr>
              <a:t>The aim of professional development is to improve the quality of education is a perfectly respectable aim in its own right, and is one that will always continue, that should always continue, whatever successes may be achieved on way. </a:t>
            </a:r>
            <a:endParaRPr lang="en-AU" sz="2800" dirty="0">
              <a:solidFill>
                <a:srgbClr val="7030A0"/>
              </a:solidFill>
            </a:endParaRPr>
          </a:p>
        </p:txBody>
      </p:sp>
      <p:sp>
        <p:nvSpPr>
          <p:cNvPr id="3" name="Rectangle 2"/>
          <p:cNvSpPr/>
          <p:nvPr/>
        </p:nvSpPr>
        <p:spPr>
          <a:xfrm>
            <a:off x="1556823" y="2664378"/>
            <a:ext cx="9626991" cy="3416320"/>
          </a:xfrm>
          <a:prstGeom prst="rect">
            <a:avLst/>
          </a:prstGeom>
        </p:spPr>
        <p:txBody>
          <a:bodyPr wrap="square">
            <a:spAutoFit/>
          </a:bodyPr>
          <a:lstStyle/>
          <a:p>
            <a:r>
              <a:rPr lang="en-AU" sz="2400" dirty="0">
                <a:solidFill>
                  <a:srgbClr val="00B050"/>
                </a:solidFill>
                <a:latin typeface="Times New Roman" panose="02020603050405020304" pitchFamily="18" charset="0"/>
              </a:rPr>
              <a:t>Vocational education teachers are change agents in schools. </a:t>
            </a:r>
          </a:p>
          <a:p>
            <a:endParaRPr lang="en-AU" sz="2400" dirty="0">
              <a:solidFill>
                <a:srgbClr val="000000"/>
              </a:solidFill>
              <a:latin typeface="Times New Roman" panose="02020603050405020304" pitchFamily="18" charset="0"/>
            </a:endParaRPr>
          </a:p>
          <a:p>
            <a:r>
              <a:rPr lang="en-AU" sz="2400" dirty="0">
                <a:solidFill>
                  <a:srgbClr val="000000"/>
                </a:solidFill>
                <a:latin typeface="Times New Roman" panose="02020603050405020304" pitchFamily="18" charset="0"/>
              </a:rPr>
              <a:t>Furthermore, reference delivered the profession profile of vocational teachers, i.e.</a:t>
            </a:r>
          </a:p>
          <a:p>
            <a:r>
              <a:rPr lang="en-AU" sz="2400" dirty="0">
                <a:solidFill>
                  <a:srgbClr val="000000"/>
                </a:solidFill>
                <a:latin typeface="Times New Roman" panose="02020603050405020304" pitchFamily="18" charset="0"/>
              </a:rPr>
              <a:t> </a:t>
            </a:r>
          </a:p>
          <a:p>
            <a:pPr marL="457200" indent="-457200">
              <a:buAutoNum type="arabicParenBoth"/>
            </a:pPr>
            <a:r>
              <a:rPr lang="en-AU" sz="2400" dirty="0">
                <a:solidFill>
                  <a:srgbClr val="C00000"/>
                </a:solidFill>
                <a:latin typeface="Times New Roman" panose="02020603050405020304" pitchFamily="18" charset="0"/>
              </a:rPr>
              <a:t>teachers are teach in formal schools and they are vocational subjects, and</a:t>
            </a:r>
          </a:p>
          <a:p>
            <a:endParaRPr lang="en-AU" sz="2400" dirty="0">
              <a:solidFill>
                <a:srgbClr val="C00000"/>
              </a:solidFill>
              <a:latin typeface="Times New Roman" panose="02020603050405020304" pitchFamily="18" charset="0"/>
            </a:endParaRPr>
          </a:p>
          <a:p>
            <a:r>
              <a:rPr lang="en-AU" sz="2400" dirty="0">
                <a:solidFill>
                  <a:srgbClr val="C00000"/>
                </a:solidFill>
                <a:latin typeface="Times New Roman" panose="02020603050405020304" pitchFamily="18" charset="0"/>
              </a:rPr>
              <a:t> (2) teachers have an industrial experiences in order to improve their skills and ability. </a:t>
            </a:r>
            <a:endParaRPr lang="en-AU" sz="2400" dirty="0">
              <a:solidFill>
                <a:srgbClr val="C00000"/>
              </a:solidFill>
            </a:endParaRPr>
          </a:p>
        </p:txBody>
      </p:sp>
    </p:spTree>
    <p:extLst>
      <p:ext uri="{BB962C8B-B14F-4D97-AF65-F5344CB8AC3E}">
        <p14:creationId xmlns:p14="http://schemas.microsoft.com/office/powerpoint/2010/main" val="4241686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2756" y="215596"/>
            <a:ext cx="9964615" cy="5693866"/>
          </a:xfrm>
          <a:prstGeom prst="rect">
            <a:avLst/>
          </a:prstGeom>
        </p:spPr>
        <p:txBody>
          <a:bodyPr wrap="square">
            <a:spAutoFit/>
          </a:bodyPr>
          <a:lstStyle/>
          <a:p>
            <a:r>
              <a:rPr lang="en-AU" sz="2800" dirty="0">
                <a:solidFill>
                  <a:srgbClr val="000000"/>
                </a:solidFill>
                <a:latin typeface="Times New Roman" panose="02020603050405020304" pitchFamily="18" charset="0"/>
              </a:rPr>
              <a:t>Teacher professional development (TPD) must be of high quality and relevant to teachers’ needs. TPD is the tool by which policymakers convey broad visions, disseminate critical information, and provide guidance to teachers. Effective TPD begins with an understanding of teachers’ needs and their work environments—schools and classrooms. TPD then combines a range of techniques to promote learning; provides teachers with the support they need; engages school leadership; and makes use of evaluation to increase its impact. </a:t>
            </a:r>
          </a:p>
          <a:p>
            <a:endParaRPr lang="en-AU" sz="2800" dirty="0">
              <a:solidFill>
                <a:srgbClr val="000000"/>
              </a:solidFill>
              <a:latin typeface="Times New Roman" panose="02020603050405020304" pitchFamily="18" charset="0"/>
            </a:endParaRPr>
          </a:p>
          <a:p>
            <a:r>
              <a:rPr lang="en-AU" sz="2800" dirty="0">
                <a:solidFill>
                  <a:srgbClr val="000000"/>
                </a:solidFill>
                <a:latin typeface="Times New Roman" panose="02020603050405020304" pitchFamily="18" charset="0"/>
              </a:rPr>
              <a:t>Essential techniques include mentoring, teamwork, observation, reflection and assessment. TPD programs should engage teachers as learners—typically involving the process of ―</a:t>
            </a:r>
            <a:r>
              <a:rPr lang="en-AU" sz="2800" dirty="0" err="1">
                <a:solidFill>
                  <a:srgbClr val="000000"/>
                </a:solidFill>
                <a:latin typeface="Times New Roman" panose="02020603050405020304" pitchFamily="18" charset="0"/>
              </a:rPr>
              <a:t>modeling</a:t>
            </a:r>
            <a:r>
              <a:rPr lang="en-AU" sz="2800" dirty="0">
                <a:solidFill>
                  <a:srgbClr val="000000"/>
                </a:solidFill>
                <a:latin typeface="Times New Roman" panose="02020603050405020304" pitchFamily="18" charset="0"/>
              </a:rPr>
              <a:t> </a:t>
            </a:r>
            <a:endParaRPr lang="en-AU" sz="2800" dirty="0"/>
          </a:p>
        </p:txBody>
      </p:sp>
    </p:spTree>
    <p:extLst>
      <p:ext uri="{BB962C8B-B14F-4D97-AF65-F5344CB8AC3E}">
        <p14:creationId xmlns:p14="http://schemas.microsoft.com/office/powerpoint/2010/main" val="213241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0043" y="434148"/>
            <a:ext cx="9950547" cy="5693866"/>
          </a:xfrm>
          <a:prstGeom prst="rect">
            <a:avLst/>
          </a:prstGeom>
        </p:spPr>
        <p:txBody>
          <a:bodyPr wrap="square">
            <a:spAutoFit/>
          </a:bodyPr>
          <a:lstStyle/>
          <a:p>
            <a:r>
              <a:rPr lang="en-AU" sz="2800" dirty="0">
                <a:solidFill>
                  <a:srgbClr val="C00000"/>
                </a:solidFill>
                <a:latin typeface="Times New Roman" panose="02020603050405020304" pitchFamily="18" charset="0"/>
              </a:rPr>
              <a:t>TPD can be divided into three broad categories: </a:t>
            </a:r>
          </a:p>
          <a:p>
            <a:endParaRPr lang="en-AU" sz="2800" dirty="0">
              <a:solidFill>
                <a:srgbClr val="000000"/>
              </a:solidFill>
              <a:latin typeface="Times New Roman" panose="02020603050405020304" pitchFamily="18" charset="0"/>
            </a:endParaRPr>
          </a:p>
          <a:p>
            <a:pPr marL="514350" indent="-514350">
              <a:buAutoNum type="arabicParenBoth"/>
            </a:pPr>
            <a:r>
              <a:rPr lang="en-AU" sz="2800" dirty="0">
                <a:solidFill>
                  <a:srgbClr val="000000"/>
                </a:solidFill>
                <a:latin typeface="Times New Roman" panose="02020603050405020304" pitchFamily="18" charset="0"/>
              </a:rPr>
              <a:t>Standardized TPD that is the most centralized approach, best used to disseminate information and skills among large teacher populations, </a:t>
            </a:r>
          </a:p>
          <a:p>
            <a:pPr marL="514350" indent="-514350">
              <a:buAutoNum type="arabicParenBoth"/>
            </a:pPr>
            <a:endParaRPr lang="en-AU" sz="2800" dirty="0">
              <a:solidFill>
                <a:srgbClr val="000000"/>
              </a:solidFill>
              <a:latin typeface="Times New Roman" panose="02020603050405020304" pitchFamily="18" charset="0"/>
            </a:endParaRPr>
          </a:p>
          <a:p>
            <a:r>
              <a:rPr lang="en-AU" sz="2800" dirty="0">
                <a:solidFill>
                  <a:srgbClr val="000000"/>
                </a:solidFill>
                <a:latin typeface="Times New Roman" panose="02020603050405020304" pitchFamily="18" charset="0"/>
              </a:rPr>
              <a:t>(2) Site-based TPD that is intensive learning by groups of teachers in a school or region, promoting profound and long-term changes in instructional methods, and </a:t>
            </a:r>
          </a:p>
          <a:p>
            <a:endParaRPr lang="en-AU" sz="2800" dirty="0">
              <a:solidFill>
                <a:srgbClr val="000000"/>
              </a:solidFill>
              <a:latin typeface="Times New Roman" panose="02020603050405020304" pitchFamily="18" charset="0"/>
            </a:endParaRPr>
          </a:p>
          <a:p>
            <a:r>
              <a:rPr lang="en-AU" sz="2800" dirty="0">
                <a:solidFill>
                  <a:srgbClr val="000000"/>
                </a:solidFill>
                <a:latin typeface="Times New Roman" panose="02020603050405020304" pitchFamily="18" charset="0"/>
              </a:rPr>
              <a:t>(3) Self-directed TPD that is independent learning, sometimes initiated at the learner’s discretion, using available resources that may include computers and internet. </a:t>
            </a:r>
            <a:endParaRPr lang="en-AU" sz="2800" dirty="0"/>
          </a:p>
        </p:txBody>
      </p:sp>
    </p:spTree>
    <p:extLst>
      <p:ext uri="{BB962C8B-B14F-4D97-AF65-F5344CB8AC3E}">
        <p14:creationId xmlns:p14="http://schemas.microsoft.com/office/powerpoint/2010/main" val="4029160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3772" y="727392"/>
            <a:ext cx="10049022" cy="4401205"/>
          </a:xfrm>
          <a:prstGeom prst="rect">
            <a:avLst/>
          </a:prstGeom>
        </p:spPr>
        <p:txBody>
          <a:bodyPr wrap="square">
            <a:spAutoFit/>
          </a:bodyPr>
          <a:lstStyle/>
          <a:p>
            <a:r>
              <a:rPr lang="en-AU" sz="2800" dirty="0">
                <a:solidFill>
                  <a:srgbClr val="7030A0"/>
                </a:solidFill>
                <a:latin typeface="Times New Roman" panose="02020603050405020304" pitchFamily="18" charset="0"/>
              </a:rPr>
              <a:t>The goal of self-directed professional development is to lead teachers to identify areas for professional improvement, and then to assist them in guiding their own development in particular growth area. </a:t>
            </a:r>
          </a:p>
          <a:p>
            <a:endParaRPr lang="en-AU" sz="2800" dirty="0">
              <a:solidFill>
                <a:srgbClr val="7030A0"/>
              </a:solidFill>
              <a:latin typeface="Times New Roman" panose="02020603050405020304" pitchFamily="18" charset="0"/>
            </a:endParaRPr>
          </a:p>
          <a:p>
            <a:r>
              <a:rPr lang="en-AU" sz="2800" dirty="0">
                <a:solidFill>
                  <a:srgbClr val="7030A0"/>
                </a:solidFill>
                <a:latin typeface="Times New Roman" panose="02020603050405020304" pitchFamily="18" charset="0"/>
              </a:rPr>
              <a:t>Furthermore, self-directed professional development was concluded that related to self directed learning and adult learning. </a:t>
            </a:r>
          </a:p>
          <a:p>
            <a:endParaRPr lang="en-AU" sz="2800" dirty="0">
              <a:solidFill>
                <a:srgbClr val="7030A0"/>
              </a:solidFill>
              <a:latin typeface="Times New Roman" panose="02020603050405020304" pitchFamily="18" charset="0"/>
            </a:endParaRPr>
          </a:p>
          <a:p>
            <a:r>
              <a:rPr lang="en-AU" sz="2800" dirty="0">
                <a:solidFill>
                  <a:srgbClr val="7030A0"/>
                </a:solidFill>
                <a:latin typeface="Times New Roman" panose="02020603050405020304" pitchFamily="18" charset="0"/>
              </a:rPr>
              <a:t>Self-directed learning is based on the idea of learner control, as opposed to the role of instructions as sole decision makers. </a:t>
            </a:r>
            <a:endParaRPr lang="en-AU" sz="2800" dirty="0">
              <a:solidFill>
                <a:srgbClr val="7030A0"/>
              </a:solidFill>
            </a:endParaRPr>
          </a:p>
        </p:txBody>
      </p:sp>
    </p:spTree>
    <p:extLst>
      <p:ext uri="{BB962C8B-B14F-4D97-AF65-F5344CB8AC3E}">
        <p14:creationId xmlns:p14="http://schemas.microsoft.com/office/powerpoint/2010/main" val="3004653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7501" y="337852"/>
            <a:ext cx="9880209" cy="5632311"/>
          </a:xfrm>
          <a:prstGeom prst="rect">
            <a:avLst/>
          </a:prstGeom>
        </p:spPr>
        <p:txBody>
          <a:bodyPr wrap="square">
            <a:spAutoFit/>
          </a:bodyPr>
          <a:lstStyle/>
          <a:p>
            <a:r>
              <a:rPr lang="en-AU" sz="2400" dirty="0">
                <a:solidFill>
                  <a:srgbClr val="000000"/>
                </a:solidFill>
                <a:latin typeface="Times New Roman" panose="02020603050405020304" pitchFamily="18" charset="0"/>
              </a:rPr>
              <a:t>Teachers as learners can be categorized as adult learners. According to reference [17] there are four viable definition of adult: </a:t>
            </a:r>
          </a:p>
          <a:p>
            <a:endParaRPr lang="en-AU" sz="2400" dirty="0">
              <a:solidFill>
                <a:srgbClr val="000000"/>
              </a:solidFill>
              <a:latin typeface="Times New Roman" panose="02020603050405020304" pitchFamily="18" charset="0"/>
            </a:endParaRPr>
          </a:p>
          <a:p>
            <a:pPr marL="457200" indent="-457200">
              <a:buAutoNum type="arabicParenBoth"/>
            </a:pPr>
            <a:r>
              <a:rPr lang="en-AU" sz="2400" b="1" dirty="0">
                <a:solidFill>
                  <a:srgbClr val="00B050"/>
                </a:solidFill>
                <a:latin typeface="Times New Roman" panose="02020603050405020304" pitchFamily="18" charset="0"/>
              </a:rPr>
              <a:t>adult biologically, </a:t>
            </a:r>
          </a:p>
          <a:p>
            <a:r>
              <a:rPr lang="en-AU" sz="2400" b="1" dirty="0">
                <a:solidFill>
                  <a:srgbClr val="00B050"/>
                </a:solidFill>
                <a:latin typeface="Times New Roman" panose="02020603050405020304" pitchFamily="18" charset="0"/>
              </a:rPr>
              <a:t>(2) adult legally, </a:t>
            </a:r>
          </a:p>
          <a:p>
            <a:r>
              <a:rPr lang="en-AU" sz="2400" b="1" dirty="0">
                <a:solidFill>
                  <a:srgbClr val="00B050"/>
                </a:solidFill>
                <a:latin typeface="Times New Roman" panose="02020603050405020304" pitchFamily="18" charset="0"/>
              </a:rPr>
              <a:t>(3) adult socially, and </a:t>
            </a:r>
          </a:p>
          <a:p>
            <a:r>
              <a:rPr lang="en-AU" sz="2400" b="1" dirty="0">
                <a:solidFill>
                  <a:srgbClr val="00B050"/>
                </a:solidFill>
                <a:latin typeface="Times New Roman" panose="02020603050405020304" pitchFamily="18" charset="0"/>
              </a:rPr>
              <a:t>(4) adult psychologically. </a:t>
            </a:r>
          </a:p>
          <a:p>
            <a:endParaRPr lang="en-AU" sz="2400" dirty="0">
              <a:solidFill>
                <a:srgbClr val="000000"/>
              </a:solidFill>
              <a:latin typeface="Times New Roman" panose="02020603050405020304" pitchFamily="18" charset="0"/>
            </a:endParaRPr>
          </a:p>
          <a:p>
            <a:r>
              <a:rPr lang="en-AU" sz="2400" dirty="0">
                <a:solidFill>
                  <a:srgbClr val="7030A0"/>
                </a:solidFill>
                <a:latin typeface="Times New Roman" panose="02020603050405020304" pitchFamily="18" charset="0"/>
              </a:rPr>
              <a:t>One of the most importance of those fourth definition is the adult psychologically with regard to learning. </a:t>
            </a:r>
          </a:p>
          <a:p>
            <a:endParaRPr lang="en-AU" sz="2400" dirty="0">
              <a:solidFill>
                <a:srgbClr val="7030A0"/>
              </a:solidFill>
              <a:latin typeface="Times New Roman" panose="02020603050405020304" pitchFamily="18" charset="0"/>
            </a:endParaRPr>
          </a:p>
          <a:p>
            <a:r>
              <a:rPr lang="en-AU" sz="2400" dirty="0">
                <a:solidFill>
                  <a:srgbClr val="7030A0"/>
                </a:solidFill>
                <a:latin typeface="Times New Roman" panose="02020603050405020304" pitchFamily="18" charset="0"/>
              </a:rPr>
              <a:t>On the other hand, the development psychology has contributed a growing body of knowledge about changes of age through the life span in such characteristics as physical capabilities, mental abilities, interests, attitudes, values, creativity, and life styles .</a:t>
            </a:r>
            <a:endParaRPr lang="en-AU" sz="2400" dirty="0">
              <a:solidFill>
                <a:srgbClr val="7030A0"/>
              </a:solidFill>
            </a:endParaRPr>
          </a:p>
        </p:txBody>
      </p:sp>
    </p:spTree>
    <p:extLst>
      <p:ext uri="{BB962C8B-B14F-4D97-AF65-F5344CB8AC3E}">
        <p14:creationId xmlns:p14="http://schemas.microsoft.com/office/powerpoint/2010/main" val="3644108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704" y="279405"/>
            <a:ext cx="9767668" cy="6555641"/>
          </a:xfrm>
          <a:prstGeom prst="rect">
            <a:avLst/>
          </a:prstGeom>
        </p:spPr>
        <p:txBody>
          <a:bodyPr wrap="square">
            <a:spAutoFit/>
          </a:bodyPr>
          <a:lstStyle/>
          <a:p>
            <a:r>
              <a:rPr lang="en-AU" sz="2800" dirty="0">
                <a:solidFill>
                  <a:srgbClr val="000000"/>
                </a:solidFill>
                <a:latin typeface="Times New Roman" panose="02020603050405020304" pitchFamily="18" charset="0"/>
              </a:rPr>
              <a:t>Andragogy in practice, there are six cores of adult learning principles: </a:t>
            </a:r>
          </a:p>
          <a:p>
            <a:endParaRPr lang="en-AU" sz="2800" dirty="0">
              <a:solidFill>
                <a:srgbClr val="7030A0"/>
              </a:solidFill>
              <a:latin typeface="Times New Roman" panose="02020603050405020304" pitchFamily="18" charset="0"/>
            </a:endParaRPr>
          </a:p>
          <a:p>
            <a:pPr marL="514350" indent="-514350">
              <a:buAutoNum type="arabicParenBoth"/>
            </a:pPr>
            <a:r>
              <a:rPr lang="en-AU" sz="2800" dirty="0">
                <a:solidFill>
                  <a:srgbClr val="7030A0"/>
                </a:solidFill>
                <a:latin typeface="Times New Roman" panose="02020603050405020304" pitchFamily="18" charset="0"/>
              </a:rPr>
              <a:t>the learners’ need to know, </a:t>
            </a:r>
          </a:p>
          <a:p>
            <a:r>
              <a:rPr lang="en-AU" sz="2800" dirty="0">
                <a:solidFill>
                  <a:srgbClr val="7030A0"/>
                </a:solidFill>
                <a:latin typeface="Times New Roman" panose="02020603050405020304" pitchFamily="18" charset="0"/>
              </a:rPr>
              <a:t>(2) self-concept of the learner, </a:t>
            </a:r>
          </a:p>
          <a:p>
            <a:r>
              <a:rPr lang="en-AU" sz="2800" dirty="0">
                <a:solidFill>
                  <a:srgbClr val="7030A0"/>
                </a:solidFill>
                <a:latin typeface="Times New Roman" panose="02020603050405020304" pitchFamily="18" charset="0"/>
              </a:rPr>
              <a:t>(3) prior experience of the learner, </a:t>
            </a:r>
          </a:p>
          <a:p>
            <a:r>
              <a:rPr lang="en-AU" sz="2800" dirty="0">
                <a:solidFill>
                  <a:srgbClr val="7030A0"/>
                </a:solidFill>
                <a:latin typeface="Times New Roman" panose="02020603050405020304" pitchFamily="18" charset="0"/>
              </a:rPr>
              <a:t>(4) readiness to learn, </a:t>
            </a:r>
          </a:p>
          <a:p>
            <a:r>
              <a:rPr lang="en-AU" sz="2800" dirty="0">
                <a:solidFill>
                  <a:srgbClr val="7030A0"/>
                </a:solidFill>
                <a:latin typeface="Times New Roman" panose="02020603050405020304" pitchFamily="18" charset="0"/>
              </a:rPr>
              <a:t>(5) orientation to learning, and </a:t>
            </a:r>
          </a:p>
          <a:p>
            <a:r>
              <a:rPr lang="en-AU" sz="2800" dirty="0">
                <a:solidFill>
                  <a:srgbClr val="7030A0"/>
                </a:solidFill>
                <a:latin typeface="Times New Roman" panose="02020603050405020304" pitchFamily="18" charset="0"/>
              </a:rPr>
              <a:t>(6) motivation to learn [Ref. 17]. </a:t>
            </a:r>
          </a:p>
          <a:p>
            <a:endParaRPr lang="en-AU" sz="2800" dirty="0">
              <a:solidFill>
                <a:srgbClr val="000000"/>
              </a:solidFill>
              <a:latin typeface="Times New Roman" panose="02020603050405020304" pitchFamily="18" charset="0"/>
            </a:endParaRPr>
          </a:p>
          <a:p>
            <a:r>
              <a:rPr lang="en-AU" sz="2800" dirty="0">
                <a:solidFill>
                  <a:srgbClr val="000000"/>
                </a:solidFill>
                <a:latin typeface="Times New Roman" panose="02020603050405020304" pitchFamily="18" charset="0"/>
              </a:rPr>
              <a:t>Those descriptions can be shows that adult learning in order to ensure that professional development is congruent with the teacher’s need, it is depending on a character of each teacher its self. Here, the character means as such mental abilities, interests, attitudes, values, creativity that mentioned above. </a:t>
            </a:r>
            <a:endParaRPr lang="en-AU" sz="2800" dirty="0"/>
          </a:p>
        </p:txBody>
      </p:sp>
    </p:spTree>
    <p:extLst>
      <p:ext uri="{BB962C8B-B14F-4D97-AF65-F5344CB8AC3E}">
        <p14:creationId xmlns:p14="http://schemas.microsoft.com/office/powerpoint/2010/main" val="3331894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7502" y="406012"/>
            <a:ext cx="10189698" cy="4893647"/>
          </a:xfrm>
          <a:prstGeom prst="rect">
            <a:avLst/>
          </a:prstGeom>
        </p:spPr>
        <p:txBody>
          <a:bodyPr wrap="square">
            <a:spAutoFit/>
          </a:bodyPr>
          <a:lstStyle/>
          <a:p>
            <a:r>
              <a:rPr lang="en-AU" sz="2400" dirty="0">
                <a:solidFill>
                  <a:srgbClr val="7030A0"/>
                </a:solidFill>
                <a:latin typeface="Times New Roman" panose="02020603050405020304" pitchFamily="18" charset="0"/>
              </a:rPr>
              <a:t>Principles of Effective Character Education, i.e</a:t>
            </a:r>
            <a:r>
              <a:rPr lang="en-AU" sz="2400" dirty="0">
                <a:solidFill>
                  <a:srgbClr val="000000"/>
                </a:solidFill>
                <a:latin typeface="Times New Roman" panose="02020603050405020304" pitchFamily="18" charset="0"/>
              </a:rPr>
              <a:t>.</a:t>
            </a:r>
          </a:p>
          <a:p>
            <a:r>
              <a:rPr lang="en-AU" sz="2400" dirty="0">
                <a:solidFill>
                  <a:srgbClr val="000000"/>
                </a:solidFill>
                <a:latin typeface="Times New Roman" panose="02020603050405020304" pitchFamily="18" charset="0"/>
              </a:rPr>
              <a:t> </a:t>
            </a:r>
          </a:p>
          <a:p>
            <a:pPr marL="457200" indent="-457200">
              <a:buAutoNum type="arabicParenBoth"/>
            </a:pPr>
            <a:r>
              <a:rPr lang="en-AU" sz="2400" dirty="0">
                <a:solidFill>
                  <a:srgbClr val="000000"/>
                </a:solidFill>
                <a:latin typeface="Times New Roman" panose="02020603050405020304" pitchFamily="18" charset="0"/>
              </a:rPr>
              <a:t>promotes core values, </a:t>
            </a:r>
          </a:p>
          <a:p>
            <a:r>
              <a:rPr lang="en-AU" sz="2400" dirty="0">
                <a:solidFill>
                  <a:srgbClr val="000000"/>
                </a:solidFill>
                <a:latin typeface="Times New Roman" panose="02020603050405020304" pitchFamily="18" charset="0"/>
              </a:rPr>
              <a:t>(2) defines ―character‖ to include thinking, feeling, and doing, </a:t>
            </a:r>
          </a:p>
          <a:p>
            <a:r>
              <a:rPr lang="en-AU" sz="2400" dirty="0">
                <a:solidFill>
                  <a:srgbClr val="000000"/>
                </a:solidFill>
                <a:latin typeface="Times New Roman" panose="02020603050405020304" pitchFamily="18" charset="0"/>
              </a:rPr>
              <a:t>(3) uses a comprehensive approach, </a:t>
            </a:r>
          </a:p>
          <a:p>
            <a:r>
              <a:rPr lang="en-AU" sz="2400" dirty="0">
                <a:solidFill>
                  <a:srgbClr val="000000"/>
                </a:solidFill>
                <a:latin typeface="Times New Roman" panose="02020603050405020304" pitchFamily="18" charset="0"/>
              </a:rPr>
              <a:t>(4) creates a caring community, </a:t>
            </a:r>
          </a:p>
          <a:p>
            <a:r>
              <a:rPr lang="en-AU" sz="2400" dirty="0">
                <a:solidFill>
                  <a:srgbClr val="000000"/>
                </a:solidFill>
                <a:latin typeface="Times New Roman" panose="02020603050405020304" pitchFamily="18" charset="0"/>
              </a:rPr>
              <a:t>(5) provides students with opportunities for moral action, </a:t>
            </a:r>
          </a:p>
          <a:p>
            <a:r>
              <a:rPr lang="en-AU" sz="2400" dirty="0">
                <a:solidFill>
                  <a:srgbClr val="000000"/>
                </a:solidFill>
                <a:latin typeface="Times New Roman" panose="02020603050405020304" pitchFamily="18" charset="0"/>
              </a:rPr>
              <a:t>(6) offers a meaningful and challenging academic curriculum, </a:t>
            </a:r>
          </a:p>
          <a:p>
            <a:r>
              <a:rPr lang="en-AU" sz="2400" dirty="0">
                <a:solidFill>
                  <a:srgbClr val="000000"/>
                </a:solidFill>
                <a:latin typeface="Times New Roman" panose="02020603050405020304" pitchFamily="18" charset="0"/>
              </a:rPr>
              <a:t>(7) fosters students’ self-motivation, </a:t>
            </a:r>
          </a:p>
          <a:p>
            <a:r>
              <a:rPr lang="en-AU" sz="2400" dirty="0">
                <a:solidFill>
                  <a:srgbClr val="000000"/>
                </a:solidFill>
                <a:latin typeface="Times New Roman" panose="02020603050405020304" pitchFamily="18" charset="0"/>
              </a:rPr>
              <a:t>(8) engages staff as a learning community, </a:t>
            </a:r>
          </a:p>
          <a:p>
            <a:r>
              <a:rPr lang="en-AU" sz="2400" dirty="0">
                <a:solidFill>
                  <a:srgbClr val="000000"/>
                </a:solidFill>
                <a:latin typeface="Times New Roman" panose="02020603050405020304" pitchFamily="18" charset="0"/>
              </a:rPr>
              <a:t>(9) fosters shared leadership, </a:t>
            </a:r>
          </a:p>
          <a:p>
            <a:r>
              <a:rPr lang="en-AU" sz="2400" dirty="0">
                <a:solidFill>
                  <a:srgbClr val="000000"/>
                </a:solidFill>
                <a:latin typeface="Times New Roman" panose="02020603050405020304" pitchFamily="18" charset="0"/>
              </a:rPr>
              <a:t>(10) engages families and community members as partners, and</a:t>
            </a:r>
          </a:p>
          <a:p>
            <a:r>
              <a:rPr lang="en-AU" sz="2400" dirty="0">
                <a:solidFill>
                  <a:srgbClr val="000000"/>
                </a:solidFill>
                <a:latin typeface="Times New Roman" panose="02020603050405020304" pitchFamily="18" charset="0"/>
              </a:rPr>
              <a:t> (11) assesses the culture and climate of the school. </a:t>
            </a:r>
            <a:endParaRPr lang="en-AU" sz="2400" dirty="0"/>
          </a:p>
        </p:txBody>
      </p:sp>
    </p:spTree>
    <p:extLst>
      <p:ext uri="{BB962C8B-B14F-4D97-AF65-F5344CB8AC3E}">
        <p14:creationId xmlns:p14="http://schemas.microsoft.com/office/powerpoint/2010/main" val="149711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1230" y="439505"/>
            <a:ext cx="10316307" cy="3970318"/>
          </a:xfrm>
          <a:prstGeom prst="rect">
            <a:avLst/>
          </a:prstGeom>
        </p:spPr>
        <p:txBody>
          <a:bodyPr wrap="square">
            <a:spAutoFit/>
          </a:bodyPr>
          <a:lstStyle/>
          <a:p>
            <a:pPr>
              <a:spcAft>
                <a:spcPts val="0"/>
              </a:spcAft>
            </a:pPr>
            <a:r>
              <a:rPr lang="en-AU" sz="2800" dirty="0">
                <a:solidFill>
                  <a:srgbClr val="000000"/>
                </a:solidFill>
                <a:latin typeface="Arial,Italic"/>
                <a:ea typeface="Times New Roman" panose="02020603050405020304" pitchFamily="18" charset="0"/>
                <a:cs typeface="Arial,Italic"/>
              </a:rPr>
              <a:t>For an activity to be designated as scholarship, it should manifest at least three key</a:t>
            </a:r>
            <a:r>
              <a:rPr lang="en-AU" sz="2800" dirty="0">
                <a:latin typeface="Times New Roman" panose="02020603050405020304" pitchFamily="18" charset="0"/>
                <a:ea typeface="Times New Roman" panose="02020603050405020304" pitchFamily="18" charset="0"/>
              </a:rPr>
              <a:t> </a:t>
            </a:r>
            <a:r>
              <a:rPr lang="en-AU" sz="2800" dirty="0">
                <a:solidFill>
                  <a:srgbClr val="000000"/>
                </a:solidFill>
                <a:latin typeface="Arial,Italic"/>
                <a:ea typeface="Times New Roman" panose="02020603050405020304" pitchFamily="18" charset="0"/>
                <a:cs typeface="Arial,Italic"/>
              </a:rPr>
              <a:t>characteristics: </a:t>
            </a:r>
          </a:p>
          <a:p>
            <a:pPr>
              <a:spcAft>
                <a:spcPts val="0"/>
              </a:spcAft>
            </a:pPr>
            <a:endParaRPr lang="en-AU" sz="2800" dirty="0">
              <a:solidFill>
                <a:srgbClr val="000000"/>
              </a:solidFill>
              <a:latin typeface="Arial,Italic"/>
              <a:ea typeface="Times New Roman" panose="02020603050405020304" pitchFamily="18" charset="0"/>
              <a:cs typeface="Arial,Italic"/>
            </a:endParaRPr>
          </a:p>
          <a:p>
            <a:pPr marL="457200" indent="-457200">
              <a:spcAft>
                <a:spcPts val="0"/>
              </a:spcAft>
              <a:buFont typeface="Arial" panose="020B0604020202020204" pitchFamily="34" charset="0"/>
              <a:buChar char="•"/>
            </a:pPr>
            <a:r>
              <a:rPr lang="en-AU" sz="2800" dirty="0">
                <a:solidFill>
                  <a:srgbClr val="7030A0"/>
                </a:solidFill>
                <a:latin typeface="Arial,Italic"/>
                <a:ea typeface="Times New Roman" panose="02020603050405020304" pitchFamily="18" charset="0"/>
                <a:cs typeface="Arial,Italic"/>
              </a:rPr>
              <a:t>It should be public, </a:t>
            </a:r>
          </a:p>
          <a:p>
            <a:pPr marL="457200" indent="-457200">
              <a:spcAft>
                <a:spcPts val="0"/>
              </a:spcAft>
              <a:buFont typeface="Arial" panose="020B0604020202020204" pitchFamily="34" charset="0"/>
              <a:buChar char="•"/>
            </a:pPr>
            <a:endParaRPr lang="en-AU" sz="2800" dirty="0">
              <a:solidFill>
                <a:srgbClr val="7030A0"/>
              </a:solidFill>
              <a:latin typeface="Arial,Italic"/>
              <a:ea typeface="Times New Roman" panose="02020603050405020304" pitchFamily="18" charset="0"/>
              <a:cs typeface="Arial,Italic"/>
            </a:endParaRPr>
          </a:p>
          <a:p>
            <a:pPr marL="457200" indent="-457200">
              <a:spcAft>
                <a:spcPts val="0"/>
              </a:spcAft>
              <a:buFont typeface="Arial" panose="020B0604020202020204" pitchFamily="34" charset="0"/>
              <a:buChar char="•"/>
            </a:pPr>
            <a:r>
              <a:rPr lang="en-AU" sz="2800" dirty="0">
                <a:solidFill>
                  <a:srgbClr val="7030A0"/>
                </a:solidFill>
                <a:latin typeface="Arial,Italic"/>
                <a:ea typeface="Times New Roman" panose="02020603050405020304" pitchFamily="18" charset="0"/>
                <a:cs typeface="Arial,Italic"/>
              </a:rPr>
              <a:t>susceptible to critical review and evaluation, </a:t>
            </a:r>
          </a:p>
          <a:p>
            <a:pPr marL="457200" indent="-457200">
              <a:spcAft>
                <a:spcPts val="0"/>
              </a:spcAft>
              <a:buFont typeface="Arial" panose="020B0604020202020204" pitchFamily="34" charset="0"/>
              <a:buChar char="•"/>
            </a:pPr>
            <a:endParaRPr lang="en-AU" sz="2800" dirty="0">
              <a:solidFill>
                <a:srgbClr val="7030A0"/>
              </a:solidFill>
              <a:latin typeface="Arial,Italic"/>
              <a:ea typeface="Times New Roman" panose="02020603050405020304" pitchFamily="18" charset="0"/>
              <a:cs typeface="Arial,Italic"/>
            </a:endParaRPr>
          </a:p>
          <a:p>
            <a:pPr marL="457200" indent="-457200">
              <a:spcAft>
                <a:spcPts val="0"/>
              </a:spcAft>
              <a:buFont typeface="Arial" panose="020B0604020202020204" pitchFamily="34" charset="0"/>
              <a:buChar char="•"/>
            </a:pPr>
            <a:r>
              <a:rPr lang="en-AU" sz="2800" dirty="0">
                <a:solidFill>
                  <a:srgbClr val="7030A0"/>
                </a:solidFill>
                <a:latin typeface="Arial,Italic"/>
                <a:ea typeface="Times New Roman" panose="02020603050405020304" pitchFamily="18" charset="0"/>
                <a:cs typeface="Arial,Italic"/>
              </a:rPr>
              <a:t>and accessible for exchange and use by other members of one’s scholarly community</a:t>
            </a:r>
            <a:endParaRPr lang="en-AU" sz="2800" dirty="0">
              <a:solidFill>
                <a:srgbClr val="7030A0"/>
              </a:solidFill>
            </a:endParaRPr>
          </a:p>
        </p:txBody>
      </p:sp>
    </p:spTree>
    <p:extLst>
      <p:ext uri="{BB962C8B-B14F-4D97-AF65-F5344CB8AC3E}">
        <p14:creationId xmlns:p14="http://schemas.microsoft.com/office/powerpoint/2010/main" val="1802726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9366" y="516376"/>
            <a:ext cx="9570720" cy="3970318"/>
          </a:xfrm>
          <a:prstGeom prst="rect">
            <a:avLst/>
          </a:prstGeom>
        </p:spPr>
        <p:txBody>
          <a:bodyPr wrap="square">
            <a:spAutoFit/>
          </a:bodyPr>
          <a:lstStyle/>
          <a:p>
            <a:r>
              <a:rPr lang="en-AU" sz="2800" dirty="0">
                <a:solidFill>
                  <a:srgbClr val="000000"/>
                </a:solidFill>
                <a:latin typeface="Times New Roman" panose="02020603050405020304" pitchFamily="18" charset="0"/>
              </a:rPr>
              <a:t>Self-directed professional development as an enriched professionalism of teachers is expected to improve the quality of the teacher’s character in learning process and after attending professional development. </a:t>
            </a:r>
          </a:p>
          <a:p>
            <a:endParaRPr lang="en-AU" sz="2800" dirty="0">
              <a:solidFill>
                <a:srgbClr val="000000"/>
              </a:solidFill>
              <a:latin typeface="Times New Roman" panose="02020603050405020304" pitchFamily="18" charset="0"/>
            </a:endParaRPr>
          </a:p>
          <a:p>
            <a:r>
              <a:rPr lang="en-AU" sz="2800" dirty="0">
                <a:solidFill>
                  <a:srgbClr val="000000"/>
                </a:solidFill>
                <a:latin typeface="Times New Roman" panose="02020603050405020304" pitchFamily="18" charset="0"/>
              </a:rPr>
              <a:t>Based on those of statements, the characters are proposed to grow in self-directed professional development approach, i.e. awareness, honesty, respect, responsibility, fairness, caring, perseverance, self-discipline, and citizenship. </a:t>
            </a:r>
            <a:endParaRPr lang="en-AU" sz="2800" dirty="0"/>
          </a:p>
        </p:txBody>
      </p:sp>
    </p:spTree>
    <p:extLst>
      <p:ext uri="{BB962C8B-B14F-4D97-AF65-F5344CB8AC3E}">
        <p14:creationId xmlns:p14="http://schemas.microsoft.com/office/powerpoint/2010/main" val="2613636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7840" y="556403"/>
            <a:ext cx="9866142" cy="2677656"/>
          </a:xfrm>
          <a:prstGeom prst="rect">
            <a:avLst/>
          </a:prstGeom>
        </p:spPr>
        <p:txBody>
          <a:bodyPr wrap="square">
            <a:spAutoFit/>
          </a:bodyPr>
          <a:lstStyle/>
          <a:p>
            <a:r>
              <a:rPr lang="en-AU" sz="2800" dirty="0">
                <a:solidFill>
                  <a:srgbClr val="000000"/>
                </a:solidFill>
                <a:latin typeface="Times New Roman" panose="02020603050405020304" pitchFamily="18" charset="0"/>
              </a:rPr>
              <a:t>Self-directed professional development approach is one of an alternative to enhance a vocational teacher’s competencies in order to enriching their professionalism, learning improvement, and school improvement. In learning process, self-directed professional development has applied the principles of adult learning that covered inside the principles of character education. </a:t>
            </a:r>
            <a:endParaRPr lang="en-AU" sz="2800" dirty="0"/>
          </a:p>
        </p:txBody>
      </p:sp>
    </p:spTree>
    <p:extLst>
      <p:ext uri="{BB962C8B-B14F-4D97-AF65-F5344CB8AC3E}">
        <p14:creationId xmlns:p14="http://schemas.microsoft.com/office/powerpoint/2010/main" val="179895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6486" y="124659"/>
            <a:ext cx="9612923" cy="6555641"/>
          </a:xfrm>
          <a:prstGeom prst="rect">
            <a:avLst/>
          </a:prstGeom>
        </p:spPr>
        <p:txBody>
          <a:bodyPr wrap="square">
            <a:spAutoFit/>
          </a:bodyPr>
          <a:lstStyle/>
          <a:p>
            <a:r>
              <a:rPr lang="en-AU" sz="2800" dirty="0">
                <a:latin typeface="Arial" panose="020B0604020202020204" pitchFamily="34" charset="0"/>
                <a:ea typeface="Times New Roman" panose="02020603050405020304" pitchFamily="18" charset="0"/>
              </a:rPr>
              <a:t>An academic who is focussing on scholarship of teaching should reflect the knowledge distinctions articulated by Lee Schulman: </a:t>
            </a:r>
          </a:p>
          <a:p>
            <a:endParaRPr lang="en-AU" sz="2800" dirty="0">
              <a:latin typeface="Arial" panose="020B0604020202020204" pitchFamily="34" charset="0"/>
              <a:ea typeface="Times New Roman" panose="02020603050405020304" pitchFamily="18" charset="0"/>
            </a:endParaRPr>
          </a:p>
          <a:p>
            <a:pPr marL="571500" indent="-571500">
              <a:buAutoNum type="romanLcParenR"/>
            </a:pPr>
            <a:r>
              <a:rPr lang="en-AU" sz="2800" u="sng" dirty="0">
                <a:solidFill>
                  <a:srgbClr val="7030A0"/>
                </a:solidFill>
                <a:latin typeface="Arial" panose="020B0604020202020204" pitchFamily="34" charset="0"/>
                <a:ea typeface="Times New Roman" panose="02020603050405020304" pitchFamily="18" charset="0"/>
              </a:rPr>
              <a:t>disciplinary content knowledge</a:t>
            </a:r>
            <a:r>
              <a:rPr lang="en-AU" sz="2800" dirty="0">
                <a:solidFill>
                  <a:srgbClr val="7030A0"/>
                </a:solidFill>
                <a:latin typeface="Arial" panose="020B0604020202020204" pitchFamily="34" charset="0"/>
                <a:ea typeface="Times New Roman" panose="02020603050405020304" pitchFamily="18" charset="0"/>
              </a:rPr>
              <a:t> </a:t>
            </a:r>
            <a:r>
              <a:rPr lang="en-AU" sz="2800" dirty="0">
                <a:latin typeface="Arial" panose="020B0604020202020204" pitchFamily="34" charset="0"/>
                <a:ea typeface="Times New Roman" panose="02020603050405020304" pitchFamily="18" charset="0"/>
              </a:rPr>
              <a:t>– i.e., they will know their discipline very well and be able to use multiple forms of representing that knowledge to different audiences; </a:t>
            </a:r>
          </a:p>
          <a:p>
            <a:pPr marL="571500" indent="-571500">
              <a:buAutoNum type="romanLcParenR"/>
            </a:pPr>
            <a:endParaRPr lang="en-AU" sz="2800" dirty="0">
              <a:latin typeface="Arial" panose="020B0604020202020204" pitchFamily="34" charset="0"/>
              <a:ea typeface="Times New Roman" panose="02020603050405020304" pitchFamily="18" charset="0"/>
            </a:endParaRPr>
          </a:p>
          <a:p>
            <a:pPr marL="571500" indent="-571500">
              <a:buAutoNum type="romanLcParenR"/>
            </a:pPr>
            <a:r>
              <a:rPr lang="en-AU" sz="2800" dirty="0">
                <a:latin typeface="Arial" panose="020B0604020202020204" pitchFamily="34" charset="0"/>
                <a:ea typeface="Times New Roman" panose="02020603050405020304" pitchFamily="18" charset="0"/>
              </a:rPr>
              <a:t> </a:t>
            </a:r>
            <a:r>
              <a:rPr lang="en-AU" sz="2800" u="sng" dirty="0">
                <a:solidFill>
                  <a:srgbClr val="7030A0"/>
                </a:solidFill>
                <a:latin typeface="Arial" panose="020B0604020202020204" pitchFamily="34" charset="0"/>
                <a:ea typeface="Times New Roman" panose="02020603050405020304" pitchFamily="18" charset="0"/>
              </a:rPr>
              <a:t>knowledge of effective pedagogical  practices</a:t>
            </a:r>
            <a:r>
              <a:rPr lang="en-AU" sz="2800" dirty="0">
                <a:solidFill>
                  <a:srgbClr val="7030A0"/>
                </a:solidFill>
                <a:latin typeface="Arial" panose="020B0604020202020204" pitchFamily="34" charset="0"/>
                <a:ea typeface="Times New Roman" panose="02020603050405020304" pitchFamily="18" charset="0"/>
              </a:rPr>
              <a:t> – </a:t>
            </a:r>
            <a:r>
              <a:rPr lang="en-AU" sz="2800" dirty="0">
                <a:latin typeface="Arial" panose="020B0604020202020204" pitchFamily="34" charset="0"/>
                <a:ea typeface="Times New Roman" panose="02020603050405020304" pitchFamily="18" charset="0"/>
              </a:rPr>
              <a:t>i.e., they will know how to teach well in general using effective strategies; </a:t>
            </a:r>
          </a:p>
          <a:p>
            <a:pPr marL="571500" indent="-571500">
              <a:buAutoNum type="romanLcParenR"/>
            </a:pPr>
            <a:endParaRPr lang="en-AU" sz="2800" dirty="0">
              <a:latin typeface="Arial" panose="020B0604020202020204" pitchFamily="34" charset="0"/>
              <a:ea typeface="Times New Roman" panose="02020603050405020304" pitchFamily="18" charset="0"/>
            </a:endParaRPr>
          </a:p>
          <a:p>
            <a:pPr marL="571500" indent="-571500">
              <a:buAutoNum type="romanLcParenR"/>
            </a:pPr>
            <a:r>
              <a:rPr lang="en-AU" sz="2800" dirty="0">
                <a:latin typeface="Arial" panose="020B0604020202020204" pitchFamily="34" charset="0"/>
                <a:ea typeface="Times New Roman" panose="02020603050405020304" pitchFamily="18" charset="0"/>
              </a:rPr>
              <a:t>they will have </a:t>
            </a:r>
            <a:r>
              <a:rPr lang="en-AU" sz="2800" u="sng" dirty="0">
                <a:solidFill>
                  <a:srgbClr val="7030A0"/>
                </a:solidFill>
                <a:latin typeface="Arial" panose="020B0604020202020204" pitchFamily="34" charset="0"/>
                <a:ea typeface="Times New Roman" panose="02020603050405020304" pitchFamily="18" charset="0"/>
              </a:rPr>
              <a:t>knowledge of discipline specific pedagogical practices</a:t>
            </a:r>
            <a:r>
              <a:rPr lang="en-AU" sz="2800" dirty="0">
                <a:solidFill>
                  <a:srgbClr val="7030A0"/>
                </a:solidFill>
                <a:latin typeface="Arial" panose="020B0604020202020204" pitchFamily="34" charset="0"/>
                <a:ea typeface="Times New Roman" panose="02020603050405020304" pitchFamily="18" charset="0"/>
              </a:rPr>
              <a:t> </a:t>
            </a:r>
            <a:endParaRPr lang="en-AU" sz="2800" dirty="0">
              <a:solidFill>
                <a:srgbClr val="7030A0"/>
              </a:solidFill>
            </a:endParaRPr>
          </a:p>
        </p:txBody>
      </p:sp>
    </p:spTree>
    <p:extLst>
      <p:ext uri="{BB962C8B-B14F-4D97-AF65-F5344CB8AC3E}">
        <p14:creationId xmlns:p14="http://schemas.microsoft.com/office/powerpoint/2010/main" val="2518584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976" y="511019"/>
            <a:ext cx="10020886" cy="5693866"/>
          </a:xfrm>
          <a:prstGeom prst="rect">
            <a:avLst/>
          </a:prstGeom>
        </p:spPr>
        <p:txBody>
          <a:bodyPr wrap="square">
            <a:spAutoFit/>
          </a:bodyPr>
          <a:lstStyle/>
          <a:p>
            <a:pPr>
              <a:spcAft>
                <a:spcPts val="0"/>
              </a:spcAft>
            </a:pPr>
            <a:r>
              <a:rPr lang="en-AU" sz="2800" b="1" u="sng" dirty="0">
                <a:solidFill>
                  <a:srgbClr val="FF0000"/>
                </a:solidFill>
                <a:latin typeface="Arial" panose="020B0604020202020204" pitchFamily="34" charset="0"/>
                <a:ea typeface="Times New Roman" panose="02020603050405020304" pitchFamily="18" charset="0"/>
              </a:rPr>
              <a:t>Scholarly teaching </a:t>
            </a:r>
            <a:endParaRPr lang="en-AU" sz="2800" dirty="0">
              <a:solidFill>
                <a:srgbClr val="FF0000"/>
              </a:solidFill>
              <a:latin typeface="Times New Roman" panose="02020603050405020304" pitchFamily="18" charset="0"/>
              <a:ea typeface="Times New Roman" panose="02020603050405020304" pitchFamily="18" charset="0"/>
            </a:endParaRPr>
          </a:p>
          <a:p>
            <a:pPr>
              <a:spcAft>
                <a:spcPts val="0"/>
              </a:spcAft>
            </a:pPr>
            <a:r>
              <a:rPr lang="en-AU" sz="2800" b="1" dirty="0">
                <a:latin typeface="Arial" panose="020B0604020202020204" pitchFamily="34" charset="0"/>
                <a:ea typeface="Times New Roman" panose="02020603050405020304" pitchFamily="18" charset="0"/>
              </a:rPr>
              <a:t> </a:t>
            </a:r>
            <a:endParaRPr lang="en-AU" sz="2800" dirty="0">
              <a:latin typeface="Times New Roman" panose="02020603050405020304" pitchFamily="18" charset="0"/>
              <a:ea typeface="Times New Roman" panose="02020603050405020304" pitchFamily="18" charset="0"/>
            </a:endParaRPr>
          </a:p>
          <a:p>
            <a:pPr>
              <a:spcAft>
                <a:spcPts val="0"/>
              </a:spcAft>
            </a:pPr>
            <a:r>
              <a:rPr lang="en-AU" sz="2800" b="1" dirty="0">
                <a:latin typeface="Arial" panose="020B0604020202020204" pitchFamily="34" charset="0"/>
                <a:ea typeface="Times New Roman" panose="02020603050405020304" pitchFamily="18" charset="0"/>
              </a:rPr>
              <a:t>Scholarly teaching in a discipline involves all of the following:</a:t>
            </a:r>
          </a:p>
          <a:p>
            <a:pPr>
              <a:spcAft>
                <a:spcPts val="0"/>
              </a:spcAft>
            </a:pPr>
            <a:endParaRPr lang="en-AU" sz="2800" dirty="0">
              <a:solidFill>
                <a:srgbClr val="7030A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95300" algn="l"/>
              </a:tabLst>
            </a:pPr>
            <a:r>
              <a:rPr lang="en-AU" sz="2800" b="1" dirty="0">
                <a:solidFill>
                  <a:srgbClr val="7030A0"/>
                </a:solidFill>
                <a:latin typeface="Arial" panose="020B0604020202020204" pitchFamily="34" charset="0"/>
                <a:ea typeface="Times New Roman" panose="02020603050405020304" pitchFamily="18" charset="0"/>
              </a:rPr>
              <a:t>striving for a high level of proficiency in stimulating students and fostering their learning in a variety of appropriate ways, </a:t>
            </a:r>
            <a:endParaRPr lang="en-AU" sz="2800" dirty="0">
              <a:solidFill>
                <a:srgbClr val="7030A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95300" algn="l"/>
              </a:tabLst>
            </a:pPr>
            <a:r>
              <a:rPr lang="en-AU" sz="2800" b="1" dirty="0">
                <a:solidFill>
                  <a:srgbClr val="7030A0"/>
                </a:solidFill>
                <a:latin typeface="Arial" panose="020B0604020202020204" pitchFamily="34" charset="0"/>
                <a:ea typeface="Times New Roman" panose="02020603050405020304" pitchFamily="18" charset="0"/>
              </a:rPr>
              <a:t>being familiar with the latest ideas in one's subject,</a:t>
            </a:r>
            <a:endParaRPr lang="en-AU" sz="2800" dirty="0">
              <a:solidFill>
                <a:srgbClr val="7030A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95300" algn="l"/>
              </a:tabLst>
            </a:pPr>
            <a:r>
              <a:rPr lang="en-AU" sz="2800" b="1" dirty="0">
                <a:solidFill>
                  <a:srgbClr val="7030A0"/>
                </a:solidFill>
                <a:latin typeface="Arial" panose="020B0604020202020204" pitchFamily="34" charset="0"/>
                <a:ea typeface="Times New Roman" panose="02020603050405020304" pitchFamily="18" charset="0"/>
              </a:rPr>
              <a:t>being informed by current ideas for teaching that subject, </a:t>
            </a:r>
            <a:endParaRPr lang="en-AU" sz="2800" dirty="0">
              <a:solidFill>
                <a:srgbClr val="7030A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95300" algn="l"/>
              </a:tabLst>
            </a:pPr>
            <a:r>
              <a:rPr lang="en-AU" sz="2800" b="1" dirty="0">
                <a:solidFill>
                  <a:srgbClr val="7030A0"/>
                </a:solidFill>
                <a:latin typeface="Arial" panose="020B0604020202020204" pitchFamily="34" charset="0"/>
                <a:ea typeface="Times New Roman" panose="02020603050405020304" pitchFamily="18" charset="0"/>
              </a:rPr>
              <a:t>evaluating and reflecting on one's teaching practice and the student learning which follows.</a:t>
            </a:r>
            <a:endParaRPr lang="en-AU" sz="2800" dirty="0">
              <a:solidFill>
                <a:srgbClr val="7030A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315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6825" y="595181"/>
            <a:ext cx="6096000" cy="830997"/>
          </a:xfrm>
          <a:prstGeom prst="rect">
            <a:avLst/>
          </a:prstGeom>
        </p:spPr>
        <p:txBody>
          <a:bodyPr>
            <a:spAutoFit/>
          </a:bodyPr>
          <a:lstStyle/>
          <a:p>
            <a:pPr>
              <a:spcAft>
                <a:spcPts val="0"/>
              </a:spcAft>
            </a:pPr>
            <a:r>
              <a:rPr lang="en-AU" sz="2400" b="1" u="sng" dirty="0">
                <a:solidFill>
                  <a:srgbClr val="FF0000"/>
                </a:solidFill>
                <a:latin typeface="Arial" panose="020B0604020202020204" pitchFamily="34" charset="0"/>
                <a:ea typeface="Times New Roman" panose="02020603050405020304" pitchFamily="18" charset="0"/>
              </a:rPr>
              <a:t>The scholarship of teaching </a:t>
            </a:r>
            <a:br>
              <a:rPr lang="en-AU" sz="2400" b="1" u="sng" dirty="0">
                <a:solidFill>
                  <a:srgbClr val="FF0000"/>
                </a:solidFill>
                <a:latin typeface="Arial" panose="020B0604020202020204" pitchFamily="34" charset="0"/>
                <a:ea typeface="Times New Roman" panose="02020603050405020304" pitchFamily="18" charset="0"/>
              </a:rPr>
            </a:br>
            <a:endParaRPr lang="en-AU" sz="2400" dirty="0">
              <a:solidFill>
                <a:srgbClr val="FF0000"/>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1556824" y="1426178"/>
            <a:ext cx="9584787" cy="4431983"/>
          </a:xfrm>
          <a:prstGeom prst="rect">
            <a:avLst/>
          </a:prstGeom>
        </p:spPr>
        <p:txBody>
          <a:bodyPr wrap="square">
            <a:spAutoFit/>
          </a:bodyPr>
          <a:lstStyle/>
          <a:p>
            <a:pPr marL="342900" lvl="0" indent="-342900">
              <a:spcAft>
                <a:spcPts val="0"/>
              </a:spcAft>
              <a:buFont typeface="Symbol" panose="05050102010706020507" pitchFamily="18" charset="2"/>
              <a:buChar char=""/>
              <a:tabLst>
                <a:tab pos="457200" algn="l"/>
              </a:tabLst>
            </a:pPr>
            <a:r>
              <a:rPr lang="en-AU" sz="2400" b="1" dirty="0">
                <a:solidFill>
                  <a:srgbClr val="00B050"/>
                </a:solidFill>
                <a:latin typeface="Arial" panose="020B0604020202020204" pitchFamily="34" charset="0"/>
                <a:ea typeface="Times New Roman" panose="02020603050405020304" pitchFamily="18" charset="0"/>
              </a:rPr>
              <a:t>It requires high levels of discipline-related expertise.</a:t>
            </a:r>
          </a:p>
          <a:p>
            <a:pPr marL="342900" lvl="0" indent="-342900">
              <a:spcAft>
                <a:spcPts val="0"/>
              </a:spcAft>
              <a:buFont typeface="Symbol" panose="05050102010706020507" pitchFamily="18" charset="2"/>
              <a:buChar char=""/>
              <a:tabLst>
                <a:tab pos="457200" algn="l"/>
              </a:tabLst>
            </a:pPr>
            <a:endParaRPr lang="en-AU" sz="24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n-AU" sz="2400" b="1" dirty="0">
                <a:solidFill>
                  <a:srgbClr val="00B050"/>
                </a:solidFill>
                <a:latin typeface="Arial" panose="020B0604020202020204" pitchFamily="34" charset="0"/>
                <a:ea typeface="Times New Roman" panose="02020603050405020304" pitchFamily="18" charset="0"/>
              </a:rPr>
              <a:t>It requires an understanding of who the learners are, how they learn and what practices are most effective in the context of the discipline (pedagogical content knowledge)</a:t>
            </a:r>
          </a:p>
          <a:p>
            <a:pPr marL="342900" lvl="0" indent="-342900">
              <a:spcAft>
                <a:spcPts val="0"/>
              </a:spcAft>
              <a:buFont typeface="Symbol" panose="05050102010706020507" pitchFamily="18" charset="2"/>
              <a:buChar char=""/>
              <a:tabLst>
                <a:tab pos="457200" algn="l"/>
              </a:tabLst>
            </a:pPr>
            <a:endParaRPr lang="en-AU" sz="24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n-AU" sz="2400" b="1" dirty="0">
                <a:solidFill>
                  <a:srgbClr val="00B050"/>
                </a:solidFill>
                <a:latin typeface="Arial" panose="020B0604020202020204" pitchFamily="34" charset="0"/>
                <a:ea typeface="Times New Roman" panose="02020603050405020304" pitchFamily="18" charset="0"/>
              </a:rPr>
              <a:t>It breaks new ground and is innovative</a:t>
            </a:r>
          </a:p>
          <a:p>
            <a:pPr marL="342900" lvl="0" indent="-342900">
              <a:spcAft>
                <a:spcPts val="0"/>
              </a:spcAft>
              <a:buFont typeface="Symbol" panose="05050102010706020507" pitchFamily="18" charset="2"/>
              <a:buChar char=""/>
              <a:tabLst>
                <a:tab pos="457200" algn="l"/>
              </a:tabLst>
            </a:pPr>
            <a:endParaRPr lang="en-AU" sz="24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n-AU" sz="2400" b="1" dirty="0">
                <a:solidFill>
                  <a:srgbClr val="00B050"/>
                </a:solidFill>
                <a:latin typeface="Arial" panose="020B0604020202020204" pitchFamily="34" charset="0"/>
                <a:ea typeface="Times New Roman" panose="02020603050405020304" pitchFamily="18" charset="0"/>
              </a:rPr>
              <a:t>It can be replicated and elaborated</a:t>
            </a:r>
          </a:p>
          <a:p>
            <a:pPr marL="342900" lvl="0" indent="-342900">
              <a:spcAft>
                <a:spcPts val="0"/>
              </a:spcAft>
              <a:buFont typeface="Symbol" panose="05050102010706020507" pitchFamily="18" charset="2"/>
              <a:buChar char=""/>
              <a:tabLst>
                <a:tab pos="457200" algn="l"/>
              </a:tabLst>
            </a:pPr>
            <a:endParaRPr lang="en-AU" sz="2400" dirty="0">
              <a:solidFill>
                <a:srgbClr val="00B050"/>
              </a:solidFill>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n-AU" sz="2400" b="1" dirty="0">
                <a:solidFill>
                  <a:srgbClr val="00B050"/>
                </a:solidFill>
                <a:latin typeface="Arial" panose="020B0604020202020204" pitchFamily="34" charset="0"/>
                <a:ea typeface="Times New Roman" panose="02020603050405020304" pitchFamily="18" charset="0"/>
              </a:rPr>
              <a:t>It is documented and subjected to peer review</a:t>
            </a:r>
            <a:endParaRPr lang="en-AU" sz="2400" dirty="0">
              <a:solidFill>
                <a:srgbClr val="00B050"/>
              </a:solidFill>
              <a:latin typeface="Times New Roman" panose="02020603050405020304" pitchFamily="18" charset="0"/>
              <a:ea typeface="Times New Roman" panose="02020603050405020304" pitchFamily="18" charset="0"/>
            </a:endParaRPr>
          </a:p>
          <a:p>
            <a:pPr>
              <a:spcAft>
                <a:spcPts val="0"/>
              </a:spcAft>
            </a:pPr>
            <a:r>
              <a:rPr lang="en-AU" dirty="0">
                <a:latin typeface="Arial" panose="020B0604020202020204" pitchFamily="34" charset="0"/>
                <a:ea typeface="Times New Roman" panose="02020603050405020304" pitchFamily="18" charset="0"/>
              </a:rPr>
              <a:t> </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11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7501" y="-112144"/>
            <a:ext cx="9500382" cy="7140416"/>
          </a:xfrm>
          <a:prstGeom prst="rect">
            <a:avLst/>
          </a:prstGeom>
        </p:spPr>
        <p:txBody>
          <a:bodyPr wrap="square">
            <a:spAutoFit/>
          </a:bodyPr>
          <a:lstStyle/>
          <a:p>
            <a:pPr>
              <a:spcAft>
                <a:spcPts val="0"/>
              </a:spcAft>
            </a:pPr>
            <a:r>
              <a:rPr lang="en-AU" sz="2000" b="1" u="sng" dirty="0">
                <a:solidFill>
                  <a:srgbClr val="FF0000"/>
                </a:solidFill>
                <a:latin typeface="Arial" panose="020B0604020202020204" pitchFamily="34" charset="0"/>
                <a:ea typeface="Times New Roman" panose="02020603050405020304" pitchFamily="18" charset="0"/>
              </a:rPr>
              <a:t>Educational Research </a:t>
            </a:r>
            <a:endParaRPr lang="en-AU" sz="2000" dirty="0">
              <a:solidFill>
                <a:srgbClr val="FF0000"/>
              </a:solidFill>
              <a:latin typeface="Times New Roman" panose="02020603050405020304" pitchFamily="18" charset="0"/>
              <a:ea typeface="Times New Roman" panose="02020603050405020304" pitchFamily="18" charset="0"/>
            </a:endParaRPr>
          </a:p>
          <a:p>
            <a:pPr>
              <a:spcAft>
                <a:spcPts val="0"/>
              </a:spcAft>
            </a:pPr>
            <a:r>
              <a:rPr lang="en-AU" sz="2000" b="1" dirty="0">
                <a:latin typeface="Arial" panose="020B0604020202020204" pitchFamily="34" charset="0"/>
                <a:ea typeface="Times New Roman" panose="02020603050405020304" pitchFamily="18" charset="0"/>
              </a:rPr>
              <a:t> </a:t>
            </a:r>
            <a:endParaRPr lang="en-AU" sz="2000" dirty="0">
              <a:latin typeface="Times New Roman" panose="02020603050405020304" pitchFamily="18" charset="0"/>
              <a:ea typeface="Times New Roman" panose="02020603050405020304" pitchFamily="18" charset="0"/>
            </a:endParaRPr>
          </a:p>
          <a:p>
            <a:pPr>
              <a:spcAft>
                <a:spcPts val="0"/>
              </a:spcAft>
            </a:pPr>
            <a:r>
              <a:rPr lang="en-AU" sz="2000" b="1" dirty="0">
                <a:latin typeface="Arial" panose="020B0604020202020204" pitchFamily="34" charset="0"/>
                <a:ea typeface="Times New Roman" panose="02020603050405020304" pitchFamily="18" charset="0"/>
              </a:rPr>
              <a:t>Like other social science researchers, educational researchers are guided by theoretical and methodological paradigms. </a:t>
            </a:r>
          </a:p>
          <a:p>
            <a:pPr>
              <a:spcAft>
                <a:spcPts val="0"/>
              </a:spcAft>
            </a:pPr>
            <a:endParaRPr lang="en-AU" sz="2000" b="1" dirty="0">
              <a:latin typeface="Arial" panose="020B0604020202020204" pitchFamily="34" charset="0"/>
              <a:ea typeface="Times New Roman" panose="02020603050405020304" pitchFamily="18" charset="0"/>
            </a:endParaRPr>
          </a:p>
          <a:p>
            <a:pPr>
              <a:spcAft>
                <a:spcPts val="0"/>
              </a:spcAft>
            </a:pPr>
            <a:r>
              <a:rPr lang="en-AU" sz="2000" b="1" dirty="0">
                <a:latin typeface="Arial" panose="020B0604020202020204" pitchFamily="34" charset="0"/>
                <a:ea typeface="Times New Roman" panose="02020603050405020304" pitchFamily="18" charset="0"/>
              </a:rPr>
              <a:t> A research academic in the field of education deploys theoretical perspectives to understand educational practice.</a:t>
            </a:r>
          </a:p>
          <a:p>
            <a:pPr>
              <a:spcAft>
                <a:spcPts val="0"/>
              </a:spcAft>
            </a:pPr>
            <a:endParaRPr lang="en-AU" sz="2000" b="1" dirty="0">
              <a:latin typeface="Arial" panose="020B0604020202020204" pitchFamily="34" charset="0"/>
              <a:ea typeface="Times New Roman" panose="02020603050405020304" pitchFamily="18" charset="0"/>
            </a:endParaRPr>
          </a:p>
          <a:p>
            <a:pPr>
              <a:spcAft>
                <a:spcPts val="0"/>
              </a:spcAft>
            </a:pPr>
            <a:r>
              <a:rPr lang="en-AU" sz="2000" b="1" dirty="0">
                <a:latin typeface="Arial" panose="020B0604020202020204" pitchFamily="34" charset="0"/>
                <a:ea typeface="Times New Roman" panose="02020603050405020304" pitchFamily="18" charset="0"/>
              </a:rPr>
              <a:t> Educational research </a:t>
            </a:r>
            <a:r>
              <a:rPr lang="en-AU" sz="2000" b="1" dirty="0">
                <a:solidFill>
                  <a:srgbClr val="C00000"/>
                </a:solidFill>
                <a:latin typeface="Arial" panose="020B0604020202020204" pitchFamily="34" charset="0"/>
                <a:ea typeface="Times New Roman" panose="02020603050405020304" pitchFamily="18" charset="0"/>
              </a:rPr>
              <a:t>includes psychological and philosophical inquiry</a:t>
            </a:r>
            <a:r>
              <a:rPr lang="en-AU" sz="2000" b="1" dirty="0">
                <a:latin typeface="Arial" panose="020B0604020202020204" pitchFamily="34" charset="0"/>
                <a:ea typeface="Times New Roman" panose="02020603050405020304" pitchFamily="18" charset="0"/>
              </a:rPr>
              <a:t>; </a:t>
            </a:r>
            <a:r>
              <a:rPr lang="en-AU" sz="2000" b="1" dirty="0">
                <a:solidFill>
                  <a:srgbClr val="00B050"/>
                </a:solidFill>
                <a:latin typeface="Arial" panose="020B0604020202020204" pitchFamily="34" charset="0"/>
                <a:ea typeface="Times New Roman" panose="02020603050405020304" pitchFamily="18" charset="0"/>
              </a:rPr>
              <a:t>historical, policy and cultural analysis</a:t>
            </a:r>
            <a:r>
              <a:rPr lang="en-AU" sz="2000" b="1" dirty="0">
                <a:latin typeface="Arial" panose="020B0604020202020204" pitchFamily="34" charset="0"/>
                <a:ea typeface="Times New Roman" panose="02020603050405020304" pitchFamily="18" charset="0"/>
              </a:rPr>
              <a:t>; </a:t>
            </a:r>
            <a:r>
              <a:rPr lang="en-AU" sz="2000" b="1" dirty="0">
                <a:solidFill>
                  <a:srgbClr val="FF0000"/>
                </a:solidFill>
                <a:latin typeface="Arial" panose="020B0604020202020204" pitchFamily="34" charset="0"/>
                <a:ea typeface="Times New Roman" panose="02020603050405020304" pitchFamily="18" charset="0"/>
              </a:rPr>
              <a:t>and empirical research on a range of areas including learning and teaching processes</a:t>
            </a:r>
            <a:r>
              <a:rPr lang="en-AU" sz="2000" b="1" dirty="0">
                <a:latin typeface="Arial" panose="020B0604020202020204" pitchFamily="34" charset="0"/>
                <a:ea typeface="Times New Roman" panose="02020603050405020304" pitchFamily="18" charset="0"/>
              </a:rPr>
              <a:t>, </a:t>
            </a:r>
            <a:r>
              <a:rPr lang="en-AU" sz="2000" b="1" dirty="0">
                <a:solidFill>
                  <a:srgbClr val="7030A0"/>
                </a:solidFill>
                <a:latin typeface="Arial" panose="020B0604020202020204" pitchFamily="34" charset="0"/>
                <a:ea typeface="Times New Roman" panose="02020603050405020304" pitchFamily="18" charset="0"/>
              </a:rPr>
              <a:t>pedagogy and curriculum studies.  </a:t>
            </a:r>
          </a:p>
          <a:p>
            <a:pPr>
              <a:spcAft>
                <a:spcPts val="0"/>
              </a:spcAft>
            </a:pPr>
            <a:endParaRPr lang="en-AU" sz="2000" b="1" dirty="0">
              <a:latin typeface="Arial" panose="020B0604020202020204" pitchFamily="34" charset="0"/>
              <a:ea typeface="Times New Roman" panose="02020603050405020304" pitchFamily="18" charset="0"/>
            </a:endParaRPr>
          </a:p>
          <a:p>
            <a:pPr>
              <a:spcAft>
                <a:spcPts val="0"/>
              </a:spcAft>
            </a:pPr>
            <a:r>
              <a:rPr lang="en-AU" sz="2000" b="1" dirty="0">
                <a:latin typeface="Arial" panose="020B0604020202020204" pitchFamily="34" charset="0"/>
                <a:ea typeface="Times New Roman" panose="02020603050405020304" pitchFamily="18" charset="0"/>
              </a:rPr>
              <a:t>Such research tests the assumptions and worth of theory in terms of whether it provides adequate explanations of the data and evidence. The aim of educational research is to expand our understanding of all aspects of education and to contribute to theoretical debates and developments in the area.  </a:t>
            </a:r>
          </a:p>
          <a:p>
            <a:pPr>
              <a:spcAft>
                <a:spcPts val="0"/>
              </a:spcAft>
            </a:pPr>
            <a:endParaRPr lang="en-AU" sz="2000" b="1" dirty="0">
              <a:latin typeface="Arial" panose="020B0604020202020204" pitchFamily="34" charset="0"/>
              <a:ea typeface="Times New Roman" panose="02020603050405020304" pitchFamily="18" charset="0"/>
            </a:endParaRPr>
          </a:p>
          <a:p>
            <a:pPr>
              <a:spcAft>
                <a:spcPts val="0"/>
              </a:spcAft>
            </a:pPr>
            <a:r>
              <a:rPr lang="en-AU" sz="2000" b="1" dirty="0">
                <a:latin typeface="Arial" panose="020B0604020202020204" pitchFamily="34" charset="0"/>
                <a:ea typeface="Times New Roman" panose="02020603050405020304" pitchFamily="18" charset="0"/>
              </a:rPr>
              <a:t>The questions addressed are broader than those focused on in the area of teaching innovation and involve stakeholders beyond the context in which the innovation takes place (RAE Guidelines, 2008). </a:t>
            </a:r>
            <a:endParaRPr lang="en-AU" sz="2000" dirty="0">
              <a:latin typeface="Times New Roman" panose="02020603050405020304" pitchFamily="18" charset="0"/>
              <a:ea typeface="Times New Roman" panose="02020603050405020304" pitchFamily="18" charset="0"/>
            </a:endParaRPr>
          </a:p>
          <a:p>
            <a:pPr>
              <a:spcAft>
                <a:spcPts val="0"/>
              </a:spcAft>
            </a:pPr>
            <a:r>
              <a:rPr lang="en-AU" dirty="0">
                <a:latin typeface="Arial" panose="020B0604020202020204" pitchFamily="34" charset="0"/>
                <a:ea typeface="Times New Roman" panose="02020603050405020304" pitchFamily="18" charset="0"/>
              </a:rPr>
              <a:t> </a:t>
            </a:r>
            <a:endParaRPr lang="en-A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6470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5636" y="175572"/>
            <a:ext cx="9542586" cy="5693866"/>
          </a:xfrm>
          <a:prstGeom prst="rect">
            <a:avLst/>
          </a:prstGeom>
        </p:spPr>
        <p:txBody>
          <a:bodyPr wrap="square">
            <a:spAutoFit/>
          </a:bodyPr>
          <a:lstStyle/>
          <a:p>
            <a:r>
              <a:rPr lang="en-AU" sz="2800" dirty="0">
                <a:solidFill>
                  <a:srgbClr val="FF0000"/>
                </a:solidFill>
                <a:latin typeface="AdvPSSAB-R"/>
              </a:rPr>
              <a:t>Self-assessment</a:t>
            </a:r>
            <a:r>
              <a:rPr lang="en-AU" sz="2800" dirty="0">
                <a:latin typeface="AdvPSSAB-R"/>
              </a:rPr>
              <a:t> has long been identified as a vital ingredient in developing the self-directed and enquiring minds of health professionals, leading to lifelong learning and ensuring satisfactory ongoing professional self-regulation.1–6 Self-assessment or self-evaluation are often used as interchangeable descriptors of the ability of individuals to identify their inherent strengths and shortcomings. </a:t>
            </a:r>
          </a:p>
          <a:p>
            <a:endParaRPr lang="en-AU" sz="2800" dirty="0">
              <a:latin typeface="AdvPSSAB-R"/>
            </a:endParaRPr>
          </a:p>
          <a:p>
            <a:r>
              <a:rPr lang="en-AU" sz="2800" dirty="0">
                <a:solidFill>
                  <a:srgbClr val="FF0000"/>
                </a:solidFill>
                <a:latin typeface="AdvPSSAB-R"/>
              </a:rPr>
              <a:t>A self-regulating profession </a:t>
            </a:r>
            <a:r>
              <a:rPr lang="en-AU" sz="2800" dirty="0">
                <a:latin typeface="AdvPSSAB-R"/>
              </a:rPr>
              <a:t>is accountable to its patients and the public in general for the development of the skills and knowledge they profess to hold as well as the maintenance of ethical standards that place service before self, with specific obligations towards patients, colleagues and the profession.</a:t>
            </a:r>
            <a:endParaRPr lang="en-AU" sz="2800" dirty="0"/>
          </a:p>
        </p:txBody>
      </p:sp>
    </p:spTree>
    <p:extLst>
      <p:ext uri="{BB962C8B-B14F-4D97-AF65-F5344CB8AC3E}">
        <p14:creationId xmlns:p14="http://schemas.microsoft.com/office/powerpoint/2010/main" val="4030876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705" y="385412"/>
            <a:ext cx="9739532" cy="3108543"/>
          </a:xfrm>
          <a:prstGeom prst="rect">
            <a:avLst/>
          </a:prstGeom>
        </p:spPr>
        <p:txBody>
          <a:bodyPr wrap="square">
            <a:spAutoFit/>
          </a:bodyPr>
          <a:lstStyle/>
          <a:p>
            <a:r>
              <a:rPr lang="en-AU" sz="2800" dirty="0">
                <a:solidFill>
                  <a:srgbClr val="7030A0"/>
                </a:solidFill>
                <a:latin typeface="AdvPSSAB-R"/>
              </a:rPr>
              <a:t>Effective self-assessment is greater than the sum of the parts from which it is composed and it is a skill that is assumed more often than judged. </a:t>
            </a:r>
          </a:p>
          <a:p>
            <a:endParaRPr lang="en-AU" sz="2800" dirty="0">
              <a:latin typeface="AdvPSSAB-R"/>
            </a:endParaRPr>
          </a:p>
          <a:p>
            <a:r>
              <a:rPr lang="en-AU" sz="2800" dirty="0">
                <a:solidFill>
                  <a:srgbClr val="00B050"/>
                </a:solidFill>
                <a:latin typeface="AdvPSSAB-R"/>
              </a:rPr>
              <a:t>While many studies have identified that the capacity to self-assess</a:t>
            </a:r>
          </a:p>
          <a:p>
            <a:r>
              <a:rPr lang="en-AU" sz="2800" dirty="0">
                <a:solidFill>
                  <a:srgbClr val="00B050"/>
                </a:solidFill>
                <a:latin typeface="AdvPSSAB-R"/>
              </a:rPr>
              <a:t>is essential for safe and effective practice and is a prerequisite for being an effective clinician.</a:t>
            </a:r>
            <a:endParaRPr lang="en-AU" sz="2800" dirty="0">
              <a:solidFill>
                <a:srgbClr val="00B050"/>
              </a:solidFill>
            </a:endParaRPr>
          </a:p>
        </p:txBody>
      </p:sp>
      <p:sp>
        <p:nvSpPr>
          <p:cNvPr id="3" name="Rectangle 2"/>
          <p:cNvSpPr/>
          <p:nvPr/>
        </p:nvSpPr>
        <p:spPr>
          <a:xfrm>
            <a:off x="1908517" y="3639403"/>
            <a:ext cx="9753600" cy="3046988"/>
          </a:xfrm>
          <a:prstGeom prst="rect">
            <a:avLst/>
          </a:prstGeom>
        </p:spPr>
        <p:txBody>
          <a:bodyPr wrap="square">
            <a:spAutoFit/>
          </a:bodyPr>
          <a:lstStyle/>
          <a:p>
            <a:r>
              <a:rPr lang="en-AU" sz="2400" dirty="0">
                <a:latin typeface="AdvPSOP-B"/>
              </a:rPr>
              <a:t>Investigation of self-assessment, self-directed learning and reflection</a:t>
            </a:r>
          </a:p>
          <a:p>
            <a:endParaRPr lang="en-AU" sz="2400" dirty="0">
              <a:latin typeface="AdvPSSAB-R"/>
            </a:endParaRPr>
          </a:p>
          <a:p>
            <a:r>
              <a:rPr lang="en-AU" sz="2400" dirty="0">
                <a:latin typeface="AdvPSSAB-R"/>
              </a:rPr>
              <a:t>Self-assessment includes interpretation of feedback, which can vary from a purely summative list of correct answers in a test to comments or actions from a satisfied or dissatisfied patient. </a:t>
            </a:r>
          </a:p>
          <a:p>
            <a:endParaRPr lang="en-AU" sz="2400" dirty="0">
              <a:latin typeface="AdvPSSAB-R"/>
            </a:endParaRPr>
          </a:p>
          <a:p>
            <a:r>
              <a:rPr lang="en-AU" sz="2400" dirty="0">
                <a:latin typeface="AdvPSSAB-R"/>
              </a:rPr>
              <a:t>As </a:t>
            </a:r>
            <a:r>
              <a:rPr lang="en-AU" sz="2400" dirty="0" err="1">
                <a:latin typeface="AdvPSSAB-R"/>
              </a:rPr>
              <a:t>Boud</a:t>
            </a:r>
            <a:r>
              <a:rPr lang="en-AU" sz="2400" dirty="0">
                <a:latin typeface="AdvPSSAB-R"/>
              </a:rPr>
              <a:t> states ‘‘all acts of assessment involve more than is apparent, and we</a:t>
            </a:r>
          </a:p>
          <a:p>
            <a:r>
              <a:rPr lang="en-AU" sz="2400" dirty="0">
                <a:latin typeface="AdvPSSAB-R"/>
              </a:rPr>
              <a:t>must judge them accordingly’’.  </a:t>
            </a:r>
            <a:r>
              <a:rPr lang="en-AU" sz="2400" dirty="0">
                <a:solidFill>
                  <a:srgbClr val="FF0000"/>
                </a:solidFill>
                <a:latin typeface="AdvPSSAB-R"/>
              </a:rPr>
              <a:t>READ-self directed </a:t>
            </a:r>
            <a:r>
              <a:rPr lang="en-AU" sz="2400" dirty="0" err="1">
                <a:solidFill>
                  <a:srgbClr val="FF0000"/>
                </a:solidFill>
                <a:latin typeface="AdvPSSAB-R"/>
              </a:rPr>
              <a:t>pd</a:t>
            </a:r>
            <a:endParaRPr lang="en-AU" sz="2400" dirty="0">
              <a:solidFill>
                <a:srgbClr val="FF0000"/>
              </a:solidFill>
            </a:endParaRPr>
          </a:p>
        </p:txBody>
      </p:sp>
    </p:spTree>
    <p:extLst>
      <p:ext uri="{BB962C8B-B14F-4D97-AF65-F5344CB8AC3E}">
        <p14:creationId xmlns:p14="http://schemas.microsoft.com/office/powerpoint/2010/main" val="293531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8351" y="0"/>
            <a:ext cx="10733649" cy="6740307"/>
          </a:xfrm>
          <a:prstGeom prst="rect">
            <a:avLst/>
          </a:prstGeom>
        </p:spPr>
        <p:txBody>
          <a:bodyPr wrap="square">
            <a:spAutoFit/>
          </a:bodyPr>
          <a:lstStyle/>
          <a:p>
            <a:r>
              <a:rPr lang="en-AU" sz="2400" b="1" dirty="0">
                <a:solidFill>
                  <a:srgbClr val="7030A0"/>
                </a:solidFill>
                <a:latin typeface="Times New Roman" panose="02020603050405020304" pitchFamily="18" charset="0"/>
              </a:rPr>
              <a:t>Vocational teachers have an important role in achieving the educational success in school. </a:t>
            </a:r>
          </a:p>
          <a:p>
            <a:endParaRPr lang="en-AU" sz="2400" b="1" dirty="0">
              <a:solidFill>
                <a:srgbClr val="7030A0"/>
              </a:solidFill>
              <a:latin typeface="Times New Roman" panose="02020603050405020304" pitchFamily="18" charset="0"/>
            </a:endParaRPr>
          </a:p>
          <a:p>
            <a:r>
              <a:rPr lang="en-AU" sz="2400" b="1" dirty="0">
                <a:solidFill>
                  <a:srgbClr val="7030A0"/>
                </a:solidFill>
                <a:latin typeface="Times New Roman" panose="02020603050405020304" pitchFamily="18" charset="0"/>
              </a:rPr>
              <a:t>The professional development for vocational teachers is required continuously to accommodate changes that occur in society. </a:t>
            </a:r>
          </a:p>
          <a:p>
            <a:endParaRPr lang="en-AU" sz="2400" b="1" dirty="0">
              <a:solidFill>
                <a:srgbClr val="7030A0"/>
              </a:solidFill>
              <a:latin typeface="Times New Roman" panose="02020603050405020304" pitchFamily="18" charset="0"/>
            </a:endParaRPr>
          </a:p>
          <a:p>
            <a:r>
              <a:rPr lang="en-AU" sz="2400" b="1" dirty="0">
                <a:solidFill>
                  <a:srgbClr val="7030A0"/>
                </a:solidFill>
                <a:latin typeface="Times New Roman" panose="02020603050405020304" pitchFamily="18" charset="0"/>
              </a:rPr>
              <a:t>Self-directed professional development approach is one of an alternative to enhance a vocational teacher’s competencies in order to enriching their professionalism, learning improvement, and school improvement. </a:t>
            </a:r>
          </a:p>
          <a:p>
            <a:endParaRPr lang="en-AU" sz="2400" b="1" dirty="0">
              <a:solidFill>
                <a:srgbClr val="7030A0"/>
              </a:solidFill>
              <a:latin typeface="Times New Roman" panose="02020603050405020304" pitchFamily="18" charset="0"/>
            </a:endParaRPr>
          </a:p>
          <a:p>
            <a:r>
              <a:rPr lang="en-AU" sz="2400" b="1" dirty="0">
                <a:solidFill>
                  <a:srgbClr val="7030A0"/>
                </a:solidFill>
                <a:latin typeface="Times New Roman" panose="02020603050405020304" pitchFamily="18" charset="0"/>
              </a:rPr>
              <a:t>In learning process, self-directed professional development has applied the principles of adult learning that covered inside the principles of character education. Developing teacher’s characters can be done through activities that are useful to themselves. </a:t>
            </a:r>
          </a:p>
          <a:p>
            <a:endParaRPr lang="en-AU" sz="2400" b="1" dirty="0">
              <a:solidFill>
                <a:srgbClr val="7030A0"/>
              </a:solidFill>
              <a:latin typeface="Times New Roman" panose="02020603050405020304" pitchFamily="18" charset="0"/>
            </a:endParaRPr>
          </a:p>
          <a:p>
            <a:r>
              <a:rPr lang="en-AU" sz="2400" b="1" dirty="0">
                <a:solidFill>
                  <a:srgbClr val="7030A0"/>
                </a:solidFill>
                <a:latin typeface="Times New Roman" panose="02020603050405020304" pitchFamily="18" charset="0"/>
              </a:rPr>
              <a:t>By implementing self-directed professional development, vocational teachers can able to plan, do, check, and act their activity needs to enrich competencies themselves that include: knowledge, skills and attitudes </a:t>
            </a:r>
            <a:endParaRPr lang="en-AU" sz="2400" b="1" dirty="0">
              <a:solidFill>
                <a:srgbClr val="7030A0"/>
              </a:solidFill>
            </a:endParaRPr>
          </a:p>
        </p:txBody>
      </p:sp>
    </p:spTree>
    <p:extLst>
      <p:ext uri="{BB962C8B-B14F-4D97-AF65-F5344CB8AC3E}">
        <p14:creationId xmlns:p14="http://schemas.microsoft.com/office/powerpoint/2010/main" val="284067488"/>
      </p:ext>
    </p:extLst>
  </p:cSld>
  <p:clrMapOvr>
    <a:masterClrMapping/>
  </p:clrMapOvr>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55</TotalTime>
  <Words>1757</Words>
  <Application>Microsoft Office PowerPoint</Application>
  <PresentationFormat>Widescreen</PresentationFormat>
  <Paragraphs>142</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AdvPSOP-B</vt:lpstr>
      <vt:lpstr>AdvPSSAB-R</vt:lpstr>
      <vt:lpstr>Arial</vt:lpstr>
      <vt:lpstr>Arial,Italic</vt:lpstr>
      <vt:lpstr>Century Gothic</vt:lpstr>
      <vt:lpstr>Symbol</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Kyawnaing, U</dc:creator>
  <cp:lastModifiedBy>ukyawnaing</cp:lastModifiedBy>
  <cp:revision>37</cp:revision>
  <dcterms:created xsi:type="dcterms:W3CDTF">2017-03-28T02:58:28Z</dcterms:created>
  <dcterms:modified xsi:type="dcterms:W3CDTF">2017-03-29T12:53:19Z</dcterms:modified>
</cp:coreProperties>
</file>