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9" r:id="rId32"/>
    <p:sldId id="290" r:id="rId33"/>
    <p:sldId id="286" r:id="rId34"/>
    <p:sldId id="287" r:id="rId35"/>
    <p:sldId id="288"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72" d="100"/>
          <a:sy n="72" d="100"/>
        </p:scale>
        <p:origin x="57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A1E54F-4085-4270-8083-78A080645814}" type="datetimeFigureOut">
              <a:rPr lang="en-AU" smtClean="0"/>
              <a:t>29/03/2017</a:t>
            </a:fld>
            <a:endParaRPr lang="en-AU"/>
          </a:p>
        </p:txBody>
      </p:sp>
      <p:sp>
        <p:nvSpPr>
          <p:cNvPr id="5" name="Footer Placeholder 4"/>
          <p:cNvSpPr>
            <a:spLocks noGrp="1"/>
          </p:cNvSpPr>
          <p:nvPr>
            <p:ph type="ftr" sz="quarter" idx="11"/>
          </p:nvPr>
        </p:nvSpPr>
        <p:spPr/>
        <p:txBody>
          <a:bodyPr/>
          <a:lstStyle/>
          <a:p>
            <a:endParaRPr lang="en-A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69F669A-92C3-4A94-9C61-68C7AE4C8D11}" type="slidenum">
              <a:rPr lang="en-AU" smtClean="0"/>
              <a:t>‹#›</a:t>
            </a:fld>
            <a:endParaRPr lang="en-AU"/>
          </a:p>
        </p:txBody>
      </p:sp>
    </p:spTree>
    <p:extLst>
      <p:ext uri="{BB962C8B-B14F-4D97-AF65-F5344CB8AC3E}">
        <p14:creationId xmlns:p14="http://schemas.microsoft.com/office/powerpoint/2010/main" val="985485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A1E54F-4085-4270-8083-78A080645814}" type="datetimeFigureOut">
              <a:rPr lang="en-AU" smtClean="0"/>
              <a:t>29/03/2017</a:t>
            </a:fld>
            <a:endParaRPr lang="en-AU"/>
          </a:p>
        </p:txBody>
      </p:sp>
      <p:sp>
        <p:nvSpPr>
          <p:cNvPr id="5" name="Footer Placeholder 4"/>
          <p:cNvSpPr>
            <a:spLocks noGrp="1"/>
          </p:cNvSpPr>
          <p:nvPr>
            <p:ph type="ftr" sz="quarter" idx="11"/>
          </p:nvPr>
        </p:nvSpPr>
        <p:spPr/>
        <p:txBody>
          <a:bodyPr/>
          <a:lstStyle/>
          <a:p>
            <a:endParaRPr lang="en-A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69F669A-92C3-4A94-9C61-68C7AE4C8D11}" type="slidenum">
              <a:rPr lang="en-AU" smtClean="0"/>
              <a:t>‹#›</a:t>
            </a:fld>
            <a:endParaRPr lang="en-AU"/>
          </a:p>
        </p:txBody>
      </p:sp>
    </p:spTree>
    <p:extLst>
      <p:ext uri="{BB962C8B-B14F-4D97-AF65-F5344CB8AC3E}">
        <p14:creationId xmlns:p14="http://schemas.microsoft.com/office/powerpoint/2010/main" val="1649079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A1E54F-4085-4270-8083-78A080645814}" type="datetimeFigureOut">
              <a:rPr lang="en-AU" smtClean="0"/>
              <a:t>29/03/2017</a:t>
            </a:fld>
            <a:endParaRPr lang="en-AU"/>
          </a:p>
        </p:txBody>
      </p:sp>
      <p:sp>
        <p:nvSpPr>
          <p:cNvPr id="5" name="Footer Placeholder 4"/>
          <p:cNvSpPr>
            <a:spLocks noGrp="1"/>
          </p:cNvSpPr>
          <p:nvPr>
            <p:ph type="ftr" sz="quarter" idx="11"/>
          </p:nvPr>
        </p:nvSpPr>
        <p:spPr/>
        <p:txBody>
          <a:bodyPr/>
          <a:lstStyle/>
          <a:p>
            <a:endParaRPr lang="en-A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69F669A-92C3-4A94-9C61-68C7AE4C8D11}" type="slidenum">
              <a:rPr lang="en-AU" smtClean="0"/>
              <a:t>‹#›</a:t>
            </a:fld>
            <a:endParaRPr lang="en-A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76396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19A1E54F-4085-4270-8083-78A080645814}" type="datetimeFigureOut">
              <a:rPr lang="en-AU" smtClean="0"/>
              <a:t>29/03/2017</a:t>
            </a:fld>
            <a:endParaRPr lang="en-AU"/>
          </a:p>
        </p:txBody>
      </p:sp>
      <p:sp>
        <p:nvSpPr>
          <p:cNvPr id="6" name="Footer Placeholder 5"/>
          <p:cNvSpPr>
            <a:spLocks noGrp="1"/>
          </p:cNvSpPr>
          <p:nvPr>
            <p:ph type="ftr" sz="quarter" idx="11"/>
          </p:nvPr>
        </p:nvSpPr>
        <p:spPr/>
        <p:txBody>
          <a:bodyPr/>
          <a:lstStyle/>
          <a:p>
            <a:endParaRPr lang="en-A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69F669A-92C3-4A94-9C61-68C7AE4C8D11}" type="slidenum">
              <a:rPr lang="en-AU" smtClean="0"/>
              <a:t>‹#›</a:t>
            </a:fld>
            <a:endParaRPr lang="en-AU"/>
          </a:p>
        </p:txBody>
      </p:sp>
    </p:spTree>
    <p:extLst>
      <p:ext uri="{BB962C8B-B14F-4D97-AF65-F5344CB8AC3E}">
        <p14:creationId xmlns:p14="http://schemas.microsoft.com/office/powerpoint/2010/main" val="37329217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19A1E54F-4085-4270-8083-78A080645814}" type="datetimeFigureOut">
              <a:rPr lang="en-AU" smtClean="0"/>
              <a:t>29/03/2017</a:t>
            </a:fld>
            <a:endParaRPr lang="en-AU"/>
          </a:p>
        </p:txBody>
      </p:sp>
      <p:sp>
        <p:nvSpPr>
          <p:cNvPr id="6" name="Footer Placeholder 5"/>
          <p:cNvSpPr>
            <a:spLocks noGrp="1"/>
          </p:cNvSpPr>
          <p:nvPr>
            <p:ph type="ftr" sz="quarter" idx="11"/>
          </p:nvPr>
        </p:nvSpPr>
        <p:spPr/>
        <p:txBody>
          <a:bodyPr/>
          <a:lstStyle/>
          <a:p>
            <a:endParaRPr lang="en-A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69F669A-92C3-4A94-9C61-68C7AE4C8D11}" type="slidenum">
              <a:rPr lang="en-AU" smtClean="0"/>
              <a:t>‹#›</a:t>
            </a:fld>
            <a:endParaRPr lang="en-A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697499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19A1E54F-4085-4270-8083-78A080645814}" type="datetimeFigureOut">
              <a:rPr lang="en-AU" smtClean="0"/>
              <a:t>29/03/2017</a:t>
            </a:fld>
            <a:endParaRPr lang="en-AU"/>
          </a:p>
        </p:txBody>
      </p:sp>
      <p:sp>
        <p:nvSpPr>
          <p:cNvPr id="6" name="Footer Placeholder 5"/>
          <p:cNvSpPr>
            <a:spLocks noGrp="1"/>
          </p:cNvSpPr>
          <p:nvPr>
            <p:ph type="ftr" sz="quarter" idx="11"/>
          </p:nvPr>
        </p:nvSpPr>
        <p:spPr/>
        <p:txBody>
          <a:bodyPr/>
          <a:lstStyle/>
          <a:p>
            <a:endParaRPr lang="en-A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69F669A-92C3-4A94-9C61-68C7AE4C8D11}" type="slidenum">
              <a:rPr lang="en-AU" smtClean="0"/>
              <a:t>‹#›</a:t>
            </a:fld>
            <a:endParaRPr lang="en-AU"/>
          </a:p>
        </p:txBody>
      </p:sp>
    </p:spTree>
    <p:extLst>
      <p:ext uri="{BB962C8B-B14F-4D97-AF65-F5344CB8AC3E}">
        <p14:creationId xmlns:p14="http://schemas.microsoft.com/office/powerpoint/2010/main" val="30664276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A1E54F-4085-4270-8083-78A080645814}" type="datetimeFigureOut">
              <a:rPr lang="en-AU" smtClean="0"/>
              <a:t>29/03/2017</a:t>
            </a:fld>
            <a:endParaRPr lang="en-AU"/>
          </a:p>
        </p:txBody>
      </p:sp>
      <p:sp>
        <p:nvSpPr>
          <p:cNvPr id="5" name="Footer Placeholder 4"/>
          <p:cNvSpPr>
            <a:spLocks noGrp="1"/>
          </p:cNvSpPr>
          <p:nvPr>
            <p:ph type="ftr" sz="quarter" idx="11"/>
          </p:nvPr>
        </p:nvSpPr>
        <p:spPr/>
        <p:txBody>
          <a:bodyPr/>
          <a:lstStyle/>
          <a:p>
            <a:endParaRPr lang="en-A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69F669A-92C3-4A94-9C61-68C7AE4C8D11}" type="slidenum">
              <a:rPr lang="en-AU" smtClean="0"/>
              <a:t>‹#›</a:t>
            </a:fld>
            <a:endParaRPr lang="en-AU"/>
          </a:p>
        </p:txBody>
      </p:sp>
    </p:spTree>
    <p:extLst>
      <p:ext uri="{BB962C8B-B14F-4D97-AF65-F5344CB8AC3E}">
        <p14:creationId xmlns:p14="http://schemas.microsoft.com/office/powerpoint/2010/main" val="41666481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A1E54F-4085-4270-8083-78A080645814}" type="datetimeFigureOut">
              <a:rPr lang="en-AU" smtClean="0"/>
              <a:t>29/03/2017</a:t>
            </a:fld>
            <a:endParaRPr lang="en-AU"/>
          </a:p>
        </p:txBody>
      </p:sp>
      <p:sp>
        <p:nvSpPr>
          <p:cNvPr id="5" name="Footer Placeholder 4"/>
          <p:cNvSpPr>
            <a:spLocks noGrp="1"/>
          </p:cNvSpPr>
          <p:nvPr>
            <p:ph type="ftr" sz="quarter" idx="11"/>
          </p:nvPr>
        </p:nvSpPr>
        <p:spPr/>
        <p:txBody>
          <a:bodyPr/>
          <a:lstStyle/>
          <a:p>
            <a:endParaRPr lang="en-A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69F669A-92C3-4A94-9C61-68C7AE4C8D11}" type="slidenum">
              <a:rPr lang="en-AU" smtClean="0"/>
              <a:t>‹#›</a:t>
            </a:fld>
            <a:endParaRPr lang="en-AU"/>
          </a:p>
        </p:txBody>
      </p:sp>
    </p:spTree>
    <p:extLst>
      <p:ext uri="{BB962C8B-B14F-4D97-AF65-F5344CB8AC3E}">
        <p14:creationId xmlns:p14="http://schemas.microsoft.com/office/powerpoint/2010/main" val="3869121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A1E54F-4085-4270-8083-78A080645814}" type="datetimeFigureOut">
              <a:rPr lang="en-AU" smtClean="0"/>
              <a:t>29/03/2017</a:t>
            </a:fld>
            <a:endParaRPr lang="en-AU"/>
          </a:p>
        </p:txBody>
      </p:sp>
      <p:sp>
        <p:nvSpPr>
          <p:cNvPr id="5" name="Footer Placeholder 4"/>
          <p:cNvSpPr>
            <a:spLocks noGrp="1"/>
          </p:cNvSpPr>
          <p:nvPr>
            <p:ph type="ftr" sz="quarter" idx="11"/>
          </p:nvPr>
        </p:nvSpPr>
        <p:spPr/>
        <p:txBody>
          <a:bodyPr/>
          <a:lstStyle/>
          <a:p>
            <a:endParaRPr lang="en-A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69F669A-92C3-4A94-9C61-68C7AE4C8D11}" type="slidenum">
              <a:rPr lang="en-AU" smtClean="0"/>
              <a:t>‹#›</a:t>
            </a:fld>
            <a:endParaRPr lang="en-AU"/>
          </a:p>
        </p:txBody>
      </p:sp>
    </p:spTree>
    <p:extLst>
      <p:ext uri="{BB962C8B-B14F-4D97-AF65-F5344CB8AC3E}">
        <p14:creationId xmlns:p14="http://schemas.microsoft.com/office/powerpoint/2010/main" val="1461611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A1E54F-4085-4270-8083-78A080645814}" type="datetimeFigureOut">
              <a:rPr lang="en-AU" smtClean="0"/>
              <a:t>29/03/2017</a:t>
            </a:fld>
            <a:endParaRPr lang="en-AU"/>
          </a:p>
        </p:txBody>
      </p:sp>
      <p:sp>
        <p:nvSpPr>
          <p:cNvPr id="5" name="Footer Placeholder 4"/>
          <p:cNvSpPr>
            <a:spLocks noGrp="1"/>
          </p:cNvSpPr>
          <p:nvPr>
            <p:ph type="ftr" sz="quarter" idx="11"/>
          </p:nvPr>
        </p:nvSpPr>
        <p:spPr/>
        <p:txBody>
          <a:bodyPr/>
          <a:lstStyle/>
          <a:p>
            <a:endParaRPr lang="en-A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69F669A-92C3-4A94-9C61-68C7AE4C8D11}" type="slidenum">
              <a:rPr lang="en-AU" smtClean="0"/>
              <a:t>‹#›</a:t>
            </a:fld>
            <a:endParaRPr lang="en-AU"/>
          </a:p>
        </p:txBody>
      </p:sp>
    </p:spTree>
    <p:extLst>
      <p:ext uri="{BB962C8B-B14F-4D97-AF65-F5344CB8AC3E}">
        <p14:creationId xmlns:p14="http://schemas.microsoft.com/office/powerpoint/2010/main" val="1545875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A1E54F-4085-4270-8083-78A080645814}" type="datetimeFigureOut">
              <a:rPr lang="en-AU" smtClean="0"/>
              <a:t>29/03/2017</a:t>
            </a:fld>
            <a:endParaRPr lang="en-AU"/>
          </a:p>
        </p:txBody>
      </p:sp>
      <p:sp>
        <p:nvSpPr>
          <p:cNvPr id="6" name="Footer Placeholder 5"/>
          <p:cNvSpPr>
            <a:spLocks noGrp="1"/>
          </p:cNvSpPr>
          <p:nvPr>
            <p:ph type="ftr" sz="quarter" idx="11"/>
          </p:nvPr>
        </p:nvSpPr>
        <p:spPr/>
        <p:txBody>
          <a:bodyPr/>
          <a:lstStyle/>
          <a:p>
            <a:endParaRPr lang="en-A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69F669A-92C3-4A94-9C61-68C7AE4C8D11}" type="slidenum">
              <a:rPr lang="en-AU" smtClean="0"/>
              <a:t>‹#›</a:t>
            </a:fld>
            <a:endParaRPr lang="en-AU"/>
          </a:p>
        </p:txBody>
      </p:sp>
    </p:spTree>
    <p:extLst>
      <p:ext uri="{BB962C8B-B14F-4D97-AF65-F5344CB8AC3E}">
        <p14:creationId xmlns:p14="http://schemas.microsoft.com/office/powerpoint/2010/main" val="888416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A1E54F-4085-4270-8083-78A080645814}" type="datetimeFigureOut">
              <a:rPr lang="en-AU" smtClean="0"/>
              <a:t>29/03/2017</a:t>
            </a:fld>
            <a:endParaRPr lang="en-AU"/>
          </a:p>
        </p:txBody>
      </p:sp>
      <p:sp>
        <p:nvSpPr>
          <p:cNvPr id="8" name="Footer Placeholder 7"/>
          <p:cNvSpPr>
            <a:spLocks noGrp="1"/>
          </p:cNvSpPr>
          <p:nvPr>
            <p:ph type="ftr" sz="quarter" idx="11"/>
          </p:nvPr>
        </p:nvSpPr>
        <p:spPr/>
        <p:txBody>
          <a:bodyPr/>
          <a:lstStyle/>
          <a:p>
            <a:endParaRPr lang="en-A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69F669A-92C3-4A94-9C61-68C7AE4C8D11}" type="slidenum">
              <a:rPr lang="en-AU" smtClean="0"/>
              <a:t>‹#›</a:t>
            </a:fld>
            <a:endParaRPr lang="en-AU"/>
          </a:p>
        </p:txBody>
      </p:sp>
    </p:spTree>
    <p:extLst>
      <p:ext uri="{BB962C8B-B14F-4D97-AF65-F5344CB8AC3E}">
        <p14:creationId xmlns:p14="http://schemas.microsoft.com/office/powerpoint/2010/main" val="368678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A1E54F-4085-4270-8083-78A080645814}" type="datetimeFigureOut">
              <a:rPr lang="en-AU" smtClean="0"/>
              <a:t>29/03/2017</a:t>
            </a:fld>
            <a:endParaRPr lang="en-AU"/>
          </a:p>
        </p:txBody>
      </p:sp>
      <p:sp>
        <p:nvSpPr>
          <p:cNvPr id="4" name="Footer Placeholder 3"/>
          <p:cNvSpPr>
            <a:spLocks noGrp="1"/>
          </p:cNvSpPr>
          <p:nvPr>
            <p:ph type="ftr" sz="quarter" idx="11"/>
          </p:nvPr>
        </p:nvSpPr>
        <p:spPr/>
        <p:txBody>
          <a:bodyPr/>
          <a:lstStyle/>
          <a:p>
            <a:endParaRPr lang="en-A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69F669A-92C3-4A94-9C61-68C7AE4C8D11}" type="slidenum">
              <a:rPr lang="en-AU" smtClean="0"/>
              <a:t>‹#›</a:t>
            </a:fld>
            <a:endParaRPr lang="en-AU"/>
          </a:p>
        </p:txBody>
      </p:sp>
    </p:spTree>
    <p:extLst>
      <p:ext uri="{BB962C8B-B14F-4D97-AF65-F5344CB8AC3E}">
        <p14:creationId xmlns:p14="http://schemas.microsoft.com/office/powerpoint/2010/main" val="3636595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A1E54F-4085-4270-8083-78A080645814}" type="datetimeFigureOut">
              <a:rPr lang="en-AU" smtClean="0"/>
              <a:t>29/03/2017</a:t>
            </a:fld>
            <a:endParaRPr lang="en-AU"/>
          </a:p>
        </p:txBody>
      </p:sp>
      <p:sp>
        <p:nvSpPr>
          <p:cNvPr id="3" name="Footer Placeholder 2"/>
          <p:cNvSpPr>
            <a:spLocks noGrp="1"/>
          </p:cNvSpPr>
          <p:nvPr>
            <p:ph type="ftr" sz="quarter" idx="11"/>
          </p:nvPr>
        </p:nvSpPr>
        <p:spPr/>
        <p:txBody>
          <a:bodyPr/>
          <a:lstStyle/>
          <a:p>
            <a:endParaRPr lang="en-A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69F669A-92C3-4A94-9C61-68C7AE4C8D11}" type="slidenum">
              <a:rPr lang="en-AU" smtClean="0"/>
              <a:t>‹#›</a:t>
            </a:fld>
            <a:endParaRPr lang="en-AU"/>
          </a:p>
        </p:txBody>
      </p:sp>
    </p:spTree>
    <p:extLst>
      <p:ext uri="{BB962C8B-B14F-4D97-AF65-F5344CB8AC3E}">
        <p14:creationId xmlns:p14="http://schemas.microsoft.com/office/powerpoint/2010/main" val="498289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9A1E54F-4085-4270-8083-78A080645814}" type="datetimeFigureOut">
              <a:rPr lang="en-AU" smtClean="0"/>
              <a:t>29/03/2017</a:t>
            </a:fld>
            <a:endParaRPr lang="en-AU"/>
          </a:p>
        </p:txBody>
      </p:sp>
      <p:sp>
        <p:nvSpPr>
          <p:cNvPr id="6" name="Footer Placeholder 5"/>
          <p:cNvSpPr>
            <a:spLocks noGrp="1"/>
          </p:cNvSpPr>
          <p:nvPr>
            <p:ph type="ftr" sz="quarter" idx="11"/>
          </p:nvPr>
        </p:nvSpPr>
        <p:spPr/>
        <p:txBody>
          <a:bodyPr/>
          <a:lstStyle/>
          <a:p>
            <a:endParaRPr lang="en-A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69F669A-92C3-4A94-9C61-68C7AE4C8D11}" type="slidenum">
              <a:rPr lang="en-AU" smtClean="0"/>
              <a:t>‹#›</a:t>
            </a:fld>
            <a:endParaRPr lang="en-AU"/>
          </a:p>
        </p:txBody>
      </p:sp>
    </p:spTree>
    <p:extLst>
      <p:ext uri="{BB962C8B-B14F-4D97-AF65-F5344CB8AC3E}">
        <p14:creationId xmlns:p14="http://schemas.microsoft.com/office/powerpoint/2010/main" val="4273819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9A1E54F-4085-4270-8083-78A080645814}" type="datetimeFigureOut">
              <a:rPr lang="en-AU" smtClean="0"/>
              <a:t>29/03/2017</a:t>
            </a:fld>
            <a:endParaRPr lang="en-AU"/>
          </a:p>
        </p:txBody>
      </p:sp>
      <p:sp>
        <p:nvSpPr>
          <p:cNvPr id="6" name="Footer Placeholder 5"/>
          <p:cNvSpPr>
            <a:spLocks noGrp="1"/>
          </p:cNvSpPr>
          <p:nvPr>
            <p:ph type="ftr" sz="quarter" idx="11"/>
          </p:nvPr>
        </p:nvSpPr>
        <p:spPr/>
        <p:txBody>
          <a:bodyPr/>
          <a:lstStyle/>
          <a:p>
            <a:endParaRPr lang="en-A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69F669A-92C3-4A94-9C61-68C7AE4C8D11}" type="slidenum">
              <a:rPr lang="en-AU" smtClean="0"/>
              <a:t>‹#›</a:t>
            </a:fld>
            <a:endParaRPr lang="en-AU"/>
          </a:p>
        </p:txBody>
      </p:sp>
    </p:spTree>
    <p:extLst>
      <p:ext uri="{BB962C8B-B14F-4D97-AF65-F5344CB8AC3E}">
        <p14:creationId xmlns:p14="http://schemas.microsoft.com/office/powerpoint/2010/main" val="2565483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9A1E54F-4085-4270-8083-78A080645814}" type="datetimeFigureOut">
              <a:rPr lang="en-AU" smtClean="0"/>
              <a:t>29/03/2017</a:t>
            </a:fld>
            <a:endParaRPr lang="en-A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69F669A-92C3-4A94-9C61-68C7AE4C8D11}" type="slidenum">
              <a:rPr lang="en-AU" smtClean="0"/>
              <a:t>‹#›</a:t>
            </a:fld>
            <a:endParaRPr lang="en-AU"/>
          </a:p>
        </p:txBody>
      </p:sp>
    </p:spTree>
    <p:extLst>
      <p:ext uri="{BB962C8B-B14F-4D97-AF65-F5344CB8AC3E}">
        <p14:creationId xmlns:p14="http://schemas.microsoft.com/office/powerpoint/2010/main" val="3889547093"/>
      </p:ext>
    </p:extLst>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 id="2147483790" r:id="rId12"/>
    <p:sldLayoutId id="2147483791" r:id="rId13"/>
    <p:sldLayoutId id="2147483792" r:id="rId14"/>
    <p:sldLayoutId id="2147483793" r:id="rId15"/>
    <p:sldLayoutId id="214748379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hyperlink" Target="https://www.skillsyouneed.com/ps/creative-thinking.html" TargetMode="Externa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hyperlink" Target="https://www.skillsyouneed.com/ps/creative-thinking.html" TargetMode="Externa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30018" y="147722"/>
            <a:ext cx="9939130" cy="6370975"/>
          </a:xfrm>
          <a:prstGeom prst="rect">
            <a:avLst/>
          </a:prstGeom>
        </p:spPr>
        <p:txBody>
          <a:bodyPr wrap="square">
            <a:spAutoFit/>
          </a:bodyPr>
          <a:lstStyle/>
          <a:p>
            <a:r>
              <a:rPr lang="en-AU" sz="2400" dirty="0">
                <a:solidFill>
                  <a:srgbClr val="FF0000"/>
                </a:solidFill>
                <a:latin typeface="Arial" panose="020B0604020202020204" pitchFamily="34" charset="0"/>
              </a:rPr>
              <a:t>Supervision of HDR (Higher Degree Research) Candidates </a:t>
            </a:r>
            <a:r>
              <a:rPr lang="en-AU" sz="2400" dirty="0">
                <a:solidFill>
                  <a:srgbClr val="000000"/>
                </a:solidFill>
                <a:latin typeface="Arial" panose="020B0604020202020204" pitchFamily="34" charset="0"/>
              </a:rPr>
              <a:t>is a complex teaching task; and like all teaching tasks, can be approached in a variety of ways depending on the personalities and individual requirements of candidates and supervisors and their discipline area/s. Nevertheless some common principles and responsibilities apply to all supervisory arrangements and practice. </a:t>
            </a:r>
          </a:p>
          <a:p>
            <a:endParaRPr lang="en-AU" sz="2400" dirty="0">
              <a:solidFill>
                <a:srgbClr val="000000"/>
              </a:solidFill>
              <a:latin typeface="Arial" panose="020B0604020202020204" pitchFamily="34" charset="0"/>
            </a:endParaRPr>
          </a:p>
          <a:p>
            <a:r>
              <a:rPr lang="en-AU" sz="2400" dirty="0">
                <a:solidFill>
                  <a:srgbClr val="000000"/>
                </a:solidFill>
                <a:latin typeface="Arial" panose="020B0604020202020204" pitchFamily="34" charset="0"/>
              </a:rPr>
              <a:t>Supervision is a shared experience in which both the supervisor and the candidate have an intellectual investment. Supervisors must have the theoretical and practical expertise to offer the candidate proper supervision, an interest in the research project, and adequate time for supervision. </a:t>
            </a:r>
          </a:p>
          <a:p>
            <a:endParaRPr lang="en-AU" sz="2400" dirty="0">
              <a:solidFill>
                <a:srgbClr val="000000"/>
              </a:solidFill>
              <a:latin typeface="Arial" panose="020B0604020202020204" pitchFamily="34" charset="0"/>
            </a:endParaRPr>
          </a:p>
          <a:p>
            <a:r>
              <a:rPr lang="en-AU" sz="2400" dirty="0">
                <a:solidFill>
                  <a:srgbClr val="000000"/>
                </a:solidFill>
                <a:latin typeface="Arial" panose="020B0604020202020204" pitchFamily="34" charset="0"/>
              </a:rPr>
              <a:t>Supervision also involves concern and a measure of pastoral care for the candidate. In the best cases, the relationship between the supervisor and the candidate develops during the candidature in a mutually supportive collegial fashion</a:t>
            </a:r>
            <a:endParaRPr lang="en-AU" sz="2400" dirty="0"/>
          </a:p>
        </p:txBody>
      </p:sp>
    </p:spTree>
    <p:extLst>
      <p:ext uri="{BB962C8B-B14F-4D97-AF65-F5344CB8AC3E}">
        <p14:creationId xmlns:p14="http://schemas.microsoft.com/office/powerpoint/2010/main" val="41114278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37252" y="107434"/>
            <a:ext cx="9766852" cy="1169551"/>
          </a:xfrm>
          <a:prstGeom prst="rect">
            <a:avLst/>
          </a:prstGeom>
        </p:spPr>
        <p:txBody>
          <a:bodyPr wrap="square">
            <a:spAutoFit/>
          </a:bodyPr>
          <a:lstStyle/>
          <a:p>
            <a:endParaRPr lang="en-AU" sz="2800" dirty="0">
              <a:latin typeface="Arial" panose="020B0604020202020204" pitchFamily="34" charset="0"/>
            </a:endParaRPr>
          </a:p>
          <a:p>
            <a:r>
              <a:rPr lang="en-AU" sz="2400" dirty="0">
                <a:solidFill>
                  <a:srgbClr val="FF0000"/>
                </a:solidFill>
                <a:latin typeface="Arial" panose="020B0604020202020204" pitchFamily="34" charset="0"/>
              </a:rPr>
              <a:t>3. Providing guidance of the thesis by ensuring</a:t>
            </a:r>
            <a:r>
              <a:rPr lang="en-AU" sz="2400" dirty="0">
                <a:solidFill>
                  <a:srgbClr val="000000"/>
                </a:solidFill>
                <a:latin typeface="Arial" panose="020B0604020202020204" pitchFamily="34" charset="0"/>
              </a:rPr>
              <a:t>: </a:t>
            </a:r>
          </a:p>
          <a:p>
            <a:r>
              <a:rPr lang="en-AU" dirty="0">
                <a:solidFill>
                  <a:srgbClr val="000000"/>
                </a:solidFill>
                <a:latin typeface="Arial" panose="020B0604020202020204" pitchFamily="34" charset="0"/>
              </a:rPr>
              <a:t>	</a:t>
            </a:r>
          </a:p>
        </p:txBody>
      </p:sp>
      <p:sp>
        <p:nvSpPr>
          <p:cNvPr id="3" name="Rectangle 2"/>
          <p:cNvSpPr/>
          <p:nvPr/>
        </p:nvSpPr>
        <p:spPr>
          <a:xfrm>
            <a:off x="1537252" y="849271"/>
            <a:ext cx="10641496" cy="5262979"/>
          </a:xfrm>
          <a:prstGeom prst="rect">
            <a:avLst/>
          </a:prstGeom>
        </p:spPr>
        <p:txBody>
          <a:bodyPr wrap="square">
            <a:spAutoFit/>
          </a:bodyPr>
          <a:lstStyle/>
          <a:p>
            <a:endParaRPr lang="en-AU" sz="2800" dirty="0">
              <a:latin typeface="Arial" panose="020B0604020202020204" pitchFamily="34" charset="0"/>
            </a:endParaRPr>
          </a:p>
          <a:p>
            <a:r>
              <a:rPr lang="en-AU" sz="2000" dirty="0">
                <a:solidFill>
                  <a:srgbClr val="000000"/>
                </a:solidFill>
                <a:latin typeface="Arial" panose="020B0604020202020204" pitchFamily="34" charset="0"/>
              </a:rPr>
              <a:t>the candidate is directed to appropriate literature and other research materials; </a:t>
            </a:r>
          </a:p>
          <a:p>
            <a:endParaRPr lang="en-AU" sz="2000" dirty="0">
              <a:solidFill>
                <a:srgbClr val="000000"/>
              </a:solidFill>
              <a:latin typeface="Arial" panose="020B0604020202020204" pitchFamily="34" charset="0"/>
            </a:endParaRPr>
          </a:p>
          <a:p>
            <a:r>
              <a:rPr lang="en-AU" sz="2000" dirty="0">
                <a:solidFill>
                  <a:srgbClr val="000000"/>
                </a:solidFill>
                <a:latin typeface="Arial" panose="020B0604020202020204" pitchFamily="34" charset="0"/>
              </a:rPr>
              <a:t>• milestone meeting outcomes are recorded in a manner that facilitates the continuing progress of the candidate (e.g. email records); </a:t>
            </a:r>
          </a:p>
          <a:p>
            <a:endParaRPr lang="en-AU" sz="2000" dirty="0">
              <a:solidFill>
                <a:srgbClr val="000000"/>
              </a:solidFill>
              <a:latin typeface="Arial" panose="020B0604020202020204" pitchFamily="34" charset="0"/>
            </a:endParaRPr>
          </a:p>
          <a:p>
            <a:r>
              <a:rPr lang="en-AU" sz="2000" dirty="0">
                <a:solidFill>
                  <a:srgbClr val="000000"/>
                </a:solidFill>
                <a:latin typeface="Arial" panose="020B0604020202020204" pitchFamily="34" charset="0"/>
              </a:rPr>
              <a:t>• inadequate progress in written work is brought to the candidate’s attention and documented and the candidate is given the opportunity to improve the pace and/or quality of written work; </a:t>
            </a:r>
          </a:p>
          <a:p>
            <a:endParaRPr lang="en-AU" sz="2000" dirty="0">
              <a:solidFill>
                <a:srgbClr val="000000"/>
              </a:solidFill>
              <a:latin typeface="Arial" panose="020B0604020202020204" pitchFamily="34" charset="0"/>
            </a:endParaRPr>
          </a:p>
          <a:p>
            <a:r>
              <a:rPr lang="en-AU" sz="2000" dirty="0">
                <a:solidFill>
                  <a:srgbClr val="000000"/>
                </a:solidFill>
                <a:latin typeface="Arial" panose="020B0604020202020204" pitchFamily="34" charset="0"/>
              </a:rPr>
              <a:t>• timely feedback is given on written work, focusing on the content and style of the thesis drafts and the candidate is informed about the quality of the thesis; </a:t>
            </a:r>
          </a:p>
          <a:p>
            <a:endParaRPr lang="en-AU" sz="2000" dirty="0">
              <a:solidFill>
                <a:srgbClr val="000000"/>
              </a:solidFill>
              <a:latin typeface="Arial" panose="020B0604020202020204" pitchFamily="34" charset="0"/>
            </a:endParaRPr>
          </a:p>
          <a:p>
            <a:r>
              <a:rPr lang="en-AU" sz="2000" dirty="0">
                <a:solidFill>
                  <a:srgbClr val="000000"/>
                </a:solidFill>
                <a:latin typeface="Arial" panose="020B0604020202020204" pitchFamily="34" charset="0"/>
              </a:rPr>
              <a:t>• the candidate understands the procedures for the preparation, submission and examination of the thesis or creative equivalent as per the Higher Degree by Research Thesis Preparation, Submission and Examination Policy and Procedure</a:t>
            </a:r>
            <a:r>
              <a:rPr lang="en-AU" sz="2400" dirty="0">
                <a:solidFill>
                  <a:srgbClr val="000000"/>
                </a:solidFill>
                <a:latin typeface="Arial" panose="020B0604020202020204" pitchFamily="34" charset="0"/>
              </a:rPr>
              <a:t>. </a:t>
            </a:r>
          </a:p>
          <a:p>
            <a:r>
              <a:rPr lang="en-AU" sz="2400" dirty="0">
                <a:solidFill>
                  <a:srgbClr val="000000"/>
                </a:solidFill>
                <a:latin typeface="Arial" panose="020B0604020202020204" pitchFamily="34" charset="0"/>
              </a:rPr>
              <a:t>	</a:t>
            </a:r>
          </a:p>
        </p:txBody>
      </p:sp>
    </p:spTree>
    <p:extLst>
      <p:ext uri="{BB962C8B-B14F-4D97-AF65-F5344CB8AC3E}">
        <p14:creationId xmlns:p14="http://schemas.microsoft.com/office/powerpoint/2010/main" val="29215086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56522" y="0"/>
            <a:ext cx="10349948" cy="1446550"/>
          </a:xfrm>
          <a:prstGeom prst="rect">
            <a:avLst/>
          </a:prstGeom>
        </p:spPr>
        <p:txBody>
          <a:bodyPr wrap="square">
            <a:spAutoFit/>
          </a:bodyPr>
          <a:lstStyle/>
          <a:p>
            <a:endParaRPr lang="en-AU" sz="2800" dirty="0">
              <a:latin typeface="Arial" panose="020B0604020202020204" pitchFamily="34" charset="0"/>
            </a:endParaRPr>
          </a:p>
          <a:p>
            <a:r>
              <a:rPr lang="en-AU" sz="2000" dirty="0">
                <a:solidFill>
                  <a:srgbClr val="FF0000"/>
                </a:solidFill>
                <a:latin typeface="Arial" panose="020B0604020202020204" pitchFamily="34" charset="0"/>
              </a:rPr>
              <a:t>4. The candidate gaining the necessary generic attributes and completes within the maximum degree period by: </a:t>
            </a:r>
          </a:p>
          <a:p>
            <a:r>
              <a:rPr lang="en-AU" sz="2000" dirty="0">
                <a:solidFill>
                  <a:srgbClr val="FF0000"/>
                </a:solidFill>
                <a:latin typeface="Arial" panose="020B0604020202020204" pitchFamily="34" charset="0"/>
              </a:rPr>
              <a:t>	</a:t>
            </a:r>
          </a:p>
        </p:txBody>
      </p:sp>
      <p:sp>
        <p:nvSpPr>
          <p:cNvPr id="3" name="Rectangle 2"/>
          <p:cNvSpPr/>
          <p:nvPr/>
        </p:nvSpPr>
        <p:spPr>
          <a:xfrm>
            <a:off x="1086678" y="1115611"/>
            <a:ext cx="10919792" cy="5755422"/>
          </a:xfrm>
          <a:prstGeom prst="rect">
            <a:avLst/>
          </a:prstGeom>
        </p:spPr>
        <p:txBody>
          <a:bodyPr wrap="square">
            <a:spAutoFit/>
          </a:bodyPr>
          <a:lstStyle/>
          <a:p>
            <a:endParaRPr lang="en-AU" sz="2800" dirty="0">
              <a:latin typeface="Arial" panose="020B0604020202020204" pitchFamily="34" charset="0"/>
            </a:endParaRPr>
          </a:p>
          <a:p>
            <a:r>
              <a:rPr lang="en-AU" sz="2000" dirty="0">
                <a:solidFill>
                  <a:srgbClr val="000000"/>
                </a:solidFill>
                <a:latin typeface="Arial" panose="020B0604020202020204" pitchFamily="34" charset="0"/>
              </a:rPr>
              <a:t>developing in the Candidate a sense of professional identity as a researcher and a scholar; </a:t>
            </a:r>
          </a:p>
          <a:p>
            <a:endParaRPr lang="en-AU" sz="2000" dirty="0">
              <a:solidFill>
                <a:srgbClr val="000000"/>
              </a:solidFill>
              <a:latin typeface="Arial" panose="020B0604020202020204" pitchFamily="34" charset="0"/>
            </a:endParaRPr>
          </a:p>
          <a:p>
            <a:r>
              <a:rPr lang="en-AU" sz="2000" dirty="0">
                <a:solidFill>
                  <a:srgbClr val="000000"/>
                </a:solidFill>
                <a:latin typeface="Arial" panose="020B0604020202020204" pitchFamily="34" charset="0"/>
              </a:rPr>
              <a:t>• ensuring performance of the candidate is monitored carefully relative to the standard required for the degree and milestones laid out in </a:t>
            </a:r>
            <a:r>
              <a:rPr lang="en-AU" sz="2000" dirty="0" err="1">
                <a:solidFill>
                  <a:srgbClr val="000000"/>
                </a:solidFill>
                <a:latin typeface="Arial" panose="020B0604020202020204" pitchFamily="34" charset="0"/>
              </a:rPr>
              <a:t>iGRad</a:t>
            </a:r>
            <a:r>
              <a:rPr lang="en-AU" sz="2000" dirty="0">
                <a:solidFill>
                  <a:srgbClr val="000000"/>
                </a:solidFill>
                <a:latin typeface="Arial" panose="020B0604020202020204" pitchFamily="34" charset="0"/>
              </a:rPr>
              <a:t>; </a:t>
            </a:r>
          </a:p>
          <a:p>
            <a:endParaRPr lang="en-AU" sz="2000" dirty="0">
              <a:solidFill>
                <a:srgbClr val="000000"/>
              </a:solidFill>
              <a:latin typeface="Arial" panose="020B0604020202020204" pitchFamily="34" charset="0"/>
            </a:endParaRPr>
          </a:p>
          <a:p>
            <a:r>
              <a:rPr lang="en-AU" sz="2000" dirty="0">
                <a:solidFill>
                  <a:srgbClr val="000000"/>
                </a:solidFill>
                <a:latin typeface="Arial" panose="020B0604020202020204" pitchFamily="34" charset="0"/>
              </a:rPr>
              <a:t>• facilitating the candidate’s development of skills, capacities and attributes consistent with the AQF learning outcomes specified for Level 9 (Masters) and Level 10 (Doctoral) qualifications; </a:t>
            </a:r>
          </a:p>
          <a:p>
            <a:endParaRPr lang="en-AU" sz="2000" dirty="0">
              <a:solidFill>
                <a:srgbClr val="000000"/>
              </a:solidFill>
              <a:latin typeface="Arial" panose="020B0604020202020204" pitchFamily="34" charset="0"/>
            </a:endParaRPr>
          </a:p>
          <a:p>
            <a:r>
              <a:rPr lang="en-AU" sz="2000" dirty="0">
                <a:solidFill>
                  <a:srgbClr val="000000"/>
                </a:solidFill>
                <a:latin typeface="Arial" panose="020B0604020202020204" pitchFamily="34" charset="0"/>
              </a:rPr>
              <a:t>• ensuring Candidates are assisted to develop solutions to problems or issues as they are identified; </a:t>
            </a:r>
          </a:p>
          <a:p>
            <a:endParaRPr lang="en-AU" sz="2000" dirty="0">
              <a:solidFill>
                <a:srgbClr val="000000"/>
              </a:solidFill>
              <a:latin typeface="Arial" panose="020B0604020202020204" pitchFamily="34" charset="0"/>
            </a:endParaRPr>
          </a:p>
          <a:p>
            <a:r>
              <a:rPr lang="en-AU" sz="2000" dirty="0">
                <a:solidFill>
                  <a:srgbClr val="000000"/>
                </a:solidFill>
                <a:latin typeface="Arial" panose="020B0604020202020204" pitchFamily="34" charset="0"/>
              </a:rPr>
              <a:t>• ensuring candidates are encouraged to participate in research and skilling activities within available financial means; and </a:t>
            </a:r>
          </a:p>
          <a:p>
            <a:endParaRPr lang="en-AU" sz="2000" dirty="0">
              <a:solidFill>
                <a:srgbClr val="000000"/>
              </a:solidFill>
              <a:latin typeface="Arial" panose="020B0604020202020204" pitchFamily="34" charset="0"/>
            </a:endParaRPr>
          </a:p>
          <a:p>
            <a:r>
              <a:rPr lang="en-AU" sz="2000" dirty="0">
                <a:solidFill>
                  <a:srgbClr val="000000"/>
                </a:solidFill>
                <a:latin typeface="Arial" panose="020B0604020202020204" pitchFamily="34" charset="0"/>
              </a:rPr>
              <a:t>• inducting candidates into scholarly, research and professional communities and activities, such as conference presentations and writing research publications.</a:t>
            </a:r>
          </a:p>
          <a:p>
            <a:r>
              <a:rPr lang="en-AU" sz="2000" dirty="0">
                <a:solidFill>
                  <a:srgbClr val="000000"/>
                </a:solidFill>
                <a:latin typeface="Arial" panose="020B0604020202020204" pitchFamily="34" charset="0"/>
              </a:rPr>
              <a:t>	</a:t>
            </a:r>
          </a:p>
        </p:txBody>
      </p:sp>
    </p:spTree>
    <p:extLst>
      <p:ext uri="{BB962C8B-B14F-4D97-AF65-F5344CB8AC3E}">
        <p14:creationId xmlns:p14="http://schemas.microsoft.com/office/powerpoint/2010/main" val="9563583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02295" y="1"/>
            <a:ext cx="10018644" cy="1107996"/>
          </a:xfrm>
          <a:prstGeom prst="rect">
            <a:avLst/>
          </a:prstGeom>
        </p:spPr>
        <p:txBody>
          <a:bodyPr wrap="square">
            <a:spAutoFit/>
          </a:bodyPr>
          <a:lstStyle/>
          <a:p>
            <a:endParaRPr lang="en-AU" sz="2800" dirty="0">
              <a:latin typeface="Arial" panose="020B0604020202020204" pitchFamily="34" charset="0"/>
            </a:endParaRPr>
          </a:p>
          <a:p>
            <a:r>
              <a:rPr lang="en-AU" sz="2000" dirty="0">
                <a:solidFill>
                  <a:srgbClr val="FF0000"/>
                </a:solidFill>
                <a:latin typeface="Arial" panose="020B0604020202020204" pitchFamily="34" charset="0"/>
              </a:rPr>
              <a:t>5. maintaining high level research training and mentoring skills by ensuring they</a:t>
            </a:r>
            <a:r>
              <a:rPr lang="en-AU" dirty="0">
                <a:solidFill>
                  <a:srgbClr val="000000"/>
                </a:solidFill>
                <a:latin typeface="Arial" panose="020B0604020202020204" pitchFamily="34" charset="0"/>
              </a:rPr>
              <a:t>: </a:t>
            </a:r>
          </a:p>
          <a:p>
            <a:r>
              <a:rPr lang="en-AU" dirty="0">
                <a:solidFill>
                  <a:srgbClr val="000000"/>
                </a:solidFill>
                <a:latin typeface="Arial" panose="020B0604020202020204" pitchFamily="34" charset="0"/>
              </a:rPr>
              <a:t>	</a:t>
            </a:r>
          </a:p>
        </p:txBody>
      </p:sp>
      <p:sp>
        <p:nvSpPr>
          <p:cNvPr id="3" name="Rectangle 2"/>
          <p:cNvSpPr/>
          <p:nvPr/>
        </p:nvSpPr>
        <p:spPr>
          <a:xfrm>
            <a:off x="1683025" y="447983"/>
            <a:ext cx="10349948" cy="3293209"/>
          </a:xfrm>
          <a:prstGeom prst="rect">
            <a:avLst/>
          </a:prstGeom>
        </p:spPr>
        <p:txBody>
          <a:bodyPr wrap="square">
            <a:spAutoFit/>
          </a:bodyPr>
          <a:lstStyle/>
          <a:p>
            <a:endParaRPr lang="en-AU" sz="2800" dirty="0">
              <a:latin typeface="Symbol" panose="05050102010706020507" pitchFamily="18" charset="2"/>
            </a:endParaRPr>
          </a:p>
          <a:p>
            <a:r>
              <a:rPr lang="en-AU" sz="2000" dirty="0">
                <a:solidFill>
                  <a:srgbClr val="000000"/>
                </a:solidFill>
                <a:latin typeface="Symbol" panose="05050102010706020507" pitchFamily="18" charset="2"/>
              </a:rPr>
              <a:t>• </a:t>
            </a:r>
            <a:r>
              <a:rPr lang="en-AU" sz="2000" dirty="0">
                <a:solidFill>
                  <a:srgbClr val="000000"/>
                </a:solidFill>
                <a:latin typeface="Arial" panose="020B0604020202020204" pitchFamily="34" charset="0"/>
              </a:rPr>
              <a:t>maintain up-to-date knowledge concerning graduate research policies and candidature; </a:t>
            </a:r>
          </a:p>
          <a:p>
            <a:endParaRPr lang="en-AU" sz="2000" dirty="0">
              <a:solidFill>
                <a:srgbClr val="000000"/>
              </a:solidFill>
              <a:latin typeface="Arial" panose="020B0604020202020204" pitchFamily="34" charset="0"/>
            </a:endParaRPr>
          </a:p>
          <a:p>
            <a:r>
              <a:rPr lang="en-AU" sz="2000" dirty="0">
                <a:solidFill>
                  <a:srgbClr val="000000"/>
                </a:solidFill>
                <a:latin typeface="Arial" panose="020B0604020202020204" pitchFamily="34" charset="0"/>
              </a:rPr>
              <a:t>• follow graduate research policies and provide accurate information as required during supervision to the Head of School, the Graduate Research Coordinator and the Dean of Graduate Research as required</a:t>
            </a:r>
          </a:p>
          <a:p>
            <a:r>
              <a:rPr lang="en-AU" sz="2000" dirty="0">
                <a:solidFill>
                  <a:srgbClr val="000000"/>
                </a:solidFill>
                <a:latin typeface="Arial" panose="020B0604020202020204" pitchFamily="34" charset="0"/>
              </a:rPr>
              <a:t>• demonstrate a commitment to professional development in their supervisory practice; and </a:t>
            </a:r>
          </a:p>
          <a:p>
            <a:r>
              <a:rPr lang="en-AU" sz="2000" dirty="0">
                <a:solidFill>
                  <a:srgbClr val="000000"/>
                </a:solidFill>
                <a:latin typeface="Arial" panose="020B0604020202020204" pitchFamily="34" charset="0"/>
              </a:rPr>
              <a:t>• maintain engagement in research theory and practice in their field. </a:t>
            </a:r>
          </a:p>
          <a:p>
            <a:r>
              <a:rPr lang="en-AU" sz="2000" dirty="0">
                <a:solidFill>
                  <a:srgbClr val="000000"/>
                </a:solidFill>
                <a:latin typeface="Arial" panose="020B0604020202020204" pitchFamily="34" charset="0"/>
              </a:rPr>
              <a:t>	</a:t>
            </a:r>
          </a:p>
        </p:txBody>
      </p:sp>
      <p:sp>
        <p:nvSpPr>
          <p:cNvPr id="4" name="Rectangle 3"/>
          <p:cNvSpPr/>
          <p:nvPr/>
        </p:nvSpPr>
        <p:spPr>
          <a:xfrm>
            <a:off x="1683025" y="3309443"/>
            <a:ext cx="10257183" cy="1107996"/>
          </a:xfrm>
          <a:prstGeom prst="rect">
            <a:avLst/>
          </a:prstGeom>
        </p:spPr>
        <p:txBody>
          <a:bodyPr wrap="square">
            <a:spAutoFit/>
          </a:bodyPr>
          <a:lstStyle/>
          <a:p>
            <a:endParaRPr lang="en-AU" sz="2800" dirty="0">
              <a:latin typeface="Times New Roman" panose="02020603050405020304" pitchFamily="18" charset="0"/>
            </a:endParaRPr>
          </a:p>
          <a:p>
            <a:r>
              <a:rPr lang="en-AU" sz="2000" dirty="0">
                <a:solidFill>
                  <a:srgbClr val="FF0000"/>
                </a:solidFill>
                <a:latin typeface="Times New Roman" panose="02020603050405020304" pitchFamily="18" charset="0"/>
              </a:rPr>
              <a:t>6. </a:t>
            </a:r>
            <a:r>
              <a:rPr lang="en-AU" sz="2000" dirty="0">
                <a:solidFill>
                  <a:srgbClr val="FF0000"/>
                </a:solidFill>
                <a:latin typeface="Arial" panose="020B0604020202020204" pitchFamily="34" charset="0"/>
              </a:rPr>
              <a:t>for creating and promoting inclusive research training environments for candidates by </a:t>
            </a:r>
          </a:p>
          <a:p>
            <a:r>
              <a:rPr lang="en-AU" dirty="0">
                <a:solidFill>
                  <a:srgbClr val="000000"/>
                </a:solidFill>
                <a:latin typeface="Arial" panose="020B0604020202020204" pitchFamily="34" charset="0"/>
              </a:rPr>
              <a:t>	</a:t>
            </a:r>
          </a:p>
        </p:txBody>
      </p:sp>
      <p:sp>
        <p:nvSpPr>
          <p:cNvPr id="5" name="Rectangle 4"/>
          <p:cNvSpPr/>
          <p:nvPr/>
        </p:nvSpPr>
        <p:spPr>
          <a:xfrm>
            <a:off x="1802295" y="3606465"/>
            <a:ext cx="10230678" cy="3570208"/>
          </a:xfrm>
          <a:prstGeom prst="rect">
            <a:avLst/>
          </a:prstGeom>
        </p:spPr>
        <p:txBody>
          <a:bodyPr wrap="square">
            <a:spAutoFit/>
          </a:bodyPr>
          <a:lstStyle/>
          <a:p>
            <a:endParaRPr lang="en-AU" sz="2800" dirty="0">
              <a:latin typeface="Arial" panose="020B0604020202020204" pitchFamily="34" charset="0"/>
            </a:endParaRPr>
          </a:p>
          <a:p>
            <a:r>
              <a:rPr lang="en-AU" sz="2000" dirty="0">
                <a:solidFill>
                  <a:srgbClr val="000000"/>
                </a:solidFill>
                <a:latin typeface="Arial" panose="020B0604020202020204" pitchFamily="34" charset="0"/>
              </a:rPr>
              <a:t>being aware of, and complying with, the University’s commitment to inclusion, diversity and equity; </a:t>
            </a:r>
          </a:p>
          <a:p>
            <a:r>
              <a:rPr lang="en-AU" sz="2000" dirty="0">
                <a:solidFill>
                  <a:srgbClr val="000000"/>
                </a:solidFill>
                <a:latin typeface="Arial" panose="020B0604020202020204" pitchFamily="34" charset="0"/>
              </a:rPr>
              <a:t>• fostering an inclusive and vibrant culture for candidates that respects and values diversity; </a:t>
            </a:r>
          </a:p>
          <a:p>
            <a:r>
              <a:rPr lang="en-AU" sz="2000" dirty="0">
                <a:solidFill>
                  <a:srgbClr val="000000"/>
                </a:solidFill>
                <a:latin typeface="Arial" panose="020B0604020202020204" pitchFamily="34" charset="0"/>
              </a:rPr>
              <a:t>• ensuring research training practices and environments are free from discrimination and harassment; and </a:t>
            </a:r>
          </a:p>
          <a:p>
            <a:r>
              <a:rPr lang="en-AU" sz="2000" dirty="0">
                <a:solidFill>
                  <a:srgbClr val="000000"/>
                </a:solidFill>
                <a:latin typeface="Arial" panose="020B0604020202020204" pitchFamily="34" charset="0"/>
              </a:rPr>
              <a:t>• Recognising diversity and ensuring the research training and social and cultural environment of the School enables and supports the participation of all students; including those experiencing disadvantage. </a:t>
            </a:r>
          </a:p>
          <a:p>
            <a:r>
              <a:rPr lang="en-AU" dirty="0">
                <a:solidFill>
                  <a:srgbClr val="000000"/>
                </a:solidFill>
                <a:latin typeface="Arial" panose="020B0604020202020204" pitchFamily="34" charset="0"/>
              </a:rPr>
              <a:t>	</a:t>
            </a:r>
          </a:p>
        </p:txBody>
      </p:sp>
    </p:spTree>
    <p:extLst>
      <p:ext uri="{BB962C8B-B14F-4D97-AF65-F5344CB8AC3E}">
        <p14:creationId xmlns:p14="http://schemas.microsoft.com/office/powerpoint/2010/main" val="41187970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9084" y="315603"/>
            <a:ext cx="4650632" cy="400110"/>
          </a:xfrm>
          <a:prstGeom prst="rect">
            <a:avLst/>
          </a:prstGeom>
        </p:spPr>
        <p:txBody>
          <a:bodyPr wrap="none">
            <a:spAutoFit/>
          </a:bodyPr>
          <a:lstStyle/>
          <a:p>
            <a:r>
              <a:rPr lang="en-AU" sz="2000" b="1" dirty="0">
                <a:solidFill>
                  <a:srgbClr val="FF0000"/>
                </a:solidFill>
                <a:latin typeface="Palatino Linotype" panose="02040502050505030304" pitchFamily="18" charset="0"/>
              </a:rPr>
              <a:t>Supervisor professional development </a:t>
            </a:r>
            <a:endParaRPr lang="en-AU" sz="2000" dirty="0">
              <a:solidFill>
                <a:srgbClr val="FF0000"/>
              </a:solidFill>
            </a:endParaRPr>
          </a:p>
        </p:txBody>
      </p:sp>
      <p:sp>
        <p:nvSpPr>
          <p:cNvPr id="3" name="Rectangle 2"/>
          <p:cNvSpPr/>
          <p:nvPr/>
        </p:nvSpPr>
        <p:spPr>
          <a:xfrm>
            <a:off x="1449084" y="684935"/>
            <a:ext cx="10742916" cy="4093428"/>
          </a:xfrm>
          <a:prstGeom prst="rect">
            <a:avLst/>
          </a:prstGeom>
        </p:spPr>
        <p:txBody>
          <a:bodyPr wrap="square">
            <a:spAutoFit/>
          </a:bodyPr>
          <a:lstStyle/>
          <a:p>
            <a:endParaRPr lang="en-AU" sz="2000" dirty="0">
              <a:solidFill>
                <a:srgbClr val="000000"/>
              </a:solidFill>
              <a:latin typeface="Arial" panose="020B0604020202020204" pitchFamily="34" charset="0"/>
            </a:endParaRPr>
          </a:p>
          <a:p>
            <a:r>
              <a:rPr lang="en-AU" sz="2000" dirty="0">
                <a:solidFill>
                  <a:srgbClr val="000000"/>
                </a:solidFill>
                <a:latin typeface="Arial" panose="020B0604020202020204" pitchFamily="34" charset="0"/>
              </a:rPr>
              <a:t>completion of an approved external supervisor training workshop; </a:t>
            </a:r>
          </a:p>
          <a:p>
            <a:r>
              <a:rPr lang="en-AU" sz="2000" dirty="0">
                <a:solidFill>
                  <a:srgbClr val="000000"/>
                </a:solidFill>
                <a:latin typeface="Arial" panose="020B0604020202020204" pitchFamily="34" charset="0"/>
              </a:rPr>
              <a:t>• completion of the Equal Opportunity on-line training program: Fair Play on Campus; </a:t>
            </a:r>
          </a:p>
          <a:p>
            <a:r>
              <a:rPr lang="en-AU" sz="2000" dirty="0">
                <a:solidFill>
                  <a:srgbClr val="000000"/>
                </a:solidFill>
                <a:latin typeface="Arial" panose="020B0604020202020204" pitchFamily="34" charset="0"/>
              </a:rPr>
              <a:t>• participation in the Graduate Research Conference in an academic capacity i.e. as a judge of poster defences; </a:t>
            </a:r>
          </a:p>
          <a:p>
            <a:r>
              <a:rPr lang="en-AU" sz="2000" dirty="0">
                <a:solidFill>
                  <a:srgbClr val="000000"/>
                </a:solidFill>
                <a:latin typeface="Arial" panose="020B0604020202020204" pitchFamily="34" charset="0"/>
              </a:rPr>
              <a:t>• delivery of elements of Graduate Certificate in Research core units; </a:t>
            </a:r>
          </a:p>
          <a:p>
            <a:r>
              <a:rPr lang="en-AU" sz="2000" dirty="0">
                <a:solidFill>
                  <a:srgbClr val="000000"/>
                </a:solidFill>
                <a:latin typeface="Arial" panose="020B0604020202020204" pitchFamily="34" charset="0"/>
              </a:rPr>
              <a:t>• completion of a recognised University training module; </a:t>
            </a:r>
          </a:p>
          <a:p>
            <a:r>
              <a:rPr lang="en-AU" sz="2000" dirty="0">
                <a:solidFill>
                  <a:srgbClr val="000000"/>
                </a:solidFill>
                <a:latin typeface="Arial" panose="020B0604020202020204" pitchFamily="34" charset="0"/>
              </a:rPr>
              <a:t>• attendance at two sessions of the Supervisor Colloquium series; </a:t>
            </a:r>
          </a:p>
          <a:p>
            <a:r>
              <a:rPr lang="en-AU" sz="2000" dirty="0">
                <a:solidFill>
                  <a:srgbClr val="000000"/>
                </a:solidFill>
                <a:latin typeface="Arial" panose="020B0604020202020204" pitchFamily="34" charset="0"/>
              </a:rPr>
              <a:t>• delivery by the author of a published paper on supervision at a relevant conference or within the University; </a:t>
            </a:r>
          </a:p>
          <a:p>
            <a:r>
              <a:rPr lang="en-AU" sz="2000" dirty="0">
                <a:solidFill>
                  <a:srgbClr val="000000"/>
                </a:solidFill>
                <a:latin typeface="Arial" panose="020B0604020202020204" pitchFamily="34" charset="0"/>
              </a:rPr>
              <a:t>• serving as a Graduate Research Coordinator; </a:t>
            </a:r>
          </a:p>
          <a:p>
            <a:r>
              <a:rPr lang="en-AU" sz="2000" dirty="0">
                <a:solidFill>
                  <a:srgbClr val="000000"/>
                </a:solidFill>
                <a:latin typeface="Arial" panose="020B0604020202020204" pitchFamily="34" charset="0"/>
              </a:rPr>
              <a:t>• serving as a panel member on a supervisor colloquium; or </a:t>
            </a:r>
          </a:p>
          <a:p>
            <a:r>
              <a:rPr lang="en-AU" sz="2000" dirty="0">
                <a:solidFill>
                  <a:srgbClr val="000000"/>
                </a:solidFill>
                <a:latin typeface="Arial" panose="020B0604020202020204" pitchFamily="34" charset="0"/>
              </a:rPr>
              <a:t>• organising a supervisor workshop.</a:t>
            </a:r>
          </a:p>
        </p:txBody>
      </p:sp>
    </p:spTree>
    <p:extLst>
      <p:ext uri="{BB962C8B-B14F-4D97-AF65-F5344CB8AC3E}">
        <p14:creationId xmlns:p14="http://schemas.microsoft.com/office/powerpoint/2010/main" val="16276613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37252" y="266992"/>
            <a:ext cx="10363200" cy="4093428"/>
          </a:xfrm>
          <a:prstGeom prst="rect">
            <a:avLst/>
          </a:prstGeom>
        </p:spPr>
        <p:txBody>
          <a:bodyPr wrap="square">
            <a:spAutoFit/>
          </a:bodyPr>
          <a:lstStyle/>
          <a:p>
            <a:r>
              <a:rPr lang="en-AU" sz="2000" b="1" dirty="0">
                <a:solidFill>
                  <a:srgbClr val="FF0000"/>
                </a:solidFill>
                <a:latin typeface="Palatino Linotype" panose="02040502050505030304" pitchFamily="18" charset="0"/>
              </a:rPr>
              <a:t>Higher Degree by Research Candidates are responsible for: </a:t>
            </a:r>
            <a:endParaRPr lang="en-AU" sz="2000" dirty="0">
              <a:solidFill>
                <a:srgbClr val="FF0000"/>
              </a:solidFill>
              <a:latin typeface="Palatino Linotype" panose="02040502050505030304" pitchFamily="18" charset="0"/>
            </a:endParaRPr>
          </a:p>
          <a:p>
            <a:r>
              <a:rPr lang="en-AU" sz="2000" dirty="0">
                <a:solidFill>
                  <a:srgbClr val="000000"/>
                </a:solidFill>
                <a:latin typeface="Palatino Linotype" panose="02040502050505030304" pitchFamily="18" charset="0"/>
              </a:rPr>
              <a:t>• </a:t>
            </a:r>
            <a:r>
              <a:rPr lang="en-AU" sz="2000" dirty="0">
                <a:solidFill>
                  <a:srgbClr val="000000"/>
                </a:solidFill>
                <a:latin typeface="Arial" panose="020B0604020202020204" pitchFamily="34" charset="0"/>
              </a:rPr>
              <a:t>undertaking research activity as agreed with their Primary and Co-Supervisors related to their research project; </a:t>
            </a:r>
          </a:p>
          <a:p>
            <a:endParaRPr lang="en-AU" sz="2000" dirty="0">
              <a:solidFill>
                <a:srgbClr val="000000"/>
              </a:solidFill>
              <a:latin typeface="Arial" panose="020B0604020202020204" pitchFamily="34" charset="0"/>
            </a:endParaRPr>
          </a:p>
          <a:p>
            <a:r>
              <a:rPr lang="en-AU" sz="2000" dirty="0">
                <a:solidFill>
                  <a:srgbClr val="000000"/>
                </a:solidFill>
                <a:latin typeface="Arial" panose="020B0604020202020204" pitchFamily="34" charset="0"/>
              </a:rPr>
              <a:t>• to work in collaboration with their Supervisors to produce a thesis which fulfils the relevant degree requirements and is presentable according to the accepted practices of the University; </a:t>
            </a:r>
          </a:p>
          <a:p>
            <a:endParaRPr lang="en-AU" sz="2000" dirty="0">
              <a:solidFill>
                <a:srgbClr val="000000"/>
              </a:solidFill>
              <a:latin typeface="Arial" panose="020B0604020202020204" pitchFamily="34" charset="0"/>
            </a:endParaRPr>
          </a:p>
          <a:p>
            <a:r>
              <a:rPr lang="en-AU" sz="2000" dirty="0">
                <a:solidFill>
                  <a:srgbClr val="000000"/>
                </a:solidFill>
                <a:latin typeface="Arial" panose="020B0604020202020204" pitchFamily="34" charset="0"/>
              </a:rPr>
              <a:t>• becoming familiar with the rules and expectations as set out in the University Rules, Policies, Procedures and Guidelines relevant to Higher Degrees by Research; </a:t>
            </a:r>
          </a:p>
          <a:p>
            <a:endParaRPr lang="en-AU" sz="2000" dirty="0">
              <a:solidFill>
                <a:srgbClr val="000000"/>
              </a:solidFill>
              <a:latin typeface="Arial" panose="020B0604020202020204" pitchFamily="34" charset="0"/>
            </a:endParaRPr>
          </a:p>
          <a:p>
            <a:r>
              <a:rPr lang="en-AU" sz="2000" dirty="0">
                <a:solidFill>
                  <a:srgbClr val="000000"/>
                </a:solidFill>
                <a:latin typeface="Arial" panose="020B0604020202020204" pitchFamily="34" charset="0"/>
              </a:rPr>
              <a:t>• being proactive in setting up meetings with their Supervisory team and individual supervisors (either face to face, or using electronic media); </a:t>
            </a:r>
          </a:p>
        </p:txBody>
      </p:sp>
      <p:sp>
        <p:nvSpPr>
          <p:cNvPr id="4" name="Rectangle 3"/>
          <p:cNvSpPr/>
          <p:nvPr/>
        </p:nvSpPr>
        <p:spPr>
          <a:xfrm>
            <a:off x="1669774" y="4584100"/>
            <a:ext cx="9886122" cy="707886"/>
          </a:xfrm>
          <a:prstGeom prst="rect">
            <a:avLst/>
          </a:prstGeom>
        </p:spPr>
        <p:txBody>
          <a:bodyPr wrap="square">
            <a:spAutoFit/>
          </a:bodyPr>
          <a:lstStyle/>
          <a:p>
            <a:r>
              <a:rPr lang="en-AU" sz="2000" dirty="0">
                <a:solidFill>
                  <a:srgbClr val="000000"/>
                </a:solidFill>
                <a:latin typeface="Arial" panose="020B0604020202020204" pitchFamily="34" charset="0"/>
              </a:rPr>
              <a:t>becoming independent researchers with supervisory guidance resulting in the self-regulation of research activity; </a:t>
            </a:r>
          </a:p>
        </p:txBody>
      </p:sp>
    </p:spTree>
    <p:extLst>
      <p:ext uri="{BB962C8B-B14F-4D97-AF65-F5344CB8AC3E}">
        <p14:creationId xmlns:p14="http://schemas.microsoft.com/office/powerpoint/2010/main" val="28033332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7825" y="168706"/>
            <a:ext cx="9833113" cy="4985980"/>
          </a:xfrm>
          <a:prstGeom prst="rect">
            <a:avLst/>
          </a:prstGeom>
        </p:spPr>
        <p:txBody>
          <a:bodyPr wrap="square">
            <a:spAutoFit/>
          </a:bodyPr>
          <a:lstStyle/>
          <a:p>
            <a:endParaRPr lang="en-AU" sz="2000" dirty="0">
              <a:solidFill>
                <a:srgbClr val="000000"/>
              </a:solidFill>
              <a:latin typeface="Arial" panose="020B0604020202020204" pitchFamily="34" charset="0"/>
            </a:endParaRPr>
          </a:p>
          <a:p>
            <a:endParaRPr lang="en-AU" dirty="0">
              <a:solidFill>
                <a:srgbClr val="000000"/>
              </a:solidFill>
              <a:latin typeface="Arial" panose="020B0604020202020204" pitchFamily="34" charset="0"/>
            </a:endParaRPr>
          </a:p>
          <a:p>
            <a:r>
              <a:rPr lang="en-AU" sz="2000" dirty="0">
                <a:solidFill>
                  <a:srgbClr val="000000"/>
                </a:solidFill>
                <a:latin typeface="Arial" panose="020B0604020202020204" pitchFamily="34" charset="0"/>
              </a:rPr>
              <a:t>• organising regular formal and informal reviews of progress with supervisors; </a:t>
            </a:r>
          </a:p>
          <a:p>
            <a:endParaRPr lang="en-AU" sz="2000" dirty="0">
              <a:solidFill>
                <a:srgbClr val="000000"/>
              </a:solidFill>
              <a:latin typeface="Arial" panose="020B0604020202020204" pitchFamily="34" charset="0"/>
            </a:endParaRPr>
          </a:p>
          <a:p>
            <a:r>
              <a:rPr lang="en-AU" sz="2000" dirty="0">
                <a:solidFill>
                  <a:srgbClr val="000000"/>
                </a:solidFill>
                <a:latin typeface="Arial" panose="020B0604020202020204" pitchFamily="34" charset="0"/>
              </a:rPr>
              <a:t>• providing formal progress reports as required, through the Primary Supervisor, at periods specified by the University; </a:t>
            </a:r>
          </a:p>
          <a:p>
            <a:endParaRPr lang="en-AU" sz="2000" dirty="0">
              <a:solidFill>
                <a:srgbClr val="000000"/>
              </a:solidFill>
              <a:latin typeface="Arial" panose="020B0604020202020204" pitchFamily="34" charset="0"/>
            </a:endParaRPr>
          </a:p>
          <a:p>
            <a:r>
              <a:rPr lang="en-AU" sz="2000" dirty="0">
                <a:solidFill>
                  <a:srgbClr val="000000"/>
                </a:solidFill>
                <a:latin typeface="Arial" panose="020B0604020202020204" pitchFamily="34" charset="0"/>
              </a:rPr>
              <a:t>• research quality and practices, safety, personal ethical responsibility; </a:t>
            </a:r>
          </a:p>
          <a:p>
            <a:endParaRPr lang="en-AU" sz="2000" dirty="0">
              <a:solidFill>
                <a:srgbClr val="000000"/>
              </a:solidFill>
              <a:latin typeface="Arial" panose="020B0604020202020204" pitchFamily="34" charset="0"/>
            </a:endParaRPr>
          </a:p>
          <a:p>
            <a:r>
              <a:rPr lang="en-AU" sz="2000" dirty="0">
                <a:solidFill>
                  <a:srgbClr val="000000"/>
                </a:solidFill>
                <a:latin typeface="Arial" panose="020B0604020202020204" pitchFamily="34" charset="0"/>
              </a:rPr>
              <a:t>• developing a research budget in consultation with the supervisor; </a:t>
            </a:r>
          </a:p>
          <a:p>
            <a:endParaRPr lang="en-AU" sz="2000" dirty="0">
              <a:solidFill>
                <a:srgbClr val="000000"/>
              </a:solidFill>
              <a:latin typeface="Arial" panose="020B0604020202020204" pitchFamily="34" charset="0"/>
            </a:endParaRPr>
          </a:p>
          <a:p>
            <a:r>
              <a:rPr lang="en-AU" sz="2000" dirty="0">
                <a:solidFill>
                  <a:srgbClr val="000000"/>
                </a:solidFill>
                <a:latin typeface="Arial" panose="020B0604020202020204" pitchFamily="34" charset="0"/>
              </a:rPr>
              <a:t>• acquiring information about relevant research funding schemes; </a:t>
            </a:r>
          </a:p>
          <a:p>
            <a:endParaRPr lang="en-AU" sz="2000" dirty="0">
              <a:solidFill>
                <a:srgbClr val="000000"/>
              </a:solidFill>
              <a:latin typeface="Arial" panose="020B0604020202020204" pitchFamily="34" charset="0"/>
            </a:endParaRPr>
          </a:p>
          <a:p>
            <a:r>
              <a:rPr lang="en-AU" sz="2000" dirty="0">
                <a:solidFill>
                  <a:srgbClr val="000000"/>
                </a:solidFill>
                <a:latin typeface="Arial" panose="020B0604020202020204" pitchFamily="34" charset="0"/>
              </a:rPr>
              <a:t>• being an active participant in the research life of their School and University. </a:t>
            </a:r>
          </a:p>
          <a:p>
            <a:endParaRPr lang="en-AU" sz="2000" dirty="0">
              <a:solidFill>
                <a:srgbClr val="000000"/>
              </a:solidFill>
              <a:latin typeface="Arial" panose="020B0604020202020204" pitchFamily="34" charset="0"/>
            </a:endParaRPr>
          </a:p>
          <a:p>
            <a:r>
              <a:rPr lang="en-AU" sz="2000" dirty="0">
                <a:solidFill>
                  <a:srgbClr val="FF0000"/>
                </a:solidFill>
                <a:highlight>
                  <a:srgbClr val="FFFF00"/>
                </a:highlight>
                <a:latin typeface="Arial" panose="020B0604020202020204" pitchFamily="34" charset="0"/>
              </a:rPr>
              <a:t>READ  Student perception of research supervision</a:t>
            </a:r>
          </a:p>
        </p:txBody>
      </p:sp>
    </p:spTree>
    <p:extLst>
      <p:ext uri="{BB962C8B-B14F-4D97-AF65-F5344CB8AC3E}">
        <p14:creationId xmlns:p14="http://schemas.microsoft.com/office/powerpoint/2010/main" val="5630223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83025" y="552280"/>
            <a:ext cx="10243931" cy="5688737"/>
          </a:xfrm>
          <a:prstGeom prst="rect">
            <a:avLst/>
          </a:prstGeom>
        </p:spPr>
        <p:txBody>
          <a:bodyPr wrap="square">
            <a:spAutoFit/>
          </a:bodyPr>
          <a:lstStyle/>
          <a:p>
            <a:r>
              <a:rPr lang="en-AU" sz="2800" dirty="0">
                <a:solidFill>
                  <a:srgbClr val="FF0000"/>
                </a:solidFill>
                <a:latin typeface="Times New Roman" panose="02020603050405020304" pitchFamily="18" charset="0"/>
                <a:ea typeface="Times New Roman" panose="02020603050405020304" pitchFamily="18" charset="0"/>
              </a:rPr>
              <a:t>Research-led teaching has a number of strands.  A teacher can engage in research-led teaching in the following ways</a:t>
            </a:r>
            <a:r>
              <a:rPr lang="en-AU" sz="2800" dirty="0">
                <a:latin typeface="Times New Roman" panose="02020603050405020304" pitchFamily="18" charset="0"/>
                <a:ea typeface="Times New Roman" panose="02020603050405020304" pitchFamily="18" charset="0"/>
              </a:rPr>
              <a:t>:</a:t>
            </a:r>
          </a:p>
          <a:p>
            <a:endParaRPr lang="en-AU" sz="2800" dirty="0">
              <a:latin typeface="Times New Roman" panose="02020603050405020304" pitchFamily="18" charset="0"/>
              <a:ea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AU" sz="2800" dirty="0">
                <a:latin typeface="Calibri" panose="020F0502020204030204" pitchFamily="34" charset="0"/>
                <a:ea typeface="Calibri" panose="020F0502020204030204" pitchFamily="34" charset="0"/>
                <a:cs typeface="Times New Roman" panose="02020603050405020304" pitchFamily="18" charset="0"/>
              </a:rPr>
              <a:t>Make your students aware of faculty research and its importance</a:t>
            </a:r>
          </a:p>
          <a:p>
            <a:pPr marL="342900" lvl="0" indent="-342900">
              <a:lnSpc>
                <a:spcPct val="107000"/>
              </a:lnSpc>
              <a:spcAft>
                <a:spcPts val="800"/>
              </a:spcAft>
              <a:buSzPts val="1000"/>
              <a:buFont typeface="Symbol" panose="05050102010706020507" pitchFamily="18" charset="2"/>
              <a:buChar char=""/>
              <a:tabLst>
                <a:tab pos="457200" algn="l"/>
              </a:tabLst>
            </a:pPr>
            <a:r>
              <a:rPr lang="en-AU" sz="2800" dirty="0">
                <a:latin typeface="Calibri" panose="020F0502020204030204" pitchFamily="34" charset="0"/>
                <a:ea typeface="Calibri" panose="020F0502020204030204" pitchFamily="34" charset="0"/>
                <a:cs typeface="Times New Roman" panose="02020603050405020304" pitchFamily="18" charset="0"/>
              </a:rPr>
              <a:t>Include courses in your curriculum on research skills</a:t>
            </a:r>
          </a:p>
          <a:p>
            <a:pPr marL="342900" lvl="0" indent="-342900">
              <a:lnSpc>
                <a:spcPct val="107000"/>
              </a:lnSpc>
              <a:spcAft>
                <a:spcPts val="800"/>
              </a:spcAft>
              <a:buSzPts val="1000"/>
              <a:buFont typeface="Symbol" panose="05050102010706020507" pitchFamily="18" charset="2"/>
              <a:buChar char=""/>
              <a:tabLst>
                <a:tab pos="457200" algn="l"/>
              </a:tabLst>
            </a:pPr>
            <a:r>
              <a:rPr lang="en-AU" sz="2800" dirty="0">
                <a:latin typeface="Calibri" panose="020F0502020204030204" pitchFamily="34" charset="0"/>
                <a:ea typeface="Calibri" panose="020F0502020204030204" pitchFamily="34" charset="0"/>
                <a:cs typeface="Times New Roman" panose="02020603050405020304" pitchFamily="18" charset="0"/>
              </a:rPr>
              <a:t>Facilitate your students to engage in research projects</a:t>
            </a:r>
          </a:p>
          <a:p>
            <a:pPr marL="342900" lvl="0" indent="-342900">
              <a:lnSpc>
                <a:spcPct val="107000"/>
              </a:lnSpc>
              <a:spcAft>
                <a:spcPts val="800"/>
              </a:spcAft>
              <a:buSzPts val="1000"/>
              <a:buFont typeface="Symbol" panose="05050102010706020507" pitchFamily="18" charset="2"/>
              <a:buChar char=""/>
              <a:tabLst>
                <a:tab pos="457200" algn="l"/>
              </a:tabLst>
            </a:pPr>
            <a:r>
              <a:rPr lang="en-AU" sz="2800" dirty="0">
                <a:latin typeface="Calibri" panose="020F0502020204030204" pitchFamily="34" charset="0"/>
                <a:ea typeface="Calibri" panose="020F0502020204030204" pitchFamily="34" charset="0"/>
                <a:cs typeface="Times New Roman" panose="02020603050405020304" pitchFamily="18" charset="0"/>
              </a:rPr>
              <a:t>Design learning activities around research issues</a:t>
            </a:r>
          </a:p>
          <a:p>
            <a:pPr marL="342900" lvl="0" indent="-342900">
              <a:lnSpc>
                <a:spcPct val="107000"/>
              </a:lnSpc>
              <a:spcAft>
                <a:spcPts val="800"/>
              </a:spcAft>
              <a:buSzPts val="1000"/>
              <a:buFont typeface="Symbol" panose="05050102010706020507" pitchFamily="18" charset="2"/>
              <a:buChar char=""/>
              <a:tabLst>
                <a:tab pos="457200" algn="l"/>
              </a:tabLst>
            </a:pPr>
            <a:r>
              <a:rPr lang="en-AU" sz="2800" dirty="0">
                <a:latin typeface="Calibri" panose="020F0502020204030204" pitchFamily="34" charset="0"/>
                <a:ea typeface="Calibri" panose="020F0502020204030204" pitchFamily="34" charset="0"/>
                <a:cs typeface="Times New Roman" panose="02020603050405020304" pitchFamily="18" charset="0"/>
              </a:rPr>
              <a:t>Engage yourself in research on learning and teaching or student learning</a:t>
            </a:r>
          </a:p>
          <a:p>
            <a:pPr marL="342900" lvl="0" indent="-342900">
              <a:lnSpc>
                <a:spcPct val="107000"/>
              </a:lnSpc>
              <a:spcAft>
                <a:spcPts val="800"/>
              </a:spcAft>
              <a:buSzPts val="1000"/>
              <a:buFont typeface="Symbol" panose="05050102010706020507" pitchFamily="18" charset="2"/>
              <a:buChar char=""/>
              <a:tabLst>
                <a:tab pos="457200" algn="l"/>
              </a:tabLst>
            </a:pPr>
            <a:endParaRPr lang="en-AU" sz="28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AU" sz="2800" dirty="0">
                <a:solidFill>
                  <a:srgbClr val="00B050"/>
                </a:solidFill>
                <a:latin typeface="Calibri" panose="020F0502020204030204" pitchFamily="34" charset="0"/>
                <a:ea typeface="Calibri" panose="020F0502020204030204" pitchFamily="34" charset="0"/>
                <a:cs typeface="Times New Roman" panose="02020603050405020304" pitchFamily="18" charset="0"/>
              </a:rPr>
              <a:t>READ   Appraisal of research led teaching</a:t>
            </a:r>
          </a:p>
        </p:txBody>
      </p:sp>
    </p:spTree>
    <p:extLst>
      <p:ext uri="{BB962C8B-B14F-4D97-AF65-F5344CB8AC3E}">
        <p14:creationId xmlns:p14="http://schemas.microsoft.com/office/powerpoint/2010/main" val="21736020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214158" y="170322"/>
            <a:ext cx="7039646" cy="6475850"/>
          </a:xfrm>
          <a:prstGeom prst="rect">
            <a:avLst/>
          </a:prstGeom>
        </p:spPr>
      </p:pic>
    </p:spTree>
    <p:extLst>
      <p:ext uri="{BB962C8B-B14F-4D97-AF65-F5344CB8AC3E}">
        <p14:creationId xmlns:p14="http://schemas.microsoft.com/office/powerpoint/2010/main" val="41923074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62538" y="426018"/>
            <a:ext cx="9806609" cy="5632311"/>
          </a:xfrm>
          <a:prstGeom prst="rect">
            <a:avLst/>
          </a:prstGeom>
        </p:spPr>
        <p:txBody>
          <a:bodyPr wrap="square">
            <a:spAutoFit/>
          </a:bodyPr>
          <a:lstStyle/>
          <a:p>
            <a:r>
              <a:rPr lang="en-AU" sz="2400" dirty="0">
                <a:solidFill>
                  <a:srgbClr val="FF0000"/>
                </a:solidFill>
                <a:latin typeface="Kingfisher-Regular"/>
              </a:rPr>
              <a:t>A number of key features of interface between scholarly and</a:t>
            </a:r>
          </a:p>
          <a:p>
            <a:r>
              <a:rPr lang="en-AU" sz="2400" dirty="0">
                <a:solidFill>
                  <a:srgbClr val="FF0000"/>
                </a:solidFill>
                <a:latin typeface="Kingfisher-Regular"/>
              </a:rPr>
              <a:t>research activity and learning and teaching:</a:t>
            </a:r>
          </a:p>
          <a:p>
            <a:endParaRPr lang="en-AU" sz="2400" dirty="0">
              <a:latin typeface="Kingfisher-Regular"/>
            </a:endParaRPr>
          </a:p>
          <a:p>
            <a:r>
              <a:rPr lang="en-AU" sz="2400" dirty="0">
                <a:latin typeface="Kingfisher-Regular"/>
              </a:rPr>
              <a:t>• The circular structure was intended to symbolise the all encompassing</a:t>
            </a:r>
          </a:p>
          <a:p>
            <a:r>
              <a:rPr lang="en-AU" sz="2400" dirty="0">
                <a:latin typeface="Kingfisher-Regular"/>
              </a:rPr>
              <a:t>nature of the relationship.</a:t>
            </a:r>
          </a:p>
          <a:p>
            <a:r>
              <a:rPr lang="en-AU" sz="2400" dirty="0">
                <a:latin typeface="Kingfisher-Regular"/>
              </a:rPr>
              <a:t>• The four quadrants were intended to indicate that all types of research activity whether it be primary research, applied or action research, creative research or scholarly activity were valued equally.</a:t>
            </a:r>
          </a:p>
          <a:p>
            <a:r>
              <a:rPr lang="en-AU" sz="2400" dirty="0">
                <a:latin typeface="Kingfisher-Regular"/>
              </a:rPr>
              <a:t>• The fact that the various types of research activity cut across the ‘division’ between subject and pedagogical research symbolised the equality of status accorded to both.</a:t>
            </a:r>
          </a:p>
          <a:p>
            <a:r>
              <a:rPr lang="en-AU" sz="2400" dirty="0">
                <a:latin typeface="Kingfisher-Regular"/>
              </a:rPr>
              <a:t>• The use of concentric circles with learning and teaching at the heart of the diagram indicated its central importance within the institution, and the use of arrows between the quadrants stressed the impact of subject or pedagogic research on learning and teaching.</a:t>
            </a:r>
            <a:endParaRPr lang="en-AU" sz="2400" dirty="0"/>
          </a:p>
        </p:txBody>
      </p:sp>
    </p:spTree>
    <p:extLst>
      <p:ext uri="{BB962C8B-B14F-4D97-AF65-F5344CB8AC3E}">
        <p14:creationId xmlns:p14="http://schemas.microsoft.com/office/powerpoint/2010/main" val="38047503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25352" y="262595"/>
            <a:ext cx="5197000" cy="461665"/>
          </a:xfrm>
          <a:prstGeom prst="rect">
            <a:avLst/>
          </a:prstGeom>
        </p:spPr>
        <p:txBody>
          <a:bodyPr wrap="none">
            <a:spAutoFit/>
          </a:bodyPr>
          <a:lstStyle/>
          <a:p>
            <a:r>
              <a:rPr lang="en-AU" sz="2400" b="1" dirty="0">
                <a:solidFill>
                  <a:srgbClr val="FF0000"/>
                </a:solidFill>
                <a:latin typeface="Kingfisher-Bold"/>
              </a:rPr>
              <a:t>Research informed supervisory training</a:t>
            </a:r>
            <a:endParaRPr lang="en-AU" sz="2400" dirty="0">
              <a:solidFill>
                <a:srgbClr val="FF0000"/>
              </a:solidFill>
            </a:endParaRPr>
          </a:p>
        </p:txBody>
      </p:sp>
      <p:sp>
        <p:nvSpPr>
          <p:cNvPr id="3" name="Rectangle 2"/>
          <p:cNvSpPr/>
          <p:nvPr/>
        </p:nvSpPr>
        <p:spPr>
          <a:xfrm>
            <a:off x="1722781" y="787211"/>
            <a:ext cx="9899376" cy="5262979"/>
          </a:xfrm>
          <a:prstGeom prst="rect">
            <a:avLst/>
          </a:prstGeom>
        </p:spPr>
        <p:txBody>
          <a:bodyPr wrap="square">
            <a:spAutoFit/>
          </a:bodyPr>
          <a:lstStyle/>
          <a:p>
            <a:r>
              <a:rPr lang="en-AU" sz="2400" dirty="0">
                <a:latin typeface="Kingfisher-Regular"/>
              </a:rPr>
              <a:t>Skills include:</a:t>
            </a:r>
          </a:p>
          <a:p>
            <a:endParaRPr lang="en-AU" sz="2400" dirty="0">
              <a:latin typeface="Kingfisher-Regular"/>
            </a:endParaRPr>
          </a:p>
          <a:p>
            <a:r>
              <a:rPr lang="en-AU" sz="2400" dirty="0">
                <a:solidFill>
                  <a:srgbClr val="7030A0"/>
                </a:solidFill>
                <a:latin typeface="Kingfisher-Regular"/>
              </a:rPr>
              <a:t>• Playing an appropriate part in ensuring that the student, the supervisor, supervisory team and research topic are suitably matched.</a:t>
            </a:r>
          </a:p>
          <a:p>
            <a:endParaRPr lang="en-AU" sz="2400" dirty="0">
              <a:solidFill>
                <a:srgbClr val="7030A0"/>
              </a:solidFill>
              <a:latin typeface="Kingfisher-Regular"/>
            </a:endParaRPr>
          </a:p>
          <a:p>
            <a:r>
              <a:rPr lang="en-AU" sz="2400" dirty="0">
                <a:solidFill>
                  <a:srgbClr val="7030A0"/>
                </a:solidFill>
                <a:latin typeface="Kingfisher-Regular"/>
              </a:rPr>
              <a:t>• Guiding the student in developing a research proposal.</a:t>
            </a:r>
          </a:p>
          <a:p>
            <a:endParaRPr lang="en-AU" sz="2400" dirty="0">
              <a:solidFill>
                <a:srgbClr val="7030A0"/>
              </a:solidFill>
              <a:latin typeface="Kingfisher-Regular"/>
            </a:endParaRPr>
          </a:p>
          <a:p>
            <a:r>
              <a:rPr lang="en-AU" sz="2400" dirty="0">
                <a:solidFill>
                  <a:srgbClr val="7030A0"/>
                </a:solidFill>
                <a:latin typeface="Kingfisher-Regular"/>
              </a:rPr>
              <a:t>• Agreeing an appropriate research supervisory team and process.</a:t>
            </a:r>
          </a:p>
          <a:p>
            <a:endParaRPr lang="en-AU" sz="2400" dirty="0">
              <a:solidFill>
                <a:srgbClr val="7030A0"/>
              </a:solidFill>
              <a:latin typeface="Kingfisher-Regular"/>
            </a:endParaRPr>
          </a:p>
          <a:p>
            <a:r>
              <a:rPr lang="en-AU" sz="2400" dirty="0">
                <a:solidFill>
                  <a:srgbClr val="7030A0"/>
                </a:solidFill>
                <a:latin typeface="Kingfisher-Regular"/>
              </a:rPr>
              <a:t>• Using an appropriate range of teaching and supervisory skills.</a:t>
            </a:r>
          </a:p>
          <a:p>
            <a:endParaRPr lang="en-AU" sz="2400" dirty="0">
              <a:solidFill>
                <a:srgbClr val="7030A0"/>
              </a:solidFill>
              <a:latin typeface="Kingfisher-Regular"/>
            </a:endParaRPr>
          </a:p>
          <a:p>
            <a:r>
              <a:rPr lang="en-AU" sz="2400" dirty="0">
                <a:solidFill>
                  <a:srgbClr val="7030A0"/>
                </a:solidFill>
                <a:latin typeface="Kingfisher-Regular"/>
              </a:rPr>
              <a:t>• Providing appropriate support on academic and pastoral issues.</a:t>
            </a:r>
          </a:p>
          <a:p>
            <a:endParaRPr lang="en-AU" sz="2400" dirty="0">
              <a:solidFill>
                <a:srgbClr val="7030A0"/>
              </a:solidFill>
              <a:latin typeface="Kingfisher-Regular"/>
            </a:endParaRPr>
          </a:p>
          <a:p>
            <a:r>
              <a:rPr lang="en-AU" sz="2400" dirty="0">
                <a:solidFill>
                  <a:srgbClr val="7030A0"/>
                </a:solidFill>
                <a:latin typeface="Kingfisher-Regular"/>
              </a:rPr>
              <a:t>• Using an appropriate range of methods to monitor and assess.</a:t>
            </a:r>
            <a:endParaRPr lang="en-AU" sz="2400" dirty="0">
              <a:solidFill>
                <a:srgbClr val="7030A0"/>
              </a:solidFill>
            </a:endParaRPr>
          </a:p>
        </p:txBody>
      </p:sp>
      <p:sp>
        <p:nvSpPr>
          <p:cNvPr id="4" name="Rectangle 3"/>
          <p:cNvSpPr/>
          <p:nvPr/>
        </p:nvSpPr>
        <p:spPr>
          <a:xfrm>
            <a:off x="1722781" y="6113141"/>
            <a:ext cx="10416208" cy="461665"/>
          </a:xfrm>
          <a:prstGeom prst="rect">
            <a:avLst/>
          </a:prstGeom>
        </p:spPr>
        <p:txBody>
          <a:bodyPr wrap="square">
            <a:spAutoFit/>
          </a:bodyPr>
          <a:lstStyle/>
          <a:p>
            <a:pPr marL="342900" indent="-342900">
              <a:buFont typeface="Arial" panose="020B0604020202020204" pitchFamily="34" charset="0"/>
              <a:buChar char="•"/>
            </a:pPr>
            <a:r>
              <a:rPr lang="en-AU" sz="2400" dirty="0">
                <a:solidFill>
                  <a:srgbClr val="7030A0"/>
                </a:solidFill>
                <a:latin typeface="Kingfisher-Regular"/>
              </a:rPr>
              <a:t>Reflecting on their own practice, assessing and planning for their future needs</a:t>
            </a:r>
            <a:r>
              <a:rPr lang="en-AU" dirty="0">
                <a:latin typeface="Kingfisher-Regular"/>
              </a:rPr>
              <a:t>.</a:t>
            </a:r>
            <a:endParaRPr lang="en-AU" dirty="0"/>
          </a:p>
        </p:txBody>
      </p:sp>
    </p:spTree>
    <p:extLst>
      <p:ext uri="{BB962C8B-B14F-4D97-AF65-F5344CB8AC3E}">
        <p14:creationId xmlns:p14="http://schemas.microsoft.com/office/powerpoint/2010/main" val="383230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16764" y="124601"/>
            <a:ext cx="10455965" cy="3785652"/>
          </a:xfrm>
          <a:prstGeom prst="rect">
            <a:avLst/>
          </a:prstGeom>
        </p:spPr>
        <p:txBody>
          <a:bodyPr wrap="square">
            <a:spAutoFit/>
          </a:bodyPr>
          <a:lstStyle/>
          <a:p>
            <a:r>
              <a:rPr lang="en-AU" sz="2400" dirty="0">
                <a:solidFill>
                  <a:srgbClr val="FF0000"/>
                </a:solidFill>
                <a:latin typeface="Arial" panose="020B0604020202020204" pitchFamily="34" charset="0"/>
              </a:rPr>
              <a:t>A higher degree by research is awarded on the basis of </a:t>
            </a:r>
            <a:r>
              <a:rPr lang="en-AU" sz="2400" i="1" dirty="0">
                <a:solidFill>
                  <a:srgbClr val="FF0000"/>
                </a:solidFill>
                <a:latin typeface="Arial" panose="020B0604020202020204" pitchFamily="34" charset="0"/>
              </a:rPr>
              <a:t>supervised </a:t>
            </a:r>
            <a:r>
              <a:rPr lang="en-AU" sz="2400" dirty="0">
                <a:solidFill>
                  <a:srgbClr val="FF0000"/>
                </a:solidFill>
                <a:latin typeface="Arial" panose="020B0604020202020204" pitchFamily="34" charset="0"/>
              </a:rPr>
              <a:t>research that</a:t>
            </a:r>
            <a:r>
              <a:rPr lang="en-AU" sz="2400" dirty="0">
                <a:solidFill>
                  <a:srgbClr val="000000"/>
                </a:solidFill>
                <a:latin typeface="Arial" panose="020B0604020202020204" pitchFamily="34" charset="0"/>
              </a:rPr>
              <a:t>: </a:t>
            </a:r>
          </a:p>
          <a:p>
            <a:r>
              <a:rPr lang="en-AU" sz="2400" dirty="0">
                <a:solidFill>
                  <a:srgbClr val="000000"/>
                </a:solidFill>
                <a:latin typeface="Arial" panose="020B0604020202020204" pitchFamily="34" charset="0"/>
              </a:rPr>
              <a:t>• makes an original, significant and extensive contribution to knowledge and understanding in the relevant field of study (Doctor of Philosophy) </a:t>
            </a:r>
          </a:p>
          <a:p>
            <a:r>
              <a:rPr lang="en-AU" sz="2400" dirty="0">
                <a:solidFill>
                  <a:srgbClr val="000000"/>
                </a:solidFill>
                <a:latin typeface="Arial" panose="020B0604020202020204" pitchFamily="34" charset="0"/>
              </a:rPr>
              <a:t>• that makes an original, significant and extensive contribution to knowledge and understanding in the relevant field of study in the context of professional practice (Professional Doctorate) </a:t>
            </a:r>
          </a:p>
          <a:p>
            <a:r>
              <a:rPr lang="en-AU" sz="2400" dirty="0">
                <a:solidFill>
                  <a:srgbClr val="000000"/>
                </a:solidFill>
                <a:latin typeface="Arial" panose="020B0604020202020204" pitchFamily="34" charset="0"/>
              </a:rPr>
              <a:t>• presents the results of original research in a scholarship form demonstrating the Candidate’s knowledge of the research topic and the discipline/s it embraces (Masters Research) </a:t>
            </a:r>
          </a:p>
        </p:txBody>
      </p:sp>
      <p:sp>
        <p:nvSpPr>
          <p:cNvPr id="3" name="Rectangle 2"/>
          <p:cNvSpPr/>
          <p:nvPr/>
        </p:nvSpPr>
        <p:spPr>
          <a:xfrm>
            <a:off x="1616764" y="3910253"/>
            <a:ext cx="9952384" cy="3046988"/>
          </a:xfrm>
          <a:prstGeom prst="rect">
            <a:avLst/>
          </a:prstGeom>
        </p:spPr>
        <p:txBody>
          <a:bodyPr wrap="square">
            <a:spAutoFit/>
          </a:bodyPr>
          <a:lstStyle/>
          <a:p>
            <a:r>
              <a:rPr lang="en-AU" sz="2400" dirty="0">
                <a:solidFill>
                  <a:srgbClr val="000000"/>
                </a:solidFill>
                <a:latin typeface="Arial" panose="020B0604020202020204" pitchFamily="34" charset="0"/>
              </a:rPr>
              <a:t>The supervisor’s role is to guide, advise and support HDR candidates to make this significant independent contribution in their own right. </a:t>
            </a:r>
          </a:p>
          <a:p>
            <a:r>
              <a:rPr lang="en-AU" sz="2400" dirty="0">
                <a:solidFill>
                  <a:srgbClr val="000000"/>
                </a:solidFill>
                <a:latin typeface="Arial" panose="020B0604020202020204" pitchFamily="34" charset="0"/>
              </a:rPr>
              <a:t>Supervisory teams provide tailored guidance and constructive feedback to HDR candidates in relation to the design, conduct and timely completion of the research; support in publications and dissemination of research findings; and advice on the acquisition of a range of research and other skills as appropriate to the discipline and the background of the candidate</a:t>
            </a:r>
            <a:r>
              <a:rPr lang="en-AU" dirty="0">
                <a:solidFill>
                  <a:srgbClr val="000000"/>
                </a:solidFill>
                <a:latin typeface="Arial" panose="020B0604020202020204" pitchFamily="34" charset="0"/>
              </a:rPr>
              <a:t>. </a:t>
            </a:r>
            <a:endParaRPr lang="en-AU" dirty="0"/>
          </a:p>
        </p:txBody>
      </p:sp>
    </p:spTree>
    <p:extLst>
      <p:ext uri="{BB962C8B-B14F-4D97-AF65-F5344CB8AC3E}">
        <p14:creationId xmlns:p14="http://schemas.microsoft.com/office/powerpoint/2010/main" val="32738666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815548" y="341317"/>
            <a:ext cx="8719930" cy="3416320"/>
          </a:xfrm>
          <a:prstGeom prst="rect">
            <a:avLst/>
          </a:prstGeom>
        </p:spPr>
        <p:txBody>
          <a:bodyPr wrap="square">
            <a:spAutoFit/>
          </a:bodyPr>
          <a:lstStyle/>
          <a:p>
            <a:r>
              <a:rPr lang="en-AU" sz="2400" dirty="0">
                <a:latin typeface="Kingfisher-Regular"/>
              </a:rPr>
              <a:t>The node of values includes commitment to/concern for:</a:t>
            </a:r>
          </a:p>
          <a:p>
            <a:endParaRPr lang="en-AU" sz="2400" dirty="0">
              <a:solidFill>
                <a:srgbClr val="7030A0"/>
              </a:solidFill>
              <a:latin typeface="Kingfisher-Regular"/>
            </a:endParaRPr>
          </a:p>
          <a:p>
            <a:r>
              <a:rPr lang="en-AU" sz="2400" dirty="0">
                <a:solidFill>
                  <a:srgbClr val="7030A0"/>
                </a:solidFill>
                <a:latin typeface="Kingfisher-Regular"/>
              </a:rPr>
              <a:t>• Student development and achievement.</a:t>
            </a:r>
          </a:p>
          <a:p>
            <a:r>
              <a:rPr lang="en-AU" sz="2400" dirty="0">
                <a:solidFill>
                  <a:srgbClr val="7030A0"/>
                </a:solidFill>
                <a:latin typeface="Kingfisher-Regular"/>
              </a:rPr>
              <a:t>• Student progress towards independence.</a:t>
            </a:r>
          </a:p>
          <a:p>
            <a:r>
              <a:rPr lang="en-AU" sz="2400" dirty="0">
                <a:solidFill>
                  <a:srgbClr val="7030A0"/>
                </a:solidFill>
                <a:latin typeface="Kingfisher-Regular"/>
              </a:rPr>
              <a:t>• Ethical issues.</a:t>
            </a:r>
          </a:p>
          <a:p>
            <a:r>
              <a:rPr lang="en-AU" sz="2400" dirty="0">
                <a:solidFill>
                  <a:srgbClr val="7030A0"/>
                </a:solidFill>
                <a:latin typeface="Kingfisher-Regular"/>
              </a:rPr>
              <a:t>• Equal opportunities.</a:t>
            </a:r>
          </a:p>
          <a:p>
            <a:r>
              <a:rPr lang="en-AU" sz="2400" dirty="0">
                <a:solidFill>
                  <a:srgbClr val="7030A0"/>
                </a:solidFill>
                <a:latin typeface="Kingfisher-Regular"/>
              </a:rPr>
              <a:t>• One’s own scholarship, academic excellence and integrity.</a:t>
            </a:r>
          </a:p>
          <a:p>
            <a:r>
              <a:rPr lang="en-AU" sz="2400" dirty="0">
                <a:solidFill>
                  <a:srgbClr val="7030A0"/>
                </a:solidFill>
                <a:latin typeface="Kingfisher-Regular"/>
              </a:rPr>
              <a:t>• Working with and learning from colleagues.</a:t>
            </a:r>
          </a:p>
          <a:p>
            <a:r>
              <a:rPr lang="en-AU" sz="2400" dirty="0">
                <a:solidFill>
                  <a:srgbClr val="7030A0"/>
                </a:solidFill>
                <a:latin typeface="Kingfisher-Regular"/>
              </a:rPr>
              <a:t>• Continuing reflection on one’s own professional practice</a:t>
            </a:r>
            <a:r>
              <a:rPr lang="en-AU" sz="2400" dirty="0">
                <a:latin typeface="Kingfisher-Regular"/>
              </a:rPr>
              <a:t>.</a:t>
            </a:r>
            <a:endParaRPr lang="en-AU" sz="2400" dirty="0"/>
          </a:p>
        </p:txBody>
      </p:sp>
    </p:spTree>
    <p:extLst>
      <p:ext uri="{BB962C8B-B14F-4D97-AF65-F5344CB8AC3E}">
        <p14:creationId xmlns:p14="http://schemas.microsoft.com/office/powerpoint/2010/main" val="34493046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96279" y="1009905"/>
            <a:ext cx="10495721" cy="3785652"/>
          </a:xfrm>
          <a:prstGeom prst="rect">
            <a:avLst/>
          </a:prstGeom>
        </p:spPr>
        <p:txBody>
          <a:bodyPr wrap="square">
            <a:spAutoFit/>
          </a:bodyPr>
          <a:lstStyle/>
          <a:p>
            <a:r>
              <a:rPr lang="en-AU" sz="2400" b="1" dirty="0">
                <a:solidFill>
                  <a:srgbClr val="FF0000"/>
                </a:solidFill>
                <a:latin typeface="Kingfisher-Bold"/>
              </a:rPr>
              <a:t>Collecting data</a:t>
            </a:r>
          </a:p>
          <a:p>
            <a:endParaRPr lang="en-AU" sz="2400" b="1" dirty="0">
              <a:latin typeface="Kingfisher-Bold"/>
            </a:endParaRPr>
          </a:p>
          <a:p>
            <a:r>
              <a:rPr lang="en-AU" sz="2400" dirty="0">
                <a:solidFill>
                  <a:srgbClr val="002060"/>
                </a:solidFill>
                <a:latin typeface="Kingfisher-Regular"/>
              </a:rPr>
              <a:t>The Postgraduate Certificate is assessed primarily by portfolio which can include:</a:t>
            </a:r>
          </a:p>
          <a:p>
            <a:endParaRPr lang="en-AU" sz="2400" dirty="0">
              <a:solidFill>
                <a:srgbClr val="002060"/>
              </a:solidFill>
              <a:latin typeface="Kingfisher-Regular"/>
            </a:endParaRPr>
          </a:p>
          <a:p>
            <a:r>
              <a:rPr lang="en-AU" sz="2400" dirty="0">
                <a:solidFill>
                  <a:srgbClr val="002060"/>
                </a:solidFill>
                <a:latin typeface="Kingfisher-Regular"/>
              </a:rPr>
              <a:t>• Reports from shadowing of and interviews with experienced staff (and possibly students).</a:t>
            </a:r>
          </a:p>
          <a:p>
            <a:r>
              <a:rPr lang="en-AU" sz="2400" dirty="0">
                <a:solidFill>
                  <a:srgbClr val="002060"/>
                </a:solidFill>
                <a:latin typeface="Kingfisher-Regular"/>
              </a:rPr>
              <a:t>• Appropriate reading, plus other items as appropriate.</a:t>
            </a:r>
          </a:p>
          <a:p>
            <a:r>
              <a:rPr lang="en-AU" sz="2400" dirty="0">
                <a:solidFill>
                  <a:srgbClr val="002060"/>
                </a:solidFill>
                <a:latin typeface="Kingfisher-Regular"/>
              </a:rPr>
              <a:t>• Evidence of grasp of regulations.</a:t>
            </a:r>
          </a:p>
          <a:p>
            <a:r>
              <a:rPr lang="en-AU" sz="2400" dirty="0">
                <a:solidFill>
                  <a:srgbClr val="002060"/>
                </a:solidFill>
                <a:latin typeface="Kingfisher-Regular"/>
              </a:rPr>
              <a:t>• Evidence of postgraduate supervision e.g. </a:t>
            </a:r>
            <a:r>
              <a:rPr lang="en-AU" sz="2400" i="1" dirty="0">
                <a:solidFill>
                  <a:srgbClr val="002060"/>
                </a:solidFill>
                <a:latin typeface="Kingfisher-Italic"/>
              </a:rPr>
              <a:t>an account of a session shadowing a supervision with critical analysis</a:t>
            </a:r>
            <a:endParaRPr lang="en-AU" sz="2400" dirty="0">
              <a:solidFill>
                <a:srgbClr val="002060"/>
              </a:solidFill>
            </a:endParaRPr>
          </a:p>
        </p:txBody>
      </p:sp>
    </p:spTree>
    <p:extLst>
      <p:ext uri="{BB962C8B-B14F-4D97-AF65-F5344CB8AC3E}">
        <p14:creationId xmlns:p14="http://schemas.microsoft.com/office/powerpoint/2010/main" val="31492684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48068" y="424070"/>
            <a:ext cx="8295861" cy="5262979"/>
          </a:xfrm>
          <a:prstGeom prst="rect">
            <a:avLst/>
          </a:prstGeom>
        </p:spPr>
        <p:txBody>
          <a:bodyPr wrap="square">
            <a:spAutoFit/>
          </a:bodyPr>
          <a:lstStyle/>
          <a:p>
            <a:r>
              <a:rPr lang="en-AU" sz="2400" dirty="0">
                <a:solidFill>
                  <a:srgbClr val="FF0000"/>
                </a:solidFill>
                <a:latin typeface="Kingfisher-Regular"/>
              </a:rPr>
              <a:t>This evidence can be</a:t>
            </a:r>
            <a:r>
              <a:rPr lang="en-AU" sz="2400" dirty="0">
                <a:latin typeface="Kingfisher-Regular"/>
              </a:rPr>
              <a:t>:</a:t>
            </a:r>
          </a:p>
          <a:p>
            <a:endParaRPr lang="en-AU" sz="2400" dirty="0">
              <a:latin typeface="Kingfisher-Regular"/>
            </a:endParaRPr>
          </a:p>
          <a:p>
            <a:r>
              <a:rPr lang="en-AU" sz="2400" dirty="0">
                <a:latin typeface="Kingfisher-Regular"/>
              </a:rPr>
              <a:t>• Registration form, showing division of duties among</a:t>
            </a:r>
          </a:p>
          <a:p>
            <a:r>
              <a:rPr lang="en-AU" sz="2400" dirty="0">
                <a:latin typeface="Kingfisher-Regular"/>
              </a:rPr>
              <a:t>supervisory team such as the relationship of all</a:t>
            </a:r>
          </a:p>
          <a:p>
            <a:r>
              <a:rPr lang="en-AU" sz="2400" dirty="0">
                <a:latin typeface="Kingfisher-Regular"/>
              </a:rPr>
              <a:t>individuals, indicating respective responsibilities and</a:t>
            </a:r>
          </a:p>
          <a:p>
            <a:r>
              <a:rPr lang="en-AU" sz="2400" dirty="0">
                <a:latin typeface="Kingfisher-Regular"/>
              </a:rPr>
              <a:t>how the team will interrelate.</a:t>
            </a:r>
          </a:p>
          <a:p>
            <a:r>
              <a:rPr lang="en-AU" sz="2400" dirty="0">
                <a:latin typeface="Kingfisher-Regular"/>
              </a:rPr>
              <a:t>• Annual report forms through to upgrade and</a:t>
            </a:r>
          </a:p>
          <a:p>
            <a:r>
              <a:rPr lang="en-AU" sz="2400" dirty="0">
                <a:latin typeface="Kingfisher-Regular"/>
              </a:rPr>
              <a:t>examination.</a:t>
            </a:r>
          </a:p>
          <a:p>
            <a:r>
              <a:rPr lang="en-AU" sz="2400" dirty="0">
                <a:latin typeface="Kingfisher-Regular"/>
              </a:rPr>
              <a:t>• Supervision Record Sheets (showing attendance at</a:t>
            </a:r>
          </a:p>
          <a:p>
            <a:r>
              <a:rPr lang="en-AU" sz="2400" dirty="0">
                <a:latin typeface="Kingfisher-Regular"/>
              </a:rPr>
              <a:t>supervisions, </a:t>
            </a:r>
            <a:r>
              <a:rPr lang="en-AU" sz="2400" dirty="0" err="1">
                <a:latin typeface="Kingfisher-Regular"/>
              </a:rPr>
              <a:t>etc</a:t>
            </a:r>
            <a:r>
              <a:rPr lang="en-AU" sz="2400" dirty="0">
                <a:latin typeface="Kingfisher-Regular"/>
              </a:rPr>
              <a:t>).</a:t>
            </a:r>
          </a:p>
          <a:p>
            <a:r>
              <a:rPr lang="en-AU" sz="2400" dirty="0">
                <a:latin typeface="Kingfisher-Regular"/>
              </a:rPr>
              <a:t>• Short CV showing expertise in relation to disciplines</a:t>
            </a:r>
          </a:p>
          <a:p>
            <a:r>
              <a:rPr lang="en-AU" sz="2400" dirty="0">
                <a:latin typeface="Kingfisher-Regular"/>
              </a:rPr>
              <a:t>and transferable skills.</a:t>
            </a:r>
          </a:p>
          <a:p>
            <a:r>
              <a:rPr lang="en-AU" sz="2400" dirty="0">
                <a:latin typeface="Kingfisher-Regular"/>
              </a:rPr>
              <a:t>• Email correspondence with students where this relates</a:t>
            </a:r>
          </a:p>
          <a:p>
            <a:r>
              <a:rPr lang="en-AU" sz="2400" dirty="0">
                <a:latin typeface="Kingfisher-Regular"/>
              </a:rPr>
              <a:t>to knowledge, skills or values.</a:t>
            </a:r>
          </a:p>
        </p:txBody>
      </p:sp>
    </p:spTree>
    <p:extLst>
      <p:ext uri="{BB962C8B-B14F-4D97-AF65-F5344CB8AC3E}">
        <p14:creationId xmlns:p14="http://schemas.microsoft.com/office/powerpoint/2010/main" val="24954041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27582" y="600384"/>
            <a:ext cx="9554817" cy="3416320"/>
          </a:xfrm>
          <a:prstGeom prst="rect">
            <a:avLst/>
          </a:prstGeom>
        </p:spPr>
        <p:txBody>
          <a:bodyPr wrap="square">
            <a:spAutoFit/>
          </a:bodyPr>
          <a:lstStyle/>
          <a:p>
            <a:r>
              <a:rPr lang="en-AU" sz="2400" dirty="0">
                <a:solidFill>
                  <a:srgbClr val="C00000"/>
                </a:solidFill>
                <a:latin typeface="Kingfisher-Regular"/>
              </a:rPr>
              <a:t>• Slides from PowerPoints, </a:t>
            </a:r>
            <a:r>
              <a:rPr lang="en-AU" sz="2400" dirty="0" err="1">
                <a:solidFill>
                  <a:srgbClr val="C00000"/>
                </a:solidFill>
                <a:latin typeface="Kingfisher-Regular"/>
              </a:rPr>
              <a:t>etc</a:t>
            </a:r>
            <a:r>
              <a:rPr lang="en-AU" sz="2400" dirty="0">
                <a:solidFill>
                  <a:srgbClr val="C00000"/>
                </a:solidFill>
                <a:latin typeface="Kingfisher-Regular"/>
              </a:rPr>
              <a:t>, demonstrating input to presentations.</a:t>
            </a:r>
          </a:p>
          <a:p>
            <a:r>
              <a:rPr lang="en-AU" sz="2400" dirty="0">
                <a:solidFill>
                  <a:srgbClr val="C00000"/>
                </a:solidFill>
                <a:latin typeface="Kingfisher-Regular"/>
              </a:rPr>
              <a:t>• Records of supervisory sessions.</a:t>
            </a:r>
          </a:p>
          <a:p>
            <a:r>
              <a:rPr lang="en-AU" sz="2400" dirty="0">
                <a:solidFill>
                  <a:srgbClr val="C00000"/>
                </a:solidFill>
                <a:latin typeface="Kingfisher-Regular"/>
              </a:rPr>
              <a:t>• Email correspondence with tutors.</a:t>
            </a:r>
          </a:p>
          <a:p>
            <a:r>
              <a:rPr lang="en-AU" sz="2400" dirty="0">
                <a:solidFill>
                  <a:srgbClr val="C00000"/>
                </a:solidFill>
                <a:latin typeface="Kingfisher-Regular"/>
              </a:rPr>
              <a:t>• Paperwork relating to committee participation.</a:t>
            </a:r>
          </a:p>
          <a:p>
            <a:r>
              <a:rPr lang="en-AU" sz="2400" dirty="0">
                <a:solidFill>
                  <a:srgbClr val="C00000"/>
                </a:solidFill>
                <a:latin typeface="Kingfisher-Regular"/>
              </a:rPr>
              <a:t>• Solicited references – to be used sparingly.</a:t>
            </a:r>
          </a:p>
          <a:p>
            <a:r>
              <a:rPr lang="en-AU" sz="2400" dirty="0">
                <a:solidFill>
                  <a:srgbClr val="C00000"/>
                </a:solidFill>
                <a:latin typeface="Kingfisher-Regular"/>
              </a:rPr>
              <a:t>• Documented observations from shadowing experienced staff.</a:t>
            </a:r>
          </a:p>
          <a:p>
            <a:r>
              <a:rPr lang="en-AU" sz="2400" dirty="0">
                <a:solidFill>
                  <a:srgbClr val="C00000"/>
                </a:solidFill>
                <a:latin typeface="Kingfisher-Regular"/>
              </a:rPr>
              <a:t>• Quotations from interviews with staff and students.</a:t>
            </a:r>
          </a:p>
          <a:p>
            <a:r>
              <a:rPr lang="en-AU" sz="2400" dirty="0">
                <a:solidFill>
                  <a:srgbClr val="C00000"/>
                </a:solidFill>
                <a:latin typeface="Kingfisher-Regular"/>
              </a:rPr>
              <a:t>• One minute video or audio clips.</a:t>
            </a:r>
          </a:p>
          <a:p>
            <a:r>
              <a:rPr lang="en-AU" sz="2400" dirty="0">
                <a:solidFill>
                  <a:srgbClr val="C00000"/>
                </a:solidFill>
                <a:latin typeface="Kingfisher-Regular"/>
              </a:rPr>
              <a:t>• Extracts from literature</a:t>
            </a:r>
            <a:endParaRPr lang="en-AU" sz="2400" dirty="0">
              <a:solidFill>
                <a:srgbClr val="C00000"/>
              </a:solidFill>
            </a:endParaRPr>
          </a:p>
        </p:txBody>
      </p:sp>
    </p:spTree>
    <p:extLst>
      <p:ext uri="{BB962C8B-B14F-4D97-AF65-F5344CB8AC3E}">
        <p14:creationId xmlns:p14="http://schemas.microsoft.com/office/powerpoint/2010/main" val="14498346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69774" y="241278"/>
            <a:ext cx="10217426" cy="3416320"/>
          </a:xfrm>
          <a:prstGeom prst="rect">
            <a:avLst/>
          </a:prstGeom>
        </p:spPr>
        <p:txBody>
          <a:bodyPr wrap="square">
            <a:spAutoFit/>
          </a:bodyPr>
          <a:lstStyle/>
          <a:p>
            <a:r>
              <a:rPr lang="en-AU" sz="2400" b="1" dirty="0">
                <a:solidFill>
                  <a:srgbClr val="FF0000"/>
                </a:solidFill>
                <a:latin typeface="Kingfisher-Bold"/>
              </a:rPr>
              <a:t>What is feedback?</a:t>
            </a:r>
          </a:p>
          <a:p>
            <a:endParaRPr lang="en-AU" sz="2400" b="1" dirty="0">
              <a:latin typeface="Kingfisher-Bold"/>
            </a:endParaRPr>
          </a:p>
          <a:p>
            <a:r>
              <a:rPr lang="en-AU" sz="2400" dirty="0">
                <a:solidFill>
                  <a:srgbClr val="00B050"/>
                </a:solidFill>
                <a:latin typeface="Kingfisher-Regular"/>
              </a:rPr>
              <a:t>Academic feedback may be defined simply as the process of staff providing written and/or verbal constructive, encouraging comments to students on the quality and quantity of their submitted work. </a:t>
            </a:r>
          </a:p>
          <a:p>
            <a:endParaRPr lang="en-AU" sz="2400" dirty="0">
              <a:solidFill>
                <a:srgbClr val="00B050"/>
              </a:solidFill>
              <a:latin typeface="Kingfisher-Regular"/>
            </a:endParaRPr>
          </a:p>
          <a:p>
            <a:r>
              <a:rPr lang="en-AU" sz="2400" dirty="0">
                <a:solidFill>
                  <a:srgbClr val="00B050"/>
                </a:solidFill>
                <a:latin typeface="Kingfisher-Regular"/>
              </a:rPr>
              <a:t>The comments should include any corrections and detail on how the work could</a:t>
            </a:r>
          </a:p>
          <a:p>
            <a:r>
              <a:rPr lang="en-AU" sz="2400" dirty="0">
                <a:solidFill>
                  <a:srgbClr val="00B050"/>
                </a:solidFill>
                <a:latin typeface="Kingfisher-Regular"/>
              </a:rPr>
              <a:t>have been improved, so the students can act positively and develop future work. Feedback should also clarify the mark or grade awarded for the work</a:t>
            </a:r>
            <a:endParaRPr lang="en-AU" sz="2400" dirty="0">
              <a:solidFill>
                <a:srgbClr val="00B050"/>
              </a:solidFill>
            </a:endParaRPr>
          </a:p>
        </p:txBody>
      </p:sp>
    </p:spTree>
    <p:extLst>
      <p:ext uri="{BB962C8B-B14F-4D97-AF65-F5344CB8AC3E}">
        <p14:creationId xmlns:p14="http://schemas.microsoft.com/office/powerpoint/2010/main" val="12852707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83025" y="723688"/>
            <a:ext cx="10098157" cy="5262979"/>
          </a:xfrm>
          <a:prstGeom prst="rect">
            <a:avLst/>
          </a:prstGeom>
        </p:spPr>
        <p:txBody>
          <a:bodyPr wrap="square">
            <a:spAutoFit/>
          </a:bodyPr>
          <a:lstStyle/>
          <a:p>
            <a:r>
              <a:rPr lang="en-AU" sz="2800" b="1" dirty="0">
                <a:solidFill>
                  <a:srgbClr val="FF0000"/>
                </a:solidFill>
                <a:latin typeface="Kingfisher-Regular"/>
              </a:rPr>
              <a:t>Feedback should:</a:t>
            </a:r>
          </a:p>
          <a:p>
            <a:endParaRPr lang="en-AU" sz="2800" b="1" dirty="0">
              <a:solidFill>
                <a:srgbClr val="FF0000"/>
              </a:solidFill>
              <a:latin typeface="Kingfisher-Regular"/>
            </a:endParaRPr>
          </a:p>
          <a:p>
            <a:r>
              <a:rPr lang="en-AU" sz="2800" b="1" dirty="0">
                <a:solidFill>
                  <a:srgbClr val="7030A0"/>
                </a:solidFill>
                <a:latin typeface="Kingfisher-Regular"/>
              </a:rPr>
              <a:t>• Be </a:t>
            </a:r>
            <a:r>
              <a:rPr lang="en-AU" sz="2800" b="1" i="1" dirty="0">
                <a:solidFill>
                  <a:srgbClr val="7030A0"/>
                </a:solidFill>
                <a:latin typeface="Kingfisher-Italic"/>
              </a:rPr>
              <a:t>for </a:t>
            </a:r>
            <a:r>
              <a:rPr lang="en-AU" sz="2800" b="1" dirty="0">
                <a:solidFill>
                  <a:srgbClr val="7030A0"/>
                </a:solidFill>
                <a:latin typeface="Kingfisher-Regular"/>
              </a:rPr>
              <a:t>learning, not just </a:t>
            </a:r>
            <a:r>
              <a:rPr lang="en-AU" sz="2800" b="1" i="1" dirty="0">
                <a:solidFill>
                  <a:srgbClr val="7030A0"/>
                </a:solidFill>
                <a:latin typeface="Kingfisher-Italic"/>
              </a:rPr>
              <a:t>of </a:t>
            </a:r>
            <a:r>
              <a:rPr lang="en-AU" sz="2800" b="1" dirty="0">
                <a:solidFill>
                  <a:srgbClr val="7030A0"/>
                </a:solidFill>
                <a:latin typeface="Kingfisher-Regular"/>
              </a:rPr>
              <a:t>learning</a:t>
            </a:r>
          </a:p>
          <a:p>
            <a:r>
              <a:rPr lang="en-AU" sz="2800" b="1" dirty="0">
                <a:solidFill>
                  <a:srgbClr val="7030A0"/>
                </a:solidFill>
                <a:latin typeface="Kingfisher-Regular"/>
              </a:rPr>
              <a:t>• Be a continuous process</a:t>
            </a:r>
          </a:p>
          <a:p>
            <a:r>
              <a:rPr lang="en-AU" sz="2800" b="1" dirty="0">
                <a:solidFill>
                  <a:srgbClr val="7030A0"/>
                </a:solidFill>
                <a:latin typeface="Kingfisher-Regular"/>
              </a:rPr>
              <a:t>• Be timely</a:t>
            </a:r>
          </a:p>
          <a:p>
            <a:r>
              <a:rPr lang="en-AU" sz="2800" b="1" dirty="0">
                <a:solidFill>
                  <a:srgbClr val="7030A0"/>
                </a:solidFill>
                <a:latin typeface="Kingfisher-Regular"/>
              </a:rPr>
              <a:t>• Relate to clear criteria</a:t>
            </a:r>
          </a:p>
          <a:p>
            <a:r>
              <a:rPr lang="en-AU" sz="2800" b="1" dirty="0">
                <a:solidFill>
                  <a:srgbClr val="7030A0"/>
                </a:solidFill>
                <a:latin typeface="Kingfisher-Regular"/>
              </a:rPr>
              <a:t>• Be constructive</a:t>
            </a:r>
          </a:p>
          <a:p>
            <a:r>
              <a:rPr lang="en-AU" sz="2800" b="1" dirty="0">
                <a:solidFill>
                  <a:srgbClr val="7030A0"/>
                </a:solidFill>
                <a:latin typeface="Kingfisher-Regular"/>
              </a:rPr>
              <a:t>• Be legible and clear</a:t>
            </a:r>
          </a:p>
          <a:p>
            <a:r>
              <a:rPr lang="en-AU" sz="2800" b="1" dirty="0">
                <a:solidFill>
                  <a:srgbClr val="7030A0"/>
                </a:solidFill>
                <a:latin typeface="Kingfisher-Regular"/>
              </a:rPr>
              <a:t>• Be provided on exams</a:t>
            </a:r>
          </a:p>
          <a:p>
            <a:r>
              <a:rPr lang="en-AU" sz="2800" b="1" dirty="0">
                <a:solidFill>
                  <a:srgbClr val="7030A0"/>
                </a:solidFill>
                <a:latin typeface="Kingfisher-Regular"/>
              </a:rPr>
              <a:t>• Include self-assessment and peer-to-peer feedback</a:t>
            </a:r>
          </a:p>
          <a:p>
            <a:r>
              <a:rPr lang="en-AU" sz="2800" b="1" dirty="0">
                <a:solidFill>
                  <a:srgbClr val="7030A0"/>
                </a:solidFill>
                <a:latin typeface="Kingfisher-Regular"/>
              </a:rPr>
              <a:t>• Be accessible to all students</a:t>
            </a:r>
          </a:p>
          <a:p>
            <a:r>
              <a:rPr lang="en-AU" sz="2800" b="1" dirty="0">
                <a:solidFill>
                  <a:srgbClr val="7030A0"/>
                </a:solidFill>
                <a:latin typeface="Kingfisher-Regular"/>
              </a:rPr>
              <a:t>• Be flexible and suited to students’ needs</a:t>
            </a:r>
            <a:endParaRPr lang="en-AU" sz="2800" b="1" dirty="0">
              <a:solidFill>
                <a:srgbClr val="7030A0"/>
              </a:solidFill>
            </a:endParaRPr>
          </a:p>
        </p:txBody>
      </p:sp>
    </p:spTree>
    <p:extLst>
      <p:ext uri="{BB962C8B-B14F-4D97-AF65-F5344CB8AC3E}">
        <p14:creationId xmlns:p14="http://schemas.microsoft.com/office/powerpoint/2010/main" val="36042019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49287" y="449928"/>
            <a:ext cx="9872870" cy="3600986"/>
          </a:xfrm>
          <a:prstGeom prst="rect">
            <a:avLst/>
          </a:prstGeom>
        </p:spPr>
        <p:txBody>
          <a:bodyPr wrap="square">
            <a:spAutoFit/>
          </a:bodyPr>
          <a:lstStyle/>
          <a:p>
            <a:r>
              <a:rPr lang="en-AU" sz="3600" dirty="0">
                <a:solidFill>
                  <a:srgbClr val="338AF7"/>
                </a:solidFill>
                <a:latin typeface="AdvP484A36"/>
              </a:rPr>
              <a:t>M2M: the how</a:t>
            </a:r>
          </a:p>
          <a:p>
            <a:r>
              <a:rPr lang="en-AU" sz="2400" dirty="0">
                <a:solidFill>
                  <a:srgbClr val="000000"/>
                </a:solidFill>
                <a:latin typeface="AdvOTdc5ff126"/>
              </a:rPr>
              <a:t>M2M seeks to deconvolute the students</a:t>
            </a:r>
            <a:r>
              <a:rPr lang="en-AU" sz="2400" dirty="0">
                <a:solidFill>
                  <a:srgbClr val="000000"/>
                </a:solidFill>
                <a:latin typeface="AdvTIR"/>
              </a:rPr>
              <a:t>’ </a:t>
            </a:r>
            <a:r>
              <a:rPr lang="en-AU" sz="2400" dirty="0">
                <a:solidFill>
                  <a:srgbClr val="000000"/>
                </a:solidFill>
                <a:latin typeface="AdvOTdc5ff126"/>
              </a:rPr>
              <a:t>understanding of selected</a:t>
            </a:r>
          </a:p>
          <a:p>
            <a:r>
              <a:rPr lang="en-AU" sz="2400" dirty="0">
                <a:solidFill>
                  <a:srgbClr val="000000"/>
                </a:solidFill>
                <a:latin typeface="AdvOTdc5ff126"/>
              </a:rPr>
              <a:t>maladies (diseases) to develop a way of thinking about any disease.</a:t>
            </a:r>
          </a:p>
          <a:p>
            <a:endParaRPr lang="en-AU" sz="2400" dirty="0">
              <a:solidFill>
                <a:srgbClr val="000000"/>
              </a:solidFill>
              <a:latin typeface="AdvOTdc5ff126"/>
            </a:endParaRPr>
          </a:p>
          <a:p>
            <a:r>
              <a:rPr lang="en-AU" sz="2400" dirty="0">
                <a:solidFill>
                  <a:srgbClr val="000000"/>
                </a:solidFill>
                <a:latin typeface="AdvOTdc5ff126"/>
              </a:rPr>
              <a:t>Students are led through an exploration of the key molecules</a:t>
            </a:r>
          </a:p>
          <a:p>
            <a:r>
              <a:rPr lang="en-AU" sz="2400" dirty="0">
                <a:solidFill>
                  <a:srgbClr val="000000"/>
                </a:solidFill>
                <a:latin typeface="AdvOTdc5ff126"/>
              </a:rPr>
              <a:t>associated with diseases, where the module champions (leaders)</a:t>
            </a:r>
          </a:p>
          <a:p>
            <a:r>
              <a:rPr lang="en-AU" sz="2400" dirty="0">
                <a:solidFill>
                  <a:srgbClr val="000000"/>
                </a:solidFill>
                <a:latin typeface="AdvOTdc5ff126"/>
              </a:rPr>
              <a:t>and their fellow lecturers describe the development of current</a:t>
            </a:r>
          </a:p>
          <a:p>
            <a:r>
              <a:rPr lang="en-AU" sz="2400" dirty="0">
                <a:solidFill>
                  <a:srgbClr val="000000"/>
                </a:solidFill>
                <a:latin typeface="AdvOTdc5ff126"/>
              </a:rPr>
              <a:t>treatments and look at the possibilities for future treatments that</a:t>
            </a:r>
          </a:p>
          <a:p>
            <a:r>
              <a:rPr lang="en-AU" sz="2400" dirty="0">
                <a:solidFill>
                  <a:srgbClr val="000000"/>
                </a:solidFill>
                <a:latin typeface="AdvOTdc5ff126"/>
              </a:rPr>
              <a:t>target relevant molecules, allowing students to develop a thought</a:t>
            </a:r>
            <a:endParaRPr lang="en-AU" sz="2400" dirty="0"/>
          </a:p>
        </p:txBody>
      </p:sp>
      <p:sp>
        <p:nvSpPr>
          <p:cNvPr id="3" name="Rectangle 2"/>
          <p:cNvSpPr/>
          <p:nvPr/>
        </p:nvSpPr>
        <p:spPr>
          <a:xfrm>
            <a:off x="1749287" y="4050914"/>
            <a:ext cx="10177670" cy="2308324"/>
          </a:xfrm>
          <a:prstGeom prst="rect">
            <a:avLst/>
          </a:prstGeom>
        </p:spPr>
        <p:txBody>
          <a:bodyPr wrap="square">
            <a:spAutoFit/>
          </a:bodyPr>
          <a:lstStyle/>
          <a:p>
            <a:r>
              <a:rPr lang="en-AU" sz="2400" dirty="0">
                <a:latin typeface="AdvOTdc5ff126"/>
              </a:rPr>
              <a:t>The M2M subject touches on elements of many of the majors that</a:t>
            </a:r>
          </a:p>
          <a:p>
            <a:r>
              <a:rPr lang="en-AU" sz="2400" dirty="0">
                <a:latin typeface="AdvOTdc5ff126"/>
              </a:rPr>
              <a:t>students are undertaking, while remaining relevant to the class as</a:t>
            </a:r>
          </a:p>
          <a:p>
            <a:r>
              <a:rPr lang="en-AU" sz="2400" dirty="0">
                <a:latin typeface="AdvOTdc5ff126"/>
              </a:rPr>
              <a:t>a whole in its holistic approach to the understanding of disease.</a:t>
            </a:r>
          </a:p>
          <a:p>
            <a:r>
              <a:rPr lang="en-AU" sz="2400" dirty="0">
                <a:latin typeface="AdvOTdc5ff126"/>
              </a:rPr>
              <a:t>The topics and methods of presentation, e.g. patient interviews,</a:t>
            </a:r>
          </a:p>
          <a:p>
            <a:r>
              <a:rPr lang="en-AU" sz="2400" dirty="0">
                <a:latin typeface="AdvOTdc5ff126"/>
              </a:rPr>
              <a:t>were selected to complement rather than overlap the teaching and</a:t>
            </a:r>
          </a:p>
          <a:p>
            <a:r>
              <a:rPr lang="en-AU" sz="2400" dirty="0">
                <a:latin typeface="AdvOTdc5ff126"/>
              </a:rPr>
              <a:t>learning provided in the </a:t>
            </a:r>
            <a:r>
              <a:rPr lang="en-AU" sz="2400" dirty="0" err="1">
                <a:latin typeface="AdvOTdc5ff126"/>
              </a:rPr>
              <a:t>BBiomed</a:t>
            </a:r>
            <a:r>
              <a:rPr lang="en-AU" sz="2400" dirty="0">
                <a:latin typeface="AdvOTdc5ff126"/>
              </a:rPr>
              <a:t> majors</a:t>
            </a:r>
            <a:endParaRPr lang="en-AU" sz="2400" dirty="0"/>
          </a:p>
        </p:txBody>
      </p:sp>
    </p:spTree>
    <p:extLst>
      <p:ext uri="{BB962C8B-B14F-4D97-AF65-F5344CB8AC3E}">
        <p14:creationId xmlns:p14="http://schemas.microsoft.com/office/powerpoint/2010/main" val="8174583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02296" y="331957"/>
            <a:ext cx="10389704" cy="4893647"/>
          </a:xfrm>
          <a:prstGeom prst="rect">
            <a:avLst/>
          </a:prstGeom>
        </p:spPr>
        <p:txBody>
          <a:bodyPr wrap="square">
            <a:spAutoFit/>
          </a:bodyPr>
          <a:lstStyle/>
          <a:p>
            <a:r>
              <a:rPr lang="en-AU" sz="2400" b="1" dirty="0">
                <a:solidFill>
                  <a:srgbClr val="0070C0"/>
                </a:solidFill>
                <a:latin typeface="Times-Roman"/>
              </a:rPr>
              <a:t>The continuing belief that both teaching and research are important elements of academic work has led a number of higher-education researchers to advocate the need for developing explicit links between research and teaching in university policies and practices (Jenkins &amp; </a:t>
            </a:r>
            <a:r>
              <a:rPr lang="en-AU" sz="2400" b="1" dirty="0" err="1">
                <a:solidFill>
                  <a:srgbClr val="0070C0"/>
                </a:solidFill>
                <a:latin typeface="Times-Roman"/>
              </a:rPr>
              <a:t>Zetter</a:t>
            </a:r>
            <a:r>
              <a:rPr lang="en-AU" sz="2400" b="1" dirty="0">
                <a:solidFill>
                  <a:srgbClr val="0070C0"/>
                </a:solidFill>
                <a:latin typeface="Times-Roman"/>
              </a:rPr>
              <a:t> 2003; Brew 2003). </a:t>
            </a:r>
          </a:p>
          <a:p>
            <a:endParaRPr lang="en-AU" sz="2400" b="1" dirty="0">
              <a:solidFill>
                <a:srgbClr val="0070C0"/>
              </a:solidFill>
              <a:latin typeface="Times-Roman"/>
            </a:endParaRPr>
          </a:p>
          <a:p>
            <a:r>
              <a:rPr lang="en-AU" sz="2400" b="1" dirty="0">
                <a:solidFill>
                  <a:srgbClr val="0070C0"/>
                </a:solidFill>
                <a:latin typeface="Times-Roman"/>
              </a:rPr>
              <a:t>However, Robertson &amp; Bond (2001, 2005) found that disciplinary understanding of knowledge appears to influence whether academics believe that research can be integrated with undergraduate teaching. </a:t>
            </a:r>
          </a:p>
          <a:p>
            <a:endParaRPr lang="en-AU" sz="2400" b="1" dirty="0">
              <a:solidFill>
                <a:srgbClr val="0070C0"/>
              </a:solidFill>
              <a:latin typeface="Times-Roman"/>
            </a:endParaRPr>
          </a:p>
          <a:p>
            <a:r>
              <a:rPr lang="en-AU" sz="2400" b="1" dirty="0">
                <a:solidFill>
                  <a:srgbClr val="0070C0"/>
                </a:solidFill>
                <a:latin typeface="Times-Roman"/>
              </a:rPr>
              <a:t>Teaching-research links in undergraduate teaching appear less likely in disciplines where knowledge tends to be viewed as hierarchical and cumulative (such as the physical sciences), than in those with more interpretive approaches</a:t>
            </a:r>
            <a:endParaRPr lang="en-AU" sz="2400" b="1" dirty="0">
              <a:solidFill>
                <a:srgbClr val="0070C0"/>
              </a:solidFill>
            </a:endParaRPr>
          </a:p>
        </p:txBody>
      </p:sp>
    </p:spTree>
    <p:extLst>
      <p:ext uri="{BB962C8B-B14F-4D97-AF65-F5344CB8AC3E}">
        <p14:creationId xmlns:p14="http://schemas.microsoft.com/office/powerpoint/2010/main" val="13019800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09529" y="95504"/>
            <a:ext cx="10217427" cy="4832092"/>
          </a:xfrm>
          <a:prstGeom prst="rect">
            <a:avLst/>
          </a:prstGeom>
        </p:spPr>
        <p:txBody>
          <a:bodyPr wrap="square">
            <a:spAutoFit/>
          </a:bodyPr>
          <a:lstStyle/>
          <a:p>
            <a:r>
              <a:rPr lang="en-AU" sz="2800" dirty="0">
                <a:latin typeface="Times-Roman"/>
              </a:rPr>
              <a:t>The two research-led education approaches involved </a:t>
            </a:r>
          </a:p>
          <a:p>
            <a:endParaRPr lang="en-AU" sz="2800" dirty="0">
              <a:latin typeface="Times-Roman"/>
            </a:endParaRPr>
          </a:p>
          <a:p>
            <a:pPr marL="514350" indent="-514350">
              <a:buAutoNum type="arabicParenBoth"/>
            </a:pPr>
            <a:r>
              <a:rPr lang="en-AU" sz="2800" dirty="0">
                <a:solidFill>
                  <a:srgbClr val="FF0000"/>
                </a:solidFill>
                <a:latin typeface="Times-Roman"/>
              </a:rPr>
              <a:t>the lecturer’s research providing the basis for an innovative case-study assessment activity, and </a:t>
            </a:r>
          </a:p>
          <a:p>
            <a:endParaRPr lang="en-AU" sz="2800" dirty="0">
              <a:solidFill>
                <a:srgbClr val="FF0000"/>
              </a:solidFill>
              <a:latin typeface="Times-Roman"/>
            </a:endParaRPr>
          </a:p>
          <a:p>
            <a:r>
              <a:rPr lang="en-AU" sz="2800" dirty="0">
                <a:solidFill>
                  <a:srgbClr val="FF0000"/>
                </a:solidFill>
                <a:latin typeface="Times-Roman"/>
              </a:rPr>
              <a:t>(2) students conducting a research-based learning project in a practical business context</a:t>
            </a:r>
            <a:r>
              <a:rPr lang="en-AU" sz="2800" dirty="0">
                <a:latin typeface="Times-Roman"/>
              </a:rPr>
              <a:t>. </a:t>
            </a:r>
          </a:p>
          <a:p>
            <a:endParaRPr lang="en-AU" sz="2800" dirty="0">
              <a:latin typeface="Times-Roman"/>
            </a:endParaRPr>
          </a:p>
          <a:p>
            <a:r>
              <a:rPr lang="en-AU" sz="2800" dirty="0">
                <a:latin typeface="Times-Roman"/>
              </a:rPr>
              <a:t>These approaches were intended to be relevant to a broad range of learning goals and student aspirations as future researchers and business practitioners.</a:t>
            </a:r>
            <a:endParaRPr lang="en-AU" sz="2800" dirty="0"/>
          </a:p>
        </p:txBody>
      </p:sp>
    </p:spTree>
    <p:extLst>
      <p:ext uri="{BB962C8B-B14F-4D97-AF65-F5344CB8AC3E}">
        <p14:creationId xmlns:p14="http://schemas.microsoft.com/office/powerpoint/2010/main" val="40627221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2208" y="149020"/>
            <a:ext cx="10588487" cy="6357798"/>
          </a:xfrm>
          <a:prstGeom prst="rect">
            <a:avLst/>
          </a:prstGeom>
        </p:spPr>
        <p:txBody>
          <a:bodyPr wrap="square">
            <a:spAutoFit/>
          </a:bodyPr>
          <a:lstStyle/>
          <a:p>
            <a:r>
              <a:rPr lang="en-AU" sz="2400" dirty="0">
                <a:solidFill>
                  <a:srgbClr val="7030A0"/>
                </a:solidFill>
                <a:latin typeface="TimesNewRomanPS"/>
              </a:rPr>
              <a:t>Principles to guide implementation of research-led teaching.</a:t>
            </a:r>
          </a:p>
          <a:p>
            <a:r>
              <a:rPr lang="en-AU" sz="2400" dirty="0">
                <a:solidFill>
                  <a:srgbClr val="7030A0"/>
                </a:solidFill>
                <a:latin typeface="TimesNewRomanPS"/>
              </a:rPr>
              <a:t>Principle Action by university</a:t>
            </a:r>
          </a:p>
          <a:p>
            <a:endParaRPr lang="en-AU" sz="2400" dirty="0">
              <a:solidFill>
                <a:srgbClr val="292526"/>
              </a:solidFill>
              <a:latin typeface="TimesNewRomanPS"/>
            </a:endParaRPr>
          </a:p>
          <a:p>
            <a:r>
              <a:rPr lang="en-AU" sz="2400" dirty="0">
                <a:solidFill>
                  <a:srgbClr val="FF0000"/>
                </a:solidFill>
                <a:latin typeface="TimesNewRomanPS"/>
              </a:rPr>
              <a:t>Principle 1 </a:t>
            </a:r>
            <a:r>
              <a:rPr lang="en-AU" sz="2400" dirty="0">
                <a:solidFill>
                  <a:srgbClr val="292526"/>
                </a:solidFill>
                <a:latin typeface="TimesNewRomanPS"/>
              </a:rPr>
              <a:t>The university acknowledges that despite the current research findings that suggest a negligible relationship between teaching outcomes and research outcomes that it nonetheless supports strengthening the links between research and teaching across the university.</a:t>
            </a:r>
          </a:p>
          <a:p>
            <a:endParaRPr lang="en-AU" sz="2400" dirty="0">
              <a:solidFill>
                <a:srgbClr val="292526"/>
              </a:solidFill>
              <a:latin typeface="TimesNewRomanPS"/>
            </a:endParaRPr>
          </a:p>
          <a:p>
            <a:r>
              <a:rPr lang="en-AU" sz="2400" dirty="0">
                <a:solidFill>
                  <a:srgbClr val="FF0000"/>
                </a:solidFill>
                <a:latin typeface="TimesNewRomanPS"/>
              </a:rPr>
              <a:t>Principle 2 </a:t>
            </a:r>
            <a:r>
              <a:rPr lang="en-AU" sz="2400" dirty="0">
                <a:solidFill>
                  <a:srgbClr val="292526"/>
                </a:solidFill>
                <a:latin typeface="TimesNewRomanPS"/>
              </a:rPr>
              <a:t>The university encourages and resources faculties and discipline areas to develop an evidence base to provide exemplars of research-led teaching.</a:t>
            </a:r>
          </a:p>
          <a:p>
            <a:endParaRPr lang="en-AU" sz="2400" dirty="0">
              <a:solidFill>
                <a:srgbClr val="292526"/>
              </a:solidFill>
              <a:latin typeface="TimesNewRomanPS"/>
            </a:endParaRPr>
          </a:p>
          <a:p>
            <a:r>
              <a:rPr lang="en-AU" sz="2400" dirty="0">
                <a:solidFill>
                  <a:srgbClr val="FF0000"/>
                </a:solidFill>
                <a:latin typeface="TimesNewRomanPS"/>
              </a:rPr>
              <a:t>Principle 3 </a:t>
            </a:r>
            <a:r>
              <a:rPr lang="en-AU" sz="2400" dirty="0">
                <a:solidFill>
                  <a:srgbClr val="292526"/>
                </a:solidFill>
                <a:latin typeface="TimesNewRomanPS"/>
              </a:rPr>
              <a:t>The university accepts that the relationship between research and teaching is complex and dependent upon disciplinary approaches to knowledge creation and knowledge sharing.</a:t>
            </a:r>
          </a:p>
          <a:p>
            <a:endParaRPr lang="en-AU" sz="2400" dirty="0">
              <a:solidFill>
                <a:srgbClr val="292526"/>
              </a:solidFill>
              <a:latin typeface="TimesNewRomanPS"/>
            </a:endParaRPr>
          </a:p>
          <a:p>
            <a:r>
              <a:rPr lang="en-AU" sz="2400" dirty="0">
                <a:solidFill>
                  <a:srgbClr val="FF0000"/>
                </a:solidFill>
                <a:latin typeface="TimesNewRomanPS"/>
              </a:rPr>
              <a:t>Principle </a:t>
            </a:r>
            <a:r>
              <a:rPr lang="en-AU" sz="2400" dirty="0">
                <a:solidFill>
                  <a:srgbClr val="292526"/>
                </a:solidFill>
                <a:latin typeface="TimesNewRomanPS"/>
              </a:rPr>
              <a:t>4 The university acknowledges there is no ‘one best way’ to embed research-led teaching across all faculties, departments and/or disciplines.</a:t>
            </a:r>
            <a:endParaRPr lang="en-AU" sz="2400" dirty="0"/>
          </a:p>
        </p:txBody>
      </p:sp>
    </p:spTree>
    <p:extLst>
      <p:ext uri="{BB962C8B-B14F-4D97-AF65-F5344CB8AC3E}">
        <p14:creationId xmlns:p14="http://schemas.microsoft.com/office/powerpoint/2010/main" val="1280498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49286" y="343911"/>
            <a:ext cx="9369287" cy="5262979"/>
          </a:xfrm>
          <a:prstGeom prst="rect">
            <a:avLst/>
          </a:prstGeom>
        </p:spPr>
        <p:txBody>
          <a:bodyPr wrap="square">
            <a:spAutoFit/>
          </a:bodyPr>
          <a:lstStyle/>
          <a:p>
            <a:r>
              <a:rPr lang="en-AU" sz="2400" b="1" dirty="0">
                <a:solidFill>
                  <a:srgbClr val="FF0000"/>
                </a:solidFill>
                <a:latin typeface="Palatino Linotype" panose="02040502050505030304" pitchFamily="18" charset="0"/>
              </a:rPr>
              <a:t>Primary supervisor </a:t>
            </a:r>
            <a:endParaRPr lang="en-AU" sz="2400" dirty="0">
              <a:solidFill>
                <a:srgbClr val="FF0000"/>
              </a:solidFill>
              <a:latin typeface="Palatino Linotype" panose="02040502050505030304" pitchFamily="18" charset="0"/>
            </a:endParaRPr>
          </a:p>
          <a:p>
            <a:r>
              <a:rPr lang="en-AU" sz="2400" dirty="0">
                <a:solidFill>
                  <a:srgbClr val="000000"/>
                </a:solidFill>
                <a:latin typeface="Arial" panose="020B0604020202020204" pitchFamily="34" charset="0"/>
              </a:rPr>
              <a:t>The Primary Supervisor is responsible for ensuring that all administrative and regulatory requirements prescribed in </a:t>
            </a:r>
            <a:r>
              <a:rPr lang="en-AU" sz="2400" dirty="0" err="1">
                <a:solidFill>
                  <a:srgbClr val="000000"/>
                </a:solidFill>
                <a:latin typeface="Arial" panose="020B0604020202020204" pitchFamily="34" charset="0"/>
              </a:rPr>
              <a:t>iGRad</a:t>
            </a:r>
            <a:r>
              <a:rPr lang="en-AU" sz="2400" dirty="0">
                <a:solidFill>
                  <a:srgbClr val="000000"/>
                </a:solidFill>
                <a:latin typeface="Arial" panose="020B0604020202020204" pitchFamily="34" charset="0"/>
              </a:rPr>
              <a:t> and relevant Higher Degree by Research Policies and Procedures are met. A Primary Supervisor is responsible for sign off on behalf of the supervisory team via </a:t>
            </a:r>
            <a:r>
              <a:rPr lang="en-AU" sz="2400" dirty="0" err="1">
                <a:solidFill>
                  <a:srgbClr val="000000"/>
                </a:solidFill>
                <a:latin typeface="Arial" panose="020B0604020202020204" pitchFamily="34" charset="0"/>
              </a:rPr>
              <a:t>iGRad</a:t>
            </a:r>
            <a:r>
              <a:rPr lang="en-AU" sz="2400" dirty="0">
                <a:solidFill>
                  <a:srgbClr val="000000"/>
                </a:solidFill>
                <a:latin typeface="Arial" panose="020B0604020202020204" pitchFamily="34" charset="0"/>
              </a:rPr>
              <a:t> (the University’s online candidature management portal) when mandatory candidature requirements have been completed. A Primary Supervisor may or may not have an equal leadership role with other supervisor/s; and will not necessarily be the most experienced member of the supervisory team. </a:t>
            </a:r>
          </a:p>
          <a:p>
            <a:endParaRPr lang="en-AU" sz="2400" dirty="0">
              <a:solidFill>
                <a:srgbClr val="000000"/>
              </a:solidFill>
              <a:latin typeface="Arial" panose="020B0604020202020204" pitchFamily="34" charset="0"/>
            </a:endParaRPr>
          </a:p>
          <a:p>
            <a:r>
              <a:rPr lang="en-AU" sz="2400" dirty="0">
                <a:solidFill>
                  <a:srgbClr val="000000"/>
                </a:solidFill>
                <a:latin typeface="Arial" panose="020B0604020202020204" pitchFamily="34" charset="0"/>
              </a:rPr>
              <a:t>In performing their duties, Primary Supervisors will take into account the views of the other Supervisors. </a:t>
            </a:r>
            <a:endParaRPr lang="en-AU" sz="2400" dirty="0"/>
          </a:p>
        </p:txBody>
      </p:sp>
    </p:spTree>
    <p:extLst>
      <p:ext uri="{BB962C8B-B14F-4D97-AF65-F5344CB8AC3E}">
        <p14:creationId xmlns:p14="http://schemas.microsoft.com/office/powerpoint/2010/main" val="23592346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3513" y="413477"/>
            <a:ext cx="10084904" cy="6501780"/>
          </a:xfrm>
          <a:prstGeom prst="rect">
            <a:avLst/>
          </a:prstGeom>
        </p:spPr>
        <p:txBody>
          <a:bodyPr wrap="square">
            <a:spAutoFit/>
          </a:bodyPr>
          <a:lstStyle/>
          <a:p>
            <a:pPr>
              <a:lnSpc>
                <a:spcPts val="1575"/>
              </a:lnSpc>
              <a:spcAft>
                <a:spcPts val="1125"/>
              </a:spcAft>
            </a:pPr>
            <a:r>
              <a:rPr lang="en-GB" sz="2400" b="1" dirty="0">
                <a:solidFill>
                  <a:srgbClr val="2A2A2A"/>
                </a:solidFill>
                <a:latin typeface="Open Sans"/>
                <a:ea typeface="Times New Roman" panose="02020603050405020304" pitchFamily="18" charset="0"/>
                <a:cs typeface="Helvetica" panose="020B0604020202020204" pitchFamily="34" charset="0"/>
              </a:rPr>
              <a:t>Activists like to ‘do’ in order to learn. They don’t care much </a:t>
            </a:r>
          </a:p>
          <a:p>
            <a:pPr>
              <a:lnSpc>
                <a:spcPts val="1575"/>
              </a:lnSpc>
              <a:spcAft>
                <a:spcPts val="1125"/>
              </a:spcAft>
            </a:pPr>
            <a:r>
              <a:rPr lang="en-GB" sz="2400" b="1" dirty="0">
                <a:solidFill>
                  <a:srgbClr val="2A2A2A"/>
                </a:solidFill>
                <a:latin typeface="Open Sans"/>
                <a:ea typeface="Times New Roman" panose="02020603050405020304" pitchFamily="18" charset="0"/>
                <a:cs typeface="Helvetica" panose="020B0604020202020204" pitchFamily="34" charset="0"/>
              </a:rPr>
              <a:t>for reading or looking at their notes.</a:t>
            </a:r>
          </a:p>
          <a:p>
            <a:pPr>
              <a:lnSpc>
                <a:spcPts val="1575"/>
              </a:lnSpc>
              <a:spcAft>
                <a:spcPts val="1125"/>
              </a:spcAft>
            </a:pPr>
            <a:endParaRPr lang="en-AU" sz="2400" b="1" dirty="0">
              <a:latin typeface="Times New Roman" panose="02020603050405020304" pitchFamily="18" charset="0"/>
              <a:ea typeface="Times New Roman" panose="02020603050405020304" pitchFamily="18" charset="0"/>
            </a:endParaRPr>
          </a:p>
          <a:p>
            <a:pPr>
              <a:lnSpc>
                <a:spcPts val="1575"/>
              </a:lnSpc>
              <a:spcAft>
                <a:spcPts val="1125"/>
              </a:spcAft>
            </a:pPr>
            <a:r>
              <a:rPr lang="en-GB" sz="2400" b="1" dirty="0">
                <a:solidFill>
                  <a:srgbClr val="2A2A2A"/>
                </a:solidFill>
                <a:latin typeface="Open Sans"/>
                <a:ea typeface="Times New Roman" panose="02020603050405020304" pitchFamily="18" charset="0"/>
                <a:cs typeface="Helvetica" panose="020B0604020202020204" pitchFamily="34" charset="0"/>
              </a:rPr>
              <a:t>If you are an 'Activist Learner', revision activities that may suit you </a:t>
            </a:r>
          </a:p>
          <a:p>
            <a:pPr>
              <a:lnSpc>
                <a:spcPts val="1575"/>
              </a:lnSpc>
              <a:spcAft>
                <a:spcPts val="1125"/>
              </a:spcAft>
            </a:pPr>
            <a:r>
              <a:rPr lang="en-GB" sz="2400" b="1" dirty="0">
                <a:solidFill>
                  <a:srgbClr val="2A2A2A"/>
                </a:solidFill>
                <a:latin typeface="Open Sans"/>
                <a:ea typeface="Times New Roman" panose="02020603050405020304" pitchFamily="18" charset="0"/>
                <a:cs typeface="Helvetica" panose="020B0604020202020204" pitchFamily="34" charset="0"/>
              </a:rPr>
              <a:t>are such things as:</a:t>
            </a:r>
            <a:endParaRPr lang="en-AU" sz="2400" b="1" dirty="0">
              <a:latin typeface="Times New Roman" panose="02020603050405020304" pitchFamily="18" charset="0"/>
              <a:ea typeface="Times New Roman" panose="02020603050405020304" pitchFamily="18" charset="0"/>
            </a:endParaRPr>
          </a:p>
          <a:p>
            <a:pPr marL="342900" lvl="0" indent="-342900">
              <a:lnSpc>
                <a:spcPct val="107000"/>
              </a:lnSpc>
              <a:spcAft>
                <a:spcPts val="300"/>
              </a:spcAft>
              <a:buSzPts val="1000"/>
              <a:buFont typeface="Symbol" panose="05050102010706020507" pitchFamily="18" charset="2"/>
              <a:buChar char=""/>
              <a:tabLst>
                <a:tab pos="457200" algn="l"/>
              </a:tabLst>
            </a:pPr>
            <a:r>
              <a:rPr lang="en-GB" sz="2000" b="1" dirty="0">
                <a:solidFill>
                  <a:srgbClr val="7030A0"/>
                </a:solidFill>
                <a:latin typeface="Open Sans"/>
                <a:ea typeface="Calibri" panose="020F0502020204030204" pitchFamily="34" charset="0"/>
                <a:cs typeface="Helvetica" panose="020B0604020202020204" pitchFamily="34" charset="0"/>
              </a:rPr>
              <a:t>Writing practice essays or exam questions (and you will almost certainly find that your tutor or teacher will be delighted to mark your practice essays for you if you ask them nicely). This will also work for kinaesthetic learners.</a:t>
            </a:r>
            <a:endParaRPr lang="en-AU" sz="2000" b="1"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300"/>
              </a:spcAft>
              <a:buSzPts val="1000"/>
              <a:buFont typeface="Symbol" panose="05050102010706020507" pitchFamily="18" charset="2"/>
              <a:buChar char=""/>
              <a:tabLst>
                <a:tab pos="457200" algn="l"/>
              </a:tabLst>
            </a:pPr>
            <a:r>
              <a:rPr lang="en-GB" sz="2000" b="1" dirty="0">
                <a:solidFill>
                  <a:srgbClr val="7030A0"/>
                </a:solidFill>
                <a:latin typeface="Open Sans"/>
                <a:ea typeface="Calibri" panose="020F0502020204030204" pitchFamily="34" charset="0"/>
                <a:cs typeface="Helvetica" panose="020B0604020202020204" pitchFamily="34" charset="0"/>
              </a:rPr>
              <a:t>Summarising notes in the form of mind maps or other memory-jogging diagrams. There is more about mind-mapping and other picture techniques on our page on </a:t>
            </a:r>
            <a:r>
              <a:rPr lang="en-GB" sz="2000" b="1" dirty="0">
                <a:solidFill>
                  <a:srgbClr val="7030A0"/>
                </a:solidFill>
                <a:latin typeface="Calibri" panose="020F0502020204030204" pitchFamily="34" charset="0"/>
                <a:ea typeface="Calibri" panose="020F0502020204030204" pitchFamily="34" charset="0"/>
                <a:cs typeface="Times New Roman" panose="02020603050405020304" pitchFamily="18" charset="0"/>
                <a:hlinkClick r:id="rId2"/>
              </a:rPr>
              <a:t>Creative Thinking</a:t>
            </a:r>
            <a:r>
              <a:rPr lang="en-GB" sz="2000" b="1" dirty="0">
                <a:solidFill>
                  <a:srgbClr val="7030A0"/>
                </a:solidFill>
                <a:latin typeface="Open Sans"/>
                <a:ea typeface="Calibri" panose="020F0502020204030204" pitchFamily="34" charset="0"/>
                <a:cs typeface="Helvetica" panose="020B0604020202020204" pitchFamily="34" charset="0"/>
              </a:rPr>
              <a:t> that will work for visual learners.</a:t>
            </a:r>
            <a:endParaRPr lang="en-AU" sz="2000" b="1"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300"/>
              </a:spcAft>
              <a:buSzPts val="1000"/>
              <a:buFont typeface="Symbol" panose="05050102010706020507" pitchFamily="18" charset="2"/>
              <a:buChar char=""/>
              <a:tabLst>
                <a:tab pos="457200" algn="l"/>
              </a:tabLst>
            </a:pPr>
            <a:r>
              <a:rPr lang="en-GB" sz="2000" b="1" dirty="0">
                <a:solidFill>
                  <a:srgbClr val="7030A0"/>
                </a:solidFill>
                <a:latin typeface="Open Sans"/>
                <a:ea typeface="Calibri" panose="020F0502020204030204" pitchFamily="34" charset="0"/>
                <a:cs typeface="Helvetica" panose="020B0604020202020204" pitchFamily="34" charset="0"/>
              </a:rPr>
              <a:t>Taking part in a group discussion or debate on the subject that allows you to explore the ideas and subject with other people, which will be helpful for auditory learners.</a:t>
            </a:r>
          </a:p>
          <a:p>
            <a:pPr marL="342900" lvl="0" indent="-342900">
              <a:lnSpc>
                <a:spcPct val="107000"/>
              </a:lnSpc>
              <a:spcAft>
                <a:spcPts val="300"/>
              </a:spcAft>
              <a:buSzPts val="1000"/>
              <a:buFont typeface="Symbol" panose="05050102010706020507" pitchFamily="18" charset="2"/>
              <a:buChar char=""/>
              <a:tabLst>
                <a:tab pos="457200" algn="l"/>
              </a:tabLst>
            </a:pPr>
            <a:endParaRPr lang="en-AU" sz="2000" b="1"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a:p>
            <a:r>
              <a:rPr lang="en-GB" sz="2000" b="1" dirty="0">
                <a:solidFill>
                  <a:srgbClr val="00B050"/>
                </a:solidFill>
                <a:latin typeface="Open Sans"/>
                <a:ea typeface="Calibri" panose="020F0502020204030204" pitchFamily="34" charset="0"/>
                <a:cs typeface="Helvetica" panose="020B0604020202020204" pitchFamily="34" charset="0"/>
              </a:rPr>
              <a:t>Especially if you’re revising a subject like English Literature where you’re studying a play or poem, walking around the room reading it aloud, or acting it out, either alone or with a friend, can be a great way of getting parts of it to stick in your mind</a:t>
            </a:r>
            <a:endParaRPr lang="en-AU" sz="2000" b="1" dirty="0">
              <a:solidFill>
                <a:srgbClr val="00B050"/>
              </a:solidFill>
            </a:endParaRPr>
          </a:p>
        </p:txBody>
      </p:sp>
    </p:spTree>
    <p:extLst>
      <p:ext uri="{BB962C8B-B14F-4D97-AF65-F5344CB8AC3E}">
        <p14:creationId xmlns:p14="http://schemas.microsoft.com/office/powerpoint/2010/main" val="9201257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42052" y="439130"/>
            <a:ext cx="9753600" cy="5277855"/>
          </a:xfrm>
          <a:prstGeom prst="rect">
            <a:avLst/>
          </a:prstGeom>
        </p:spPr>
        <p:txBody>
          <a:bodyPr wrap="square">
            <a:spAutoFit/>
          </a:bodyPr>
          <a:lstStyle/>
          <a:p>
            <a:pPr>
              <a:lnSpc>
                <a:spcPts val="3000"/>
              </a:lnSpc>
              <a:spcBef>
                <a:spcPts val="1500"/>
              </a:spcBef>
              <a:spcAft>
                <a:spcPts val="750"/>
              </a:spcAft>
            </a:pPr>
            <a:r>
              <a:rPr lang="en-GB" sz="2800" b="1" dirty="0">
                <a:solidFill>
                  <a:srgbClr val="2A2A2A"/>
                </a:solidFill>
                <a:latin typeface="Open Sans"/>
                <a:ea typeface="Times New Roman" panose="02020603050405020304" pitchFamily="18" charset="0"/>
                <a:cs typeface="Helvetica" panose="020B0604020202020204" pitchFamily="34" charset="0"/>
              </a:rPr>
              <a:t>Revision for Pragmatists</a:t>
            </a:r>
            <a:endParaRPr lang="en-AU" sz="2800" b="1" dirty="0">
              <a:latin typeface="Open Sans"/>
              <a:ea typeface="Times New Roman" panose="02020603050405020304" pitchFamily="18" charset="0"/>
              <a:cs typeface="Helvetica" panose="020B0604020202020204" pitchFamily="34" charset="0"/>
            </a:endParaRPr>
          </a:p>
          <a:p>
            <a:pPr>
              <a:lnSpc>
                <a:spcPts val="1575"/>
              </a:lnSpc>
              <a:spcAft>
                <a:spcPts val="1125"/>
              </a:spcAft>
            </a:pPr>
            <a:r>
              <a:rPr lang="en-GB" sz="2000" b="1" dirty="0">
                <a:solidFill>
                  <a:srgbClr val="00B050"/>
                </a:solidFill>
                <a:latin typeface="Open Sans"/>
                <a:ea typeface="Times New Roman" panose="02020603050405020304" pitchFamily="18" charset="0"/>
                <a:cs typeface="Helvetica" panose="020B0604020202020204" pitchFamily="34" charset="0"/>
              </a:rPr>
              <a:t>Pragmatists, more than any other group, are interested in what works. That’s </a:t>
            </a:r>
          </a:p>
          <a:p>
            <a:pPr>
              <a:lnSpc>
                <a:spcPts val="1575"/>
              </a:lnSpc>
              <a:spcAft>
                <a:spcPts val="1125"/>
              </a:spcAft>
            </a:pPr>
            <a:r>
              <a:rPr lang="en-GB" sz="2000" b="1" dirty="0">
                <a:solidFill>
                  <a:srgbClr val="00B050"/>
                </a:solidFill>
                <a:latin typeface="Open Sans"/>
                <a:ea typeface="Times New Roman" panose="02020603050405020304" pitchFamily="18" charset="0"/>
                <a:cs typeface="Helvetica" panose="020B0604020202020204" pitchFamily="34" charset="0"/>
              </a:rPr>
              <a:t>the case for  the subject that they’re learning, but it’s also the case for the style </a:t>
            </a:r>
          </a:p>
          <a:p>
            <a:pPr>
              <a:lnSpc>
                <a:spcPts val="1575"/>
              </a:lnSpc>
              <a:spcAft>
                <a:spcPts val="1125"/>
              </a:spcAft>
            </a:pPr>
            <a:r>
              <a:rPr lang="en-GB" sz="2000" b="1" dirty="0">
                <a:solidFill>
                  <a:srgbClr val="00B050"/>
                </a:solidFill>
                <a:latin typeface="Open Sans"/>
                <a:ea typeface="Times New Roman" panose="02020603050405020304" pitchFamily="18" charset="0"/>
                <a:cs typeface="Helvetica" panose="020B0604020202020204" pitchFamily="34" charset="0"/>
              </a:rPr>
              <a:t>of learning too. </a:t>
            </a:r>
            <a:endParaRPr lang="en-AU" sz="2000" b="1" dirty="0">
              <a:solidFill>
                <a:srgbClr val="00B050"/>
              </a:solidFill>
              <a:latin typeface="Times New Roman" panose="02020603050405020304" pitchFamily="18" charset="0"/>
              <a:ea typeface="Times New Roman" panose="02020603050405020304" pitchFamily="18" charset="0"/>
            </a:endParaRPr>
          </a:p>
          <a:p>
            <a:pPr>
              <a:lnSpc>
                <a:spcPts val="1575"/>
              </a:lnSpc>
              <a:spcAft>
                <a:spcPts val="1125"/>
              </a:spcAft>
            </a:pPr>
            <a:r>
              <a:rPr lang="en-GB" sz="2000" b="1" dirty="0">
                <a:solidFill>
                  <a:srgbClr val="00B050"/>
                </a:solidFill>
                <a:latin typeface="Open Sans"/>
                <a:ea typeface="Times New Roman" panose="02020603050405020304" pitchFamily="18" charset="0"/>
                <a:cs typeface="Helvetica" panose="020B0604020202020204" pitchFamily="34" charset="0"/>
              </a:rPr>
              <a:t>One good way for pragmatists to revise is to try to find out what the exam will </a:t>
            </a:r>
          </a:p>
          <a:p>
            <a:pPr>
              <a:lnSpc>
                <a:spcPts val="1575"/>
              </a:lnSpc>
              <a:spcAft>
                <a:spcPts val="1125"/>
              </a:spcAft>
            </a:pPr>
            <a:r>
              <a:rPr lang="en-GB" sz="2000" b="1" dirty="0">
                <a:solidFill>
                  <a:srgbClr val="00B050"/>
                </a:solidFill>
                <a:latin typeface="Open Sans"/>
                <a:ea typeface="Times New Roman" panose="02020603050405020304" pitchFamily="18" charset="0"/>
                <a:cs typeface="Helvetica" panose="020B0604020202020204" pitchFamily="34" charset="0"/>
              </a:rPr>
              <a:t>be like, and then prepare for that.</a:t>
            </a:r>
            <a:endParaRPr lang="en-AU" sz="2000" b="1" dirty="0">
              <a:solidFill>
                <a:srgbClr val="00B050"/>
              </a:solidFill>
              <a:latin typeface="Times New Roman" panose="02020603050405020304" pitchFamily="18" charset="0"/>
              <a:ea typeface="Times New Roman" panose="02020603050405020304" pitchFamily="18" charset="0"/>
            </a:endParaRPr>
          </a:p>
          <a:p>
            <a:pPr>
              <a:lnSpc>
                <a:spcPts val="1575"/>
              </a:lnSpc>
              <a:spcAft>
                <a:spcPts val="1125"/>
              </a:spcAft>
            </a:pPr>
            <a:endParaRPr lang="en-GB" sz="2000" b="1" dirty="0">
              <a:solidFill>
                <a:srgbClr val="00B050"/>
              </a:solidFill>
              <a:latin typeface="Open Sans"/>
              <a:ea typeface="Times New Roman" panose="02020603050405020304" pitchFamily="18" charset="0"/>
              <a:cs typeface="Helvetica" panose="020B0604020202020204" pitchFamily="34" charset="0"/>
            </a:endParaRPr>
          </a:p>
          <a:p>
            <a:pPr>
              <a:lnSpc>
                <a:spcPts val="1575"/>
              </a:lnSpc>
              <a:spcAft>
                <a:spcPts val="1125"/>
              </a:spcAft>
            </a:pPr>
            <a:r>
              <a:rPr lang="en-GB" sz="2000" b="1" dirty="0">
                <a:solidFill>
                  <a:srgbClr val="00B050"/>
                </a:solidFill>
                <a:latin typeface="Open Sans"/>
                <a:ea typeface="Times New Roman" panose="02020603050405020304" pitchFamily="18" charset="0"/>
                <a:cs typeface="Helvetica" panose="020B0604020202020204" pitchFamily="34" charset="0"/>
              </a:rPr>
              <a:t>If you are a 'Pragmatist Learner', revision activities that may suit you are such </a:t>
            </a:r>
          </a:p>
          <a:p>
            <a:pPr>
              <a:lnSpc>
                <a:spcPts val="1575"/>
              </a:lnSpc>
              <a:spcAft>
                <a:spcPts val="1125"/>
              </a:spcAft>
            </a:pPr>
            <a:r>
              <a:rPr lang="en-GB" sz="2000" b="1" dirty="0">
                <a:solidFill>
                  <a:srgbClr val="00B050"/>
                </a:solidFill>
                <a:latin typeface="Open Sans"/>
                <a:ea typeface="Times New Roman" panose="02020603050405020304" pitchFamily="18" charset="0"/>
                <a:cs typeface="Helvetica" panose="020B0604020202020204" pitchFamily="34" charset="0"/>
              </a:rPr>
              <a:t>things as:</a:t>
            </a:r>
            <a:endParaRPr lang="en-AU" sz="2000" b="1" dirty="0">
              <a:solidFill>
                <a:srgbClr val="00B050"/>
              </a:solidFill>
              <a:latin typeface="Times New Roman" panose="02020603050405020304" pitchFamily="18" charset="0"/>
              <a:ea typeface="Times New Roman" panose="02020603050405020304" pitchFamily="18" charset="0"/>
            </a:endParaRPr>
          </a:p>
          <a:p>
            <a:pPr marL="342900" lvl="0" indent="-342900">
              <a:lnSpc>
                <a:spcPct val="107000"/>
              </a:lnSpc>
              <a:spcAft>
                <a:spcPts val="300"/>
              </a:spcAft>
              <a:buSzPts val="1000"/>
              <a:buFont typeface="Symbol" panose="05050102010706020507" pitchFamily="18" charset="2"/>
              <a:buChar char=""/>
              <a:tabLst>
                <a:tab pos="457200" algn="l"/>
              </a:tabLst>
            </a:pPr>
            <a:r>
              <a:rPr lang="en-GB" sz="2000" dirty="0">
                <a:solidFill>
                  <a:srgbClr val="C00000"/>
                </a:solidFill>
                <a:latin typeface="Open Sans"/>
                <a:ea typeface="Calibri" panose="020F0502020204030204" pitchFamily="34" charset="0"/>
                <a:cs typeface="Helvetica" panose="020B0604020202020204" pitchFamily="34" charset="0"/>
              </a:rPr>
              <a:t>Working through old exam questions (your teacher or tutor will probably be </a:t>
            </a:r>
          </a:p>
          <a:p>
            <a:pPr lvl="0">
              <a:lnSpc>
                <a:spcPct val="107000"/>
              </a:lnSpc>
              <a:spcAft>
                <a:spcPts val="300"/>
              </a:spcAft>
              <a:buSzPts val="1000"/>
              <a:tabLst>
                <a:tab pos="457200" algn="l"/>
              </a:tabLst>
            </a:pPr>
            <a:r>
              <a:rPr lang="en-GB" sz="2000" dirty="0">
                <a:solidFill>
                  <a:srgbClr val="C00000"/>
                </a:solidFill>
                <a:latin typeface="Open Sans"/>
                <a:ea typeface="Calibri" panose="020F0502020204030204" pitchFamily="34" charset="0"/>
                <a:cs typeface="Helvetica" panose="020B0604020202020204" pitchFamily="34" charset="0"/>
              </a:rPr>
              <a:t>     happy to mark them or comment on them for you).</a:t>
            </a:r>
            <a:endParaRPr lang="en-AU" sz="2000" dirty="0">
              <a:solidFill>
                <a:srgbClr val="C00000"/>
              </a:solidFill>
              <a:latin typeface="Calibri" panose="020F0502020204030204" pitchFamily="34" charset="0"/>
              <a:ea typeface="Calibri" panose="020F0502020204030204" pitchFamily="34" charset="0"/>
              <a:cs typeface="Times New Roman" panose="02020603050405020304" pitchFamily="18" charset="0"/>
            </a:endParaRPr>
          </a:p>
          <a:p>
            <a:endParaRPr lang="en-GB" sz="2000" dirty="0">
              <a:solidFill>
                <a:srgbClr val="C00000"/>
              </a:solidFill>
              <a:latin typeface="Open Sans"/>
              <a:ea typeface="Calibri" panose="020F0502020204030204" pitchFamily="34" charset="0"/>
              <a:cs typeface="Helvetica" panose="020B0604020202020204" pitchFamily="34" charset="0"/>
            </a:endParaRPr>
          </a:p>
          <a:p>
            <a:r>
              <a:rPr lang="en-GB" sz="2000" dirty="0">
                <a:solidFill>
                  <a:srgbClr val="C00000"/>
                </a:solidFill>
                <a:latin typeface="Open Sans"/>
                <a:ea typeface="Calibri" panose="020F0502020204030204" pitchFamily="34" charset="0"/>
                <a:cs typeface="Helvetica" panose="020B0604020202020204" pitchFamily="34" charset="0"/>
              </a:rPr>
              <a:t>Working out what topics might come up in the exam, based in previous years’ </a:t>
            </a:r>
          </a:p>
          <a:p>
            <a:endParaRPr lang="en-GB" sz="2000" dirty="0">
              <a:solidFill>
                <a:srgbClr val="C00000"/>
              </a:solidFill>
              <a:latin typeface="Open Sans"/>
              <a:ea typeface="Calibri" panose="020F0502020204030204" pitchFamily="34" charset="0"/>
              <a:cs typeface="Helvetica" panose="020B0604020202020204" pitchFamily="34" charset="0"/>
            </a:endParaRPr>
          </a:p>
          <a:p>
            <a:r>
              <a:rPr lang="en-GB" sz="2000" dirty="0">
                <a:solidFill>
                  <a:srgbClr val="C00000"/>
                </a:solidFill>
                <a:latin typeface="Open Sans"/>
                <a:ea typeface="Calibri" panose="020F0502020204030204" pitchFamily="34" charset="0"/>
                <a:cs typeface="Helvetica" panose="020B0604020202020204" pitchFamily="34" charset="0"/>
              </a:rPr>
              <a:t>papers, and preparing practice answers for those topics. </a:t>
            </a:r>
            <a:endParaRPr lang="en-AU" sz="2000" dirty="0">
              <a:solidFill>
                <a:srgbClr val="C00000"/>
              </a:solidFill>
            </a:endParaRPr>
          </a:p>
        </p:txBody>
      </p:sp>
    </p:spTree>
    <p:extLst>
      <p:ext uri="{BB962C8B-B14F-4D97-AF65-F5344CB8AC3E}">
        <p14:creationId xmlns:p14="http://schemas.microsoft.com/office/powerpoint/2010/main" val="6320619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77007" y="394148"/>
            <a:ext cx="9329531" cy="6173228"/>
          </a:xfrm>
          <a:prstGeom prst="rect">
            <a:avLst/>
          </a:prstGeom>
        </p:spPr>
        <p:txBody>
          <a:bodyPr wrap="square">
            <a:spAutoFit/>
          </a:bodyPr>
          <a:lstStyle/>
          <a:p>
            <a:pPr marL="342900" lvl="0" indent="-342900">
              <a:lnSpc>
                <a:spcPct val="107000"/>
              </a:lnSpc>
              <a:spcAft>
                <a:spcPts val="300"/>
              </a:spcAft>
              <a:buSzPts val="1000"/>
              <a:buFont typeface="Symbol" panose="05050102010706020507" pitchFamily="18" charset="2"/>
              <a:buChar char=""/>
              <a:tabLst>
                <a:tab pos="457200" algn="l"/>
              </a:tabLst>
            </a:pPr>
            <a:r>
              <a:rPr lang="en-GB" sz="2400" dirty="0">
                <a:solidFill>
                  <a:srgbClr val="2A2A2A"/>
                </a:solidFill>
                <a:latin typeface="Open Sans"/>
                <a:ea typeface="Calibri" panose="020F0502020204030204" pitchFamily="34" charset="0"/>
                <a:cs typeface="Helvetica" panose="020B0604020202020204" pitchFamily="34" charset="0"/>
              </a:rPr>
              <a:t>If you’re preparing for language examinations, you might want to prepare for your oral exams out loud by speaking your answers, particularly if you’re an auditory learner. </a:t>
            </a:r>
          </a:p>
          <a:p>
            <a:pPr marL="342900" lvl="0" indent="-342900">
              <a:lnSpc>
                <a:spcPct val="107000"/>
              </a:lnSpc>
              <a:spcAft>
                <a:spcPts val="300"/>
              </a:spcAft>
              <a:buSzPts val="1000"/>
              <a:buFont typeface="Symbol" panose="05050102010706020507" pitchFamily="18" charset="2"/>
              <a:buChar char=""/>
              <a:tabLst>
                <a:tab pos="457200" algn="l"/>
              </a:tabLst>
            </a:pPr>
            <a:endParaRPr lang="en-GB" sz="2400" dirty="0">
              <a:solidFill>
                <a:srgbClr val="2A2A2A"/>
              </a:solidFill>
              <a:latin typeface="Open Sans"/>
              <a:ea typeface="Calibri" panose="020F0502020204030204" pitchFamily="34" charset="0"/>
              <a:cs typeface="Helvetica" panose="020B0604020202020204" pitchFamily="34" charset="0"/>
            </a:endParaRPr>
          </a:p>
          <a:p>
            <a:pPr marL="342900" lvl="0" indent="-342900">
              <a:lnSpc>
                <a:spcPct val="107000"/>
              </a:lnSpc>
              <a:spcAft>
                <a:spcPts val="300"/>
              </a:spcAft>
              <a:buSzPts val="1000"/>
              <a:buFont typeface="Symbol" panose="05050102010706020507" pitchFamily="18" charset="2"/>
              <a:buChar char=""/>
              <a:tabLst>
                <a:tab pos="457200" algn="l"/>
              </a:tabLst>
            </a:pPr>
            <a:r>
              <a:rPr lang="en-GB" sz="2400" dirty="0">
                <a:solidFill>
                  <a:srgbClr val="2A2A2A"/>
                </a:solidFill>
                <a:latin typeface="Open Sans"/>
                <a:ea typeface="Calibri" panose="020F0502020204030204" pitchFamily="34" charset="0"/>
                <a:cs typeface="Helvetica" panose="020B0604020202020204" pitchFamily="34" charset="0"/>
              </a:rPr>
              <a:t>If you’re going to have a five-minute conversation, for example, make sure that you have enough to say on each possible topic to last the five minutes.</a:t>
            </a:r>
          </a:p>
          <a:p>
            <a:pPr marL="342900" lvl="0" indent="-342900">
              <a:lnSpc>
                <a:spcPct val="107000"/>
              </a:lnSpc>
              <a:spcAft>
                <a:spcPts val="300"/>
              </a:spcAft>
              <a:buSzPts val="1000"/>
              <a:buFont typeface="Symbol" panose="05050102010706020507" pitchFamily="18" charset="2"/>
              <a:buChar char=""/>
              <a:tabLst>
                <a:tab pos="457200" algn="l"/>
              </a:tabLst>
            </a:pPr>
            <a:endParaRPr lang="en-AU"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300"/>
              </a:spcAft>
              <a:buSzPts val="1000"/>
              <a:buFont typeface="Symbol" panose="05050102010706020507" pitchFamily="18" charset="2"/>
              <a:buChar char=""/>
              <a:tabLst>
                <a:tab pos="457200" algn="l"/>
              </a:tabLst>
            </a:pPr>
            <a:r>
              <a:rPr lang="en-GB" sz="2400" dirty="0">
                <a:solidFill>
                  <a:srgbClr val="2A2A2A"/>
                </a:solidFill>
                <a:latin typeface="Open Sans"/>
                <a:ea typeface="Calibri" panose="020F0502020204030204" pitchFamily="34" charset="0"/>
                <a:cs typeface="Helvetica" panose="020B0604020202020204" pitchFamily="34" charset="0"/>
              </a:rPr>
              <a:t>Again if you’re an auditory learner, arrange some discussion groups on particular topics that you think might come up and debate them with friends.</a:t>
            </a:r>
          </a:p>
          <a:p>
            <a:pPr marL="342900" lvl="0" indent="-342900">
              <a:lnSpc>
                <a:spcPct val="107000"/>
              </a:lnSpc>
              <a:spcAft>
                <a:spcPts val="300"/>
              </a:spcAft>
              <a:buSzPts val="1000"/>
              <a:buFont typeface="Symbol" panose="05050102010706020507" pitchFamily="18" charset="2"/>
              <a:buChar char=""/>
              <a:tabLst>
                <a:tab pos="457200" algn="l"/>
              </a:tabLst>
            </a:pPr>
            <a:endParaRPr lang="en-AU" sz="2400" dirty="0">
              <a:latin typeface="Calibri" panose="020F0502020204030204" pitchFamily="34" charset="0"/>
              <a:ea typeface="Calibri" panose="020F0502020204030204" pitchFamily="34" charset="0"/>
              <a:cs typeface="Times New Roman" panose="02020603050405020304" pitchFamily="18" charset="0"/>
            </a:endParaRPr>
          </a:p>
          <a:p>
            <a:r>
              <a:rPr lang="en-GB" sz="2400" dirty="0">
                <a:solidFill>
                  <a:srgbClr val="2A2A2A"/>
                </a:solidFill>
                <a:latin typeface="Open Sans"/>
                <a:ea typeface="Calibri" panose="020F0502020204030204" pitchFamily="34" charset="0"/>
                <a:cs typeface="Helvetica" panose="020B0604020202020204" pitchFamily="34" charset="0"/>
              </a:rPr>
              <a:t>Case-based learning can also be a useful way to check whether you’ve understood the principles and are applying them sensibly in practice, which will appeal to pragmatists</a:t>
            </a:r>
            <a:endParaRPr lang="en-AU" sz="2400" dirty="0"/>
          </a:p>
        </p:txBody>
      </p:sp>
    </p:spTree>
    <p:extLst>
      <p:ext uri="{BB962C8B-B14F-4D97-AF65-F5344CB8AC3E}">
        <p14:creationId xmlns:p14="http://schemas.microsoft.com/office/powerpoint/2010/main" val="32827075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22781" y="278608"/>
            <a:ext cx="9965635" cy="6192786"/>
          </a:xfrm>
          <a:prstGeom prst="rect">
            <a:avLst/>
          </a:prstGeom>
        </p:spPr>
        <p:txBody>
          <a:bodyPr wrap="square">
            <a:spAutoFit/>
          </a:bodyPr>
          <a:lstStyle/>
          <a:p>
            <a:pPr>
              <a:lnSpc>
                <a:spcPts val="3000"/>
              </a:lnSpc>
              <a:spcBef>
                <a:spcPts val="1500"/>
              </a:spcBef>
              <a:spcAft>
                <a:spcPts val="750"/>
              </a:spcAft>
            </a:pPr>
            <a:r>
              <a:rPr lang="en-GB" sz="3600" b="1" dirty="0">
                <a:solidFill>
                  <a:srgbClr val="FF0000"/>
                </a:solidFill>
                <a:latin typeface="Open Sans"/>
                <a:ea typeface="Times New Roman" panose="02020603050405020304" pitchFamily="18" charset="0"/>
                <a:cs typeface="Helvetica" panose="020B0604020202020204" pitchFamily="34" charset="0"/>
              </a:rPr>
              <a:t>Revision for Reflectors</a:t>
            </a:r>
          </a:p>
          <a:p>
            <a:pPr>
              <a:lnSpc>
                <a:spcPts val="1575"/>
              </a:lnSpc>
              <a:spcAft>
                <a:spcPts val="1125"/>
              </a:spcAft>
            </a:pPr>
            <a:r>
              <a:rPr lang="en-GB" sz="2400" b="1" dirty="0">
                <a:solidFill>
                  <a:srgbClr val="00B050"/>
                </a:solidFill>
                <a:latin typeface="Open Sans"/>
                <a:ea typeface="Times New Roman" panose="02020603050405020304" pitchFamily="18" charset="0"/>
                <a:cs typeface="Helvetica" panose="020B0604020202020204" pitchFamily="34" charset="0"/>
              </a:rPr>
              <a:t>Reflectors like to read, and think, and read some more. They like to </a:t>
            </a:r>
          </a:p>
          <a:p>
            <a:pPr>
              <a:lnSpc>
                <a:spcPts val="1575"/>
              </a:lnSpc>
              <a:spcAft>
                <a:spcPts val="1125"/>
              </a:spcAft>
            </a:pPr>
            <a:r>
              <a:rPr lang="en-GB" sz="2400" b="1" dirty="0">
                <a:solidFill>
                  <a:srgbClr val="00B050"/>
                </a:solidFill>
                <a:latin typeface="Open Sans"/>
                <a:ea typeface="Times New Roman" panose="02020603050405020304" pitchFamily="18" charset="0"/>
                <a:cs typeface="Helvetica" panose="020B0604020202020204" pitchFamily="34" charset="0"/>
              </a:rPr>
              <a:t>reflect on their experiences and fit things together.</a:t>
            </a:r>
          </a:p>
          <a:p>
            <a:pPr>
              <a:lnSpc>
                <a:spcPts val="1575"/>
              </a:lnSpc>
              <a:spcAft>
                <a:spcPts val="1125"/>
              </a:spcAft>
            </a:pPr>
            <a:endParaRPr lang="en-GB" sz="2400" b="1" dirty="0">
              <a:solidFill>
                <a:srgbClr val="00B050"/>
              </a:solidFill>
              <a:latin typeface="Open Sans"/>
              <a:ea typeface="Times New Roman" panose="02020603050405020304" pitchFamily="18" charset="0"/>
              <a:cs typeface="Helvetica" panose="020B0604020202020204" pitchFamily="34" charset="0"/>
            </a:endParaRPr>
          </a:p>
          <a:p>
            <a:pPr>
              <a:lnSpc>
                <a:spcPts val="1575"/>
              </a:lnSpc>
              <a:spcAft>
                <a:spcPts val="1125"/>
              </a:spcAft>
            </a:pPr>
            <a:r>
              <a:rPr lang="en-GB" sz="2400" b="1" dirty="0">
                <a:solidFill>
                  <a:srgbClr val="00B050"/>
                </a:solidFill>
                <a:latin typeface="Open Sans"/>
                <a:ea typeface="Times New Roman" panose="02020603050405020304" pitchFamily="18" charset="0"/>
                <a:cs typeface="Helvetica" panose="020B0604020202020204" pitchFamily="34" charset="0"/>
              </a:rPr>
              <a:t>More than any  other type of learner, a reflector staring out of the </a:t>
            </a:r>
          </a:p>
          <a:p>
            <a:pPr>
              <a:lnSpc>
                <a:spcPts val="1575"/>
              </a:lnSpc>
              <a:spcAft>
                <a:spcPts val="1125"/>
              </a:spcAft>
            </a:pPr>
            <a:r>
              <a:rPr lang="en-GB" sz="2400" b="1" dirty="0">
                <a:solidFill>
                  <a:srgbClr val="00B050"/>
                </a:solidFill>
                <a:latin typeface="Open Sans"/>
                <a:ea typeface="Times New Roman" panose="02020603050405020304" pitchFamily="18" charset="0"/>
                <a:cs typeface="Helvetica" panose="020B0604020202020204" pitchFamily="34" charset="0"/>
              </a:rPr>
              <a:t>window may still  be working!</a:t>
            </a:r>
          </a:p>
          <a:p>
            <a:pPr>
              <a:lnSpc>
                <a:spcPts val="1575"/>
              </a:lnSpc>
              <a:spcAft>
                <a:spcPts val="1125"/>
              </a:spcAft>
            </a:pPr>
            <a:endParaRPr lang="en-AU" sz="2400" b="1" dirty="0">
              <a:solidFill>
                <a:srgbClr val="00B050"/>
              </a:solidFill>
              <a:latin typeface="Times New Roman" panose="02020603050405020304" pitchFamily="18" charset="0"/>
              <a:ea typeface="Times New Roman" panose="02020603050405020304" pitchFamily="18" charset="0"/>
            </a:endParaRPr>
          </a:p>
          <a:p>
            <a:pPr>
              <a:lnSpc>
                <a:spcPts val="1575"/>
              </a:lnSpc>
              <a:spcAft>
                <a:spcPts val="1125"/>
              </a:spcAft>
            </a:pPr>
            <a:r>
              <a:rPr lang="en-GB" sz="2400" b="1" dirty="0">
                <a:solidFill>
                  <a:srgbClr val="00B050"/>
                </a:solidFill>
                <a:latin typeface="Open Sans"/>
                <a:ea typeface="Times New Roman" panose="02020603050405020304" pitchFamily="18" charset="0"/>
                <a:cs typeface="Helvetica" panose="020B0604020202020204" pitchFamily="34" charset="0"/>
              </a:rPr>
              <a:t>If you are a 'Reflector Learner', revision activities that may suit you </a:t>
            </a:r>
          </a:p>
          <a:p>
            <a:pPr>
              <a:lnSpc>
                <a:spcPts val="1575"/>
              </a:lnSpc>
              <a:spcAft>
                <a:spcPts val="1125"/>
              </a:spcAft>
            </a:pPr>
            <a:r>
              <a:rPr lang="en-GB" sz="2400" b="1" dirty="0">
                <a:solidFill>
                  <a:srgbClr val="00B050"/>
                </a:solidFill>
                <a:latin typeface="Open Sans"/>
                <a:ea typeface="Times New Roman" panose="02020603050405020304" pitchFamily="18" charset="0"/>
                <a:cs typeface="Helvetica" panose="020B0604020202020204" pitchFamily="34" charset="0"/>
              </a:rPr>
              <a:t>are such things as:</a:t>
            </a:r>
            <a:endParaRPr lang="en-AU" sz="2400" b="1" dirty="0">
              <a:solidFill>
                <a:srgbClr val="00B050"/>
              </a:solidFill>
              <a:latin typeface="Times New Roman" panose="02020603050405020304" pitchFamily="18" charset="0"/>
              <a:ea typeface="Times New Roman" panose="02020603050405020304" pitchFamily="18" charset="0"/>
            </a:endParaRPr>
          </a:p>
          <a:p>
            <a:pPr marL="342900" lvl="0" indent="-342900">
              <a:lnSpc>
                <a:spcPct val="107000"/>
              </a:lnSpc>
              <a:spcAft>
                <a:spcPts val="300"/>
              </a:spcAft>
              <a:buSzPts val="1000"/>
              <a:buFont typeface="Symbol" panose="05050102010706020507" pitchFamily="18" charset="2"/>
              <a:buChar char=""/>
              <a:tabLst>
                <a:tab pos="457200" algn="l"/>
              </a:tabLst>
            </a:pPr>
            <a:r>
              <a:rPr lang="en-GB" sz="2400" dirty="0">
                <a:solidFill>
                  <a:srgbClr val="C00000"/>
                </a:solidFill>
                <a:latin typeface="Open Sans"/>
                <a:ea typeface="Calibri" panose="020F0502020204030204" pitchFamily="34" charset="0"/>
                <a:cs typeface="Helvetica" panose="020B0604020202020204" pitchFamily="34" charset="0"/>
              </a:rPr>
              <a:t>Reading over notes and textbooks, and thinking about the content.</a:t>
            </a:r>
            <a:endParaRPr lang="en-AU" sz="2400" dirty="0">
              <a:solidFill>
                <a:srgbClr val="C0000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300"/>
              </a:spcAft>
              <a:buSzPts val="1000"/>
              <a:buFont typeface="Symbol" panose="05050102010706020507" pitchFamily="18" charset="2"/>
              <a:buChar char=""/>
              <a:tabLst>
                <a:tab pos="457200" algn="l"/>
              </a:tabLst>
            </a:pPr>
            <a:r>
              <a:rPr lang="en-GB" sz="2400" dirty="0">
                <a:solidFill>
                  <a:srgbClr val="C00000"/>
                </a:solidFill>
                <a:latin typeface="Open Sans"/>
                <a:ea typeface="Calibri" panose="020F0502020204030204" pitchFamily="34" charset="0"/>
                <a:cs typeface="Helvetica" panose="020B0604020202020204" pitchFamily="34" charset="0"/>
              </a:rPr>
              <a:t>Writing practice essays or exam questions, but only on subjects on which you’ve already done some reading.</a:t>
            </a:r>
            <a:endParaRPr lang="en-AU" sz="2400" dirty="0">
              <a:solidFill>
                <a:srgbClr val="C0000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300"/>
              </a:spcAft>
              <a:buSzPts val="1000"/>
              <a:buFont typeface="Symbol" panose="05050102010706020507" pitchFamily="18" charset="2"/>
              <a:buChar char=""/>
              <a:tabLst>
                <a:tab pos="457200" algn="l"/>
              </a:tabLst>
            </a:pPr>
            <a:r>
              <a:rPr lang="en-GB" sz="2400" dirty="0">
                <a:solidFill>
                  <a:srgbClr val="C00000"/>
                </a:solidFill>
                <a:latin typeface="Open Sans"/>
                <a:ea typeface="Calibri" panose="020F0502020204030204" pitchFamily="34" charset="0"/>
                <a:cs typeface="Helvetica" panose="020B0604020202020204" pitchFamily="34" charset="0"/>
              </a:rPr>
              <a:t>Summarising your notes and thoughts into a page, perhaps as a mind-map or similar picture to show yourself that you have consolidated your learning. Again, our page on </a:t>
            </a:r>
            <a:r>
              <a:rPr lang="en-GB" sz="2400" b="1" dirty="0">
                <a:solidFill>
                  <a:srgbClr val="C00000"/>
                </a:solidFill>
                <a:latin typeface="Calibri" panose="020F0502020204030204" pitchFamily="34" charset="0"/>
                <a:ea typeface="Calibri" panose="020F0502020204030204" pitchFamily="34" charset="0"/>
                <a:cs typeface="Times New Roman" panose="02020603050405020304" pitchFamily="18" charset="0"/>
                <a:hlinkClick r:id="rId2"/>
              </a:rPr>
              <a:t>Creative Thinking</a:t>
            </a:r>
            <a:r>
              <a:rPr lang="en-GB" sz="2400" dirty="0">
                <a:solidFill>
                  <a:srgbClr val="C00000"/>
                </a:solidFill>
                <a:latin typeface="Open Sans"/>
                <a:ea typeface="Calibri" panose="020F0502020204030204" pitchFamily="34" charset="0"/>
                <a:cs typeface="Helvetica" panose="020B0604020202020204" pitchFamily="34" charset="0"/>
              </a:rPr>
              <a:t> gives more information about this. </a:t>
            </a:r>
            <a:endParaRPr lang="en-AU"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450912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3999" y="0"/>
            <a:ext cx="10151166" cy="6659772"/>
          </a:xfrm>
          <a:prstGeom prst="rect">
            <a:avLst/>
          </a:prstGeom>
        </p:spPr>
        <p:txBody>
          <a:bodyPr wrap="square">
            <a:spAutoFit/>
          </a:bodyPr>
          <a:lstStyle/>
          <a:p>
            <a:pPr>
              <a:lnSpc>
                <a:spcPts val="3000"/>
              </a:lnSpc>
              <a:spcBef>
                <a:spcPts val="1500"/>
              </a:spcBef>
              <a:spcAft>
                <a:spcPts val="750"/>
              </a:spcAft>
            </a:pPr>
            <a:r>
              <a:rPr lang="en-GB" sz="3600" b="1" dirty="0">
                <a:solidFill>
                  <a:srgbClr val="2A2A2A"/>
                </a:solidFill>
                <a:latin typeface="Open Sans"/>
                <a:ea typeface="Times New Roman" panose="02020603050405020304" pitchFamily="18" charset="0"/>
                <a:cs typeface="Helvetica" panose="020B0604020202020204" pitchFamily="34" charset="0"/>
              </a:rPr>
              <a:t>Revision for Theorists</a:t>
            </a:r>
            <a:endParaRPr lang="en-AU" sz="1000" b="1" dirty="0">
              <a:latin typeface="Open Sans"/>
              <a:ea typeface="Times New Roman" panose="02020603050405020304" pitchFamily="18" charset="0"/>
              <a:cs typeface="Helvetica" panose="020B0604020202020204" pitchFamily="34" charset="0"/>
            </a:endParaRPr>
          </a:p>
          <a:p>
            <a:pPr>
              <a:lnSpc>
                <a:spcPts val="1575"/>
              </a:lnSpc>
              <a:spcAft>
                <a:spcPts val="1125"/>
              </a:spcAft>
            </a:pPr>
            <a:r>
              <a:rPr lang="en-GB" sz="2400" b="1" dirty="0">
                <a:solidFill>
                  <a:srgbClr val="C00000"/>
                </a:solidFill>
                <a:latin typeface="Open Sans"/>
                <a:ea typeface="Times New Roman" panose="02020603050405020304" pitchFamily="18" charset="0"/>
                <a:cs typeface="Helvetica" panose="020B0604020202020204" pitchFamily="34" charset="0"/>
              </a:rPr>
              <a:t>Theorists like to go back to first principles and really understand the </a:t>
            </a:r>
          </a:p>
          <a:p>
            <a:pPr>
              <a:lnSpc>
                <a:spcPts val="1575"/>
              </a:lnSpc>
              <a:spcAft>
                <a:spcPts val="1125"/>
              </a:spcAft>
            </a:pPr>
            <a:r>
              <a:rPr lang="en-GB" sz="2400" b="1" dirty="0">
                <a:solidFill>
                  <a:srgbClr val="C00000"/>
                </a:solidFill>
                <a:latin typeface="Open Sans"/>
                <a:ea typeface="Times New Roman" panose="02020603050405020304" pitchFamily="18" charset="0"/>
                <a:cs typeface="Helvetica" panose="020B0604020202020204" pitchFamily="34" charset="0"/>
              </a:rPr>
              <a:t>theoretical framework into which their work fits.</a:t>
            </a:r>
          </a:p>
          <a:p>
            <a:pPr>
              <a:lnSpc>
                <a:spcPts val="1575"/>
              </a:lnSpc>
              <a:spcAft>
                <a:spcPts val="1125"/>
              </a:spcAft>
            </a:pPr>
            <a:r>
              <a:rPr lang="en-GB" sz="2400" b="1" dirty="0">
                <a:solidFill>
                  <a:srgbClr val="C00000"/>
                </a:solidFill>
                <a:latin typeface="Open Sans"/>
                <a:ea typeface="Times New Roman" panose="02020603050405020304" pitchFamily="18" charset="0"/>
                <a:cs typeface="Helvetica" panose="020B0604020202020204" pitchFamily="34" charset="0"/>
              </a:rPr>
              <a:t> </a:t>
            </a:r>
            <a:endParaRPr lang="en-AU" sz="2400" b="1" dirty="0">
              <a:solidFill>
                <a:srgbClr val="C00000"/>
              </a:solidFill>
              <a:latin typeface="Times New Roman" panose="02020603050405020304" pitchFamily="18" charset="0"/>
              <a:ea typeface="Times New Roman" panose="02020603050405020304" pitchFamily="18" charset="0"/>
            </a:endParaRPr>
          </a:p>
          <a:p>
            <a:pPr>
              <a:lnSpc>
                <a:spcPts val="1575"/>
              </a:lnSpc>
              <a:spcAft>
                <a:spcPts val="1125"/>
              </a:spcAft>
            </a:pPr>
            <a:r>
              <a:rPr lang="en-GB" sz="2400" b="1" dirty="0">
                <a:solidFill>
                  <a:srgbClr val="C00000"/>
                </a:solidFill>
                <a:latin typeface="Open Sans"/>
                <a:ea typeface="Times New Roman" panose="02020603050405020304" pitchFamily="18" charset="0"/>
                <a:cs typeface="Helvetica" panose="020B0604020202020204" pitchFamily="34" charset="0"/>
              </a:rPr>
              <a:t>If you are a 'Theorist Learner', revision activities that may suit you </a:t>
            </a:r>
          </a:p>
          <a:p>
            <a:pPr>
              <a:lnSpc>
                <a:spcPts val="1575"/>
              </a:lnSpc>
              <a:spcAft>
                <a:spcPts val="1125"/>
              </a:spcAft>
            </a:pPr>
            <a:endParaRPr lang="en-GB" sz="2400" b="1" dirty="0">
              <a:solidFill>
                <a:srgbClr val="C00000"/>
              </a:solidFill>
              <a:latin typeface="Open Sans"/>
              <a:ea typeface="Times New Roman" panose="02020603050405020304" pitchFamily="18" charset="0"/>
              <a:cs typeface="Helvetica" panose="020B0604020202020204" pitchFamily="34" charset="0"/>
            </a:endParaRPr>
          </a:p>
          <a:p>
            <a:pPr>
              <a:lnSpc>
                <a:spcPts val="1575"/>
              </a:lnSpc>
              <a:spcAft>
                <a:spcPts val="1125"/>
              </a:spcAft>
            </a:pPr>
            <a:r>
              <a:rPr lang="en-GB" sz="2400" b="1" dirty="0">
                <a:solidFill>
                  <a:srgbClr val="C00000"/>
                </a:solidFill>
                <a:latin typeface="Open Sans"/>
                <a:ea typeface="Times New Roman" panose="02020603050405020304" pitchFamily="18" charset="0"/>
                <a:cs typeface="Helvetica" panose="020B0604020202020204" pitchFamily="34" charset="0"/>
              </a:rPr>
              <a:t>are such things as:</a:t>
            </a:r>
            <a:endParaRPr lang="en-AU" sz="2400" b="1" dirty="0">
              <a:solidFill>
                <a:srgbClr val="C00000"/>
              </a:solidFill>
              <a:latin typeface="Times New Roman" panose="02020603050405020304" pitchFamily="18" charset="0"/>
              <a:ea typeface="Times New Roman" panose="02020603050405020304" pitchFamily="18" charset="0"/>
            </a:endParaRPr>
          </a:p>
          <a:p>
            <a:pPr marL="342900" lvl="0" indent="-342900">
              <a:lnSpc>
                <a:spcPct val="107000"/>
              </a:lnSpc>
              <a:spcAft>
                <a:spcPts val="300"/>
              </a:spcAft>
              <a:buSzPts val="1000"/>
              <a:buFont typeface="Symbol" panose="05050102010706020507" pitchFamily="18" charset="2"/>
              <a:buChar char=""/>
              <a:tabLst>
                <a:tab pos="457200" algn="l"/>
              </a:tabLst>
            </a:pPr>
            <a:r>
              <a:rPr lang="en-GB" sz="2000" dirty="0">
                <a:solidFill>
                  <a:srgbClr val="7030A0"/>
                </a:solidFill>
                <a:latin typeface="Open Sans"/>
                <a:ea typeface="Calibri" panose="020F0502020204030204" pitchFamily="34" charset="0"/>
                <a:cs typeface="Helvetica" panose="020B0604020202020204" pitchFamily="34" charset="0"/>
              </a:rPr>
              <a:t>Additional research around a subject to explore theoretical background and set your work in better context. Although this sounds like making work, it will make you, as a theorist, feel more comfortable that you understand the subject and can work out the answers from first principles if necessary.</a:t>
            </a:r>
            <a:endParaRPr lang="en-AU" sz="2000"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300"/>
              </a:spcAft>
              <a:buSzPts val="1000"/>
              <a:buFont typeface="Symbol" panose="05050102010706020507" pitchFamily="18" charset="2"/>
              <a:buChar char=""/>
              <a:tabLst>
                <a:tab pos="457200" algn="l"/>
              </a:tabLst>
            </a:pPr>
            <a:r>
              <a:rPr lang="en-GB" sz="2000" dirty="0">
                <a:solidFill>
                  <a:srgbClr val="7030A0"/>
                </a:solidFill>
                <a:latin typeface="Open Sans"/>
                <a:ea typeface="Calibri" panose="020F0502020204030204" pitchFamily="34" charset="0"/>
                <a:cs typeface="Helvetica" panose="020B0604020202020204" pitchFamily="34" charset="0"/>
              </a:rPr>
              <a:t>Creating structured notes that fit everything together logically, which may help you to build the connections in your mind. Mind-mapping may be a helpful technique for this.</a:t>
            </a:r>
            <a:endParaRPr lang="en-AU" sz="2000"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300"/>
              </a:spcAft>
              <a:buSzPts val="1000"/>
              <a:buFont typeface="Symbol" panose="05050102010706020507" pitchFamily="18" charset="2"/>
              <a:buChar char=""/>
              <a:tabLst>
                <a:tab pos="457200" algn="l"/>
              </a:tabLst>
            </a:pPr>
            <a:r>
              <a:rPr lang="en-GB" sz="2000" dirty="0">
                <a:solidFill>
                  <a:srgbClr val="7030A0"/>
                </a:solidFill>
                <a:latin typeface="Open Sans"/>
                <a:ea typeface="Calibri" panose="020F0502020204030204" pitchFamily="34" charset="0"/>
                <a:cs typeface="Helvetica" panose="020B0604020202020204" pitchFamily="34" charset="0"/>
              </a:rPr>
              <a:t>Building your own models, or applying known models to case studies as practice for exams.</a:t>
            </a:r>
            <a:endParaRPr lang="en-AU" sz="2000"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a:p>
            <a:r>
              <a:rPr lang="en-GB" sz="2000" dirty="0">
                <a:solidFill>
                  <a:srgbClr val="7030A0"/>
                </a:solidFill>
                <a:latin typeface="Open Sans"/>
                <a:ea typeface="Calibri" panose="020F0502020204030204" pitchFamily="34" charset="0"/>
                <a:cs typeface="Helvetica" panose="020B0604020202020204" pitchFamily="34" charset="0"/>
              </a:rPr>
              <a:t>Discussion groups may be a helpful way to work through the application of theories with like-minded colleagues. Asking a tutor to facilitate will ensure a more practical and less wholly theoretical focus</a:t>
            </a:r>
            <a:endParaRPr lang="en-AU" sz="2000" dirty="0">
              <a:solidFill>
                <a:srgbClr val="7030A0"/>
              </a:solidFill>
            </a:endParaRPr>
          </a:p>
        </p:txBody>
      </p:sp>
    </p:spTree>
    <p:extLst>
      <p:ext uri="{BB962C8B-B14F-4D97-AF65-F5344CB8AC3E}">
        <p14:creationId xmlns:p14="http://schemas.microsoft.com/office/powerpoint/2010/main" val="4492740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08312" y="430726"/>
            <a:ext cx="9660835" cy="4532010"/>
          </a:xfrm>
          <a:prstGeom prst="rect">
            <a:avLst/>
          </a:prstGeom>
        </p:spPr>
        <p:txBody>
          <a:bodyPr wrap="square">
            <a:spAutoFit/>
          </a:bodyPr>
          <a:lstStyle/>
          <a:p>
            <a:pPr>
              <a:lnSpc>
                <a:spcPts val="3000"/>
              </a:lnSpc>
              <a:spcBef>
                <a:spcPts val="1500"/>
              </a:spcBef>
              <a:spcAft>
                <a:spcPts val="750"/>
              </a:spcAft>
            </a:pPr>
            <a:r>
              <a:rPr lang="en-GB" sz="3600" b="1" dirty="0">
                <a:solidFill>
                  <a:srgbClr val="FF0000"/>
                </a:solidFill>
                <a:latin typeface="Montserrat"/>
                <a:ea typeface="Times New Roman" panose="02020603050405020304" pitchFamily="18" charset="0"/>
                <a:cs typeface="Helvetica" panose="020B0604020202020204" pitchFamily="34" charset="0"/>
              </a:rPr>
              <a:t>Revising Different Subjects Effectively</a:t>
            </a:r>
            <a:endParaRPr lang="en-AU" sz="3600" b="1" dirty="0">
              <a:solidFill>
                <a:srgbClr val="FF0000"/>
              </a:solidFill>
              <a:latin typeface="Montserrat"/>
              <a:ea typeface="Times New Roman" panose="02020603050405020304" pitchFamily="18" charset="0"/>
              <a:cs typeface="Helvetica" panose="020B0604020202020204" pitchFamily="34" charset="0"/>
            </a:endParaRPr>
          </a:p>
          <a:p>
            <a:pPr>
              <a:spcAft>
                <a:spcPts val="1500"/>
              </a:spcAft>
            </a:pPr>
            <a:r>
              <a:rPr lang="en-GB" sz="2400" b="1" dirty="0">
                <a:solidFill>
                  <a:srgbClr val="00B050"/>
                </a:solidFill>
                <a:latin typeface="Open Sans"/>
                <a:ea typeface="Times New Roman" panose="02020603050405020304" pitchFamily="18" charset="0"/>
                <a:cs typeface="Helvetica" panose="020B0604020202020204" pitchFamily="34" charset="0"/>
              </a:rPr>
              <a:t>Some subjects lend themselves much more to certain revision styles. For example, nobody has yet come up with an effective substitute for practising mathematics problems, or reading your English Literature set texts carefully.</a:t>
            </a:r>
            <a:endParaRPr lang="en-AU" sz="2400" b="1" dirty="0">
              <a:solidFill>
                <a:srgbClr val="00B050"/>
              </a:solidFill>
              <a:latin typeface="Times New Roman" panose="02020603050405020304" pitchFamily="18" charset="0"/>
              <a:ea typeface="Times New Roman" panose="02020603050405020304" pitchFamily="18" charset="0"/>
            </a:endParaRPr>
          </a:p>
          <a:p>
            <a:pPr>
              <a:lnSpc>
                <a:spcPts val="1575"/>
              </a:lnSpc>
              <a:spcAft>
                <a:spcPts val="1125"/>
              </a:spcAft>
            </a:pPr>
            <a:r>
              <a:rPr lang="en-GB" sz="2400" b="1" dirty="0">
                <a:solidFill>
                  <a:srgbClr val="7030A0"/>
                </a:solidFill>
                <a:latin typeface="Open Sans"/>
                <a:ea typeface="Times New Roman" panose="02020603050405020304" pitchFamily="18" charset="0"/>
                <a:cs typeface="Helvetica" panose="020B0604020202020204" pitchFamily="34" charset="0"/>
              </a:rPr>
              <a:t>There are, however, always ways to tailor your learning, such as</a:t>
            </a:r>
          </a:p>
          <a:p>
            <a:pPr>
              <a:lnSpc>
                <a:spcPts val="1575"/>
              </a:lnSpc>
              <a:spcAft>
                <a:spcPts val="1125"/>
              </a:spcAft>
            </a:pPr>
            <a:r>
              <a:rPr lang="en-GB" sz="2400" b="1" dirty="0">
                <a:solidFill>
                  <a:srgbClr val="7030A0"/>
                </a:solidFill>
                <a:latin typeface="Open Sans"/>
                <a:ea typeface="Times New Roman" panose="02020603050405020304" pitchFamily="18" charset="0"/>
                <a:cs typeface="Helvetica" panose="020B0604020202020204" pitchFamily="34" charset="0"/>
              </a:rPr>
              <a:t> getting a group of friends together to act out your English</a:t>
            </a:r>
          </a:p>
          <a:p>
            <a:pPr>
              <a:lnSpc>
                <a:spcPts val="1575"/>
              </a:lnSpc>
              <a:spcAft>
                <a:spcPts val="1125"/>
              </a:spcAft>
            </a:pPr>
            <a:r>
              <a:rPr lang="en-GB" sz="2400" b="1" dirty="0">
                <a:solidFill>
                  <a:srgbClr val="7030A0"/>
                </a:solidFill>
                <a:latin typeface="Open Sans"/>
                <a:ea typeface="Times New Roman" panose="02020603050405020304" pitchFamily="18" charset="0"/>
                <a:cs typeface="Helvetica" panose="020B0604020202020204" pitchFamily="34" charset="0"/>
              </a:rPr>
              <a:t> Literature play and discuss its  meaning, or recite your poems to</a:t>
            </a:r>
          </a:p>
          <a:p>
            <a:pPr>
              <a:lnSpc>
                <a:spcPts val="1575"/>
              </a:lnSpc>
              <a:spcAft>
                <a:spcPts val="1125"/>
              </a:spcAft>
            </a:pPr>
            <a:r>
              <a:rPr lang="en-GB" sz="2400" b="1" dirty="0">
                <a:solidFill>
                  <a:srgbClr val="7030A0"/>
                </a:solidFill>
                <a:latin typeface="Open Sans"/>
                <a:ea typeface="Times New Roman" panose="02020603050405020304" pitchFamily="18" charset="0"/>
                <a:cs typeface="Helvetica" panose="020B0604020202020204" pitchFamily="34" charset="0"/>
              </a:rPr>
              <a:t> each other to learn them for useful quotation later. </a:t>
            </a:r>
            <a:endParaRPr lang="en-AU" sz="2400" b="1" dirty="0">
              <a:solidFill>
                <a:srgbClr val="7030A0"/>
              </a:solidFill>
              <a:latin typeface="Times New Roman" panose="02020603050405020304" pitchFamily="18" charset="0"/>
              <a:ea typeface="Times New Roman" panose="02020603050405020304" pitchFamily="18" charset="0"/>
            </a:endParaRPr>
          </a:p>
          <a:p>
            <a:pPr>
              <a:lnSpc>
                <a:spcPts val="1575"/>
              </a:lnSpc>
              <a:spcAft>
                <a:spcPts val="1125"/>
              </a:spcAft>
            </a:pPr>
            <a:r>
              <a:rPr lang="en-GB" sz="2400" b="1" dirty="0">
                <a:solidFill>
                  <a:srgbClr val="7030A0"/>
                </a:solidFill>
                <a:latin typeface="Open Sans"/>
                <a:ea typeface="Times New Roman" panose="02020603050405020304" pitchFamily="18" charset="0"/>
                <a:cs typeface="Helvetica" panose="020B0604020202020204" pitchFamily="34" charset="0"/>
              </a:rPr>
              <a:t>Experimenting with lots of different options will both keep you</a:t>
            </a:r>
          </a:p>
          <a:p>
            <a:pPr>
              <a:lnSpc>
                <a:spcPts val="1575"/>
              </a:lnSpc>
              <a:spcAft>
                <a:spcPts val="1125"/>
              </a:spcAft>
            </a:pPr>
            <a:r>
              <a:rPr lang="en-GB" sz="2400" b="1" dirty="0">
                <a:solidFill>
                  <a:srgbClr val="7030A0"/>
                </a:solidFill>
                <a:latin typeface="Open Sans"/>
                <a:ea typeface="Times New Roman" panose="02020603050405020304" pitchFamily="18" charset="0"/>
                <a:cs typeface="Helvetica" panose="020B0604020202020204" pitchFamily="34" charset="0"/>
              </a:rPr>
              <a:t> interested, and  Also help you find the method(s) that work best</a:t>
            </a:r>
          </a:p>
          <a:p>
            <a:pPr>
              <a:lnSpc>
                <a:spcPts val="1575"/>
              </a:lnSpc>
              <a:spcAft>
                <a:spcPts val="1125"/>
              </a:spcAft>
            </a:pPr>
            <a:r>
              <a:rPr lang="en-GB" sz="2400" b="1" dirty="0">
                <a:solidFill>
                  <a:srgbClr val="7030A0"/>
                </a:solidFill>
                <a:latin typeface="Open Sans"/>
                <a:ea typeface="Times New Roman" panose="02020603050405020304" pitchFamily="18" charset="0"/>
                <a:cs typeface="Helvetica" panose="020B0604020202020204" pitchFamily="34" charset="0"/>
              </a:rPr>
              <a:t> for you for different subjects.</a:t>
            </a:r>
            <a:endParaRPr lang="en-AU" sz="2400" b="1" dirty="0">
              <a:solidFill>
                <a:srgbClr val="7030A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1390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15548" y="420830"/>
            <a:ext cx="9886122" cy="4524315"/>
          </a:xfrm>
          <a:prstGeom prst="rect">
            <a:avLst/>
          </a:prstGeom>
        </p:spPr>
        <p:txBody>
          <a:bodyPr wrap="square">
            <a:spAutoFit/>
          </a:bodyPr>
          <a:lstStyle/>
          <a:p>
            <a:r>
              <a:rPr lang="en-AU" sz="2400" dirty="0">
                <a:solidFill>
                  <a:srgbClr val="000000"/>
                </a:solidFill>
                <a:latin typeface="Arial" panose="020B0604020202020204" pitchFamily="34" charset="0"/>
              </a:rPr>
              <a:t>The Primary Supervisor is responsible for coordinating, communicating and managing the candidature, for guiding, directing and advancing the thesis and for ensuring that the Candidate is informed about the quality of the thesis. </a:t>
            </a:r>
          </a:p>
          <a:p>
            <a:endParaRPr lang="en-AU" sz="2400" dirty="0">
              <a:solidFill>
                <a:srgbClr val="000000"/>
              </a:solidFill>
              <a:latin typeface="Arial" panose="020B0604020202020204" pitchFamily="34" charset="0"/>
            </a:endParaRPr>
          </a:p>
          <a:p>
            <a:r>
              <a:rPr lang="en-AU" sz="2400" dirty="0">
                <a:solidFill>
                  <a:srgbClr val="000000"/>
                </a:solidFill>
                <a:latin typeface="Arial" panose="020B0604020202020204" pitchFamily="34" charset="0"/>
              </a:rPr>
              <a:t>Primary responsibility for the overall project, research processes and the production of the thesis remains with the Primary Supervisor even where advice is sought from others about the thesis structure and content. </a:t>
            </a:r>
          </a:p>
          <a:p>
            <a:endParaRPr lang="en-AU" sz="2400" dirty="0">
              <a:solidFill>
                <a:srgbClr val="000000"/>
              </a:solidFill>
              <a:latin typeface="Arial" panose="020B0604020202020204" pitchFamily="34" charset="0"/>
            </a:endParaRPr>
          </a:p>
          <a:p>
            <a:r>
              <a:rPr lang="en-AU" sz="2400" dirty="0">
                <a:solidFill>
                  <a:srgbClr val="000000"/>
                </a:solidFill>
                <a:latin typeface="Arial" panose="020B0604020202020204" pitchFamily="34" charset="0"/>
              </a:rPr>
              <a:t>The Primary Supervisor must be registered and suitably qualified to oversee the Candidate’s research project. </a:t>
            </a:r>
            <a:endParaRPr lang="en-AU" sz="2400" dirty="0"/>
          </a:p>
        </p:txBody>
      </p:sp>
    </p:spTree>
    <p:extLst>
      <p:ext uri="{BB962C8B-B14F-4D97-AF65-F5344CB8AC3E}">
        <p14:creationId xmlns:p14="http://schemas.microsoft.com/office/powerpoint/2010/main" val="3149947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62538" y="117693"/>
            <a:ext cx="9263269" cy="6740307"/>
          </a:xfrm>
          <a:prstGeom prst="rect">
            <a:avLst/>
          </a:prstGeom>
        </p:spPr>
        <p:txBody>
          <a:bodyPr wrap="square">
            <a:spAutoFit/>
          </a:bodyPr>
          <a:lstStyle/>
          <a:p>
            <a:r>
              <a:rPr lang="en-AU" sz="2400" b="1" dirty="0">
                <a:solidFill>
                  <a:srgbClr val="FF0000"/>
                </a:solidFill>
                <a:latin typeface="Palatino Linotype" panose="02040502050505030304" pitchFamily="18" charset="0"/>
              </a:rPr>
              <a:t>Supervisor-candidate relationship </a:t>
            </a:r>
            <a:endParaRPr lang="en-AU" sz="2400" dirty="0">
              <a:solidFill>
                <a:srgbClr val="FF0000"/>
              </a:solidFill>
              <a:latin typeface="Palatino Linotype" panose="02040502050505030304" pitchFamily="18" charset="0"/>
            </a:endParaRPr>
          </a:p>
          <a:p>
            <a:r>
              <a:rPr lang="en-AU" sz="2400" dirty="0">
                <a:solidFill>
                  <a:srgbClr val="000000"/>
                </a:solidFill>
                <a:latin typeface="Arial" panose="020B0604020202020204" pitchFamily="34" charset="0"/>
              </a:rPr>
              <a:t>The supervisor-candidate relationship is important to the success of a candidate’s research journey and their overall research experience. </a:t>
            </a:r>
          </a:p>
          <a:p>
            <a:endParaRPr lang="en-AU" sz="2400" dirty="0">
              <a:solidFill>
                <a:srgbClr val="000000"/>
              </a:solidFill>
              <a:latin typeface="Arial" panose="020B0604020202020204" pitchFamily="34" charset="0"/>
            </a:endParaRPr>
          </a:p>
          <a:p>
            <a:r>
              <a:rPr lang="en-AU" sz="2400" dirty="0">
                <a:solidFill>
                  <a:srgbClr val="000000"/>
                </a:solidFill>
                <a:latin typeface="Arial" panose="020B0604020202020204" pitchFamily="34" charset="0"/>
              </a:rPr>
              <a:t>It is essential that</a:t>
            </a:r>
            <a:endParaRPr lang="en-AU" sz="2400" dirty="0">
              <a:solidFill>
                <a:srgbClr val="000000"/>
              </a:solidFill>
              <a:latin typeface="Palatino Linotype" panose="02040502050505030304" pitchFamily="18" charset="0"/>
            </a:endParaRPr>
          </a:p>
          <a:p>
            <a:r>
              <a:rPr lang="en-AU" sz="2400" dirty="0">
                <a:solidFill>
                  <a:srgbClr val="000000"/>
                </a:solidFill>
                <a:latin typeface="Arial" panose="020B0604020202020204" pitchFamily="34" charset="0"/>
              </a:rPr>
              <a:t>supervisors and candidates understand and establish </a:t>
            </a:r>
            <a:r>
              <a:rPr lang="en-AU" sz="2400" i="1" dirty="0">
                <a:solidFill>
                  <a:srgbClr val="000000"/>
                </a:solidFill>
                <a:latin typeface="Arial" panose="020B0604020202020204" pitchFamily="34" charset="0"/>
              </a:rPr>
              <a:t>needs, motives and expectations </a:t>
            </a:r>
            <a:r>
              <a:rPr lang="en-AU" sz="2400" dirty="0">
                <a:solidFill>
                  <a:srgbClr val="000000"/>
                </a:solidFill>
                <a:latin typeface="Arial" panose="020B0604020202020204" pitchFamily="34" charset="0"/>
              </a:rPr>
              <a:t>from the beginning: what is expected of each other; what a candidate can expect from others within the University; and the requirements of the degree as set out in University rules, policies, procedures, guidelines and codes of conduct. The supervisory team and candidate must establish (and regularly revisit and reaffirm) common understandings of: </a:t>
            </a:r>
          </a:p>
          <a:p>
            <a:endParaRPr lang="en-AU" sz="2400" dirty="0">
              <a:solidFill>
                <a:srgbClr val="000000"/>
              </a:solidFill>
              <a:latin typeface="Arial" panose="020B0604020202020204" pitchFamily="34" charset="0"/>
            </a:endParaRPr>
          </a:p>
          <a:p>
            <a:r>
              <a:rPr lang="en-AU" sz="2400" dirty="0">
                <a:solidFill>
                  <a:srgbClr val="7030A0"/>
                </a:solidFill>
                <a:latin typeface="Arial" panose="020B0604020202020204" pitchFamily="34" charset="0"/>
              </a:rPr>
              <a:t>• key project aims; </a:t>
            </a:r>
          </a:p>
          <a:p>
            <a:r>
              <a:rPr lang="en-AU" sz="2400" dirty="0">
                <a:solidFill>
                  <a:srgbClr val="7030A0"/>
                </a:solidFill>
                <a:latin typeface="Arial" panose="020B0604020202020204" pitchFamily="34" charset="0"/>
              </a:rPr>
              <a:t>• key milestones; </a:t>
            </a:r>
          </a:p>
          <a:p>
            <a:r>
              <a:rPr lang="en-AU" sz="2400" dirty="0">
                <a:solidFill>
                  <a:srgbClr val="7030A0"/>
                </a:solidFill>
                <a:latin typeface="Arial" panose="020B0604020202020204" pitchFamily="34" charset="0"/>
              </a:rPr>
              <a:t>• proposed timetable; and </a:t>
            </a:r>
          </a:p>
          <a:p>
            <a:r>
              <a:rPr lang="en-AU" sz="2400" dirty="0">
                <a:solidFill>
                  <a:srgbClr val="7030A0"/>
                </a:solidFill>
                <a:latin typeface="Arial" panose="020B0604020202020204" pitchFamily="34" charset="0"/>
              </a:rPr>
              <a:t>• methods of working together </a:t>
            </a:r>
          </a:p>
        </p:txBody>
      </p:sp>
    </p:spTree>
    <p:extLst>
      <p:ext uri="{BB962C8B-B14F-4D97-AF65-F5344CB8AC3E}">
        <p14:creationId xmlns:p14="http://schemas.microsoft.com/office/powerpoint/2010/main" val="2702212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22782" y="357163"/>
            <a:ext cx="10018643" cy="4154984"/>
          </a:xfrm>
          <a:prstGeom prst="rect">
            <a:avLst/>
          </a:prstGeom>
        </p:spPr>
        <p:txBody>
          <a:bodyPr wrap="square">
            <a:spAutoFit/>
          </a:bodyPr>
          <a:lstStyle/>
          <a:p>
            <a:r>
              <a:rPr lang="en-AU" sz="2400" dirty="0">
                <a:solidFill>
                  <a:srgbClr val="FF0000"/>
                </a:solidFill>
                <a:latin typeface="Arial" panose="020B0604020202020204" pitchFamily="34" charset="0"/>
              </a:rPr>
              <a:t>Supervisors and Candidates must: </a:t>
            </a:r>
          </a:p>
          <a:p>
            <a:endParaRPr lang="en-AU" sz="2400" dirty="0">
              <a:solidFill>
                <a:srgbClr val="000000"/>
              </a:solidFill>
              <a:latin typeface="Arial" panose="020B0604020202020204" pitchFamily="34" charset="0"/>
            </a:endParaRPr>
          </a:p>
          <a:p>
            <a:r>
              <a:rPr lang="en-AU" sz="2400" dirty="0">
                <a:solidFill>
                  <a:srgbClr val="000000"/>
                </a:solidFill>
                <a:latin typeface="Arial" panose="020B0604020202020204" pitchFamily="34" charset="0"/>
              </a:rPr>
              <a:t>• treat each other fairly and reasonably and should respect the social and intellectual diversity of the University community; </a:t>
            </a:r>
          </a:p>
          <a:p>
            <a:r>
              <a:rPr lang="en-AU" sz="2400" dirty="0">
                <a:solidFill>
                  <a:srgbClr val="000000"/>
                </a:solidFill>
                <a:latin typeface="Arial" panose="020B0604020202020204" pitchFamily="34" charset="0"/>
              </a:rPr>
              <a:t>• not engage in, or tolerate, harassment and discrimination; </a:t>
            </a:r>
          </a:p>
          <a:p>
            <a:r>
              <a:rPr lang="en-AU" sz="2400" dirty="0">
                <a:solidFill>
                  <a:srgbClr val="000000"/>
                </a:solidFill>
                <a:latin typeface="Arial" panose="020B0604020202020204" pitchFamily="34" charset="0"/>
              </a:rPr>
              <a:t>• recognise that every supervisory relationship is unique and will reflect the particular needs, preferences and work styles of those involved; </a:t>
            </a:r>
          </a:p>
          <a:p>
            <a:r>
              <a:rPr lang="en-AU" sz="2400" dirty="0">
                <a:solidFill>
                  <a:srgbClr val="000000"/>
                </a:solidFill>
                <a:latin typeface="Arial" panose="020B0604020202020204" pitchFamily="34" charset="0"/>
              </a:rPr>
              <a:t>• recognise that intellectual and practical input from other supervisors is necessary and desirable, and is to be encouraged; and </a:t>
            </a:r>
          </a:p>
          <a:p>
            <a:r>
              <a:rPr lang="en-AU" sz="2400" dirty="0">
                <a:solidFill>
                  <a:srgbClr val="000000"/>
                </a:solidFill>
                <a:latin typeface="Arial" panose="020B0604020202020204" pitchFamily="34" charset="0"/>
              </a:rPr>
              <a:t>• exercise professional discretion in their relationship, maintaining confidentiality where appropriate. </a:t>
            </a:r>
          </a:p>
        </p:txBody>
      </p:sp>
    </p:spTree>
    <p:extLst>
      <p:ext uri="{BB962C8B-B14F-4D97-AF65-F5344CB8AC3E}">
        <p14:creationId xmlns:p14="http://schemas.microsoft.com/office/powerpoint/2010/main" val="22210385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14329" y="379776"/>
            <a:ext cx="9647583" cy="3046988"/>
          </a:xfrm>
          <a:prstGeom prst="rect">
            <a:avLst/>
          </a:prstGeom>
        </p:spPr>
        <p:txBody>
          <a:bodyPr wrap="square">
            <a:spAutoFit/>
          </a:bodyPr>
          <a:lstStyle/>
          <a:p>
            <a:r>
              <a:rPr lang="en-AU" sz="2400" dirty="0">
                <a:solidFill>
                  <a:srgbClr val="000000"/>
                </a:solidFill>
                <a:latin typeface="Arial" panose="020B0604020202020204" pitchFamily="34" charset="0"/>
              </a:rPr>
              <a:t>In addition to the primary relationships a supervisor will have with their candidate/s and fellow supervisors on the supervisory team, other important relationships must be, maintained with: </a:t>
            </a:r>
          </a:p>
          <a:p>
            <a:endParaRPr lang="en-AU" sz="2400" dirty="0">
              <a:solidFill>
                <a:srgbClr val="000000"/>
              </a:solidFill>
              <a:latin typeface="Arial" panose="020B0604020202020204" pitchFamily="34" charset="0"/>
            </a:endParaRPr>
          </a:p>
          <a:p>
            <a:r>
              <a:rPr lang="en-AU" sz="2400" dirty="0">
                <a:solidFill>
                  <a:srgbClr val="002060"/>
                </a:solidFill>
                <a:latin typeface="Arial" panose="020B0604020202020204" pitchFamily="34" charset="0"/>
              </a:rPr>
              <a:t>• Graduate Research Coordinators; </a:t>
            </a:r>
          </a:p>
          <a:p>
            <a:r>
              <a:rPr lang="en-AU" sz="2400" dirty="0">
                <a:solidFill>
                  <a:srgbClr val="002060"/>
                </a:solidFill>
                <a:latin typeface="Arial" panose="020B0604020202020204" pitchFamily="34" charset="0"/>
              </a:rPr>
              <a:t>• Heads of Schools; </a:t>
            </a:r>
          </a:p>
          <a:p>
            <a:r>
              <a:rPr lang="en-AU" sz="2400" dirty="0">
                <a:solidFill>
                  <a:srgbClr val="002060"/>
                </a:solidFill>
                <a:latin typeface="Arial" panose="020B0604020202020204" pitchFamily="34" charset="0"/>
              </a:rPr>
              <a:t>• industry partners; and </a:t>
            </a:r>
          </a:p>
          <a:p>
            <a:r>
              <a:rPr lang="en-AU" sz="2400" dirty="0">
                <a:solidFill>
                  <a:srgbClr val="002060"/>
                </a:solidFill>
                <a:latin typeface="Arial" panose="020B0604020202020204" pitchFamily="34" charset="0"/>
              </a:rPr>
              <a:t>• professional associations as appropriate. </a:t>
            </a:r>
          </a:p>
        </p:txBody>
      </p:sp>
    </p:spTree>
    <p:extLst>
      <p:ext uri="{BB962C8B-B14F-4D97-AF65-F5344CB8AC3E}">
        <p14:creationId xmlns:p14="http://schemas.microsoft.com/office/powerpoint/2010/main" val="869604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16765" y="121442"/>
            <a:ext cx="9276522" cy="461665"/>
          </a:xfrm>
          <a:prstGeom prst="rect">
            <a:avLst/>
          </a:prstGeom>
        </p:spPr>
        <p:txBody>
          <a:bodyPr wrap="square">
            <a:spAutoFit/>
          </a:bodyPr>
          <a:lstStyle/>
          <a:p>
            <a:r>
              <a:rPr lang="en-AU" sz="2400" dirty="0">
                <a:solidFill>
                  <a:srgbClr val="FF0000"/>
                </a:solidFill>
                <a:latin typeface="Arial" panose="020B0604020202020204" pitchFamily="34" charset="0"/>
              </a:rPr>
              <a:t>Supervisors are collectively and individually responsible for</a:t>
            </a:r>
            <a:r>
              <a:rPr lang="en-AU" sz="2400" dirty="0">
                <a:solidFill>
                  <a:srgbClr val="000000"/>
                </a:solidFill>
                <a:latin typeface="Arial" panose="020B0604020202020204" pitchFamily="34" charset="0"/>
              </a:rPr>
              <a:t>: </a:t>
            </a:r>
            <a:endParaRPr lang="en-AU" sz="2400" dirty="0"/>
          </a:p>
        </p:txBody>
      </p:sp>
      <p:sp>
        <p:nvSpPr>
          <p:cNvPr id="3" name="Rectangle 2"/>
          <p:cNvSpPr/>
          <p:nvPr/>
        </p:nvSpPr>
        <p:spPr>
          <a:xfrm>
            <a:off x="1616765" y="173054"/>
            <a:ext cx="10363200" cy="1477328"/>
          </a:xfrm>
          <a:prstGeom prst="rect">
            <a:avLst/>
          </a:prstGeom>
        </p:spPr>
        <p:txBody>
          <a:bodyPr wrap="square">
            <a:spAutoFit/>
          </a:bodyPr>
          <a:lstStyle/>
          <a:p>
            <a:endParaRPr lang="en-AU" sz="2400" dirty="0">
              <a:latin typeface="Arial" panose="020B0604020202020204" pitchFamily="34" charset="0"/>
            </a:endParaRPr>
          </a:p>
          <a:p>
            <a:r>
              <a:rPr lang="en-AU" sz="2400" dirty="0">
                <a:solidFill>
                  <a:srgbClr val="000000"/>
                </a:solidFill>
                <a:latin typeface="Arial" panose="020B0604020202020204" pitchFamily="34" charset="0"/>
              </a:rPr>
              <a:t>1. Supporting the Candidate to develop their research project so that it is of the quality and standard required for the qualifications sought by ensuring: </a:t>
            </a:r>
          </a:p>
          <a:p>
            <a:r>
              <a:rPr lang="en-AU" dirty="0">
                <a:solidFill>
                  <a:srgbClr val="000000"/>
                </a:solidFill>
                <a:latin typeface="Arial" panose="020B0604020202020204" pitchFamily="34" charset="0"/>
              </a:rPr>
              <a:t>	</a:t>
            </a:r>
          </a:p>
        </p:txBody>
      </p:sp>
      <p:sp>
        <p:nvSpPr>
          <p:cNvPr id="4" name="Rectangle 3"/>
          <p:cNvSpPr/>
          <p:nvPr/>
        </p:nvSpPr>
        <p:spPr>
          <a:xfrm>
            <a:off x="1351721" y="1120295"/>
            <a:ext cx="10296940" cy="5755422"/>
          </a:xfrm>
          <a:prstGeom prst="rect">
            <a:avLst/>
          </a:prstGeom>
        </p:spPr>
        <p:txBody>
          <a:bodyPr wrap="square">
            <a:spAutoFit/>
          </a:bodyPr>
          <a:lstStyle/>
          <a:p>
            <a:endParaRPr lang="en-AU" sz="2800" dirty="0">
              <a:latin typeface="Arial" panose="020B0604020202020204" pitchFamily="34" charset="0"/>
            </a:endParaRPr>
          </a:p>
          <a:p>
            <a:r>
              <a:rPr lang="en-AU" sz="2000" dirty="0">
                <a:solidFill>
                  <a:srgbClr val="7030A0"/>
                </a:solidFill>
                <a:latin typeface="Arial" panose="020B0604020202020204" pitchFamily="34" charset="0"/>
              </a:rPr>
              <a:t>evaluation of the research proposal scope is undertaken with the candidate and during confirmation processes; </a:t>
            </a:r>
          </a:p>
          <a:p>
            <a:endParaRPr lang="en-AU" sz="2000" dirty="0">
              <a:solidFill>
                <a:srgbClr val="7030A0"/>
              </a:solidFill>
              <a:latin typeface="Arial" panose="020B0604020202020204" pitchFamily="34" charset="0"/>
            </a:endParaRPr>
          </a:p>
          <a:p>
            <a:r>
              <a:rPr lang="en-AU" sz="2000" dirty="0">
                <a:solidFill>
                  <a:srgbClr val="7030A0"/>
                </a:solidFill>
                <a:latin typeface="Arial" panose="020B0604020202020204" pitchFamily="34" charset="0"/>
              </a:rPr>
              <a:t>• they have the necessary theoretical, methodological and disciplinary knowledge to support the candidate’s research; </a:t>
            </a:r>
          </a:p>
          <a:p>
            <a:endParaRPr lang="en-AU" sz="2000" dirty="0">
              <a:solidFill>
                <a:srgbClr val="7030A0"/>
              </a:solidFill>
              <a:latin typeface="Arial" panose="020B0604020202020204" pitchFamily="34" charset="0"/>
            </a:endParaRPr>
          </a:p>
          <a:p>
            <a:r>
              <a:rPr lang="en-AU" sz="2000" dirty="0">
                <a:solidFill>
                  <a:srgbClr val="7030A0"/>
                </a:solidFill>
                <a:latin typeface="Arial" panose="020B0604020202020204" pitchFamily="34" charset="0"/>
              </a:rPr>
              <a:t>• advice and support are given about the typical stages and management of the research project including confirmation, ethics and data collection and any additional training required; </a:t>
            </a:r>
          </a:p>
          <a:p>
            <a:endParaRPr lang="en-AU" sz="2000" dirty="0">
              <a:solidFill>
                <a:srgbClr val="7030A0"/>
              </a:solidFill>
              <a:latin typeface="Arial" panose="020B0604020202020204" pitchFamily="34" charset="0"/>
            </a:endParaRPr>
          </a:p>
          <a:p>
            <a:r>
              <a:rPr lang="en-AU" sz="2000" dirty="0">
                <a:solidFill>
                  <a:srgbClr val="7030A0"/>
                </a:solidFill>
                <a:latin typeface="Arial" panose="020B0604020202020204" pitchFamily="34" charset="0"/>
              </a:rPr>
              <a:t>• inadequate progress in the research project is brought to the candidate’s attention and documented and the candidate is given the opportunity to improve the pace and/or quality of research; and </a:t>
            </a:r>
          </a:p>
          <a:p>
            <a:endParaRPr lang="en-AU" sz="2000" dirty="0">
              <a:solidFill>
                <a:srgbClr val="7030A0"/>
              </a:solidFill>
              <a:latin typeface="Arial" panose="020B0604020202020204" pitchFamily="34" charset="0"/>
            </a:endParaRPr>
          </a:p>
          <a:p>
            <a:r>
              <a:rPr lang="en-AU" sz="2000" dirty="0">
                <a:solidFill>
                  <a:srgbClr val="7030A0"/>
                </a:solidFill>
                <a:latin typeface="Arial" panose="020B0604020202020204" pitchFamily="34" charset="0"/>
              </a:rPr>
              <a:t>• they facilitate discussions about the necessary resources and minimum infrastructure, and approval of same, with the Head of School or nominee</a:t>
            </a:r>
            <a:r>
              <a:rPr lang="en-AU" sz="2000" dirty="0">
                <a:solidFill>
                  <a:srgbClr val="7030A0"/>
                </a:solidFill>
                <a:latin typeface="Times New Roman" panose="02020603050405020304" pitchFamily="18" charset="0"/>
              </a:rPr>
              <a:t>. </a:t>
            </a:r>
          </a:p>
          <a:p>
            <a:r>
              <a:rPr lang="en-AU" sz="2000" dirty="0">
                <a:solidFill>
                  <a:srgbClr val="7030A0"/>
                </a:solidFill>
                <a:latin typeface="Times New Roman" panose="02020603050405020304" pitchFamily="18" charset="0"/>
              </a:rPr>
              <a:t>	</a:t>
            </a:r>
          </a:p>
        </p:txBody>
      </p:sp>
    </p:spTree>
    <p:extLst>
      <p:ext uri="{BB962C8B-B14F-4D97-AF65-F5344CB8AC3E}">
        <p14:creationId xmlns:p14="http://schemas.microsoft.com/office/powerpoint/2010/main" val="14380805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10746" y="0"/>
            <a:ext cx="10363201" cy="1538883"/>
          </a:xfrm>
          <a:prstGeom prst="rect">
            <a:avLst/>
          </a:prstGeom>
        </p:spPr>
        <p:txBody>
          <a:bodyPr wrap="square">
            <a:spAutoFit/>
          </a:bodyPr>
          <a:lstStyle/>
          <a:p>
            <a:endParaRPr lang="en-AU" sz="2800" dirty="0">
              <a:latin typeface="Arial" panose="020B0604020202020204" pitchFamily="34" charset="0"/>
            </a:endParaRPr>
          </a:p>
          <a:p>
            <a:r>
              <a:rPr lang="en-AU" dirty="0">
                <a:solidFill>
                  <a:srgbClr val="FF0000"/>
                </a:solidFill>
                <a:latin typeface="Arial" panose="020B0604020202020204" pitchFamily="34" charset="0"/>
              </a:rPr>
              <a:t>2. </a:t>
            </a:r>
            <a:r>
              <a:rPr lang="en-AU" sz="2400" dirty="0">
                <a:solidFill>
                  <a:srgbClr val="FF0000"/>
                </a:solidFill>
                <a:latin typeface="Arial" panose="020B0604020202020204" pitchFamily="34" charset="0"/>
              </a:rPr>
              <a:t>Showing that the research meets the standards of the Australian Code of Responsible Conduct of Research by ensuring that: </a:t>
            </a:r>
          </a:p>
          <a:p>
            <a:r>
              <a:rPr lang="en-AU" dirty="0">
                <a:solidFill>
                  <a:srgbClr val="000000"/>
                </a:solidFill>
                <a:latin typeface="Arial" panose="020B0604020202020204" pitchFamily="34" charset="0"/>
              </a:rPr>
              <a:t>	</a:t>
            </a:r>
          </a:p>
        </p:txBody>
      </p:sp>
      <p:sp>
        <p:nvSpPr>
          <p:cNvPr id="3" name="Rectangle 2"/>
          <p:cNvSpPr/>
          <p:nvPr/>
        </p:nvSpPr>
        <p:spPr>
          <a:xfrm>
            <a:off x="1510746" y="1713894"/>
            <a:ext cx="8998226" cy="2277547"/>
          </a:xfrm>
          <a:prstGeom prst="rect">
            <a:avLst/>
          </a:prstGeom>
        </p:spPr>
        <p:txBody>
          <a:bodyPr wrap="square">
            <a:spAutoFit/>
          </a:bodyPr>
          <a:lstStyle/>
          <a:p>
            <a:endParaRPr lang="en-AU" sz="2800" dirty="0">
              <a:solidFill>
                <a:srgbClr val="000000"/>
              </a:solidFill>
              <a:latin typeface="Symbol" panose="05050102010706020507" pitchFamily="18" charset="2"/>
            </a:endParaRPr>
          </a:p>
          <a:p>
            <a:r>
              <a:rPr lang="en-AU" dirty="0">
                <a:solidFill>
                  <a:srgbClr val="000000"/>
                </a:solidFill>
                <a:latin typeface="Symbol" panose="05050102010706020507" pitchFamily="18" charset="2"/>
              </a:rPr>
              <a:t>• </a:t>
            </a:r>
            <a:r>
              <a:rPr lang="en-AU" sz="2400" dirty="0">
                <a:solidFill>
                  <a:srgbClr val="000000"/>
                </a:solidFill>
                <a:latin typeface="Arial" panose="020B0604020202020204" pitchFamily="34" charset="0"/>
              </a:rPr>
              <a:t>the candidate’s research data and materials are held with appropriate security; </a:t>
            </a:r>
          </a:p>
          <a:p>
            <a:endParaRPr lang="en-AU" sz="2400" dirty="0">
              <a:solidFill>
                <a:srgbClr val="000000"/>
              </a:solidFill>
              <a:latin typeface="Arial" panose="020B0604020202020204" pitchFamily="34" charset="0"/>
            </a:endParaRPr>
          </a:p>
          <a:p>
            <a:r>
              <a:rPr lang="en-AU" sz="2400" dirty="0">
                <a:solidFill>
                  <a:srgbClr val="000000"/>
                </a:solidFill>
                <a:latin typeface="Arial" panose="020B0604020202020204" pitchFamily="34" charset="0"/>
              </a:rPr>
              <a:t>• ethical practices are maintained throughout the </a:t>
            </a:r>
          </a:p>
          <a:p>
            <a:r>
              <a:rPr lang="en-AU" dirty="0">
                <a:solidFill>
                  <a:srgbClr val="000000"/>
                </a:solidFill>
                <a:latin typeface="Arial" panose="020B0604020202020204" pitchFamily="34" charset="0"/>
              </a:rPr>
              <a:t>	</a:t>
            </a:r>
          </a:p>
        </p:txBody>
      </p:sp>
      <p:sp>
        <p:nvSpPr>
          <p:cNvPr id="5" name="Rectangle 4"/>
          <p:cNvSpPr/>
          <p:nvPr/>
        </p:nvSpPr>
        <p:spPr>
          <a:xfrm>
            <a:off x="1510746" y="1184560"/>
            <a:ext cx="9462054" cy="1047426"/>
          </a:xfrm>
          <a:prstGeom prst="rect">
            <a:avLst/>
          </a:prstGeom>
        </p:spPr>
        <p:txBody>
          <a:bodyPr wrap="square">
            <a:spAutoFit/>
          </a:bodyPr>
          <a:lstStyle/>
          <a:p>
            <a:endParaRPr lang="en-AU" dirty="0"/>
          </a:p>
          <a:p>
            <a:r>
              <a:rPr lang="en-AU" sz="2400" dirty="0">
                <a:solidFill>
                  <a:srgbClr val="000000"/>
                </a:solidFill>
              </a:rPr>
              <a:t>appropriate ethics approval is sought and granted; </a:t>
            </a:r>
          </a:p>
          <a:p>
            <a:r>
              <a:rPr lang="en-AU" dirty="0">
                <a:solidFill>
                  <a:srgbClr val="000000"/>
                </a:solidFill>
              </a:rPr>
              <a:t>	</a:t>
            </a:r>
          </a:p>
        </p:txBody>
      </p:sp>
      <p:sp>
        <p:nvSpPr>
          <p:cNvPr id="7" name="Rectangle 6"/>
          <p:cNvSpPr/>
          <p:nvPr/>
        </p:nvSpPr>
        <p:spPr>
          <a:xfrm>
            <a:off x="1669774" y="3211037"/>
            <a:ext cx="9448800" cy="2739211"/>
          </a:xfrm>
          <a:prstGeom prst="rect">
            <a:avLst/>
          </a:prstGeom>
        </p:spPr>
        <p:txBody>
          <a:bodyPr wrap="square">
            <a:spAutoFit/>
          </a:bodyPr>
          <a:lstStyle/>
          <a:p>
            <a:endParaRPr lang="en-AU" sz="2800" dirty="0">
              <a:latin typeface="Arial" panose="020B0604020202020204" pitchFamily="34" charset="0"/>
            </a:endParaRPr>
          </a:p>
          <a:p>
            <a:r>
              <a:rPr lang="en-AU" sz="2400" dirty="0">
                <a:solidFill>
                  <a:srgbClr val="000000"/>
                </a:solidFill>
                <a:latin typeface="Arial" panose="020B0604020202020204" pitchFamily="34" charset="0"/>
              </a:rPr>
              <a:t>candidate’s research project; and </a:t>
            </a:r>
          </a:p>
          <a:p>
            <a:endParaRPr lang="en-AU" sz="2400" dirty="0">
              <a:solidFill>
                <a:srgbClr val="000000"/>
              </a:solidFill>
              <a:latin typeface="Arial" panose="020B0604020202020204" pitchFamily="34" charset="0"/>
            </a:endParaRPr>
          </a:p>
          <a:p>
            <a:r>
              <a:rPr lang="en-AU" sz="2400" dirty="0">
                <a:solidFill>
                  <a:srgbClr val="000000"/>
                </a:solidFill>
                <a:latin typeface="Arial" panose="020B0604020202020204" pitchFamily="34" charset="0"/>
              </a:rPr>
              <a:t>• the candidate is directed to key and binding documents relating to ethics, responsible research, authorship, intellectual property and publishing. </a:t>
            </a:r>
          </a:p>
          <a:p>
            <a:r>
              <a:rPr lang="en-AU" sz="2400" dirty="0">
                <a:solidFill>
                  <a:srgbClr val="000000"/>
                </a:solidFill>
                <a:latin typeface="Arial" panose="020B0604020202020204" pitchFamily="34" charset="0"/>
              </a:rPr>
              <a:t>	</a:t>
            </a:r>
          </a:p>
        </p:txBody>
      </p:sp>
    </p:spTree>
    <p:extLst>
      <p:ext uri="{BB962C8B-B14F-4D97-AF65-F5344CB8AC3E}">
        <p14:creationId xmlns:p14="http://schemas.microsoft.com/office/powerpoint/2010/main" val="1447040375"/>
      </p:ext>
    </p:extLst>
  </p:cSld>
  <p:clrMapOvr>
    <a:masterClrMapping/>
  </p:clrMapOvr>
</p:sld>
</file>

<file path=ppt/theme/theme1.xml><?xml version="1.0" encoding="utf-8"?>
<a:theme xmlns:a="http://schemas.openxmlformats.org/drawingml/2006/main" name="Wisp">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90</TotalTime>
  <Words>3810</Words>
  <Application>Microsoft Office PowerPoint</Application>
  <PresentationFormat>Widescreen</PresentationFormat>
  <Paragraphs>350</Paragraphs>
  <Slides>35</Slides>
  <Notes>0</Notes>
  <HiddenSlides>0</HiddenSlides>
  <MMClips>0</MMClips>
  <ScaleCrop>false</ScaleCrop>
  <HeadingPairs>
    <vt:vector size="6" baseType="variant">
      <vt:variant>
        <vt:lpstr>Fonts Used</vt:lpstr>
      </vt:variant>
      <vt:variant>
        <vt:i4>18</vt:i4>
      </vt:variant>
      <vt:variant>
        <vt:lpstr>Theme</vt:lpstr>
      </vt:variant>
      <vt:variant>
        <vt:i4>1</vt:i4>
      </vt:variant>
      <vt:variant>
        <vt:lpstr>Slide Titles</vt:lpstr>
      </vt:variant>
      <vt:variant>
        <vt:i4>35</vt:i4>
      </vt:variant>
    </vt:vector>
  </HeadingPairs>
  <TitlesOfParts>
    <vt:vector size="54" baseType="lpstr">
      <vt:lpstr>AdvOTdc5ff126</vt:lpstr>
      <vt:lpstr>AdvP484A36</vt:lpstr>
      <vt:lpstr>AdvTIR</vt:lpstr>
      <vt:lpstr>Arial</vt:lpstr>
      <vt:lpstr>Calibri</vt:lpstr>
      <vt:lpstr>Century Gothic</vt:lpstr>
      <vt:lpstr>Helvetica</vt:lpstr>
      <vt:lpstr>Kingfisher-Bold</vt:lpstr>
      <vt:lpstr>Kingfisher-Italic</vt:lpstr>
      <vt:lpstr>Kingfisher-Regular</vt:lpstr>
      <vt:lpstr>Montserrat</vt:lpstr>
      <vt:lpstr>Open Sans</vt:lpstr>
      <vt:lpstr>Palatino Linotype</vt:lpstr>
      <vt:lpstr>Symbol</vt:lpstr>
      <vt:lpstr>Times New Roman</vt:lpstr>
      <vt:lpstr>TimesNewRomanPS</vt:lpstr>
      <vt:lpstr>Times-Roman</vt:lpstr>
      <vt:lpstr>Wingdings 3</vt:lpstr>
      <vt:lpstr>Wisp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NSW, Department of Education &amp; Communities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Kyawnaing, U</dc:creator>
  <cp:lastModifiedBy>ukyawnaing</cp:lastModifiedBy>
  <cp:revision>58</cp:revision>
  <dcterms:created xsi:type="dcterms:W3CDTF">2017-03-28T02:58:28Z</dcterms:created>
  <dcterms:modified xsi:type="dcterms:W3CDTF">2017-03-29T12:11:40Z</dcterms:modified>
</cp:coreProperties>
</file>