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2" d="100"/>
          <a:sy n="72"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98548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64907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639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73292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9749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066427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166648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8691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46161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54587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88841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A1E54F-4085-4270-8083-78A080645814}" type="datetimeFigureOut">
              <a:rPr lang="en-AU" smtClean="0"/>
              <a:t>29/03/2017</a:t>
            </a:fld>
            <a:endParaRPr lang="en-AU"/>
          </a:p>
        </p:txBody>
      </p:sp>
      <p:sp>
        <p:nvSpPr>
          <p:cNvPr id="8" name="Footer Placeholder 7"/>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68678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A1E54F-4085-4270-8083-78A080645814}" type="datetimeFigureOut">
              <a:rPr lang="en-AU" smtClean="0"/>
              <a:t>29/03/2017</a:t>
            </a:fld>
            <a:endParaRPr lang="en-AU"/>
          </a:p>
        </p:txBody>
      </p:sp>
      <p:sp>
        <p:nvSpPr>
          <p:cNvPr id="4" name="Footer Placeholder 3"/>
          <p:cNvSpPr>
            <a:spLocks noGrp="1"/>
          </p:cNvSpPr>
          <p:nvPr>
            <p:ph type="ftr" sz="quarter" idx="11"/>
          </p:nvPr>
        </p:nvSpPr>
        <p:spPr/>
        <p:txBody>
          <a:bodyPr/>
          <a:lstStyle/>
          <a:p>
            <a:endParaRPr lang="en-A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63659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1E54F-4085-4270-8083-78A080645814}" type="datetimeFigureOut">
              <a:rPr lang="en-AU" smtClean="0"/>
              <a:t>29/03/2017</a:t>
            </a:fld>
            <a:endParaRPr lang="en-AU"/>
          </a:p>
        </p:txBody>
      </p:sp>
      <p:sp>
        <p:nvSpPr>
          <p:cNvPr id="3" name="Footer Placeholder 2"/>
          <p:cNvSpPr>
            <a:spLocks noGrp="1"/>
          </p:cNvSpPr>
          <p:nvPr>
            <p:ph type="ftr" sz="quarter" idx="11"/>
          </p:nvPr>
        </p:nvSpPr>
        <p:spPr/>
        <p:txBody>
          <a:bodyPr/>
          <a:lstStyle/>
          <a:p>
            <a:endParaRPr lang="en-A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9828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273819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2565483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A1E54F-4085-4270-8083-78A080645814}" type="datetimeFigureOut">
              <a:rPr lang="en-AU" smtClean="0"/>
              <a:t>29/03/2017</a:t>
            </a:fld>
            <a:endParaRPr lang="en-A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9F669A-92C3-4A94-9C61-68C7AE4C8D11}" type="slidenum">
              <a:rPr lang="en-AU" smtClean="0"/>
              <a:t>‹#›</a:t>
            </a:fld>
            <a:endParaRPr lang="en-AU"/>
          </a:p>
        </p:txBody>
      </p:sp>
    </p:spTree>
    <p:extLst>
      <p:ext uri="{BB962C8B-B14F-4D97-AF65-F5344CB8AC3E}">
        <p14:creationId xmlns:p14="http://schemas.microsoft.com/office/powerpoint/2010/main" val="3889547093"/>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ED434I-reflect%20on%20an%20aspect%20of%20scholarly%20academic%20work/Examples%20of%20Reflective%20Writing.ht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8898" y="1"/>
            <a:ext cx="9775115" cy="6370975"/>
          </a:xfrm>
          <a:prstGeom prst="rect">
            <a:avLst/>
          </a:prstGeom>
        </p:spPr>
        <p:txBody>
          <a:bodyPr wrap="square">
            <a:spAutoFit/>
          </a:bodyPr>
          <a:lstStyle/>
          <a:p>
            <a:r>
              <a:rPr lang="en-AU" sz="3600" b="1" dirty="0">
                <a:solidFill>
                  <a:srgbClr val="4D4D4D"/>
                </a:solidFill>
                <a:latin typeface="UniversLTStd-Bold"/>
              </a:rPr>
              <a:t>Checklist: questions to ask</a:t>
            </a:r>
          </a:p>
          <a:p>
            <a:r>
              <a:rPr lang="en-AU" sz="3600" b="1" dirty="0">
                <a:solidFill>
                  <a:srgbClr val="4D4D4D"/>
                </a:solidFill>
                <a:latin typeface="UniversLTStd-Bold"/>
              </a:rPr>
              <a:t>yourself about your reflection</a:t>
            </a:r>
          </a:p>
          <a:p>
            <a:r>
              <a:rPr lang="en-AU" sz="2400" dirty="0">
                <a:solidFill>
                  <a:srgbClr val="7030A0"/>
                </a:solidFill>
                <a:latin typeface="UniversLTStd-Light"/>
              </a:rPr>
              <a:t>In order to check if you have actually reflected with</a:t>
            </a:r>
          </a:p>
          <a:p>
            <a:r>
              <a:rPr lang="en-AU" sz="2400" dirty="0">
                <a:solidFill>
                  <a:srgbClr val="7030A0"/>
                </a:solidFill>
                <a:latin typeface="UniversLTStd-Light"/>
              </a:rPr>
              <a:t>depth, rather than merely summarised, it may help to</a:t>
            </a:r>
          </a:p>
          <a:p>
            <a:r>
              <a:rPr lang="en-AU" sz="2400" dirty="0">
                <a:solidFill>
                  <a:srgbClr val="7030A0"/>
                </a:solidFill>
                <a:latin typeface="UniversLTStd-Light"/>
              </a:rPr>
              <a:t>ask yourself the following questions:</a:t>
            </a:r>
          </a:p>
          <a:p>
            <a:r>
              <a:rPr lang="en-AU" sz="2400" dirty="0">
                <a:solidFill>
                  <a:srgbClr val="7030A0"/>
                </a:solidFill>
                <a:latin typeface="Wingdings-Regular"/>
              </a:rPr>
              <a:t> </a:t>
            </a:r>
            <a:r>
              <a:rPr lang="en-AU" sz="2400" dirty="0">
                <a:solidFill>
                  <a:srgbClr val="7030A0"/>
                </a:solidFill>
                <a:latin typeface="UniversLTStd-Light"/>
              </a:rPr>
              <a:t>What happened? Have I provided detail about this?</a:t>
            </a:r>
          </a:p>
          <a:p>
            <a:r>
              <a:rPr lang="en-AU" sz="2400" dirty="0">
                <a:solidFill>
                  <a:srgbClr val="7030A0"/>
                </a:solidFill>
                <a:latin typeface="Wingdings-Regular"/>
              </a:rPr>
              <a:t> </a:t>
            </a:r>
            <a:r>
              <a:rPr lang="en-AU" sz="2400" dirty="0">
                <a:solidFill>
                  <a:srgbClr val="7030A0"/>
                </a:solidFill>
                <a:latin typeface="UniversLTStd-Light"/>
              </a:rPr>
              <a:t>Is it about the experience or me?</a:t>
            </a:r>
          </a:p>
          <a:p>
            <a:r>
              <a:rPr lang="en-AU" sz="2400" dirty="0">
                <a:solidFill>
                  <a:srgbClr val="7030A0"/>
                </a:solidFill>
                <a:latin typeface="Wingdings-Regular"/>
              </a:rPr>
              <a:t> </a:t>
            </a:r>
            <a:r>
              <a:rPr lang="en-AU" sz="2400" dirty="0">
                <a:solidFill>
                  <a:srgbClr val="7030A0"/>
                </a:solidFill>
                <a:latin typeface="UniversLTStd-Light"/>
              </a:rPr>
              <a:t>What critical moments or events occurred?</a:t>
            </a:r>
          </a:p>
          <a:p>
            <a:r>
              <a:rPr lang="en-AU" sz="2400" dirty="0">
                <a:solidFill>
                  <a:srgbClr val="7030A0"/>
                </a:solidFill>
                <a:latin typeface="Wingdings-Regular"/>
              </a:rPr>
              <a:t> </a:t>
            </a:r>
            <a:r>
              <a:rPr lang="en-AU" sz="2400" dirty="0">
                <a:solidFill>
                  <a:srgbClr val="7030A0"/>
                </a:solidFill>
                <a:latin typeface="UniversLTStd-Light"/>
              </a:rPr>
              <a:t>Were there any ‘light bulb’ moments which led to</a:t>
            </a:r>
          </a:p>
          <a:p>
            <a:r>
              <a:rPr lang="en-AU" sz="2400" dirty="0">
                <a:solidFill>
                  <a:srgbClr val="7030A0"/>
                </a:solidFill>
                <a:latin typeface="UniversLTStd-Light"/>
              </a:rPr>
              <a:t>learning? What did I learn or get out of this</a:t>
            </a:r>
          </a:p>
          <a:p>
            <a:r>
              <a:rPr lang="en-AU" sz="2400" dirty="0">
                <a:solidFill>
                  <a:srgbClr val="7030A0"/>
                </a:solidFill>
                <a:latin typeface="UniversLTStd-Light"/>
              </a:rPr>
              <a:t>experience?</a:t>
            </a:r>
          </a:p>
          <a:p>
            <a:r>
              <a:rPr lang="en-AU" sz="2400" dirty="0">
                <a:solidFill>
                  <a:srgbClr val="7030A0"/>
                </a:solidFill>
                <a:latin typeface="Wingdings-Regular"/>
              </a:rPr>
              <a:t> </a:t>
            </a:r>
            <a:r>
              <a:rPr lang="en-AU" sz="2400" dirty="0">
                <a:solidFill>
                  <a:srgbClr val="7030A0"/>
                </a:solidFill>
                <a:latin typeface="UniversLTStd-Light"/>
              </a:rPr>
              <a:t>What positives can I take out of this? Why?</a:t>
            </a:r>
          </a:p>
          <a:p>
            <a:r>
              <a:rPr lang="en-AU" sz="2400" dirty="0">
                <a:solidFill>
                  <a:srgbClr val="7030A0"/>
                </a:solidFill>
                <a:latin typeface="Wingdings-Regular"/>
              </a:rPr>
              <a:t> </a:t>
            </a:r>
            <a:r>
              <a:rPr lang="en-AU" sz="2400" dirty="0">
                <a:solidFill>
                  <a:srgbClr val="7030A0"/>
                </a:solidFill>
                <a:latin typeface="UniversLTStd-Light"/>
              </a:rPr>
              <a:t>What were the negatives? Why? What would I</a:t>
            </a:r>
          </a:p>
          <a:p>
            <a:r>
              <a:rPr lang="en-AU" sz="2400" dirty="0">
                <a:solidFill>
                  <a:srgbClr val="7030A0"/>
                </a:solidFill>
                <a:latin typeface="UniversLTStd-Light"/>
              </a:rPr>
              <a:t>change next time?</a:t>
            </a:r>
          </a:p>
          <a:p>
            <a:r>
              <a:rPr lang="en-AU" sz="2400" dirty="0">
                <a:solidFill>
                  <a:srgbClr val="7030A0"/>
                </a:solidFill>
                <a:latin typeface="Wingdings-Regular"/>
              </a:rPr>
              <a:t> </a:t>
            </a:r>
            <a:r>
              <a:rPr lang="en-AU" sz="2400" dirty="0">
                <a:solidFill>
                  <a:srgbClr val="7030A0"/>
                </a:solidFill>
                <a:latin typeface="UniversLTStd-Light"/>
              </a:rPr>
              <a:t>Was there evidence of theory in practice? How?</a:t>
            </a:r>
          </a:p>
          <a:p>
            <a:r>
              <a:rPr lang="en-AU" sz="2400" dirty="0">
                <a:solidFill>
                  <a:srgbClr val="7030A0"/>
                </a:solidFill>
                <a:latin typeface="Wingdings-Regular"/>
              </a:rPr>
              <a:t> </a:t>
            </a:r>
            <a:r>
              <a:rPr lang="en-AU" sz="2400" dirty="0">
                <a:solidFill>
                  <a:srgbClr val="7030A0"/>
                </a:solidFill>
                <a:latin typeface="UniversLTStd-Light"/>
              </a:rPr>
              <a:t>How can I </a:t>
            </a:r>
            <a:r>
              <a:rPr lang="en-AU" sz="2400" i="1" dirty="0">
                <a:solidFill>
                  <a:srgbClr val="7030A0"/>
                </a:solidFill>
                <a:latin typeface="UniversLTStd-LightObl"/>
              </a:rPr>
              <a:t>explain </a:t>
            </a:r>
            <a:r>
              <a:rPr lang="en-AU" sz="2400" dirty="0">
                <a:solidFill>
                  <a:srgbClr val="7030A0"/>
                </a:solidFill>
                <a:latin typeface="UniversLTStd-Light"/>
              </a:rPr>
              <a:t>this situation?</a:t>
            </a:r>
            <a:endParaRPr lang="en-AU" sz="2400" dirty="0">
              <a:solidFill>
                <a:srgbClr val="7030A0"/>
              </a:solidFill>
            </a:endParaRPr>
          </a:p>
        </p:txBody>
      </p:sp>
    </p:spTree>
    <p:extLst>
      <p:ext uri="{BB962C8B-B14F-4D97-AF65-F5344CB8AC3E}">
        <p14:creationId xmlns:p14="http://schemas.microsoft.com/office/powerpoint/2010/main" val="4111427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2687" y="607446"/>
            <a:ext cx="9559962" cy="5262979"/>
          </a:xfrm>
          <a:prstGeom prst="rect">
            <a:avLst/>
          </a:prstGeom>
        </p:spPr>
        <p:txBody>
          <a:bodyPr wrap="square">
            <a:spAutoFit/>
          </a:bodyPr>
          <a:lstStyle/>
          <a:p>
            <a:pPr marL="285750" indent="-285750">
              <a:buFont typeface="Arial" panose="020B0604020202020204" pitchFamily="34" charset="0"/>
              <a:buChar char="•"/>
            </a:pPr>
            <a:r>
              <a:rPr lang="en-AU" sz="2400" dirty="0">
                <a:latin typeface="FoundrySterling-Light"/>
              </a:rPr>
              <a:t>demonstrate a research-informed approach to learning and</a:t>
            </a:r>
          </a:p>
          <a:p>
            <a:r>
              <a:rPr lang="en-AU" sz="2400" dirty="0">
                <a:latin typeface="FoundrySterling-Light"/>
              </a:rPr>
              <a:t>teaching by:</a:t>
            </a:r>
          </a:p>
          <a:p>
            <a:r>
              <a:rPr lang="en-AU" sz="2400" dirty="0">
                <a:latin typeface="FoundrySterling-Light"/>
              </a:rPr>
              <a:t>• drawing on personal research to illustrate key concepts,</a:t>
            </a:r>
          </a:p>
          <a:p>
            <a:r>
              <a:rPr lang="en-AU" sz="2400" dirty="0">
                <a:latin typeface="FoundrySterling-Light"/>
              </a:rPr>
              <a:t>theories and questions</a:t>
            </a:r>
          </a:p>
          <a:p>
            <a:r>
              <a:rPr lang="en-AU" sz="2400" dirty="0">
                <a:latin typeface="FoundrySterling-Light"/>
              </a:rPr>
              <a:t>• integrating current disciplinary research findings into</a:t>
            </a:r>
          </a:p>
          <a:p>
            <a:r>
              <a:rPr lang="en-AU" sz="2400" dirty="0">
                <a:latin typeface="FoundrySterling-Light"/>
              </a:rPr>
              <a:t>the curriculum</a:t>
            </a:r>
          </a:p>
          <a:p>
            <a:r>
              <a:rPr lang="en-AU" sz="2400" dirty="0">
                <a:latin typeface="FoundrySterling-Light"/>
              </a:rPr>
              <a:t>• placing current research in the field within its historical</a:t>
            </a:r>
          </a:p>
          <a:p>
            <a:r>
              <a:rPr lang="en-AU" sz="2400" dirty="0">
                <a:latin typeface="FoundrySterling-Light"/>
              </a:rPr>
              <a:t>context, including discredited theories and recent debates</a:t>
            </a:r>
          </a:p>
          <a:p>
            <a:r>
              <a:rPr lang="en-AU" sz="2400" dirty="0">
                <a:latin typeface="FoundrySterling-Light"/>
              </a:rPr>
              <a:t>• providing learning tasks that involve critical analysis of</a:t>
            </a:r>
          </a:p>
          <a:p>
            <a:r>
              <a:rPr lang="en-AU" sz="2400" dirty="0">
                <a:latin typeface="FoundrySterling-Light"/>
              </a:rPr>
              <a:t>research papers</a:t>
            </a:r>
          </a:p>
          <a:p>
            <a:r>
              <a:rPr lang="en-AU" sz="2400" dirty="0">
                <a:latin typeface="FoundrySterling-Light"/>
              </a:rPr>
              <a:t>• designing learning tasks that build skills and knowledge</a:t>
            </a:r>
          </a:p>
          <a:p>
            <a:r>
              <a:rPr lang="en-AU" sz="2400" dirty="0">
                <a:latin typeface="FoundrySterling-Light"/>
              </a:rPr>
              <a:t>in research methodologies</a:t>
            </a:r>
          </a:p>
          <a:p>
            <a:r>
              <a:rPr lang="en-AU" sz="2400" dirty="0">
                <a:latin typeface="FoundrySterling-Light"/>
              </a:rPr>
              <a:t>• designing learning activities around contemporary research</a:t>
            </a:r>
          </a:p>
          <a:p>
            <a:r>
              <a:rPr lang="en-AU" sz="2400" dirty="0">
                <a:latin typeface="FoundrySterling-Light"/>
              </a:rPr>
              <a:t>issues</a:t>
            </a:r>
            <a:endParaRPr lang="en-AU" sz="2400" dirty="0"/>
          </a:p>
        </p:txBody>
      </p:sp>
    </p:spTree>
    <p:extLst>
      <p:ext uri="{BB962C8B-B14F-4D97-AF65-F5344CB8AC3E}">
        <p14:creationId xmlns:p14="http://schemas.microsoft.com/office/powerpoint/2010/main" val="2828732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2385" y="286024"/>
            <a:ext cx="8860715" cy="3046988"/>
          </a:xfrm>
          <a:prstGeom prst="rect">
            <a:avLst/>
          </a:prstGeom>
        </p:spPr>
        <p:txBody>
          <a:bodyPr wrap="square">
            <a:spAutoFit/>
          </a:bodyPr>
          <a:lstStyle/>
          <a:p>
            <a:r>
              <a:rPr lang="en-AU" sz="2400" dirty="0">
                <a:latin typeface="FoundrySterling-Light"/>
              </a:rPr>
              <a:t>• demonstrating disciplinary research processes and</a:t>
            </a:r>
          </a:p>
          <a:p>
            <a:r>
              <a:rPr lang="en-AU" sz="2400" dirty="0">
                <a:latin typeface="FoundrySterling-Light"/>
              </a:rPr>
              <a:t>techniques and providing opportunities for students to</a:t>
            </a:r>
          </a:p>
          <a:p>
            <a:r>
              <a:rPr lang="en-AU" sz="2400" dirty="0">
                <a:latin typeface="FoundrySterling-Light"/>
              </a:rPr>
              <a:t>apply these approaches as appropriate</a:t>
            </a:r>
          </a:p>
          <a:p>
            <a:r>
              <a:rPr lang="en-AU" sz="2400" dirty="0">
                <a:latin typeface="FoundrySterling-Light"/>
              </a:rPr>
              <a:t>• involving students in research team assignments</a:t>
            </a:r>
          </a:p>
          <a:p>
            <a:r>
              <a:rPr lang="en-AU" sz="2400" dirty="0">
                <a:latin typeface="FoundrySterling-Light"/>
              </a:rPr>
              <a:t>• inviting colleagues and postgraduate students to present on</a:t>
            </a:r>
          </a:p>
          <a:p>
            <a:r>
              <a:rPr lang="en-AU" sz="2400" dirty="0">
                <a:latin typeface="FoundrySterling-Light"/>
              </a:rPr>
              <a:t>their research</a:t>
            </a:r>
          </a:p>
          <a:p>
            <a:r>
              <a:rPr lang="en-AU" sz="2400" dirty="0">
                <a:latin typeface="FoundrySterling-Light"/>
              </a:rPr>
              <a:t>• designing assessment tasks that provide opportunities to</a:t>
            </a:r>
          </a:p>
          <a:p>
            <a:r>
              <a:rPr lang="en-AU" sz="2400" dirty="0">
                <a:latin typeface="FoundrySterling-Light"/>
              </a:rPr>
              <a:t>develop knowledge and skills relating to research</a:t>
            </a:r>
            <a:endParaRPr lang="en-AU" sz="2400" dirty="0"/>
          </a:p>
        </p:txBody>
      </p:sp>
    </p:spTree>
    <p:extLst>
      <p:ext uri="{BB962C8B-B14F-4D97-AF65-F5344CB8AC3E}">
        <p14:creationId xmlns:p14="http://schemas.microsoft.com/office/powerpoint/2010/main" val="3914791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5718" y="243410"/>
            <a:ext cx="9818146" cy="6370975"/>
          </a:xfrm>
          <a:prstGeom prst="rect">
            <a:avLst/>
          </a:prstGeom>
        </p:spPr>
        <p:txBody>
          <a:bodyPr wrap="square">
            <a:spAutoFit/>
          </a:bodyPr>
          <a:lstStyle/>
          <a:p>
            <a:r>
              <a:rPr lang="en-AU" sz="3200" dirty="0">
                <a:solidFill>
                  <a:srgbClr val="EF3124"/>
                </a:solidFill>
                <a:latin typeface="FoundrySterling-Medium"/>
              </a:rPr>
              <a:t>Emphasise the importance, relevance,</a:t>
            </a:r>
          </a:p>
          <a:p>
            <a:r>
              <a:rPr lang="en-AU" sz="3200" dirty="0">
                <a:solidFill>
                  <a:srgbClr val="EF3124"/>
                </a:solidFill>
                <a:latin typeface="FoundrySterling-Medium"/>
              </a:rPr>
              <a:t>and integration of theory and knowledge with</a:t>
            </a:r>
          </a:p>
          <a:p>
            <a:r>
              <a:rPr lang="en-AU" sz="3200" dirty="0">
                <a:solidFill>
                  <a:srgbClr val="EF3124"/>
                </a:solidFill>
                <a:latin typeface="FoundrySterling-Medium"/>
              </a:rPr>
              <a:t>professional practice to develop solutions to real</a:t>
            </a:r>
          </a:p>
          <a:p>
            <a:r>
              <a:rPr lang="en-AU" sz="3200" dirty="0">
                <a:solidFill>
                  <a:srgbClr val="EF3124"/>
                </a:solidFill>
                <a:latin typeface="FoundrySterling-Medium"/>
              </a:rPr>
              <a:t>world issues.</a:t>
            </a:r>
          </a:p>
          <a:p>
            <a:r>
              <a:rPr lang="en-AU" sz="2000" dirty="0">
                <a:solidFill>
                  <a:srgbClr val="000000"/>
                </a:solidFill>
                <a:latin typeface="FoundrySterling-Light"/>
              </a:rPr>
              <a:t>To apply this Principle, a teacher may:</a:t>
            </a:r>
          </a:p>
          <a:p>
            <a:r>
              <a:rPr lang="en-AU" sz="2000" dirty="0">
                <a:solidFill>
                  <a:srgbClr val="0070C0"/>
                </a:solidFill>
                <a:latin typeface="FoundrySterling-Light"/>
              </a:rPr>
              <a:t>• provide illustrations from one’s own professional or</a:t>
            </a:r>
          </a:p>
          <a:p>
            <a:r>
              <a:rPr lang="en-AU" sz="2000" dirty="0">
                <a:solidFill>
                  <a:srgbClr val="0070C0"/>
                </a:solidFill>
                <a:latin typeface="FoundrySterling-Light"/>
              </a:rPr>
              <a:t>discipline-based practice to illustrate concepts, skills, and</a:t>
            </a:r>
          </a:p>
          <a:p>
            <a:r>
              <a:rPr lang="en-AU" sz="2000" dirty="0">
                <a:solidFill>
                  <a:srgbClr val="0070C0"/>
                </a:solidFill>
                <a:latin typeface="FoundrySterling-Light"/>
              </a:rPr>
              <a:t>knowledge relating to the discipline</a:t>
            </a:r>
          </a:p>
          <a:p>
            <a:r>
              <a:rPr lang="en-AU" sz="2000" dirty="0">
                <a:solidFill>
                  <a:srgbClr val="0070C0"/>
                </a:solidFill>
                <a:latin typeface="FoundrySterling-Light"/>
              </a:rPr>
              <a:t>• illustrate the relevance and significance of curriculum content</a:t>
            </a:r>
          </a:p>
          <a:p>
            <a:r>
              <a:rPr lang="en-AU" sz="2000" dirty="0">
                <a:solidFill>
                  <a:srgbClr val="0070C0"/>
                </a:solidFill>
                <a:latin typeface="FoundrySterling-Light"/>
              </a:rPr>
              <a:t>and learning activities to professional, discipline, real world, and/</a:t>
            </a:r>
          </a:p>
          <a:p>
            <a:r>
              <a:rPr lang="en-AU" sz="2000" dirty="0">
                <a:solidFill>
                  <a:srgbClr val="0070C0"/>
                </a:solidFill>
                <a:latin typeface="FoundrySterling-Light"/>
              </a:rPr>
              <a:t>or personal contexts</a:t>
            </a:r>
          </a:p>
          <a:p>
            <a:r>
              <a:rPr lang="en-AU" sz="2000" dirty="0">
                <a:solidFill>
                  <a:srgbClr val="0070C0"/>
                </a:solidFill>
                <a:latin typeface="FoundrySterling-Light"/>
              </a:rPr>
              <a:t>• provide opportunities for students to contextualise their</a:t>
            </a:r>
          </a:p>
          <a:p>
            <a:r>
              <a:rPr lang="en-AU" sz="2000" dirty="0">
                <a:solidFill>
                  <a:srgbClr val="0070C0"/>
                </a:solidFill>
                <a:latin typeface="FoundrySterling-Light"/>
              </a:rPr>
              <a:t>learning by providing links between individual courses and</a:t>
            </a:r>
          </a:p>
          <a:p>
            <a:r>
              <a:rPr lang="en-AU" sz="2000" dirty="0">
                <a:solidFill>
                  <a:srgbClr val="0070C0"/>
                </a:solidFill>
                <a:latin typeface="FoundrySterling-Light"/>
              </a:rPr>
              <a:t>the broader program of study, and the relevance and application</a:t>
            </a:r>
          </a:p>
          <a:p>
            <a:r>
              <a:rPr lang="en-AU" sz="2000" dirty="0">
                <a:solidFill>
                  <a:srgbClr val="0070C0"/>
                </a:solidFill>
                <a:latin typeface="FoundrySterling-Light"/>
              </a:rPr>
              <a:t>of their learning to the workplace</a:t>
            </a:r>
          </a:p>
          <a:p>
            <a:r>
              <a:rPr lang="en-AU" sz="2000" dirty="0">
                <a:solidFill>
                  <a:srgbClr val="0070C0"/>
                </a:solidFill>
                <a:latin typeface="FoundrySterling-Light"/>
              </a:rPr>
              <a:t>• focus learning on the investigation of authentic disciplinary</a:t>
            </a:r>
          </a:p>
          <a:p>
            <a:r>
              <a:rPr lang="en-AU" sz="2000" dirty="0">
                <a:solidFill>
                  <a:srgbClr val="0070C0"/>
                </a:solidFill>
                <a:latin typeface="FoundrySterling-Light"/>
              </a:rPr>
              <a:t>issues or on problem solving of real issues of social, cultural,</a:t>
            </a:r>
          </a:p>
          <a:p>
            <a:r>
              <a:rPr lang="en-AU" sz="2000" dirty="0">
                <a:solidFill>
                  <a:srgbClr val="0070C0"/>
                </a:solidFill>
                <a:latin typeface="FoundrySterling-Light"/>
              </a:rPr>
              <a:t>environmental or economic significance</a:t>
            </a:r>
            <a:endParaRPr lang="en-AU" sz="2000" dirty="0">
              <a:solidFill>
                <a:srgbClr val="0070C0"/>
              </a:solidFill>
            </a:endParaRPr>
          </a:p>
        </p:txBody>
      </p:sp>
    </p:spTree>
    <p:extLst>
      <p:ext uri="{BB962C8B-B14F-4D97-AF65-F5344CB8AC3E}">
        <p14:creationId xmlns:p14="http://schemas.microsoft.com/office/powerpoint/2010/main" val="4179949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2686" y="510668"/>
            <a:ext cx="9646023" cy="5632311"/>
          </a:xfrm>
          <a:prstGeom prst="rect">
            <a:avLst/>
          </a:prstGeom>
        </p:spPr>
        <p:txBody>
          <a:bodyPr wrap="square">
            <a:spAutoFit/>
          </a:bodyPr>
          <a:lstStyle/>
          <a:p>
            <a:r>
              <a:rPr lang="en-AU" sz="2000" dirty="0">
                <a:solidFill>
                  <a:srgbClr val="0070C0"/>
                </a:solidFill>
                <a:latin typeface="FoundrySterling-Light"/>
              </a:rPr>
              <a:t>• develop learning activities that include reference to current</a:t>
            </a:r>
          </a:p>
          <a:p>
            <a:r>
              <a:rPr lang="en-AU" sz="2000" dirty="0">
                <a:solidFill>
                  <a:srgbClr val="0070C0"/>
                </a:solidFill>
                <a:latin typeface="FoundrySterling-Light"/>
              </a:rPr>
              <a:t>affairs and issues as they relate to the discipline</a:t>
            </a:r>
          </a:p>
          <a:p>
            <a:r>
              <a:rPr lang="en-AU" sz="2000" dirty="0">
                <a:solidFill>
                  <a:srgbClr val="0070C0"/>
                </a:solidFill>
                <a:latin typeface="FoundrySterling-Light"/>
              </a:rPr>
              <a:t>• provide learning experiences that emulate professional and</a:t>
            </a:r>
          </a:p>
          <a:p>
            <a:r>
              <a:rPr lang="en-AU" sz="2000" dirty="0">
                <a:solidFill>
                  <a:srgbClr val="0070C0"/>
                </a:solidFill>
                <a:latin typeface="FoundrySterling-Light"/>
              </a:rPr>
              <a:t>disciplinary practice or address real professional and</a:t>
            </a:r>
          </a:p>
          <a:p>
            <a:r>
              <a:rPr lang="en-AU" sz="2000" dirty="0">
                <a:solidFill>
                  <a:srgbClr val="0070C0"/>
                </a:solidFill>
                <a:latin typeface="FoundrySterling-Light"/>
              </a:rPr>
              <a:t>disciplinary practice problems</a:t>
            </a:r>
          </a:p>
          <a:p>
            <a:r>
              <a:rPr lang="en-AU" sz="2000" dirty="0">
                <a:solidFill>
                  <a:srgbClr val="0070C0"/>
                </a:solidFill>
                <a:latin typeface="FoundrySterling-Light"/>
              </a:rPr>
              <a:t>• design curricula, learning tasks, and assessment that provide</a:t>
            </a:r>
          </a:p>
          <a:p>
            <a:r>
              <a:rPr lang="en-AU" sz="2000" dirty="0">
                <a:solidFill>
                  <a:srgbClr val="0070C0"/>
                </a:solidFill>
                <a:latin typeface="FoundrySterling-Light"/>
              </a:rPr>
              <a:t>students with opportunities to apply their disciplinary</a:t>
            </a:r>
          </a:p>
          <a:p>
            <a:r>
              <a:rPr lang="en-AU" sz="2000" dirty="0">
                <a:solidFill>
                  <a:srgbClr val="0070C0"/>
                </a:solidFill>
                <a:latin typeface="FoundrySterling-Light"/>
              </a:rPr>
              <a:t>knowledge in real-world work and practice settings</a:t>
            </a:r>
          </a:p>
          <a:p>
            <a:r>
              <a:rPr lang="en-AU" sz="2000" dirty="0">
                <a:solidFill>
                  <a:srgbClr val="0070C0"/>
                </a:solidFill>
                <a:latin typeface="FoundrySterling-Light"/>
              </a:rPr>
              <a:t>• invite community and industry representatives to present guest</a:t>
            </a:r>
          </a:p>
          <a:p>
            <a:r>
              <a:rPr lang="en-AU" sz="2000" dirty="0">
                <a:solidFill>
                  <a:srgbClr val="0070C0"/>
                </a:solidFill>
                <a:latin typeface="FoundrySterling-Light"/>
              </a:rPr>
              <a:t>lectures, seminars or other activities</a:t>
            </a:r>
          </a:p>
          <a:p>
            <a:r>
              <a:rPr lang="en-AU" sz="2000" dirty="0">
                <a:solidFill>
                  <a:srgbClr val="0070C0"/>
                </a:solidFill>
                <a:latin typeface="FoundrySterling-Light"/>
              </a:rPr>
              <a:t>• liaise with industry/community/professional partners to ensure</a:t>
            </a:r>
          </a:p>
          <a:p>
            <a:r>
              <a:rPr lang="en-AU" sz="2000" dirty="0">
                <a:solidFill>
                  <a:srgbClr val="0070C0"/>
                </a:solidFill>
                <a:latin typeface="FoundrySterling-Light"/>
              </a:rPr>
              <a:t>that the benefits of workplace learning are maximised and</a:t>
            </a:r>
          </a:p>
          <a:p>
            <a:r>
              <a:rPr lang="en-AU" sz="2000" dirty="0">
                <a:solidFill>
                  <a:srgbClr val="0070C0"/>
                </a:solidFill>
                <a:latin typeface="FoundrySterling-Light"/>
              </a:rPr>
              <a:t>are mutual</a:t>
            </a:r>
          </a:p>
          <a:p>
            <a:r>
              <a:rPr lang="en-AU" sz="2000" dirty="0">
                <a:solidFill>
                  <a:srgbClr val="0070C0"/>
                </a:solidFill>
                <a:latin typeface="FoundrySterling-Light"/>
              </a:rPr>
              <a:t>• regularly review courses and programs and consult with</a:t>
            </a:r>
          </a:p>
          <a:p>
            <a:r>
              <a:rPr lang="en-AU" sz="2000" dirty="0">
                <a:solidFill>
                  <a:srgbClr val="0070C0"/>
                </a:solidFill>
                <a:latin typeface="FoundrySterling-Light"/>
              </a:rPr>
              <a:t>stakeholder groups (including community, business, government</a:t>
            </a:r>
          </a:p>
          <a:p>
            <a:r>
              <a:rPr lang="en-AU" sz="2000" dirty="0">
                <a:solidFill>
                  <a:srgbClr val="0070C0"/>
                </a:solidFill>
                <a:latin typeface="FoundrySterling-Light"/>
              </a:rPr>
              <a:t>and NGOs, the professions, graduates and students)</a:t>
            </a:r>
          </a:p>
          <a:p>
            <a:r>
              <a:rPr lang="en-AU" sz="2000" dirty="0">
                <a:solidFill>
                  <a:srgbClr val="0070C0"/>
                </a:solidFill>
                <a:latin typeface="FoundrySterling-Light"/>
              </a:rPr>
              <a:t>to ensure that curriculum and course content appropriately</a:t>
            </a:r>
          </a:p>
          <a:p>
            <a:r>
              <a:rPr lang="en-AU" sz="2000" dirty="0">
                <a:solidFill>
                  <a:srgbClr val="0070C0"/>
                </a:solidFill>
                <a:latin typeface="FoundrySterling-Light"/>
              </a:rPr>
              <a:t>reflect industry and professional needs and standards</a:t>
            </a:r>
            <a:endParaRPr lang="en-AU" sz="2000" dirty="0">
              <a:solidFill>
                <a:srgbClr val="0070C0"/>
              </a:solidFill>
            </a:endParaRPr>
          </a:p>
        </p:txBody>
      </p:sp>
    </p:spTree>
    <p:extLst>
      <p:ext uri="{BB962C8B-B14F-4D97-AF65-F5344CB8AC3E}">
        <p14:creationId xmlns:p14="http://schemas.microsoft.com/office/powerpoint/2010/main" val="2690832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2535" y="462237"/>
            <a:ext cx="9850420" cy="4524315"/>
          </a:xfrm>
          <a:prstGeom prst="rect">
            <a:avLst/>
          </a:prstGeom>
        </p:spPr>
        <p:txBody>
          <a:bodyPr wrap="square">
            <a:spAutoFit/>
          </a:bodyPr>
          <a:lstStyle/>
          <a:p>
            <a:r>
              <a:rPr lang="en-AU" sz="2400" dirty="0">
                <a:solidFill>
                  <a:srgbClr val="0070C0"/>
                </a:solidFill>
                <a:latin typeface="FoundrySterling-Light"/>
              </a:rPr>
              <a:t>• actively and regularly engage with community, government</a:t>
            </a:r>
          </a:p>
          <a:p>
            <a:r>
              <a:rPr lang="en-AU" sz="2400" dirty="0">
                <a:solidFill>
                  <a:srgbClr val="0070C0"/>
                </a:solidFill>
                <a:latin typeface="FoundrySterling-Light"/>
              </a:rPr>
              <a:t>bodies, professionals, businesses and other work places to</a:t>
            </a:r>
          </a:p>
          <a:p>
            <a:r>
              <a:rPr lang="en-AU" sz="2400" dirty="0">
                <a:solidFill>
                  <a:srgbClr val="0070C0"/>
                </a:solidFill>
                <a:latin typeface="FoundrySterling-Light"/>
              </a:rPr>
              <a:t>negotiate opportunities for student work placements to enable</a:t>
            </a:r>
          </a:p>
          <a:p>
            <a:r>
              <a:rPr lang="en-AU" sz="2400" dirty="0">
                <a:solidFill>
                  <a:srgbClr val="0070C0"/>
                </a:solidFill>
                <a:latin typeface="FoundrySterling-Light"/>
              </a:rPr>
              <a:t>students to apply their disciplinary skills and knowledge and/or</a:t>
            </a:r>
          </a:p>
          <a:p>
            <a:r>
              <a:rPr lang="en-AU" sz="2400" dirty="0">
                <a:solidFill>
                  <a:srgbClr val="0070C0"/>
                </a:solidFill>
                <a:latin typeface="FoundrySterling-Light"/>
              </a:rPr>
              <a:t>to create new knowledge or innovative solutions to real</a:t>
            </a:r>
          </a:p>
          <a:p>
            <a:r>
              <a:rPr lang="en-AU" sz="2400" dirty="0">
                <a:solidFill>
                  <a:srgbClr val="0070C0"/>
                </a:solidFill>
                <a:latin typeface="FoundrySterling-Light"/>
              </a:rPr>
              <a:t>problems in those workplace contexts</a:t>
            </a:r>
          </a:p>
          <a:p>
            <a:r>
              <a:rPr lang="en-AU" sz="2400" dirty="0">
                <a:solidFill>
                  <a:srgbClr val="0070C0"/>
                </a:solidFill>
                <a:latin typeface="FoundrySterling-Light"/>
              </a:rPr>
              <a:t>• encourage students to apply their disciplinary knowledge and</a:t>
            </a:r>
          </a:p>
          <a:p>
            <a:r>
              <a:rPr lang="en-AU" sz="2400" dirty="0">
                <a:solidFill>
                  <a:srgbClr val="0070C0"/>
                </a:solidFill>
                <a:latin typeface="FoundrySterling-Light"/>
              </a:rPr>
              <a:t>research through active involvement in community projects or</a:t>
            </a:r>
          </a:p>
          <a:p>
            <a:r>
              <a:rPr lang="en-AU" sz="2400" dirty="0">
                <a:solidFill>
                  <a:srgbClr val="0070C0"/>
                </a:solidFill>
                <a:latin typeface="FoundrySterling-Light"/>
              </a:rPr>
              <a:t>volunteering</a:t>
            </a:r>
          </a:p>
          <a:p>
            <a:r>
              <a:rPr lang="en-AU" sz="2400" dirty="0">
                <a:solidFill>
                  <a:srgbClr val="0070C0"/>
                </a:solidFill>
                <a:latin typeface="FoundrySterling-Light"/>
              </a:rPr>
              <a:t>• communicate to students the findings of consultancies and</a:t>
            </a:r>
          </a:p>
          <a:p>
            <a:r>
              <a:rPr lang="en-AU" sz="2400" dirty="0">
                <a:solidFill>
                  <a:srgbClr val="0070C0"/>
                </a:solidFill>
                <a:latin typeface="FoundrySterling-Light"/>
              </a:rPr>
              <a:t>community projects to foster an awareness of the public nature</a:t>
            </a:r>
          </a:p>
          <a:p>
            <a:r>
              <a:rPr lang="en-AU" sz="2400" dirty="0">
                <a:solidFill>
                  <a:srgbClr val="0070C0"/>
                </a:solidFill>
                <a:latin typeface="FoundrySterling-Light"/>
              </a:rPr>
              <a:t>and relevance of university scholarship.</a:t>
            </a:r>
            <a:endParaRPr lang="en-AU" sz="2400" dirty="0">
              <a:solidFill>
                <a:srgbClr val="0070C0"/>
              </a:solidFill>
            </a:endParaRPr>
          </a:p>
        </p:txBody>
      </p:sp>
    </p:spTree>
    <p:extLst>
      <p:ext uri="{BB962C8B-B14F-4D97-AF65-F5344CB8AC3E}">
        <p14:creationId xmlns:p14="http://schemas.microsoft.com/office/powerpoint/2010/main" val="318807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1021" y="205781"/>
            <a:ext cx="10248452" cy="6247864"/>
          </a:xfrm>
          <a:prstGeom prst="rect">
            <a:avLst/>
          </a:prstGeom>
        </p:spPr>
        <p:txBody>
          <a:bodyPr wrap="square">
            <a:spAutoFit/>
          </a:bodyPr>
          <a:lstStyle/>
          <a:p>
            <a:r>
              <a:rPr lang="en-AU" sz="2000" dirty="0">
                <a:solidFill>
                  <a:srgbClr val="EF3124"/>
                </a:solidFill>
                <a:latin typeface="FoundrySterling-Medium"/>
              </a:rPr>
              <a:t>Provide learning experiences that</a:t>
            </a:r>
          </a:p>
          <a:p>
            <a:r>
              <a:rPr lang="en-AU" sz="2000" dirty="0">
                <a:solidFill>
                  <a:srgbClr val="EF3124"/>
                </a:solidFill>
                <a:latin typeface="FoundrySterling-Medium"/>
              </a:rPr>
              <a:t>develop inter-culturally capable graduates who can make a difference as socially and ethically responsible global citizens.</a:t>
            </a:r>
          </a:p>
          <a:p>
            <a:r>
              <a:rPr lang="en-AU" sz="2000" dirty="0">
                <a:solidFill>
                  <a:srgbClr val="000000"/>
                </a:solidFill>
                <a:latin typeface="FoundrySterling-Light"/>
              </a:rPr>
              <a:t>To apply this Principle, a teacher may:</a:t>
            </a:r>
          </a:p>
          <a:p>
            <a:r>
              <a:rPr lang="en-AU" sz="2000" dirty="0">
                <a:solidFill>
                  <a:srgbClr val="0070C0"/>
                </a:solidFill>
                <a:latin typeface="FoundrySterling-Light"/>
              </a:rPr>
              <a:t>• model respectful and culturally competent interactions with</a:t>
            </a:r>
          </a:p>
          <a:p>
            <a:r>
              <a:rPr lang="en-AU" sz="2000" dirty="0">
                <a:solidFill>
                  <a:srgbClr val="0070C0"/>
                </a:solidFill>
                <a:latin typeface="FoundrySterling-Light"/>
              </a:rPr>
              <a:t>students</a:t>
            </a:r>
          </a:p>
          <a:p>
            <a:r>
              <a:rPr lang="en-AU" sz="2000" dirty="0">
                <a:solidFill>
                  <a:srgbClr val="0070C0"/>
                </a:solidFill>
                <a:latin typeface="FoundrySterling-Light"/>
              </a:rPr>
              <a:t>• make use of case studies and illustrations of ethical and</a:t>
            </a:r>
          </a:p>
          <a:p>
            <a:r>
              <a:rPr lang="en-AU" sz="2000" dirty="0">
                <a:solidFill>
                  <a:srgbClr val="0070C0"/>
                </a:solidFill>
                <a:latin typeface="FoundrySterling-Light"/>
              </a:rPr>
              <a:t>professional dilemmas</a:t>
            </a:r>
          </a:p>
          <a:p>
            <a:r>
              <a:rPr lang="en-AU" sz="2000" dirty="0">
                <a:solidFill>
                  <a:srgbClr val="0070C0"/>
                </a:solidFill>
                <a:latin typeface="FoundrySterling-Light"/>
              </a:rPr>
              <a:t>• integrate ethical issues and approaches into students’</a:t>
            </a:r>
          </a:p>
          <a:p>
            <a:r>
              <a:rPr lang="en-AU" sz="2000" dirty="0">
                <a:solidFill>
                  <a:srgbClr val="0070C0"/>
                </a:solidFill>
                <a:latin typeface="FoundrySterling-Light"/>
              </a:rPr>
              <a:t>inquiry-based learning and assessment activities</a:t>
            </a:r>
          </a:p>
          <a:p>
            <a:r>
              <a:rPr lang="en-AU" sz="2000" dirty="0">
                <a:solidFill>
                  <a:srgbClr val="0070C0"/>
                </a:solidFill>
                <a:latin typeface="FoundrySterling-Light"/>
              </a:rPr>
              <a:t>• make use of cooperative and team tasks to increase</a:t>
            </a:r>
          </a:p>
          <a:p>
            <a:r>
              <a:rPr lang="en-AU" sz="2000" dirty="0">
                <a:solidFill>
                  <a:srgbClr val="0070C0"/>
                </a:solidFill>
                <a:latin typeface="FoundrySterling-Light"/>
              </a:rPr>
              <a:t>opportunities for interaction between students in cross-cultural</a:t>
            </a:r>
          </a:p>
          <a:p>
            <a:r>
              <a:rPr lang="en-AU" sz="2000" dirty="0">
                <a:solidFill>
                  <a:srgbClr val="0070C0"/>
                </a:solidFill>
                <a:latin typeface="FoundrySterling-Light"/>
              </a:rPr>
              <a:t>groups</a:t>
            </a:r>
          </a:p>
          <a:p>
            <a:r>
              <a:rPr lang="en-AU" sz="2000" dirty="0">
                <a:solidFill>
                  <a:srgbClr val="0070C0"/>
                </a:solidFill>
                <a:latin typeface="FoundrySterling-Light"/>
              </a:rPr>
              <a:t>• use examples, case studies and resource materials that draw on</a:t>
            </a:r>
          </a:p>
          <a:p>
            <a:r>
              <a:rPr lang="en-AU" sz="2000" dirty="0">
                <a:solidFill>
                  <a:srgbClr val="0070C0"/>
                </a:solidFill>
                <a:latin typeface="FoundrySterling-Light"/>
              </a:rPr>
              <a:t>cross-cultural comparisons</a:t>
            </a:r>
          </a:p>
          <a:p>
            <a:r>
              <a:rPr lang="en-AU" sz="2000" dirty="0">
                <a:solidFill>
                  <a:srgbClr val="0070C0"/>
                </a:solidFill>
                <a:latin typeface="FoundrySterling-Light"/>
              </a:rPr>
              <a:t>• include materials and learning experiences which draw upon</a:t>
            </a:r>
          </a:p>
          <a:p>
            <a:r>
              <a:rPr lang="en-AU" sz="2000" dirty="0">
                <a:solidFill>
                  <a:srgbClr val="0070C0"/>
                </a:solidFill>
                <a:latin typeface="FoundrySterling-Light"/>
              </a:rPr>
              <a:t>information relating to other countries and cultures relevant to</a:t>
            </a:r>
          </a:p>
          <a:p>
            <a:r>
              <a:rPr lang="en-AU" sz="2000" dirty="0">
                <a:solidFill>
                  <a:srgbClr val="0070C0"/>
                </a:solidFill>
                <a:latin typeface="FoundrySterling-Light"/>
              </a:rPr>
              <a:t>the area of study</a:t>
            </a:r>
          </a:p>
          <a:p>
            <a:r>
              <a:rPr lang="en-AU" sz="2000" dirty="0">
                <a:solidFill>
                  <a:srgbClr val="0070C0"/>
                </a:solidFill>
                <a:latin typeface="FoundrySterling-Light"/>
              </a:rPr>
              <a:t>• encourage students to participate in international exchange</a:t>
            </a:r>
          </a:p>
          <a:p>
            <a:r>
              <a:rPr lang="en-AU" sz="2000" dirty="0">
                <a:solidFill>
                  <a:srgbClr val="0070C0"/>
                </a:solidFill>
                <a:latin typeface="FoundrySterling-Light"/>
              </a:rPr>
              <a:t>opportunities</a:t>
            </a:r>
            <a:endParaRPr lang="en-AU" sz="2000" dirty="0">
              <a:solidFill>
                <a:srgbClr val="0070C0"/>
              </a:solidFill>
            </a:endParaRPr>
          </a:p>
        </p:txBody>
      </p:sp>
    </p:spTree>
    <p:extLst>
      <p:ext uri="{BB962C8B-B14F-4D97-AF65-F5344CB8AC3E}">
        <p14:creationId xmlns:p14="http://schemas.microsoft.com/office/powerpoint/2010/main" val="350167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3" y="793025"/>
            <a:ext cx="8505713" cy="5632311"/>
          </a:xfrm>
          <a:prstGeom prst="rect">
            <a:avLst/>
          </a:prstGeom>
        </p:spPr>
        <p:txBody>
          <a:bodyPr wrap="square">
            <a:spAutoFit/>
          </a:bodyPr>
          <a:lstStyle/>
          <a:p>
            <a:pPr marL="285750" indent="-285750">
              <a:buFont typeface="Arial" panose="020B0604020202020204" pitchFamily="34" charset="0"/>
              <a:buChar char="•"/>
            </a:pPr>
            <a:r>
              <a:rPr lang="en-AU" sz="2400" dirty="0">
                <a:latin typeface="FoundrySterling-Light"/>
              </a:rPr>
              <a:t>include curriculum content, where appropriate, relating to</a:t>
            </a:r>
          </a:p>
          <a:p>
            <a:r>
              <a:rPr lang="en-AU" sz="2400" dirty="0">
                <a:latin typeface="FoundrySterling-Light"/>
              </a:rPr>
              <a:t>international, inter-cultural and indigenous perspectives</a:t>
            </a:r>
          </a:p>
          <a:p>
            <a:r>
              <a:rPr lang="en-AU" sz="2400" dirty="0">
                <a:latin typeface="FoundrySterling-Light"/>
              </a:rPr>
              <a:t>• encourage students from different cultural backgrounds to</a:t>
            </a:r>
          </a:p>
          <a:p>
            <a:r>
              <a:rPr lang="en-AU" sz="2400" dirty="0">
                <a:latin typeface="FoundrySterling-Light"/>
              </a:rPr>
              <a:t>contribute relevant examples from their home country</a:t>
            </a:r>
          </a:p>
          <a:p>
            <a:r>
              <a:rPr lang="en-AU" sz="2400" dirty="0">
                <a:latin typeface="FoundrySterling-Light"/>
              </a:rPr>
              <a:t>or community</a:t>
            </a:r>
          </a:p>
          <a:p>
            <a:r>
              <a:rPr lang="en-AU" sz="2400" dirty="0">
                <a:latin typeface="FoundrySterling-Light"/>
              </a:rPr>
              <a:t>• make use of learning activities that encouraged students to</a:t>
            </a:r>
          </a:p>
          <a:p>
            <a:r>
              <a:rPr lang="en-AU" sz="2400" dirty="0">
                <a:latin typeface="FoundrySterling-Light"/>
              </a:rPr>
              <a:t>engage with others from different backgrounds (e.g.</a:t>
            </a:r>
          </a:p>
          <a:p>
            <a:r>
              <a:rPr lang="en-AU" sz="2400" dirty="0">
                <a:latin typeface="FoundrySterling-Light"/>
              </a:rPr>
              <a:t>work in multi-cultural teams or to make contact with</a:t>
            </a:r>
          </a:p>
          <a:p>
            <a:r>
              <a:rPr lang="en-AU" sz="2400" dirty="0">
                <a:latin typeface="FoundrySterling-Light"/>
              </a:rPr>
              <a:t>international students from their disciplines in overseas</a:t>
            </a:r>
          </a:p>
          <a:p>
            <a:r>
              <a:rPr lang="en-AU" sz="2400" dirty="0">
                <a:latin typeface="FoundrySterling-Light"/>
              </a:rPr>
              <a:t>universities via email, </a:t>
            </a:r>
            <a:r>
              <a:rPr lang="en-AU" sz="2400" dirty="0" err="1">
                <a:latin typeface="FoundrySterling-Light"/>
              </a:rPr>
              <a:t>chatrooms</a:t>
            </a:r>
            <a:r>
              <a:rPr lang="en-AU" sz="2400" dirty="0">
                <a:latin typeface="FoundrySterling-Light"/>
              </a:rPr>
              <a:t>, or </a:t>
            </a:r>
            <a:r>
              <a:rPr lang="en-AU" sz="2400" dirty="0" err="1">
                <a:latin typeface="FoundrySterling-Light"/>
              </a:rPr>
              <a:t>listserves</a:t>
            </a:r>
            <a:r>
              <a:rPr lang="en-AU" sz="2400" dirty="0">
                <a:latin typeface="FoundrySterling-Light"/>
              </a:rPr>
              <a:t>)</a:t>
            </a:r>
          </a:p>
          <a:p>
            <a:r>
              <a:rPr lang="en-AU" sz="2400" dirty="0">
                <a:latin typeface="FoundrySterling-Light"/>
              </a:rPr>
              <a:t>• develop and use assessment tasks that are aligned with</a:t>
            </a:r>
          </a:p>
          <a:p>
            <a:r>
              <a:rPr lang="en-AU" sz="2400" dirty="0">
                <a:latin typeface="FoundrySterling-Light"/>
              </a:rPr>
              <a:t>curriculum content that relates to the development of</a:t>
            </a:r>
          </a:p>
          <a:p>
            <a:r>
              <a:rPr lang="en-AU" sz="2400" dirty="0">
                <a:latin typeface="FoundrySterling-Light"/>
              </a:rPr>
              <a:t>international and intercultural perspectives</a:t>
            </a:r>
          </a:p>
          <a:p>
            <a:r>
              <a:rPr lang="en-AU" sz="2400" dirty="0">
                <a:latin typeface="FoundrySterling-Light"/>
              </a:rPr>
              <a:t>• actively encourage students to join international associations that are affiliated with their disciplines</a:t>
            </a:r>
            <a:endParaRPr lang="en-AU" sz="2400" dirty="0"/>
          </a:p>
        </p:txBody>
      </p:sp>
    </p:spTree>
    <p:extLst>
      <p:ext uri="{BB962C8B-B14F-4D97-AF65-F5344CB8AC3E}">
        <p14:creationId xmlns:p14="http://schemas.microsoft.com/office/powerpoint/2010/main" val="151214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1327" y="305255"/>
            <a:ext cx="9581478" cy="6124754"/>
          </a:xfrm>
          <a:prstGeom prst="rect">
            <a:avLst/>
          </a:prstGeom>
        </p:spPr>
        <p:txBody>
          <a:bodyPr wrap="square">
            <a:spAutoFit/>
          </a:bodyPr>
          <a:lstStyle/>
          <a:p>
            <a:r>
              <a:rPr lang="en-AU" sz="2000" dirty="0">
                <a:solidFill>
                  <a:srgbClr val="EF3124"/>
                </a:solidFill>
                <a:latin typeface="FoundrySterling-Medium"/>
              </a:rPr>
              <a:t>Value and recognise individual and</a:t>
            </a:r>
          </a:p>
          <a:p>
            <a:r>
              <a:rPr lang="en-AU" sz="2000" dirty="0">
                <a:solidFill>
                  <a:srgbClr val="EF3124"/>
                </a:solidFill>
                <a:latin typeface="FoundrySterling-Medium"/>
              </a:rPr>
              <a:t>cultural diversity through the provision of an</a:t>
            </a:r>
          </a:p>
          <a:p>
            <a:r>
              <a:rPr lang="en-AU" sz="2000" dirty="0">
                <a:solidFill>
                  <a:srgbClr val="EF3124"/>
                </a:solidFill>
                <a:latin typeface="FoundrySterling-Medium"/>
              </a:rPr>
              <a:t>inclusive context of support and respect for</a:t>
            </a:r>
          </a:p>
          <a:p>
            <a:r>
              <a:rPr lang="en-AU" sz="2000" dirty="0">
                <a:solidFill>
                  <a:srgbClr val="EF3124"/>
                </a:solidFill>
                <a:latin typeface="FoundrySterling-Medium"/>
              </a:rPr>
              <a:t>all students</a:t>
            </a:r>
          </a:p>
          <a:p>
            <a:r>
              <a:rPr lang="en-AU" sz="2400" dirty="0">
                <a:solidFill>
                  <a:srgbClr val="000000"/>
                </a:solidFill>
                <a:latin typeface="FoundrySterling-Light"/>
              </a:rPr>
              <a:t>To apply this Principle, a teacher may:</a:t>
            </a:r>
          </a:p>
          <a:p>
            <a:r>
              <a:rPr lang="en-AU" sz="2400" dirty="0">
                <a:solidFill>
                  <a:srgbClr val="0070C0"/>
                </a:solidFill>
                <a:latin typeface="FoundrySterling-Light"/>
              </a:rPr>
              <a:t>• be a role model for respectful behaviour</a:t>
            </a:r>
          </a:p>
          <a:p>
            <a:r>
              <a:rPr lang="en-AU" sz="2400" dirty="0">
                <a:solidFill>
                  <a:srgbClr val="0070C0"/>
                </a:solidFill>
                <a:latin typeface="FoundrySterling-Light"/>
              </a:rPr>
              <a:t>• acknowledge the value of student input</a:t>
            </a:r>
          </a:p>
          <a:p>
            <a:r>
              <a:rPr lang="en-AU" sz="2400" dirty="0">
                <a:solidFill>
                  <a:srgbClr val="0070C0"/>
                </a:solidFill>
                <a:latin typeface="FoundrySterling-Light"/>
              </a:rPr>
              <a:t>• demonstrate and foster among the class a respect for student</a:t>
            </a:r>
          </a:p>
          <a:p>
            <a:r>
              <a:rPr lang="en-AU" sz="2400" dirty="0">
                <a:solidFill>
                  <a:srgbClr val="0070C0"/>
                </a:solidFill>
                <a:latin typeface="FoundrySterling-Light"/>
              </a:rPr>
              <a:t>diversity in all its forms (e.g. religion, sexual orientation,</a:t>
            </a:r>
          </a:p>
          <a:p>
            <a:r>
              <a:rPr lang="en-AU" sz="2400" dirty="0">
                <a:solidFill>
                  <a:srgbClr val="0070C0"/>
                </a:solidFill>
                <a:latin typeface="FoundrySterling-Light"/>
              </a:rPr>
              <a:t>ethnicity and cultural backgrounds) in formal teaching settings</a:t>
            </a:r>
          </a:p>
          <a:p>
            <a:r>
              <a:rPr lang="en-AU" sz="2400" dirty="0">
                <a:solidFill>
                  <a:srgbClr val="0070C0"/>
                </a:solidFill>
                <a:latin typeface="FoundrySterling-Light"/>
              </a:rPr>
              <a:t>and in the curriculum</a:t>
            </a:r>
          </a:p>
          <a:p>
            <a:r>
              <a:rPr lang="en-AU" sz="2400" dirty="0">
                <a:solidFill>
                  <a:srgbClr val="0070C0"/>
                </a:solidFill>
                <a:latin typeface="FoundrySterling-Light"/>
              </a:rPr>
              <a:t>• establish ground rules for group discussions, and apply quick</a:t>
            </a:r>
          </a:p>
          <a:p>
            <a:r>
              <a:rPr lang="en-AU" sz="2400" dirty="0">
                <a:solidFill>
                  <a:srgbClr val="0070C0"/>
                </a:solidFill>
                <a:latin typeface="FoundrySterling-Light"/>
              </a:rPr>
              <a:t>action in the case of any discriminatory student</a:t>
            </a:r>
          </a:p>
          <a:p>
            <a:r>
              <a:rPr lang="en-AU" sz="2400" dirty="0">
                <a:solidFill>
                  <a:srgbClr val="0070C0"/>
                </a:solidFill>
                <a:latin typeface="FoundrySterling-Light"/>
              </a:rPr>
              <a:t>comments or behaviours</a:t>
            </a:r>
          </a:p>
          <a:p>
            <a:r>
              <a:rPr lang="en-AU" sz="2400" dirty="0">
                <a:solidFill>
                  <a:srgbClr val="0070C0"/>
                </a:solidFill>
                <a:latin typeface="FoundrySterling-Light"/>
              </a:rPr>
              <a:t>• create group-based opportunities to learn more about students’</a:t>
            </a:r>
          </a:p>
          <a:p>
            <a:r>
              <a:rPr lang="en-AU" sz="2400" dirty="0">
                <a:solidFill>
                  <a:srgbClr val="0070C0"/>
                </a:solidFill>
                <a:latin typeface="FoundrySterling-Light"/>
              </a:rPr>
              <a:t>backgrounds through such tools as student surveys</a:t>
            </a:r>
          </a:p>
          <a:p>
            <a:r>
              <a:rPr lang="en-AU" sz="2400" dirty="0">
                <a:solidFill>
                  <a:srgbClr val="0070C0"/>
                </a:solidFill>
                <a:latin typeface="FoundrySterling-Light"/>
              </a:rPr>
              <a:t>or brief ‘getting to know you’ ice-breaker activities</a:t>
            </a:r>
            <a:endParaRPr lang="en-AU" sz="2400" dirty="0">
              <a:solidFill>
                <a:srgbClr val="0070C0"/>
              </a:solidFill>
            </a:endParaRPr>
          </a:p>
        </p:txBody>
      </p:sp>
    </p:spTree>
    <p:extLst>
      <p:ext uri="{BB962C8B-B14F-4D97-AF65-F5344CB8AC3E}">
        <p14:creationId xmlns:p14="http://schemas.microsoft.com/office/powerpoint/2010/main" val="723881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929" y="638369"/>
            <a:ext cx="10183905" cy="4154984"/>
          </a:xfrm>
          <a:prstGeom prst="rect">
            <a:avLst/>
          </a:prstGeom>
        </p:spPr>
        <p:txBody>
          <a:bodyPr wrap="square">
            <a:spAutoFit/>
          </a:bodyPr>
          <a:lstStyle/>
          <a:p>
            <a:r>
              <a:rPr lang="en-AU" sz="2400" dirty="0">
                <a:solidFill>
                  <a:srgbClr val="0070C0"/>
                </a:solidFill>
                <a:latin typeface="FoundrySterling-Light"/>
              </a:rPr>
              <a:t>• learn students’ names and find out about their interests</a:t>
            </a:r>
          </a:p>
          <a:p>
            <a:r>
              <a:rPr lang="en-AU" sz="2400" dirty="0">
                <a:solidFill>
                  <a:srgbClr val="0070C0"/>
                </a:solidFill>
                <a:latin typeface="FoundrySterling-Light"/>
              </a:rPr>
              <a:t>• create a safe, non-threatening learning environment in which</a:t>
            </a:r>
          </a:p>
          <a:p>
            <a:r>
              <a:rPr lang="en-AU" sz="2400" dirty="0">
                <a:solidFill>
                  <a:srgbClr val="0070C0"/>
                </a:solidFill>
                <a:latin typeface="FoundrySterling-Light"/>
              </a:rPr>
              <a:t>students are encouraged to express their own views and</a:t>
            </a:r>
          </a:p>
          <a:p>
            <a:r>
              <a:rPr lang="en-AU" sz="2400" dirty="0">
                <a:solidFill>
                  <a:srgbClr val="0070C0"/>
                </a:solidFill>
                <a:latin typeface="FoundrySterling-Light"/>
              </a:rPr>
              <a:t>opinions while respecting those of peers and staff in a</a:t>
            </a:r>
          </a:p>
          <a:p>
            <a:r>
              <a:rPr lang="en-AU" sz="2400" dirty="0">
                <a:solidFill>
                  <a:srgbClr val="0070C0"/>
                </a:solidFill>
                <a:latin typeface="FoundrySterling-Light"/>
              </a:rPr>
              <a:t>respectful intellectual context</a:t>
            </a:r>
          </a:p>
          <a:p>
            <a:r>
              <a:rPr lang="en-AU" sz="2400" dirty="0">
                <a:solidFill>
                  <a:srgbClr val="0070C0"/>
                </a:solidFill>
                <a:latin typeface="FoundrySterling-Light"/>
              </a:rPr>
              <a:t>• emphasize the value of student diversity in the learning context</a:t>
            </a:r>
          </a:p>
          <a:p>
            <a:r>
              <a:rPr lang="en-AU" sz="2400" dirty="0">
                <a:solidFill>
                  <a:srgbClr val="0070C0"/>
                </a:solidFill>
                <a:latin typeface="FoundrySterling-Light"/>
              </a:rPr>
              <a:t>and the benefits of learning from different individual and cultural</a:t>
            </a:r>
          </a:p>
          <a:p>
            <a:r>
              <a:rPr lang="en-AU" sz="2400" dirty="0">
                <a:solidFill>
                  <a:srgbClr val="0070C0"/>
                </a:solidFill>
                <a:latin typeface="FoundrySterling-Light"/>
              </a:rPr>
              <a:t>viewpoints and perspectives</a:t>
            </a:r>
          </a:p>
          <a:p>
            <a:r>
              <a:rPr lang="en-AU" sz="2400" dirty="0">
                <a:solidFill>
                  <a:srgbClr val="0070C0"/>
                </a:solidFill>
                <a:latin typeface="FoundrySterling-Light"/>
              </a:rPr>
              <a:t>• use examples, case studies and resource materials that</a:t>
            </a:r>
          </a:p>
          <a:p>
            <a:r>
              <a:rPr lang="en-AU" sz="2400" dirty="0">
                <a:solidFill>
                  <a:srgbClr val="0070C0"/>
                </a:solidFill>
                <a:latin typeface="FoundrySterling-Light"/>
              </a:rPr>
              <a:t>demonstrate cultural sensitivity and respect for the diversity</a:t>
            </a:r>
          </a:p>
          <a:p>
            <a:r>
              <a:rPr lang="en-AU" sz="2400" dirty="0">
                <a:solidFill>
                  <a:srgbClr val="0070C0"/>
                </a:solidFill>
                <a:latin typeface="FoundrySterling-Light"/>
              </a:rPr>
              <a:t>of the student body</a:t>
            </a:r>
            <a:endParaRPr lang="en-AU" sz="2400" dirty="0">
              <a:solidFill>
                <a:srgbClr val="0070C0"/>
              </a:solidFill>
            </a:endParaRPr>
          </a:p>
        </p:txBody>
      </p:sp>
    </p:spTree>
    <p:extLst>
      <p:ext uri="{BB962C8B-B14F-4D97-AF65-F5344CB8AC3E}">
        <p14:creationId xmlns:p14="http://schemas.microsoft.com/office/powerpoint/2010/main" val="236870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3142" y="294208"/>
            <a:ext cx="8139953" cy="6247864"/>
          </a:xfrm>
          <a:prstGeom prst="rect">
            <a:avLst/>
          </a:prstGeom>
        </p:spPr>
        <p:txBody>
          <a:bodyPr wrap="square">
            <a:spAutoFit/>
          </a:bodyPr>
          <a:lstStyle/>
          <a:p>
            <a:r>
              <a:rPr lang="en-AU" sz="2000" dirty="0">
                <a:solidFill>
                  <a:srgbClr val="0070C0"/>
                </a:solidFill>
                <a:latin typeface="FoundrySterling-Light"/>
              </a:rPr>
              <a:t>• design early formative assessment tasks designed to gauge</a:t>
            </a:r>
          </a:p>
          <a:p>
            <a:r>
              <a:rPr lang="en-AU" sz="2000" dirty="0">
                <a:solidFill>
                  <a:srgbClr val="0070C0"/>
                </a:solidFill>
                <a:latin typeface="FoundrySterling-Light"/>
              </a:rPr>
              <a:t>students’ background knowledge so as to determine any gaps</a:t>
            </a:r>
          </a:p>
          <a:p>
            <a:r>
              <a:rPr lang="en-AU" sz="2000" dirty="0">
                <a:solidFill>
                  <a:srgbClr val="0070C0"/>
                </a:solidFill>
                <a:latin typeface="FoundrySterling-Light"/>
              </a:rPr>
              <a:t>in requisite knowledge or skills and the necessary support</a:t>
            </a:r>
          </a:p>
          <a:p>
            <a:r>
              <a:rPr lang="en-AU" sz="2000" dirty="0">
                <a:solidFill>
                  <a:srgbClr val="0070C0"/>
                </a:solidFill>
                <a:latin typeface="FoundrySterling-Light"/>
              </a:rPr>
              <a:t>required by students who may be at risk of failure</a:t>
            </a:r>
          </a:p>
          <a:p>
            <a:r>
              <a:rPr lang="en-AU" sz="2000" dirty="0">
                <a:solidFill>
                  <a:srgbClr val="0070C0"/>
                </a:solidFill>
                <a:latin typeface="FoundrySterling-Light"/>
              </a:rPr>
              <a:t>• adapt the pace of teaching to accommodate different learning</a:t>
            </a:r>
          </a:p>
          <a:p>
            <a:r>
              <a:rPr lang="en-AU" sz="2000" dirty="0">
                <a:solidFill>
                  <a:srgbClr val="0070C0"/>
                </a:solidFill>
                <a:latin typeface="FoundrySterling-Light"/>
              </a:rPr>
              <a:t>styles, while maintaining rigour and standards</a:t>
            </a:r>
          </a:p>
          <a:p>
            <a:r>
              <a:rPr lang="en-AU" sz="2000" dirty="0">
                <a:solidFill>
                  <a:srgbClr val="0070C0"/>
                </a:solidFill>
                <a:latin typeface="FoundrySterling-Light"/>
              </a:rPr>
              <a:t>• provide students with the necessary information about</a:t>
            </a:r>
          </a:p>
          <a:p>
            <a:r>
              <a:rPr lang="en-AU" sz="2000" dirty="0">
                <a:solidFill>
                  <a:srgbClr val="0070C0"/>
                </a:solidFill>
                <a:latin typeface="FoundrySterling-Light"/>
              </a:rPr>
              <a:t>institutional support to assist them to manage learning and</a:t>
            </a:r>
          </a:p>
          <a:p>
            <a:r>
              <a:rPr lang="en-AU" sz="2000" dirty="0">
                <a:solidFill>
                  <a:srgbClr val="0070C0"/>
                </a:solidFill>
                <a:latin typeface="FoundrySterling-Light"/>
              </a:rPr>
              <a:t>personal issues, especially during times of stress so as to reduce</a:t>
            </a:r>
          </a:p>
          <a:p>
            <a:r>
              <a:rPr lang="en-AU" sz="2000" dirty="0">
                <a:solidFill>
                  <a:srgbClr val="0070C0"/>
                </a:solidFill>
                <a:latin typeface="FoundrySterling-Light"/>
              </a:rPr>
              <a:t>the risk of attrition or failure</a:t>
            </a:r>
          </a:p>
          <a:p>
            <a:r>
              <a:rPr lang="en-AU" sz="2000" dirty="0">
                <a:solidFill>
                  <a:srgbClr val="0070C0"/>
                </a:solidFill>
                <a:latin typeface="FoundrySterling-Light"/>
              </a:rPr>
              <a:t>• take part in professional development activities designed to</a:t>
            </a:r>
          </a:p>
          <a:p>
            <a:r>
              <a:rPr lang="en-AU" sz="2000" dirty="0">
                <a:solidFill>
                  <a:srgbClr val="0070C0"/>
                </a:solidFill>
                <a:latin typeface="FoundrySterling-Light"/>
              </a:rPr>
              <a:t>enhance intercultural awareness, including strategies for</a:t>
            </a:r>
          </a:p>
          <a:p>
            <a:r>
              <a:rPr lang="en-AU" sz="2000" dirty="0">
                <a:solidFill>
                  <a:srgbClr val="0070C0"/>
                </a:solidFill>
                <a:latin typeface="FoundrySterling-Light"/>
              </a:rPr>
              <a:t>assessing and providing feedback to students from non-English</a:t>
            </a:r>
          </a:p>
          <a:p>
            <a:r>
              <a:rPr lang="en-AU" sz="2000" dirty="0">
                <a:solidFill>
                  <a:srgbClr val="0070C0"/>
                </a:solidFill>
                <a:latin typeface="FoundrySterling-Light"/>
              </a:rPr>
              <a:t>speaking backgrounds.</a:t>
            </a:r>
          </a:p>
          <a:p>
            <a:r>
              <a:rPr lang="en-AU" sz="2000" dirty="0">
                <a:solidFill>
                  <a:srgbClr val="0070C0"/>
                </a:solidFill>
                <a:latin typeface="FoundrySterling-Light"/>
              </a:rPr>
              <a:t>• provide opportunities for students to develop oral presentation</a:t>
            </a:r>
          </a:p>
          <a:p>
            <a:r>
              <a:rPr lang="en-AU" sz="2000" dirty="0">
                <a:solidFill>
                  <a:srgbClr val="0070C0"/>
                </a:solidFill>
                <a:latin typeface="FoundrySterling-Light"/>
              </a:rPr>
              <a:t>skills and use of multimedia technologies in a supportive context</a:t>
            </a:r>
          </a:p>
          <a:p>
            <a:r>
              <a:rPr lang="en-AU" sz="2000" dirty="0">
                <a:solidFill>
                  <a:srgbClr val="0070C0"/>
                </a:solidFill>
                <a:latin typeface="FoundrySterling-Light"/>
              </a:rPr>
              <a:t>• design assessment activities that encourage students to make</a:t>
            </a:r>
          </a:p>
          <a:p>
            <a:r>
              <a:rPr lang="en-AU" sz="2000" dirty="0">
                <a:solidFill>
                  <a:srgbClr val="0070C0"/>
                </a:solidFill>
                <a:latin typeface="FoundrySterling-Light"/>
              </a:rPr>
              <a:t>use of campus spaces – whether real or virtual, particularly in</a:t>
            </a:r>
          </a:p>
          <a:p>
            <a:r>
              <a:rPr lang="en-AU" sz="2000" dirty="0">
                <a:solidFill>
                  <a:srgbClr val="0070C0"/>
                </a:solidFill>
                <a:latin typeface="FoundrySterling-Light"/>
              </a:rPr>
              <a:t>group settings that encourage students to meet and socialise</a:t>
            </a:r>
          </a:p>
          <a:p>
            <a:r>
              <a:rPr lang="en-AU" sz="2000" dirty="0">
                <a:solidFill>
                  <a:srgbClr val="0070C0"/>
                </a:solidFill>
                <a:latin typeface="FoundrySterling-Light"/>
              </a:rPr>
              <a:t>outside of formal classes</a:t>
            </a:r>
            <a:endParaRPr lang="en-AU" sz="2000" dirty="0">
              <a:solidFill>
                <a:srgbClr val="0070C0"/>
              </a:solidFill>
            </a:endParaRPr>
          </a:p>
        </p:txBody>
      </p:sp>
    </p:spTree>
    <p:extLst>
      <p:ext uri="{BB962C8B-B14F-4D97-AF65-F5344CB8AC3E}">
        <p14:creationId xmlns:p14="http://schemas.microsoft.com/office/powerpoint/2010/main" val="124101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4508" y="372811"/>
            <a:ext cx="8731624" cy="1815882"/>
          </a:xfrm>
          <a:prstGeom prst="rect">
            <a:avLst/>
          </a:prstGeom>
        </p:spPr>
        <p:txBody>
          <a:bodyPr wrap="square">
            <a:spAutoFit/>
          </a:bodyPr>
          <a:lstStyle/>
          <a:p>
            <a:r>
              <a:rPr lang="en-AU" sz="2800" b="1" dirty="0">
                <a:solidFill>
                  <a:srgbClr val="FF0000"/>
                </a:solidFill>
                <a:latin typeface="UniversLTStd-Bold"/>
              </a:rPr>
              <a:t>What is reflective writing?</a:t>
            </a:r>
          </a:p>
          <a:p>
            <a:r>
              <a:rPr lang="en-AU" sz="2800" b="1" i="1" dirty="0">
                <a:solidFill>
                  <a:srgbClr val="404040"/>
                </a:solidFill>
                <a:latin typeface="UniversLTStd-BoldObl"/>
              </a:rPr>
              <a:t>Reflective writing requires you to look back at (reflect on) an experience or situation and offer</a:t>
            </a:r>
          </a:p>
          <a:p>
            <a:r>
              <a:rPr lang="en-AU" sz="2800" b="1" i="1" dirty="0">
                <a:solidFill>
                  <a:srgbClr val="404040"/>
                </a:solidFill>
                <a:latin typeface="UniversLTStd-BoldObl"/>
              </a:rPr>
              <a:t>your perspectives on it.</a:t>
            </a:r>
            <a:endParaRPr lang="en-AU" sz="2800" dirty="0"/>
          </a:p>
        </p:txBody>
      </p:sp>
      <p:sp>
        <p:nvSpPr>
          <p:cNvPr id="3" name="Rectangle 2"/>
          <p:cNvSpPr/>
          <p:nvPr/>
        </p:nvSpPr>
        <p:spPr>
          <a:xfrm>
            <a:off x="2004508" y="2319219"/>
            <a:ext cx="8957534" cy="3662541"/>
          </a:xfrm>
          <a:prstGeom prst="rect">
            <a:avLst/>
          </a:prstGeom>
        </p:spPr>
        <p:txBody>
          <a:bodyPr wrap="square">
            <a:spAutoFit/>
          </a:bodyPr>
          <a:lstStyle/>
          <a:p>
            <a:r>
              <a:rPr lang="en-AU" sz="3600" b="1" dirty="0">
                <a:solidFill>
                  <a:srgbClr val="FF0000"/>
                </a:solidFill>
                <a:latin typeface="UniversLTStd-Bold"/>
              </a:rPr>
              <a:t>Reflecting on practice</a:t>
            </a:r>
          </a:p>
          <a:p>
            <a:r>
              <a:rPr lang="en-AU" sz="2800" dirty="0">
                <a:solidFill>
                  <a:srgbClr val="000000"/>
                </a:solidFill>
                <a:latin typeface="UniversLTStd-Light"/>
              </a:rPr>
              <a:t>Reflective writing may ask you to consider the link</a:t>
            </a:r>
          </a:p>
          <a:p>
            <a:r>
              <a:rPr lang="en-AU" sz="2800" dirty="0">
                <a:solidFill>
                  <a:srgbClr val="000000"/>
                </a:solidFill>
                <a:latin typeface="UniversLTStd-Light"/>
              </a:rPr>
              <a:t>between </a:t>
            </a:r>
            <a:r>
              <a:rPr lang="en-AU" sz="2800" b="1" dirty="0">
                <a:solidFill>
                  <a:srgbClr val="0070C0"/>
                </a:solidFill>
                <a:latin typeface="UniversLTStd-Bold"/>
              </a:rPr>
              <a:t>theory</a:t>
            </a:r>
            <a:r>
              <a:rPr lang="en-AU" sz="2800" b="1" dirty="0">
                <a:solidFill>
                  <a:srgbClr val="000000"/>
                </a:solidFill>
                <a:latin typeface="UniversLTStd-Bold"/>
              </a:rPr>
              <a:t> </a:t>
            </a:r>
            <a:r>
              <a:rPr lang="en-AU" sz="2800" dirty="0">
                <a:solidFill>
                  <a:srgbClr val="000000"/>
                </a:solidFill>
                <a:latin typeface="UniversLTStd-Light"/>
              </a:rPr>
              <a:t>(what you study, discuss and read</a:t>
            </a:r>
          </a:p>
          <a:p>
            <a:r>
              <a:rPr lang="en-AU" sz="2800" dirty="0">
                <a:solidFill>
                  <a:srgbClr val="000000"/>
                </a:solidFill>
                <a:latin typeface="UniversLTStd-Light"/>
              </a:rPr>
              <a:t>about at university) and </a:t>
            </a:r>
            <a:r>
              <a:rPr lang="en-AU" sz="2800" b="1" dirty="0">
                <a:solidFill>
                  <a:srgbClr val="0070C0"/>
                </a:solidFill>
                <a:latin typeface="UniversLTStd-Bold"/>
              </a:rPr>
              <a:t>practice</a:t>
            </a:r>
            <a:r>
              <a:rPr lang="en-AU" sz="2800" b="1" dirty="0">
                <a:solidFill>
                  <a:srgbClr val="000000"/>
                </a:solidFill>
                <a:latin typeface="UniversLTStd-Bold"/>
              </a:rPr>
              <a:t> </a:t>
            </a:r>
            <a:r>
              <a:rPr lang="en-AU" sz="2800" dirty="0">
                <a:solidFill>
                  <a:srgbClr val="000000"/>
                </a:solidFill>
                <a:latin typeface="UniversLTStd-Light"/>
              </a:rPr>
              <a:t>(what you do, the</a:t>
            </a:r>
          </a:p>
          <a:p>
            <a:r>
              <a:rPr lang="en-AU" sz="2800" dirty="0">
                <a:solidFill>
                  <a:srgbClr val="000000"/>
                </a:solidFill>
                <a:latin typeface="UniversLTStd-Light"/>
              </a:rPr>
              <a:t>application of the theory in the workplace). Reflection on practical contexts enables you to explore the</a:t>
            </a:r>
          </a:p>
          <a:p>
            <a:r>
              <a:rPr lang="en-AU" sz="2800" dirty="0">
                <a:solidFill>
                  <a:srgbClr val="000000"/>
                </a:solidFill>
                <a:latin typeface="UniversLTStd-Light"/>
              </a:rPr>
              <a:t>relationship between theory and practice in an authentic and concrete way.</a:t>
            </a:r>
            <a:endParaRPr lang="en-AU" sz="2800" dirty="0"/>
          </a:p>
        </p:txBody>
      </p:sp>
    </p:spTree>
    <p:extLst>
      <p:ext uri="{BB962C8B-B14F-4D97-AF65-F5344CB8AC3E}">
        <p14:creationId xmlns:p14="http://schemas.microsoft.com/office/powerpoint/2010/main" val="4277227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6324" y="549691"/>
            <a:ext cx="10538909" cy="5940088"/>
          </a:xfrm>
          <a:prstGeom prst="rect">
            <a:avLst/>
          </a:prstGeom>
        </p:spPr>
        <p:txBody>
          <a:bodyPr wrap="square">
            <a:spAutoFit/>
          </a:bodyPr>
          <a:lstStyle/>
          <a:p>
            <a:r>
              <a:rPr lang="en-AU" sz="2000" dirty="0">
                <a:solidFill>
                  <a:srgbClr val="0070C0"/>
                </a:solidFill>
                <a:latin typeface="FoundrySterling-Light"/>
              </a:rPr>
              <a:t>• introduce peer mentoring schemes that include later year</a:t>
            </a:r>
          </a:p>
          <a:p>
            <a:r>
              <a:rPr lang="en-AU" sz="2000" dirty="0">
                <a:solidFill>
                  <a:srgbClr val="0070C0"/>
                </a:solidFill>
                <a:latin typeface="FoundrySterling-Light"/>
              </a:rPr>
              <a:t>mentors supporting early year students in order to vertically</a:t>
            </a:r>
          </a:p>
          <a:p>
            <a:r>
              <a:rPr lang="en-AU" sz="2000" dirty="0">
                <a:solidFill>
                  <a:srgbClr val="0070C0"/>
                </a:solidFill>
                <a:latin typeface="FoundrySterling-Light"/>
              </a:rPr>
              <a:t>integrate students across year levels</a:t>
            </a:r>
          </a:p>
          <a:p>
            <a:r>
              <a:rPr lang="en-AU" sz="2000" dirty="0">
                <a:solidFill>
                  <a:srgbClr val="0070C0"/>
                </a:solidFill>
                <a:latin typeface="FoundrySterling-Light"/>
              </a:rPr>
              <a:t>• include later year students in lectures or transition support</a:t>
            </a:r>
          </a:p>
          <a:p>
            <a:r>
              <a:rPr lang="en-AU" sz="2000" dirty="0">
                <a:solidFill>
                  <a:srgbClr val="0070C0"/>
                </a:solidFill>
                <a:latin typeface="FoundrySterling-Light"/>
              </a:rPr>
              <a:t>programs that help students to develop a sense of belonging to</a:t>
            </a:r>
          </a:p>
          <a:p>
            <a:r>
              <a:rPr lang="en-AU" sz="2000" dirty="0">
                <a:solidFill>
                  <a:srgbClr val="0070C0"/>
                </a:solidFill>
                <a:latin typeface="FoundrySterling-Light"/>
              </a:rPr>
              <a:t>the university, campus and disciplinary community</a:t>
            </a:r>
          </a:p>
          <a:p>
            <a:r>
              <a:rPr lang="en-AU" sz="2000" dirty="0">
                <a:solidFill>
                  <a:srgbClr val="0070C0"/>
                </a:solidFill>
                <a:latin typeface="FoundrySterling-Light"/>
              </a:rPr>
              <a:t>• build cross-disciplinary connections with other courses to</a:t>
            </a:r>
          </a:p>
          <a:p>
            <a:r>
              <a:rPr lang="en-AU" sz="2000" dirty="0">
                <a:solidFill>
                  <a:srgbClr val="0070C0"/>
                </a:solidFill>
                <a:latin typeface="FoundrySterling-Light"/>
              </a:rPr>
              <a:t>ensure that students have maximum exposure to a range of</a:t>
            </a:r>
          </a:p>
          <a:p>
            <a:r>
              <a:rPr lang="en-AU" sz="2000" dirty="0">
                <a:solidFill>
                  <a:srgbClr val="0070C0"/>
                </a:solidFill>
                <a:latin typeface="FoundrySterling-Light"/>
              </a:rPr>
              <a:t>learning and social experiences</a:t>
            </a:r>
          </a:p>
          <a:p>
            <a:r>
              <a:rPr lang="en-AU" sz="2000" dirty="0">
                <a:solidFill>
                  <a:srgbClr val="0070C0"/>
                </a:solidFill>
                <a:latin typeface="FoundrySterling-Light"/>
              </a:rPr>
              <a:t>• invite participation by students from all years in cultural and</a:t>
            </a:r>
          </a:p>
          <a:p>
            <a:r>
              <a:rPr lang="en-AU" sz="2000" dirty="0">
                <a:solidFill>
                  <a:srgbClr val="0070C0"/>
                </a:solidFill>
                <a:latin typeface="FoundrySterling-Light"/>
              </a:rPr>
              <a:t>intellectual events such as public lectures and performances</a:t>
            </a:r>
          </a:p>
          <a:p>
            <a:r>
              <a:rPr lang="en-AU" sz="2000" dirty="0">
                <a:solidFill>
                  <a:srgbClr val="0070C0"/>
                </a:solidFill>
                <a:latin typeface="FoundrySterling-Light"/>
              </a:rPr>
              <a:t>• encourage and support students in extracurricular activities and</a:t>
            </a:r>
          </a:p>
          <a:p>
            <a:r>
              <a:rPr lang="en-AU" sz="2000" dirty="0">
                <a:solidFill>
                  <a:srgbClr val="0070C0"/>
                </a:solidFill>
                <a:latin typeface="FoundrySterling-Light"/>
              </a:rPr>
              <a:t>in the formation of social and intellectual communities</a:t>
            </a:r>
          </a:p>
          <a:p>
            <a:r>
              <a:rPr lang="en-AU" sz="2000" dirty="0">
                <a:solidFill>
                  <a:srgbClr val="0070C0"/>
                </a:solidFill>
                <a:latin typeface="FoundrySterling-Light"/>
              </a:rPr>
              <a:t>on campus</a:t>
            </a:r>
          </a:p>
          <a:p>
            <a:r>
              <a:rPr lang="en-AU" sz="2000" dirty="0">
                <a:solidFill>
                  <a:srgbClr val="0070C0"/>
                </a:solidFill>
                <a:latin typeface="FoundrySterling-Light"/>
              </a:rPr>
              <a:t>• extend the notion of ‘campus’ to include the virtual campus</a:t>
            </a:r>
          </a:p>
          <a:p>
            <a:r>
              <a:rPr lang="en-AU" sz="2000" dirty="0">
                <a:solidFill>
                  <a:srgbClr val="0070C0"/>
                </a:solidFill>
                <a:latin typeface="FoundrySterling-Light"/>
              </a:rPr>
              <a:t>environment and ensure that students who are studying</a:t>
            </a:r>
          </a:p>
          <a:p>
            <a:r>
              <a:rPr lang="en-AU" sz="2000" dirty="0">
                <a:solidFill>
                  <a:srgbClr val="0070C0"/>
                </a:solidFill>
                <a:latin typeface="FoundrySterling-Light"/>
              </a:rPr>
              <a:t>in mixed or online modes have comparable opportunities to</a:t>
            </a:r>
          </a:p>
          <a:p>
            <a:r>
              <a:rPr lang="en-AU" sz="2000" dirty="0">
                <a:solidFill>
                  <a:srgbClr val="0070C0"/>
                </a:solidFill>
                <a:latin typeface="FoundrySterling-Light"/>
              </a:rPr>
              <a:t>on-campus students in terms of access to and </a:t>
            </a:r>
            <a:r>
              <a:rPr lang="en-AU" sz="2000" dirty="0" err="1">
                <a:solidFill>
                  <a:srgbClr val="0070C0"/>
                </a:solidFill>
                <a:latin typeface="FoundrySterling-Light"/>
              </a:rPr>
              <a:t>engagment</a:t>
            </a:r>
            <a:r>
              <a:rPr lang="en-AU" sz="2000" dirty="0">
                <a:solidFill>
                  <a:srgbClr val="0070C0"/>
                </a:solidFill>
                <a:latin typeface="FoundrySterling-Light"/>
              </a:rPr>
              <a:t> with</a:t>
            </a:r>
          </a:p>
          <a:p>
            <a:r>
              <a:rPr lang="en-AU" sz="2000" dirty="0">
                <a:solidFill>
                  <a:srgbClr val="0070C0"/>
                </a:solidFill>
                <a:latin typeface="FoundrySterling-Light"/>
              </a:rPr>
              <a:t>the university, its services and learning experiences</a:t>
            </a:r>
            <a:r>
              <a:rPr lang="en-AU" dirty="0">
                <a:latin typeface="FoundrySterling-Light"/>
              </a:rPr>
              <a:t>.</a:t>
            </a:r>
            <a:endParaRPr lang="en-AU" dirty="0"/>
          </a:p>
        </p:txBody>
      </p:sp>
    </p:spTree>
    <p:extLst>
      <p:ext uri="{BB962C8B-B14F-4D97-AF65-F5344CB8AC3E}">
        <p14:creationId xmlns:p14="http://schemas.microsoft.com/office/powerpoint/2010/main" val="261748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2079" y="162792"/>
            <a:ext cx="10614213" cy="5016758"/>
          </a:xfrm>
          <a:prstGeom prst="rect">
            <a:avLst/>
          </a:prstGeom>
        </p:spPr>
        <p:txBody>
          <a:bodyPr wrap="square">
            <a:spAutoFit/>
          </a:bodyPr>
          <a:lstStyle/>
          <a:p>
            <a:r>
              <a:rPr lang="en-AU" sz="2000" dirty="0">
                <a:solidFill>
                  <a:srgbClr val="EF3124"/>
                </a:solidFill>
                <a:latin typeface="FoundrySterling-Medium"/>
              </a:rPr>
              <a:t>Enhance student engagement and</a:t>
            </a:r>
          </a:p>
          <a:p>
            <a:r>
              <a:rPr lang="en-AU" sz="2000" dirty="0">
                <a:solidFill>
                  <a:srgbClr val="EF3124"/>
                </a:solidFill>
                <a:latin typeface="FoundrySterling-Medium"/>
              </a:rPr>
              <a:t>learning through effective curriculum design,</a:t>
            </a:r>
          </a:p>
          <a:p>
            <a:r>
              <a:rPr lang="en-AU" sz="2000" dirty="0">
                <a:solidFill>
                  <a:srgbClr val="EF3124"/>
                </a:solidFill>
                <a:latin typeface="FoundrySterling-Medium"/>
              </a:rPr>
              <a:t>pedagogy, use of technology, and assessment</a:t>
            </a:r>
          </a:p>
          <a:p>
            <a:r>
              <a:rPr lang="en-AU" sz="2000" dirty="0">
                <a:solidFill>
                  <a:srgbClr val="EF3124"/>
                </a:solidFill>
                <a:latin typeface="FoundrySterling-Medium"/>
              </a:rPr>
              <a:t>strategies.</a:t>
            </a:r>
          </a:p>
          <a:p>
            <a:r>
              <a:rPr lang="en-AU" sz="2400" dirty="0">
                <a:solidFill>
                  <a:srgbClr val="000000"/>
                </a:solidFill>
                <a:latin typeface="FoundrySterling-Medium"/>
              </a:rPr>
              <a:t>To apply this Principle, a teacher may:</a:t>
            </a:r>
          </a:p>
          <a:p>
            <a:r>
              <a:rPr lang="en-AU" sz="2400" dirty="0">
                <a:solidFill>
                  <a:srgbClr val="0070C0"/>
                </a:solidFill>
                <a:latin typeface="FoundrySterling-Light"/>
              </a:rPr>
              <a:t>• clearly communicate the goals and objectives of courses and</a:t>
            </a:r>
          </a:p>
          <a:p>
            <a:r>
              <a:rPr lang="en-AU" sz="2400" dirty="0">
                <a:solidFill>
                  <a:srgbClr val="0070C0"/>
                </a:solidFill>
                <a:latin typeface="FoundrySterling-Light"/>
              </a:rPr>
              <a:t>programs</a:t>
            </a:r>
          </a:p>
          <a:p>
            <a:r>
              <a:rPr lang="en-AU" sz="2400" dirty="0">
                <a:solidFill>
                  <a:srgbClr val="0070C0"/>
                </a:solidFill>
                <a:latin typeface="FoundrySterling-Light"/>
              </a:rPr>
              <a:t>• explicitly link teaching and learning activities and assessment</a:t>
            </a:r>
          </a:p>
          <a:p>
            <a:r>
              <a:rPr lang="en-AU" sz="2400" dirty="0">
                <a:solidFill>
                  <a:srgbClr val="0070C0"/>
                </a:solidFill>
                <a:latin typeface="FoundrySterling-Light"/>
              </a:rPr>
              <a:t>tasks to learning objectives</a:t>
            </a:r>
          </a:p>
          <a:p>
            <a:r>
              <a:rPr lang="en-AU" sz="2400" dirty="0">
                <a:solidFill>
                  <a:srgbClr val="0070C0"/>
                </a:solidFill>
                <a:latin typeface="FoundrySterling-Light"/>
              </a:rPr>
              <a:t>• ensure that learning objectives are clearly aligned with the</a:t>
            </a:r>
          </a:p>
          <a:p>
            <a:r>
              <a:rPr lang="en-AU" sz="2400" dirty="0">
                <a:solidFill>
                  <a:srgbClr val="0070C0"/>
                </a:solidFill>
                <a:latin typeface="FoundrySterling-Light"/>
              </a:rPr>
              <a:t>graduate attributes of the university and the relevant</a:t>
            </a:r>
          </a:p>
          <a:p>
            <a:r>
              <a:rPr lang="en-AU" sz="2400" dirty="0">
                <a:solidFill>
                  <a:srgbClr val="0070C0"/>
                </a:solidFill>
                <a:latin typeface="FoundrySterling-Light"/>
              </a:rPr>
              <a:t>discipline-specific attributes associate with the course and</a:t>
            </a:r>
          </a:p>
          <a:p>
            <a:r>
              <a:rPr lang="en-AU" sz="2400" dirty="0">
                <a:solidFill>
                  <a:srgbClr val="0070C0"/>
                </a:solidFill>
                <a:latin typeface="FoundrySterling-Light"/>
              </a:rPr>
              <a:t>that this is made explicit to the students</a:t>
            </a:r>
          </a:p>
          <a:p>
            <a:endParaRPr lang="en-AU" sz="2400" dirty="0"/>
          </a:p>
        </p:txBody>
      </p:sp>
    </p:spTree>
    <p:extLst>
      <p:ext uri="{BB962C8B-B14F-4D97-AF65-F5344CB8AC3E}">
        <p14:creationId xmlns:p14="http://schemas.microsoft.com/office/powerpoint/2010/main" val="2836913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961" y="686798"/>
            <a:ext cx="8688593" cy="4524315"/>
          </a:xfrm>
          <a:prstGeom prst="rect">
            <a:avLst/>
          </a:prstGeom>
        </p:spPr>
        <p:txBody>
          <a:bodyPr wrap="square">
            <a:spAutoFit/>
          </a:bodyPr>
          <a:lstStyle/>
          <a:p>
            <a:r>
              <a:rPr lang="en-AU" sz="2400" dirty="0">
                <a:solidFill>
                  <a:srgbClr val="0070C0"/>
                </a:solidFill>
                <a:latin typeface="FoundrySterling-Light"/>
              </a:rPr>
              <a:t>• include, where appropriate, content that is aligned with the</a:t>
            </a:r>
          </a:p>
          <a:p>
            <a:r>
              <a:rPr lang="en-AU" sz="2400" dirty="0">
                <a:solidFill>
                  <a:srgbClr val="0070C0"/>
                </a:solidFill>
                <a:latin typeface="FoundrySterling-Light"/>
              </a:rPr>
              <a:t>signature aspects of the Griffith Experience (work integrated</a:t>
            </a:r>
          </a:p>
          <a:p>
            <a:r>
              <a:rPr lang="en-AU" sz="2400" dirty="0">
                <a:solidFill>
                  <a:srgbClr val="0070C0"/>
                </a:solidFill>
                <a:latin typeface="FoundrySterling-Light"/>
              </a:rPr>
              <a:t>learning and internationalised curriculum)</a:t>
            </a:r>
          </a:p>
          <a:p>
            <a:r>
              <a:rPr lang="en-AU" sz="2400" dirty="0">
                <a:solidFill>
                  <a:srgbClr val="0070C0"/>
                </a:solidFill>
                <a:latin typeface="FoundrySterling-Light"/>
              </a:rPr>
              <a:t>• ensure that curriculum content is up-to-date, relevant and</a:t>
            </a:r>
          </a:p>
          <a:p>
            <a:r>
              <a:rPr lang="en-AU" sz="2400" dirty="0">
                <a:solidFill>
                  <a:srgbClr val="0070C0"/>
                </a:solidFill>
                <a:latin typeface="FoundrySterling-Light"/>
              </a:rPr>
              <a:t>future focussed</a:t>
            </a:r>
          </a:p>
          <a:p>
            <a:r>
              <a:rPr lang="en-AU" sz="2400" dirty="0">
                <a:solidFill>
                  <a:srgbClr val="0070C0"/>
                </a:solidFill>
                <a:latin typeface="FoundrySterling-Light"/>
              </a:rPr>
              <a:t>• design valid and reliable assessment that ensures academic</a:t>
            </a:r>
          </a:p>
          <a:p>
            <a:r>
              <a:rPr lang="en-AU" sz="2400" dirty="0">
                <a:solidFill>
                  <a:srgbClr val="0070C0"/>
                </a:solidFill>
                <a:latin typeface="FoundrySterling-Light"/>
              </a:rPr>
              <a:t>standards are maintained at the highest level appropriate</a:t>
            </a:r>
          </a:p>
          <a:p>
            <a:r>
              <a:rPr lang="en-AU" sz="2400" dirty="0">
                <a:solidFill>
                  <a:srgbClr val="0070C0"/>
                </a:solidFill>
                <a:latin typeface="FoundrySterling-Light"/>
              </a:rPr>
              <a:t>• design assessment that is fair and has standards appropriate for the discipline</a:t>
            </a:r>
          </a:p>
          <a:p>
            <a:r>
              <a:rPr lang="en-AU" sz="2400" dirty="0">
                <a:solidFill>
                  <a:srgbClr val="0070C0"/>
                </a:solidFill>
                <a:latin typeface="FoundrySterling-Light"/>
              </a:rPr>
              <a:t>• ensure reliable processes for marking and assignment of grades, with consistent and systematic moderation processes used within and across courses</a:t>
            </a:r>
            <a:endParaRPr lang="en-AU" sz="2400" dirty="0">
              <a:solidFill>
                <a:srgbClr val="0070C0"/>
              </a:solidFill>
            </a:endParaRPr>
          </a:p>
        </p:txBody>
      </p:sp>
    </p:spTree>
    <p:extLst>
      <p:ext uri="{BB962C8B-B14F-4D97-AF65-F5344CB8AC3E}">
        <p14:creationId xmlns:p14="http://schemas.microsoft.com/office/powerpoint/2010/main" val="3449646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3143" y="276741"/>
            <a:ext cx="10248452" cy="6555641"/>
          </a:xfrm>
          <a:prstGeom prst="rect">
            <a:avLst/>
          </a:prstGeom>
        </p:spPr>
        <p:txBody>
          <a:bodyPr wrap="square">
            <a:spAutoFit/>
          </a:bodyPr>
          <a:lstStyle/>
          <a:p>
            <a:r>
              <a:rPr lang="en-AU" sz="2000" dirty="0">
                <a:solidFill>
                  <a:srgbClr val="0070C0"/>
                </a:solidFill>
                <a:latin typeface="FoundrySterling-Light"/>
              </a:rPr>
              <a:t>• provide clear information about course and assessment</a:t>
            </a:r>
          </a:p>
          <a:p>
            <a:r>
              <a:rPr lang="en-AU" sz="2000" dirty="0">
                <a:solidFill>
                  <a:srgbClr val="0070C0"/>
                </a:solidFill>
                <a:latin typeface="FoundrySterling-Light"/>
              </a:rPr>
              <a:t>requirements, the criteria by which work is to be judged, and</a:t>
            </a:r>
          </a:p>
          <a:p>
            <a:r>
              <a:rPr lang="en-AU" sz="2000" dirty="0">
                <a:solidFill>
                  <a:srgbClr val="0070C0"/>
                </a:solidFill>
                <a:latin typeface="FoundrySterling-Light"/>
              </a:rPr>
              <a:t>the standards expected for high performance</a:t>
            </a:r>
          </a:p>
          <a:p>
            <a:r>
              <a:rPr lang="en-AU" sz="2000" dirty="0">
                <a:solidFill>
                  <a:srgbClr val="0070C0"/>
                </a:solidFill>
                <a:latin typeface="FoundrySterling-Light"/>
              </a:rPr>
              <a:t>• provide timely and targeted feedback on assessment that is</a:t>
            </a:r>
          </a:p>
          <a:p>
            <a:r>
              <a:rPr lang="en-AU" sz="2000" dirty="0">
                <a:solidFill>
                  <a:srgbClr val="0070C0"/>
                </a:solidFill>
                <a:latin typeface="FoundrySterling-Light"/>
              </a:rPr>
              <a:t>designed to enhance students’ learning and that takes account</a:t>
            </a:r>
          </a:p>
          <a:p>
            <a:r>
              <a:rPr lang="en-AU" sz="2000" dirty="0">
                <a:solidFill>
                  <a:srgbClr val="0070C0"/>
                </a:solidFill>
                <a:latin typeface="FoundrySterling-Light"/>
              </a:rPr>
              <a:t>of individual learning needs</a:t>
            </a:r>
          </a:p>
          <a:p>
            <a:r>
              <a:rPr lang="en-AU" sz="2000" dirty="0">
                <a:solidFill>
                  <a:srgbClr val="0070C0"/>
                </a:solidFill>
                <a:latin typeface="FoundrySterling-Light"/>
              </a:rPr>
              <a:t>• use a combination of formative and summative assessments,</a:t>
            </a:r>
          </a:p>
          <a:p>
            <a:r>
              <a:rPr lang="en-AU" sz="2000" dirty="0">
                <a:solidFill>
                  <a:srgbClr val="0070C0"/>
                </a:solidFill>
                <a:latin typeface="FoundrySterling-Light"/>
              </a:rPr>
              <a:t>with opportunity for students to benefit from early feedback</a:t>
            </a:r>
          </a:p>
          <a:p>
            <a:r>
              <a:rPr lang="en-AU" sz="2000" dirty="0">
                <a:solidFill>
                  <a:srgbClr val="0070C0"/>
                </a:solidFill>
                <a:latin typeface="FoundrySterling-Light"/>
              </a:rPr>
              <a:t>• ensure the appropriate spread and timing of assessment tasks,</a:t>
            </a:r>
          </a:p>
          <a:p>
            <a:r>
              <a:rPr lang="en-AU" sz="2000" dirty="0">
                <a:solidFill>
                  <a:srgbClr val="0070C0"/>
                </a:solidFill>
                <a:latin typeface="FoundrySterling-Light"/>
              </a:rPr>
              <a:t>considering student workloads within and across subjects in the</a:t>
            </a:r>
          </a:p>
          <a:p>
            <a:r>
              <a:rPr lang="en-AU" sz="2000" dirty="0">
                <a:solidFill>
                  <a:srgbClr val="0070C0"/>
                </a:solidFill>
                <a:latin typeface="FoundrySterling-Light"/>
              </a:rPr>
              <a:t>timing of assessments</a:t>
            </a:r>
          </a:p>
          <a:p>
            <a:r>
              <a:rPr lang="en-AU" sz="2000" dirty="0">
                <a:solidFill>
                  <a:srgbClr val="0070C0"/>
                </a:solidFill>
                <a:latin typeface="FoundrySterling-Light"/>
              </a:rPr>
              <a:t>• make use of a range of teaching and assessment strategies to</a:t>
            </a:r>
          </a:p>
          <a:p>
            <a:r>
              <a:rPr lang="en-AU" sz="2000" dirty="0">
                <a:solidFill>
                  <a:srgbClr val="0070C0"/>
                </a:solidFill>
                <a:latin typeface="FoundrySterling-Light"/>
              </a:rPr>
              <a:t>take into account different learning styles</a:t>
            </a:r>
          </a:p>
          <a:p>
            <a:r>
              <a:rPr lang="en-AU" sz="2000" dirty="0">
                <a:solidFill>
                  <a:srgbClr val="0070C0"/>
                </a:solidFill>
                <a:latin typeface="FoundrySterling-Light"/>
              </a:rPr>
              <a:t>• make use of ICTs where this will facilitate student learning, i.e.</a:t>
            </a:r>
          </a:p>
          <a:p>
            <a:r>
              <a:rPr lang="en-AU" sz="2000" dirty="0">
                <a:solidFill>
                  <a:srgbClr val="0070C0"/>
                </a:solidFill>
                <a:latin typeface="FoundrySterling-Light"/>
              </a:rPr>
              <a:t>where appropriate (e.g., podcasts, online material, and other</a:t>
            </a:r>
          </a:p>
          <a:p>
            <a:r>
              <a:rPr lang="en-AU" sz="2000" dirty="0">
                <a:solidFill>
                  <a:srgbClr val="0070C0"/>
                </a:solidFill>
                <a:latin typeface="FoundrySterling-Light"/>
              </a:rPr>
              <a:t>forms of ICT)</a:t>
            </a:r>
          </a:p>
          <a:p>
            <a:r>
              <a:rPr lang="en-AU" sz="2000" dirty="0">
                <a:solidFill>
                  <a:srgbClr val="0070C0"/>
                </a:solidFill>
                <a:latin typeface="FoundrySterling-Light"/>
              </a:rPr>
              <a:t>• ensure that students are made aware of issues and policies</a:t>
            </a:r>
          </a:p>
          <a:p>
            <a:r>
              <a:rPr lang="en-AU" sz="2000" dirty="0">
                <a:solidFill>
                  <a:srgbClr val="0070C0"/>
                </a:solidFill>
                <a:latin typeface="FoundrySterling-Light"/>
              </a:rPr>
              <a:t>relating to academic integrity and penalties associated with</a:t>
            </a:r>
          </a:p>
          <a:p>
            <a:r>
              <a:rPr lang="en-AU" sz="2000" dirty="0">
                <a:solidFill>
                  <a:srgbClr val="0070C0"/>
                </a:solidFill>
                <a:latin typeface="FoundrySterling-Light"/>
              </a:rPr>
              <a:t>breaches</a:t>
            </a:r>
          </a:p>
          <a:p>
            <a:r>
              <a:rPr lang="en-AU" sz="2000" dirty="0">
                <a:solidFill>
                  <a:srgbClr val="0070C0"/>
                </a:solidFill>
                <a:latin typeface="FoundrySterling-Light"/>
              </a:rPr>
              <a:t>• where possible, provide flexibility in terms of delivery of course</a:t>
            </a:r>
          </a:p>
          <a:p>
            <a:r>
              <a:rPr lang="en-AU" sz="2000" dirty="0">
                <a:solidFill>
                  <a:srgbClr val="0070C0"/>
                </a:solidFill>
                <a:latin typeface="FoundrySterling-Light"/>
              </a:rPr>
              <a:t>content and type/timing of assessment</a:t>
            </a:r>
            <a:endParaRPr lang="en-AU" sz="2000" dirty="0">
              <a:solidFill>
                <a:srgbClr val="0070C0"/>
              </a:solidFill>
            </a:endParaRPr>
          </a:p>
        </p:txBody>
      </p:sp>
    </p:spTree>
    <p:extLst>
      <p:ext uri="{BB962C8B-B14F-4D97-AF65-F5344CB8AC3E}">
        <p14:creationId xmlns:p14="http://schemas.microsoft.com/office/powerpoint/2010/main" val="1289743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4202" y="0"/>
            <a:ext cx="8107680" cy="6494085"/>
          </a:xfrm>
          <a:prstGeom prst="rect">
            <a:avLst/>
          </a:prstGeom>
        </p:spPr>
        <p:txBody>
          <a:bodyPr wrap="square">
            <a:spAutoFit/>
          </a:bodyPr>
          <a:lstStyle/>
          <a:p>
            <a:r>
              <a:rPr lang="en-AU" sz="2000" dirty="0">
                <a:solidFill>
                  <a:srgbClr val="EF3124"/>
                </a:solidFill>
                <a:latin typeface="FoundrySterling-Medium"/>
              </a:rPr>
              <a:t>Continuously improve teaching</a:t>
            </a:r>
          </a:p>
          <a:p>
            <a:r>
              <a:rPr lang="en-AU" sz="2000" dirty="0">
                <a:solidFill>
                  <a:srgbClr val="EF3124"/>
                </a:solidFill>
                <a:latin typeface="FoundrySterling-Medium"/>
              </a:rPr>
              <a:t>practice through participation in professional</a:t>
            </a:r>
          </a:p>
          <a:p>
            <a:r>
              <a:rPr lang="en-AU" sz="2000" dirty="0">
                <a:solidFill>
                  <a:srgbClr val="EF3124"/>
                </a:solidFill>
                <a:latin typeface="FoundrySterling-Medium"/>
              </a:rPr>
              <a:t>development, and critical reflection informed by a</a:t>
            </a:r>
          </a:p>
          <a:p>
            <a:r>
              <a:rPr lang="en-AU" sz="2000" dirty="0">
                <a:solidFill>
                  <a:srgbClr val="EF3124"/>
                </a:solidFill>
                <a:latin typeface="FoundrySterling-Medium"/>
              </a:rPr>
              <a:t>range of evaluation approaches.</a:t>
            </a:r>
          </a:p>
          <a:p>
            <a:r>
              <a:rPr lang="en-AU" sz="2400" dirty="0">
                <a:solidFill>
                  <a:srgbClr val="000000"/>
                </a:solidFill>
                <a:latin typeface="FoundrySterling-Light"/>
              </a:rPr>
              <a:t>To apply this Principle, a teacher may:</a:t>
            </a:r>
          </a:p>
          <a:p>
            <a:r>
              <a:rPr lang="en-AU" sz="2400" dirty="0">
                <a:solidFill>
                  <a:srgbClr val="000000"/>
                </a:solidFill>
                <a:latin typeface="FoundrySterling-Light"/>
              </a:rPr>
              <a:t>• </a:t>
            </a:r>
            <a:r>
              <a:rPr lang="en-AU" sz="2400" dirty="0">
                <a:solidFill>
                  <a:srgbClr val="0070C0"/>
                </a:solidFill>
                <a:latin typeface="FoundrySterling-Light"/>
              </a:rPr>
              <a:t>regularly monitor how effectively students are engaging with learning in their courses and programs</a:t>
            </a:r>
          </a:p>
          <a:p>
            <a:r>
              <a:rPr lang="en-AU" sz="2400" dirty="0">
                <a:solidFill>
                  <a:srgbClr val="0070C0"/>
                </a:solidFill>
                <a:latin typeface="FoundrySterling-Light"/>
              </a:rPr>
              <a:t>• seek feedback from students and peers and engage in a</a:t>
            </a:r>
          </a:p>
          <a:p>
            <a:r>
              <a:rPr lang="en-AU" sz="2400" dirty="0">
                <a:solidFill>
                  <a:srgbClr val="0070C0"/>
                </a:solidFill>
                <a:latin typeface="FoundrySterling-Light"/>
              </a:rPr>
              <a:t>continuous cycle of improvement by identifying strengths</a:t>
            </a:r>
          </a:p>
          <a:p>
            <a:r>
              <a:rPr lang="en-AU" sz="2400" dirty="0">
                <a:solidFill>
                  <a:srgbClr val="0070C0"/>
                </a:solidFill>
                <a:latin typeface="FoundrySterling-Light"/>
              </a:rPr>
              <a:t>and weaknesses and responding accordingly</a:t>
            </a:r>
          </a:p>
          <a:p>
            <a:r>
              <a:rPr lang="en-AU" sz="2400" dirty="0">
                <a:solidFill>
                  <a:srgbClr val="0070C0"/>
                </a:solidFill>
                <a:latin typeface="FoundrySterling-Light"/>
              </a:rPr>
              <a:t>• use student feedback about teaching, courses and programs to examine and justify possible changes to curricula and teaching</a:t>
            </a:r>
          </a:p>
          <a:p>
            <a:r>
              <a:rPr lang="en-AU" sz="2400" dirty="0">
                <a:solidFill>
                  <a:srgbClr val="0070C0"/>
                </a:solidFill>
                <a:latin typeface="FoundrySterling-Light"/>
              </a:rPr>
              <a:t>• provide feedback to students regarding ways in which they have improved the course in response to their feedback (closing the loop)</a:t>
            </a:r>
          </a:p>
          <a:p>
            <a:r>
              <a:rPr lang="en-AU" sz="2400" dirty="0">
                <a:solidFill>
                  <a:srgbClr val="0070C0"/>
                </a:solidFill>
                <a:latin typeface="FoundrySterling-Light"/>
              </a:rPr>
              <a:t>• make use of peer (colleague) mentoring or peer observation strategies to improve their teaching</a:t>
            </a:r>
            <a:endParaRPr lang="en-AU" sz="2400" dirty="0">
              <a:solidFill>
                <a:srgbClr val="0070C0"/>
              </a:solidFill>
            </a:endParaRPr>
          </a:p>
        </p:txBody>
      </p:sp>
    </p:spTree>
    <p:extLst>
      <p:ext uri="{BB962C8B-B14F-4D97-AF65-F5344CB8AC3E}">
        <p14:creationId xmlns:p14="http://schemas.microsoft.com/office/powerpoint/2010/main" val="2815210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051" y="230969"/>
            <a:ext cx="9957995" cy="6370975"/>
          </a:xfrm>
          <a:prstGeom prst="rect">
            <a:avLst/>
          </a:prstGeom>
        </p:spPr>
        <p:txBody>
          <a:bodyPr wrap="square">
            <a:spAutoFit/>
          </a:bodyPr>
          <a:lstStyle/>
          <a:p>
            <a:pPr marL="285750" indent="-285750">
              <a:buFont typeface="Arial" panose="020B0604020202020204" pitchFamily="34" charset="0"/>
              <a:buChar char="•"/>
            </a:pPr>
            <a:r>
              <a:rPr lang="en-AU" sz="2400" dirty="0">
                <a:solidFill>
                  <a:srgbClr val="0070C0"/>
                </a:solidFill>
                <a:latin typeface="FoundrySterling-Light"/>
              </a:rPr>
              <a:t>investigate student learning more formally by designing an</a:t>
            </a:r>
          </a:p>
          <a:p>
            <a:r>
              <a:rPr lang="en-AU" sz="2400" dirty="0">
                <a:solidFill>
                  <a:srgbClr val="0070C0"/>
                </a:solidFill>
                <a:latin typeface="FoundrySterling-Light"/>
              </a:rPr>
              <a:t>action research study to address a particular issue or</a:t>
            </a:r>
          </a:p>
          <a:p>
            <a:r>
              <a:rPr lang="en-AU" sz="2400" dirty="0">
                <a:solidFill>
                  <a:srgbClr val="0070C0"/>
                </a:solidFill>
                <a:latin typeface="FoundrySterling-Light"/>
              </a:rPr>
              <a:t>problem that needs attention</a:t>
            </a:r>
          </a:p>
          <a:p>
            <a:r>
              <a:rPr lang="en-AU" sz="2400" dirty="0">
                <a:solidFill>
                  <a:srgbClr val="0070C0"/>
                </a:solidFill>
                <a:latin typeface="FoundrySterling-Light"/>
              </a:rPr>
              <a:t>• attend and contribute to learning and teaching seminars at the</a:t>
            </a:r>
          </a:p>
          <a:p>
            <a:r>
              <a:rPr lang="en-AU" sz="2400" dirty="0">
                <a:solidFill>
                  <a:srgbClr val="0070C0"/>
                </a:solidFill>
                <a:latin typeface="FoundrySterling-Light"/>
              </a:rPr>
              <a:t>Group and University level</a:t>
            </a:r>
          </a:p>
          <a:p>
            <a:r>
              <a:rPr lang="en-AU" sz="2400" dirty="0">
                <a:solidFill>
                  <a:srgbClr val="0070C0"/>
                </a:solidFill>
                <a:latin typeface="FoundrySterling-Light"/>
              </a:rPr>
              <a:t>• participate in local and university networks in the scholarship of</a:t>
            </a:r>
          </a:p>
          <a:p>
            <a:r>
              <a:rPr lang="en-AU" sz="2400" dirty="0">
                <a:solidFill>
                  <a:srgbClr val="0070C0"/>
                </a:solidFill>
                <a:latin typeface="FoundrySterling-Light"/>
              </a:rPr>
              <a:t>learning and teaching</a:t>
            </a:r>
          </a:p>
          <a:p>
            <a:r>
              <a:rPr lang="en-AU" sz="2400" dirty="0">
                <a:solidFill>
                  <a:srgbClr val="0070C0"/>
                </a:solidFill>
                <a:latin typeface="FoundrySterling-Light"/>
              </a:rPr>
              <a:t>• disseminate findings related to teaching and learning to their</a:t>
            </a:r>
          </a:p>
          <a:p>
            <a:r>
              <a:rPr lang="en-AU" sz="2400" dirty="0">
                <a:solidFill>
                  <a:srgbClr val="0070C0"/>
                </a:solidFill>
                <a:latin typeface="FoundrySterling-Light"/>
              </a:rPr>
              <a:t>own discipline, other university staff, and more broadly</a:t>
            </a:r>
          </a:p>
          <a:p>
            <a:r>
              <a:rPr lang="en-AU" sz="2400" dirty="0">
                <a:solidFill>
                  <a:srgbClr val="0070C0"/>
                </a:solidFill>
                <a:latin typeface="FoundrySterling-Light"/>
              </a:rPr>
              <a:t>within the higher education sector</a:t>
            </a:r>
          </a:p>
          <a:p>
            <a:r>
              <a:rPr lang="en-AU" sz="2400" dirty="0">
                <a:solidFill>
                  <a:srgbClr val="0070C0"/>
                </a:solidFill>
                <a:latin typeface="FoundrySterling-Light"/>
              </a:rPr>
              <a:t>• draw on evidence relating to learning and teaching scholarship</a:t>
            </a:r>
          </a:p>
          <a:p>
            <a:r>
              <a:rPr lang="en-AU" sz="2400" dirty="0">
                <a:solidFill>
                  <a:srgbClr val="0070C0"/>
                </a:solidFill>
                <a:latin typeface="FoundrySterling-Light"/>
              </a:rPr>
              <a:t>from journal publications, conferences, GIHE website, seminars,</a:t>
            </a:r>
          </a:p>
          <a:p>
            <a:r>
              <a:rPr lang="en-AU" sz="2400" dirty="0">
                <a:solidFill>
                  <a:srgbClr val="0070C0"/>
                </a:solidFill>
                <a:latin typeface="FoundrySterling-Light"/>
              </a:rPr>
              <a:t>workshops etc.</a:t>
            </a:r>
          </a:p>
          <a:p>
            <a:r>
              <a:rPr lang="en-AU" sz="2400" dirty="0">
                <a:solidFill>
                  <a:srgbClr val="0070C0"/>
                </a:solidFill>
                <a:latin typeface="FoundrySterling-Light"/>
              </a:rPr>
              <a:t>• develop scholarly practice through professional development</a:t>
            </a:r>
          </a:p>
          <a:p>
            <a:r>
              <a:rPr lang="en-AU" sz="2400" dirty="0">
                <a:solidFill>
                  <a:srgbClr val="0070C0"/>
                </a:solidFill>
                <a:latin typeface="FoundrySterling-Light"/>
              </a:rPr>
              <a:t>activities</a:t>
            </a:r>
          </a:p>
          <a:p>
            <a:r>
              <a:rPr lang="en-AU" sz="2400" dirty="0">
                <a:solidFill>
                  <a:srgbClr val="0070C0"/>
                </a:solidFill>
                <a:latin typeface="FoundrySterling-Light"/>
              </a:rPr>
              <a:t>• enrol in a further education program such as the Graduate</a:t>
            </a:r>
          </a:p>
          <a:p>
            <a:r>
              <a:rPr lang="en-AU" sz="2400" dirty="0">
                <a:solidFill>
                  <a:srgbClr val="0070C0"/>
                </a:solidFill>
                <a:latin typeface="FoundrySterling-Light"/>
              </a:rPr>
              <a:t>Certificate in Higher Education</a:t>
            </a:r>
            <a:endParaRPr lang="en-AU" sz="2400" dirty="0">
              <a:solidFill>
                <a:srgbClr val="0070C0"/>
              </a:solidFill>
            </a:endParaRPr>
          </a:p>
        </p:txBody>
      </p:sp>
    </p:spTree>
    <p:extLst>
      <p:ext uri="{BB962C8B-B14F-4D97-AF65-F5344CB8AC3E}">
        <p14:creationId xmlns:p14="http://schemas.microsoft.com/office/powerpoint/2010/main" val="3063900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5115" y="615461"/>
            <a:ext cx="8839200" cy="2246769"/>
          </a:xfrm>
          <a:prstGeom prst="rect">
            <a:avLst/>
          </a:prstGeom>
        </p:spPr>
        <p:txBody>
          <a:bodyPr wrap="square">
            <a:spAutoFit/>
          </a:bodyPr>
          <a:lstStyle/>
          <a:p>
            <a:pPr marL="285750" indent="-285750">
              <a:buFont typeface="Arial" panose="020B0604020202020204" pitchFamily="34" charset="0"/>
              <a:buChar char="•"/>
            </a:pPr>
            <a:r>
              <a:rPr lang="en-AU" sz="2800" dirty="0">
                <a:solidFill>
                  <a:srgbClr val="0070C0"/>
                </a:solidFill>
                <a:latin typeface="FoundrySterling-Light"/>
              </a:rPr>
              <a:t>publish and apply the results of their scholarly investigations into their teaching and provide feedback on their findings to students</a:t>
            </a:r>
          </a:p>
          <a:p>
            <a:r>
              <a:rPr lang="en-AU" sz="2800" dirty="0">
                <a:solidFill>
                  <a:srgbClr val="0070C0"/>
                </a:solidFill>
                <a:latin typeface="FoundrySterling-Light"/>
              </a:rPr>
              <a:t>• be a contributing member of disciplinary societies and organisations .</a:t>
            </a:r>
            <a:endParaRPr lang="en-AU" sz="2800" dirty="0">
              <a:solidFill>
                <a:srgbClr val="0070C0"/>
              </a:solidFill>
            </a:endParaRPr>
          </a:p>
        </p:txBody>
      </p:sp>
    </p:spTree>
    <p:extLst>
      <p:ext uri="{BB962C8B-B14F-4D97-AF65-F5344CB8AC3E}">
        <p14:creationId xmlns:p14="http://schemas.microsoft.com/office/powerpoint/2010/main" val="2593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6278" y="39757"/>
            <a:ext cx="10031895" cy="4893647"/>
          </a:xfrm>
          <a:prstGeom prst="rect">
            <a:avLst/>
          </a:prstGeom>
        </p:spPr>
        <p:txBody>
          <a:bodyPr wrap="square">
            <a:spAutoFit/>
          </a:bodyPr>
          <a:lstStyle/>
          <a:p>
            <a:r>
              <a:rPr lang="en-AU" sz="2400" dirty="0">
                <a:solidFill>
                  <a:srgbClr val="FF0000"/>
                </a:solidFill>
                <a:latin typeface="AdvOT323a8e6c.B"/>
              </a:rPr>
              <a:t>Teaching reflective skills</a:t>
            </a:r>
          </a:p>
          <a:p>
            <a:r>
              <a:rPr lang="en-AU" sz="2400" dirty="0">
                <a:solidFill>
                  <a:srgbClr val="7030A0"/>
                </a:solidFill>
                <a:latin typeface="AdvOT8cb2ddbd"/>
              </a:rPr>
              <a:t>Teaching reflective skills in academia has steadily grown in importance (</a:t>
            </a:r>
            <a:r>
              <a:rPr lang="en-AU" sz="2400" dirty="0" err="1">
                <a:solidFill>
                  <a:srgbClr val="7030A0"/>
                </a:solidFill>
                <a:latin typeface="AdvOT8cb2ddbd"/>
              </a:rPr>
              <a:t>Schon</a:t>
            </a:r>
            <a:r>
              <a:rPr lang="en-AU" sz="2400" dirty="0">
                <a:solidFill>
                  <a:srgbClr val="7030A0"/>
                </a:solidFill>
                <a:latin typeface="AdvOT8cb2ddbd"/>
              </a:rPr>
              <a:t>, 1987;Schunk and Zimmerman, 1998), from strong beginnings in professions such as nursing it became more apparent how useful the practice was for work-based leaners generally.</a:t>
            </a:r>
          </a:p>
          <a:p>
            <a:r>
              <a:rPr lang="en-AU" sz="2400" dirty="0">
                <a:solidFill>
                  <a:srgbClr val="7030A0"/>
                </a:solidFill>
                <a:latin typeface="AdvOT8cb2ddbd"/>
              </a:rPr>
              <a:t>Teaching reflective skills is beginning to appear across the curriculum, with many different kinds of students being asked to compile reflective essays, reports, journals, logs, diaries, or portfolios as part of their assignments in UK universities (</a:t>
            </a:r>
            <a:r>
              <a:rPr lang="en-AU" sz="2400" dirty="0" err="1">
                <a:solidFill>
                  <a:srgbClr val="7030A0"/>
                </a:solidFill>
                <a:latin typeface="AdvOT8cb2ddbd"/>
              </a:rPr>
              <a:t>Helyer</a:t>
            </a:r>
            <a:r>
              <a:rPr lang="en-AU" sz="2400" dirty="0">
                <a:solidFill>
                  <a:srgbClr val="7030A0"/>
                </a:solidFill>
                <a:latin typeface="AdvOT8cb2ddbd"/>
              </a:rPr>
              <a:t> and Kay, 2015). Assistance with this reflection is often found in student handbooks, as part of induction days, by allowing access to past students</a:t>
            </a:r>
            <a:r>
              <a:rPr lang="en-AU" sz="2400" dirty="0">
                <a:solidFill>
                  <a:srgbClr val="7030A0"/>
                </a:solidFill>
                <a:latin typeface="AdvTT2876772e+20"/>
              </a:rPr>
              <a:t>’ </a:t>
            </a:r>
            <a:r>
              <a:rPr lang="en-AU" sz="2400" dirty="0">
                <a:solidFill>
                  <a:srgbClr val="7030A0"/>
                </a:solidFill>
                <a:latin typeface="AdvOT8cb2ddbd"/>
              </a:rPr>
              <a:t>successful reflective work and through stated sessions containing learning theories and styles, meta-cognition, self-analysis of strengths and weaknesses and the writing of personal statements (</a:t>
            </a:r>
            <a:r>
              <a:rPr lang="en-AU" sz="2400" dirty="0" err="1">
                <a:solidFill>
                  <a:srgbClr val="7030A0"/>
                </a:solidFill>
                <a:latin typeface="AdvOT8cb2ddbd"/>
              </a:rPr>
              <a:t>Helyer</a:t>
            </a:r>
            <a:r>
              <a:rPr lang="en-AU" sz="2400" dirty="0">
                <a:solidFill>
                  <a:srgbClr val="7030A0"/>
                </a:solidFill>
                <a:latin typeface="AdvOT8cb2ddbd"/>
              </a:rPr>
              <a:t> and Price, 2015).</a:t>
            </a:r>
            <a:endParaRPr lang="en-AU" sz="2400" dirty="0">
              <a:solidFill>
                <a:srgbClr val="7030A0"/>
              </a:solidFill>
            </a:endParaRPr>
          </a:p>
        </p:txBody>
      </p:sp>
    </p:spTree>
    <p:extLst>
      <p:ext uri="{BB962C8B-B14F-4D97-AF65-F5344CB8AC3E}">
        <p14:creationId xmlns:p14="http://schemas.microsoft.com/office/powerpoint/2010/main" val="3218615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3025" y="167741"/>
            <a:ext cx="10031897" cy="1938992"/>
          </a:xfrm>
          <a:prstGeom prst="rect">
            <a:avLst/>
          </a:prstGeom>
        </p:spPr>
        <p:txBody>
          <a:bodyPr wrap="square">
            <a:spAutoFit/>
          </a:bodyPr>
          <a:lstStyle/>
          <a:p>
            <a:r>
              <a:rPr lang="en-AU" sz="2400" dirty="0">
                <a:solidFill>
                  <a:srgbClr val="FF0000"/>
                </a:solidFill>
                <a:latin typeface="AdvOT8cb2ddbd"/>
              </a:rPr>
              <a:t>Guidance might include such tips:</a:t>
            </a:r>
          </a:p>
          <a:p>
            <a:r>
              <a:rPr lang="en-AU" sz="2400" dirty="0">
                <a:latin typeface="AdvOT8608a8d1+20"/>
              </a:rPr>
              <a:t>• </a:t>
            </a:r>
            <a:r>
              <a:rPr lang="en-AU" sz="2400" dirty="0">
                <a:latin typeface="AdvOT8cb2ddbd"/>
              </a:rPr>
              <a:t>reflect strategically on where you have learned through past experiences;</a:t>
            </a:r>
          </a:p>
          <a:p>
            <a:r>
              <a:rPr lang="en-AU" sz="2400" dirty="0">
                <a:latin typeface="AdvOT8608a8d1+20"/>
              </a:rPr>
              <a:t>• </a:t>
            </a:r>
            <a:r>
              <a:rPr lang="en-AU" sz="2400" dirty="0">
                <a:latin typeface="AdvOT8cb2ddbd"/>
              </a:rPr>
              <a:t>remember that the activity and the learning process are entwined </a:t>
            </a:r>
            <a:r>
              <a:rPr lang="en-AU" sz="2400" dirty="0">
                <a:latin typeface="AdvOT8cb2ddbd+20"/>
              </a:rPr>
              <a:t>– </a:t>
            </a:r>
            <a:r>
              <a:rPr lang="en-AU" sz="2400" dirty="0">
                <a:latin typeface="AdvOT8cb2ddbd"/>
              </a:rPr>
              <a:t>not separate entities;</a:t>
            </a:r>
          </a:p>
          <a:p>
            <a:r>
              <a:rPr lang="en-AU" sz="2400" dirty="0">
                <a:latin typeface="AdvOT8608a8d1+20"/>
              </a:rPr>
              <a:t>• </a:t>
            </a:r>
            <a:r>
              <a:rPr lang="en-AU" sz="2400" dirty="0">
                <a:latin typeface="AdvOT8cb2ddbd"/>
              </a:rPr>
              <a:t>reflect not just on your current study but more generally along your life path;</a:t>
            </a:r>
            <a:endParaRPr lang="en-AU" sz="2400" dirty="0"/>
          </a:p>
        </p:txBody>
      </p:sp>
      <p:sp>
        <p:nvSpPr>
          <p:cNvPr id="3" name="Rectangle 2"/>
          <p:cNvSpPr/>
          <p:nvPr/>
        </p:nvSpPr>
        <p:spPr>
          <a:xfrm>
            <a:off x="1822173" y="1982499"/>
            <a:ext cx="9753600" cy="4154984"/>
          </a:xfrm>
          <a:prstGeom prst="rect">
            <a:avLst/>
          </a:prstGeom>
        </p:spPr>
        <p:txBody>
          <a:bodyPr wrap="square">
            <a:spAutoFit/>
          </a:bodyPr>
          <a:lstStyle/>
          <a:p>
            <a:r>
              <a:rPr lang="en-AU" sz="800" dirty="0">
                <a:latin typeface="AdvOT8608a8d1+20"/>
              </a:rPr>
              <a:t>• </a:t>
            </a:r>
            <a:r>
              <a:rPr lang="en-AU" sz="2400" dirty="0">
                <a:latin typeface="AdvOT8cb2ddbd"/>
              </a:rPr>
              <a:t>make the most of your programme</a:t>
            </a:r>
            <a:r>
              <a:rPr lang="en-AU" sz="2400" dirty="0">
                <a:latin typeface="AdvTT2876772e+20"/>
              </a:rPr>
              <a:t>’</a:t>
            </a:r>
            <a:r>
              <a:rPr lang="en-AU" sz="2400" dirty="0">
                <a:latin typeface="AdvOT8cb2ddbd"/>
              </a:rPr>
              <a:t>s guided self-audit </a:t>
            </a:r>
            <a:r>
              <a:rPr lang="en-AU" sz="2400" dirty="0">
                <a:latin typeface="AdvOT8cb2ddbd+20"/>
              </a:rPr>
              <a:t>– </a:t>
            </a:r>
            <a:r>
              <a:rPr lang="en-AU" sz="2400" dirty="0">
                <a:latin typeface="AdvOT8cb2ddbd"/>
              </a:rPr>
              <a:t>treat it like a TNA;</a:t>
            </a:r>
          </a:p>
          <a:p>
            <a:r>
              <a:rPr lang="en-AU" sz="2400" dirty="0">
                <a:latin typeface="AdvOT8608a8d1+20"/>
              </a:rPr>
              <a:t>• </a:t>
            </a:r>
            <a:r>
              <a:rPr lang="en-AU" sz="2400" dirty="0">
                <a:latin typeface="AdvOT8cb2ddbd"/>
              </a:rPr>
              <a:t>establish where exactly you are </a:t>
            </a:r>
            <a:r>
              <a:rPr lang="en-AU" sz="2400" dirty="0">
                <a:latin typeface="AdvOT8cb2ddbd+20"/>
              </a:rPr>
              <a:t>– </a:t>
            </a:r>
            <a:r>
              <a:rPr lang="en-AU" sz="2400" dirty="0">
                <a:latin typeface="AdvOT8cb2ddbd"/>
              </a:rPr>
              <a:t>in terms of career, personal development and learning;</a:t>
            </a:r>
          </a:p>
          <a:p>
            <a:r>
              <a:rPr lang="en-AU" sz="2400" dirty="0">
                <a:latin typeface="AdvOT8608a8d1+20"/>
              </a:rPr>
              <a:t>• </a:t>
            </a:r>
            <a:r>
              <a:rPr lang="en-AU" sz="2400" dirty="0">
                <a:latin typeface="AdvOT8cb2ddbd"/>
              </a:rPr>
              <a:t>acknowledge what you are already good at </a:t>
            </a:r>
            <a:r>
              <a:rPr lang="en-AU" sz="2400" dirty="0">
                <a:latin typeface="AdvOT8cb2ddbd+20"/>
              </a:rPr>
              <a:t>– </a:t>
            </a:r>
            <a:r>
              <a:rPr lang="en-AU" sz="2400" dirty="0">
                <a:latin typeface="AdvOT8cb2ddbd"/>
              </a:rPr>
              <a:t>for example </a:t>
            </a:r>
            <a:r>
              <a:rPr lang="en-AU" sz="2400" dirty="0">
                <a:latin typeface="AdvOT8cb2ddbd+20"/>
              </a:rPr>
              <a:t>“</a:t>
            </a:r>
            <a:r>
              <a:rPr lang="en-AU" sz="2400" dirty="0">
                <a:latin typeface="AdvOT8cb2ddbd"/>
              </a:rPr>
              <a:t>writing reports</a:t>
            </a:r>
            <a:r>
              <a:rPr lang="en-AU" sz="2400" dirty="0">
                <a:latin typeface="AdvOT8cb2ddbd+20"/>
              </a:rPr>
              <a:t>” – </a:t>
            </a:r>
            <a:r>
              <a:rPr lang="en-AU" sz="2400" dirty="0">
                <a:latin typeface="AdvOT8cb2ddbd"/>
              </a:rPr>
              <a:t>this feeds into academic writing, more than you might think </a:t>
            </a:r>
            <a:r>
              <a:rPr lang="en-AU" sz="2400" dirty="0">
                <a:latin typeface="AdvOT8cb2ddbd+20"/>
              </a:rPr>
              <a:t>– </a:t>
            </a:r>
            <a:r>
              <a:rPr lang="en-AU" sz="2400" dirty="0">
                <a:latin typeface="AdvOT8cb2ddbd"/>
              </a:rPr>
              <a:t>so do not convince yourself that you know nothing about academia;</a:t>
            </a:r>
          </a:p>
          <a:p>
            <a:r>
              <a:rPr lang="en-AU" sz="2400" dirty="0">
                <a:latin typeface="AdvOT8608a8d1+20"/>
              </a:rPr>
              <a:t>• </a:t>
            </a:r>
            <a:r>
              <a:rPr lang="en-AU" sz="2400" dirty="0">
                <a:latin typeface="AdvOT8cb2ddbd"/>
              </a:rPr>
              <a:t>reflection makes you realize that you already have a good base on which to build your next stage of development;</a:t>
            </a:r>
          </a:p>
          <a:p>
            <a:r>
              <a:rPr lang="en-AU" sz="2400" dirty="0">
                <a:latin typeface="AdvOT8608a8d1+20"/>
              </a:rPr>
              <a:t>• </a:t>
            </a:r>
            <a:r>
              <a:rPr lang="en-AU" sz="2400" dirty="0">
                <a:latin typeface="AdvOT8cb2ddbd"/>
              </a:rPr>
              <a:t>reflective skills can be </a:t>
            </a:r>
            <a:r>
              <a:rPr lang="en-AU" sz="2400" dirty="0">
                <a:latin typeface="AdvOT8cb2ddbd+20"/>
              </a:rPr>
              <a:t>“</a:t>
            </a:r>
            <a:r>
              <a:rPr lang="en-AU" sz="2400" dirty="0">
                <a:latin typeface="AdvOT8cb2ddbd"/>
              </a:rPr>
              <a:t>taught</a:t>
            </a:r>
            <a:r>
              <a:rPr lang="en-AU" sz="2400" dirty="0">
                <a:latin typeface="AdvOT8cb2ddbd+20"/>
              </a:rPr>
              <a:t>” </a:t>
            </a:r>
            <a:r>
              <a:rPr lang="en-AU" sz="2400" dirty="0">
                <a:latin typeface="AdvOT8cb2ddbd"/>
              </a:rPr>
              <a:t>and measured; and</a:t>
            </a:r>
          </a:p>
          <a:p>
            <a:r>
              <a:rPr lang="en-AU" sz="2400" dirty="0">
                <a:latin typeface="AdvOT8608a8d1+20"/>
              </a:rPr>
              <a:t>• </a:t>
            </a:r>
            <a:r>
              <a:rPr lang="en-AU" sz="2400" dirty="0">
                <a:latin typeface="AdvOT8cb2ddbd"/>
              </a:rPr>
              <a:t>become a reflective practitioner </a:t>
            </a:r>
            <a:r>
              <a:rPr lang="en-AU" sz="2400" dirty="0">
                <a:latin typeface="AdvOT8cb2ddbd+20"/>
              </a:rPr>
              <a:t>– </a:t>
            </a:r>
            <a:r>
              <a:rPr lang="en-AU" sz="2400" dirty="0">
                <a:latin typeface="AdvOT8cb2ddbd"/>
              </a:rPr>
              <a:t>actively strive to continually improve your practice (</a:t>
            </a:r>
            <a:r>
              <a:rPr lang="en-AU" sz="2400" dirty="0" err="1">
                <a:latin typeface="AdvOT8cb2ddbd"/>
              </a:rPr>
              <a:t>Helyer</a:t>
            </a:r>
            <a:r>
              <a:rPr lang="en-AU" sz="2400" dirty="0">
                <a:latin typeface="AdvOT8cb2ddbd"/>
              </a:rPr>
              <a:t> and Kay, 2015).</a:t>
            </a:r>
            <a:endParaRPr lang="en-AU" sz="2400" dirty="0"/>
          </a:p>
        </p:txBody>
      </p:sp>
    </p:spTree>
    <p:extLst>
      <p:ext uri="{BB962C8B-B14F-4D97-AF65-F5344CB8AC3E}">
        <p14:creationId xmlns:p14="http://schemas.microsoft.com/office/powerpoint/2010/main" val="2111900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2296" y="457203"/>
            <a:ext cx="10098156" cy="3416320"/>
          </a:xfrm>
          <a:prstGeom prst="rect">
            <a:avLst/>
          </a:prstGeom>
        </p:spPr>
        <p:txBody>
          <a:bodyPr wrap="square">
            <a:spAutoFit/>
          </a:bodyPr>
          <a:lstStyle/>
          <a:p>
            <a:r>
              <a:rPr lang="en-AU" sz="2400" dirty="0">
                <a:latin typeface="AdvOT8cb2ddbd"/>
              </a:rPr>
              <a:t>Exercises are designed to make </a:t>
            </a:r>
            <a:r>
              <a:rPr lang="en-AU" sz="2400" dirty="0" err="1">
                <a:latin typeface="AdvOT8cb2ddbd"/>
              </a:rPr>
              <a:t>tp</a:t>
            </a:r>
            <a:r>
              <a:rPr lang="en-AU" sz="2400" dirty="0">
                <a:latin typeface="AdvOT8cb2ddbd"/>
              </a:rPr>
              <a:t> think critically about past actions, within the context of what is happening in the present and what may happen in the future.</a:t>
            </a:r>
          </a:p>
          <a:p>
            <a:r>
              <a:rPr lang="en-AU" sz="2400" dirty="0">
                <a:latin typeface="AdvOT8cb2ddbd"/>
              </a:rPr>
              <a:t>Structuring a reflective response to an event embeds good practice for future continuous professional and personal development activities. Developing an ongoing ethos of reflection means that an individual begins to automatically challenge and question why tasks were undertaken in a certain way rather than how they were carried out, and furthermore they will become accomplished at recognizing that they are learning and building skills continuously; it is not a standalone process.</a:t>
            </a:r>
            <a:endParaRPr lang="en-AU" sz="2400" dirty="0"/>
          </a:p>
        </p:txBody>
      </p:sp>
      <p:sp>
        <p:nvSpPr>
          <p:cNvPr id="3" name="Rectangle 2"/>
          <p:cNvSpPr/>
          <p:nvPr/>
        </p:nvSpPr>
        <p:spPr>
          <a:xfrm>
            <a:off x="1802296" y="3873523"/>
            <a:ext cx="9939130" cy="2308324"/>
          </a:xfrm>
          <a:prstGeom prst="rect">
            <a:avLst/>
          </a:prstGeom>
        </p:spPr>
        <p:txBody>
          <a:bodyPr wrap="square">
            <a:spAutoFit/>
          </a:bodyPr>
          <a:lstStyle/>
          <a:p>
            <a:r>
              <a:rPr lang="en-AU" sz="2400" dirty="0">
                <a:solidFill>
                  <a:srgbClr val="FF0000"/>
                </a:solidFill>
                <a:latin typeface="AdvOT323a8e6c.B"/>
              </a:rPr>
              <a:t>Support </a:t>
            </a:r>
            <a:r>
              <a:rPr lang="en-AU" sz="2400" dirty="0">
                <a:solidFill>
                  <a:srgbClr val="FF0000"/>
                </a:solidFill>
                <a:latin typeface="AdvOT8b40f9c2.B+20"/>
              </a:rPr>
              <a:t>– </a:t>
            </a:r>
            <a:r>
              <a:rPr lang="en-AU" sz="2400" dirty="0">
                <a:solidFill>
                  <a:srgbClr val="FF0000"/>
                </a:solidFill>
                <a:latin typeface="AdvOT323a8e6c.B"/>
              </a:rPr>
              <a:t>peers and mentors</a:t>
            </a:r>
          </a:p>
          <a:p>
            <a:r>
              <a:rPr lang="en-AU" sz="2400" dirty="0">
                <a:latin typeface="AdvOT8cb2ddbd"/>
              </a:rPr>
              <a:t>Whilst reflective practice can be a solitary pastime, peers have a definite role to play in helping and supporting each other. This might be done on a one-to-one basis by </a:t>
            </a:r>
            <a:r>
              <a:rPr lang="en-AU" sz="2400" dirty="0">
                <a:latin typeface="AdvOT8cb2ddbd+20"/>
              </a:rPr>
              <a:t>“</a:t>
            </a:r>
            <a:r>
              <a:rPr lang="en-AU" sz="2400" dirty="0">
                <a:latin typeface="AdvOT8cb2ddbd"/>
              </a:rPr>
              <a:t>buddying</a:t>
            </a:r>
            <a:r>
              <a:rPr lang="en-AU" sz="2400" dirty="0">
                <a:latin typeface="AdvOT8cb2ddbd+20"/>
              </a:rPr>
              <a:t>” </a:t>
            </a:r>
            <a:r>
              <a:rPr lang="en-AU" sz="2400" dirty="0">
                <a:latin typeface="AdvOT8cb2ddbd"/>
              </a:rPr>
              <a:t>or in a more formal mentoring arrangement, where pairs are decided using appropriate expertise and experience as a guide rather than seniority or management status,</a:t>
            </a:r>
            <a:endParaRPr lang="en-AU" sz="2400" dirty="0"/>
          </a:p>
        </p:txBody>
      </p:sp>
    </p:spTree>
    <p:extLst>
      <p:ext uri="{BB962C8B-B14F-4D97-AF65-F5344CB8AC3E}">
        <p14:creationId xmlns:p14="http://schemas.microsoft.com/office/powerpoint/2010/main" val="1261082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962" y="779525"/>
            <a:ext cx="9291022" cy="5816977"/>
          </a:xfrm>
          <a:prstGeom prst="rect">
            <a:avLst/>
          </a:prstGeom>
        </p:spPr>
        <p:txBody>
          <a:bodyPr wrap="square">
            <a:spAutoFit/>
          </a:bodyPr>
          <a:lstStyle/>
          <a:p>
            <a:r>
              <a:rPr lang="en-AU" sz="3600" b="1" dirty="0">
                <a:solidFill>
                  <a:srgbClr val="FF0000"/>
                </a:solidFill>
                <a:latin typeface="UniversLTStd-Bold"/>
              </a:rPr>
              <a:t>Reflecting on theory</a:t>
            </a:r>
          </a:p>
          <a:p>
            <a:r>
              <a:rPr lang="en-AU" sz="2800" dirty="0">
                <a:solidFill>
                  <a:srgbClr val="000000"/>
                </a:solidFill>
                <a:latin typeface="UniversLTStd-Light"/>
              </a:rPr>
              <a:t>Another form of reflective task may be purely theoretical, where you are asked to consider texts you have read, or ideas you may have discussed in tutorials, and reflect on them. </a:t>
            </a:r>
          </a:p>
          <a:p>
            <a:endParaRPr lang="en-AU" sz="2800" dirty="0">
              <a:solidFill>
                <a:srgbClr val="000000"/>
              </a:solidFill>
              <a:latin typeface="UniversLTStd-Light"/>
            </a:endParaRPr>
          </a:p>
          <a:p>
            <a:r>
              <a:rPr lang="en-AU" sz="2800" dirty="0">
                <a:solidFill>
                  <a:srgbClr val="000000"/>
                </a:solidFill>
                <a:latin typeface="UniversLTStd-Light"/>
              </a:rPr>
              <a:t>This form of reflective writing is more of a theoretical / ideas-based response paper and will likely require some referencing</a:t>
            </a:r>
          </a:p>
          <a:p>
            <a:endParaRPr lang="en-AU" sz="2800" dirty="0">
              <a:solidFill>
                <a:srgbClr val="000000"/>
              </a:solidFill>
              <a:latin typeface="UniversLTStd-Light"/>
            </a:endParaRPr>
          </a:p>
          <a:p>
            <a:r>
              <a:rPr lang="en-AU" sz="2800" dirty="0">
                <a:solidFill>
                  <a:srgbClr val="000000"/>
                </a:solidFill>
                <a:latin typeface="UniversLTStd-Light"/>
              </a:rPr>
              <a:t>READ  academic-essay-writing-resource</a:t>
            </a:r>
          </a:p>
          <a:p>
            <a:r>
              <a:rPr lang="en-AU" sz="2800" dirty="0">
                <a:solidFill>
                  <a:srgbClr val="000000"/>
                </a:solidFill>
                <a:latin typeface="UniversLTStd-Light"/>
              </a:rPr>
              <a:t>READ  Academic Staff Portfolio Guide</a:t>
            </a:r>
          </a:p>
          <a:p>
            <a:r>
              <a:rPr lang="en-AU" sz="2800" dirty="0">
                <a:solidFill>
                  <a:srgbClr val="000000"/>
                </a:solidFill>
                <a:latin typeface="UniversLTStd-Light"/>
              </a:rPr>
              <a:t>SEE Examples of Reflective Writing Click </a:t>
            </a:r>
            <a:r>
              <a:rPr lang="en-AU" sz="2800" dirty="0">
                <a:solidFill>
                  <a:srgbClr val="000000"/>
                </a:solidFill>
                <a:latin typeface="UniversLTStd-Light"/>
                <a:hlinkClick r:id="rId2" action="ppaction://hlinkfile"/>
              </a:rPr>
              <a:t>HERE</a:t>
            </a:r>
            <a:endParaRPr lang="en-AU" sz="2800" dirty="0"/>
          </a:p>
        </p:txBody>
      </p:sp>
    </p:spTree>
    <p:extLst>
      <p:ext uri="{BB962C8B-B14F-4D97-AF65-F5344CB8AC3E}">
        <p14:creationId xmlns:p14="http://schemas.microsoft.com/office/powerpoint/2010/main" val="198072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1021" y="1"/>
            <a:ext cx="10248452" cy="6863417"/>
          </a:xfrm>
          <a:prstGeom prst="rect">
            <a:avLst/>
          </a:prstGeom>
        </p:spPr>
        <p:txBody>
          <a:bodyPr wrap="square">
            <a:spAutoFit/>
          </a:bodyPr>
          <a:lstStyle/>
          <a:p>
            <a:r>
              <a:rPr lang="en-AU" sz="3200" dirty="0">
                <a:solidFill>
                  <a:srgbClr val="EE1D24"/>
                </a:solidFill>
                <a:latin typeface="FoundrySterling-Book"/>
              </a:rPr>
              <a:t>Principles</a:t>
            </a:r>
          </a:p>
          <a:p>
            <a:r>
              <a:rPr lang="en-AU" sz="2400" dirty="0">
                <a:solidFill>
                  <a:srgbClr val="7030A0"/>
                </a:solidFill>
                <a:latin typeface="FoundrySterling-Book"/>
              </a:rPr>
              <a:t>1. Create an engaging, motivating, and intellectually stimulating learning</a:t>
            </a:r>
          </a:p>
          <a:p>
            <a:r>
              <a:rPr lang="en-AU" sz="2400" dirty="0">
                <a:solidFill>
                  <a:srgbClr val="7030A0"/>
                </a:solidFill>
                <a:latin typeface="FoundrySterling-Book"/>
              </a:rPr>
              <a:t>experience.</a:t>
            </a:r>
          </a:p>
          <a:p>
            <a:r>
              <a:rPr lang="en-AU" sz="2400" dirty="0">
                <a:solidFill>
                  <a:srgbClr val="7030A0"/>
                </a:solidFill>
                <a:latin typeface="FoundrySterling-Book"/>
              </a:rPr>
              <a:t>2. Encourage the spirit of critical inquiry and creative innovation informed by current research.</a:t>
            </a:r>
          </a:p>
          <a:p>
            <a:r>
              <a:rPr lang="en-AU" sz="2400" dirty="0">
                <a:solidFill>
                  <a:srgbClr val="7030A0"/>
                </a:solidFill>
                <a:latin typeface="FoundrySterling-Book"/>
              </a:rPr>
              <a:t>3. Emphasise the importance, relevance, and integration of theory and knowledge with professional practice to develop solutions to real world issues.</a:t>
            </a:r>
          </a:p>
          <a:p>
            <a:r>
              <a:rPr lang="en-AU" sz="2400" dirty="0">
                <a:solidFill>
                  <a:srgbClr val="7030A0"/>
                </a:solidFill>
                <a:latin typeface="FoundrySterling-Book"/>
              </a:rPr>
              <a:t>4. Provide learning experiences that develop inter-culturally capable graduates who can make a difference as socially and ethically responsible global citizens.</a:t>
            </a:r>
          </a:p>
          <a:p>
            <a:r>
              <a:rPr lang="en-AU" sz="2400" dirty="0">
                <a:solidFill>
                  <a:srgbClr val="7030A0"/>
                </a:solidFill>
                <a:latin typeface="FoundrySterling-Book"/>
              </a:rPr>
              <a:t>5. Value and recognise individual and cultural diversity through the provision of an inclusive context of support and respect for all students.</a:t>
            </a:r>
          </a:p>
          <a:p>
            <a:r>
              <a:rPr lang="en-AU" sz="2400" dirty="0">
                <a:solidFill>
                  <a:srgbClr val="7030A0"/>
                </a:solidFill>
                <a:latin typeface="FoundrySterling-Book"/>
              </a:rPr>
              <a:t>6. Enhance student engagement and learning through effective curriculum design, pedagogy and assessment strategies.</a:t>
            </a:r>
          </a:p>
          <a:p>
            <a:r>
              <a:rPr lang="en-AU" sz="2400" dirty="0">
                <a:solidFill>
                  <a:srgbClr val="7030A0"/>
                </a:solidFill>
                <a:latin typeface="FoundrySterling-Book"/>
              </a:rPr>
              <a:t>7. Continuously improve teaching practice through academic staff professional development, and critical reflection informed by a range of evaluation</a:t>
            </a:r>
            <a:endParaRPr lang="en-AU" sz="2400" dirty="0">
              <a:solidFill>
                <a:srgbClr val="7030A0"/>
              </a:solidFill>
            </a:endParaRPr>
          </a:p>
        </p:txBody>
      </p:sp>
    </p:spTree>
    <p:extLst>
      <p:ext uri="{BB962C8B-B14F-4D97-AF65-F5344CB8AC3E}">
        <p14:creationId xmlns:p14="http://schemas.microsoft.com/office/powerpoint/2010/main" val="2260043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6325" y="222869"/>
            <a:ext cx="9990268" cy="6370975"/>
          </a:xfrm>
          <a:prstGeom prst="rect">
            <a:avLst/>
          </a:prstGeom>
        </p:spPr>
        <p:txBody>
          <a:bodyPr wrap="square">
            <a:spAutoFit/>
          </a:bodyPr>
          <a:lstStyle/>
          <a:p>
            <a:r>
              <a:rPr lang="en-AU" sz="2400" dirty="0">
                <a:solidFill>
                  <a:srgbClr val="FF0000"/>
                </a:solidFill>
                <a:latin typeface="FoundrySterling-Light"/>
              </a:rPr>
              <a:t>Plan for Student Learning and Success </a:t>
            </a:r>
          </a:p>
          <a:p>
            <a:r>
              <a:rPr lang="en-AU" sz="2400" dirty="0">
                <a:solidFill>
                  <a:srgbClr val="7030A0"/>
                </a:solidFill>
                <a:latin typeface="FoundrySterling-Light"/>
              </a:rPr>
              <a:t>• Providing an excellent student learning experience that</a:t>
            </a:r>
          </a:p>
          <a:p>
            <a:r>
              <a:rPr lang="en-AU" sz="2400" dirty="0">
                <a:solidFill>
                  <a:srgbClr val="7030A0"/>
                </a:solidFill>
                <a:latin typeface="FoundrySterling-Light"/>
              </a:rPr>
              <a:t>supports student success.</a:t>
            </a:r>
          </a:p>
          <a:p>
            <a:r>
              <a:rPr lang="en-AU" sz="2400" dirty="0">
                <a:solidFill>
                  <a:srgbClr val="7030A0"/>
                </a:solidFill>
                <a:latin typeface="FoundrySterling-Light"/>
              </a:rPr>
              <a:t>• Assuring the quality of teaching programs to a high</a:t>
            </a:r>
          </a:p>
          <a:p>
            <a:r>
              <a:rPr lang="en-AU" sz="2400" dirty="0">
                <a:solidFill>
                  <a:srgbClr val="7030A0"/>
                </a:solidFill>
                <a:latin typeface="FoundrySterling-Light"/>
              </a:rPr>
              <a:t>level.</a:t>
            </a:r>
          </a:p>
          <a:p>
            <a:r>
              <a:rPr lang="en-AU" sz="2400" dirty="0">
                <a:solidFill>
                  <a:srgbClr val="7030A0"/>
                </a:solidFill>
                <a:latin typeface="FoundrySterling-Light"/>
              </a:rPr>
              <a:t>• Providing students with teaching and learning</a:t>
            </a:r>
          </a:p>
          <a:p>
            <a:r>
              <a:rPr lang="en-AU" sz="2400" dirty="0">
                <a:solidFill>
                  <a:srgbClr val="7030A0"/>
                </a:solidFill>
                <a:latin typeface="FoundrySterling-Light"/>
              </a:rPr>
              <a:t>programs that reflect the distinctive Griffith ‘signature’</a:t>
            </a:r>
          </a:p>
          <a:p>
            <a:r>
              <a:rPr lang="en-AU" sz="2400" dirty="0">
                <a:solidFill>
                  <a:srgbClr val="7030A0"/>
                </a:solidFill>
                <a:latin typeface="FoundrySterling-Light"/>
              </a:rPr>
              <a:t>experience.</a:t>
            </a:r>
          </a:p>
          <a:p>
            <a:r>
              <a:rPr lang="en-AU" sz="2400" dirty="0">
                <a:solidFill>
                  <a:srgbClr val="7030A0"/>
                </a:solidFill>
                <a:latin typeface="FoundrySterling-Light"/>
              </a:rPr>
              <a:t>• Providing comprehensive support for students as they</a:t>
            </a:r>
          </a:p>
          <a:p>
            <a:r>
              <a:rPr lang="en-AU" sz="2400" dirty="0">
                <a:solidFill>
                  <a:srgbClr val="7030A0"/>
                </a:solidFill>
                <a:latin typeface="FoundrySterling-Light"/>
              </a:rPr>
              <a:t>prepare for lifelong learning and employment.</a:t>
            </a:r>
          </a:p>
          <a:p>
            <a:r>
              <a:rPr lang="en-AU" sz="2400" dirty="0">
                <a:solidFill>
                  <a:srgbClr val="7030A0"/>
                </a:solidFill>
                <a:latin typeface="FoundrySterling-Light"/>
              </a:rPr>
              <a:t>• Ensuring that staff are supported to achieve high</a:t>
            </a:r>
          </a:p>
          <a:p>
            <a:r>
              <a:rPr lang="en-AU" sz="2400" dirty="0">
                <a:solidFill>
                  <a:srgbClr val="7030A0"/>
                </a:solidFill>
                <a:latin typeface="FoundrySterling-Light"/>
              </a:rPr>
              <a:t>professional standards in the provision of teaching</a:t>
            </a:r>
          </a:p>
          <a:p>
            <a:r>
              <a:rPr lang="en-AU" sz="2400" dirty="0">
                <a:solidFill>
                  <a:srgbClr val="7030A0"/>
                </a:solidFill>
                <a:latin typeface="FoundrySterling-Light"/>
              </a:rPr>
              <a:t>and learning.</a:t>
            </a:r>
          </a:p>
          <a:p>
            <a:r>
              <a:rPr lang="en-AU" sz="2400" dirty="0">
                <a:solidFill>
                  <a:srgbClr val="7030A0"/>
                </a:solidFill>
                <a:latin typeface="FoundrySterling-Light"/>
              </a:rPr>
              <a:t>• Providing an excellent campus environment to support</a:t>
            </a:r>
          </a:p>
          <a:p>
            <a:r>
              <a:rPr lang="en-AU" sz="2400" dirty="0">
                <a:solidFill>
                  <a:srgbClr val="7030A0"/>
                </a:solidFill>
                <a:latin typeface="FoundrySterling-Light"/>
              </a:rPr>
              <a:t>the student learning experience.</a:t>
            </a:r>
          </a:p>
          <a:p>
            <a:r>
              <a:rPr lang="en-AU" sz="2400" dirty="0">
                <a:solidFill>
                  <a:srgbClr val="7030A0"/>
                </a:solidFill>
                <a:latin typeface="FoundrySterling-Light"/>
              </a:rPr>
              <a:t>• Developing key policy and supporting statements to</a:t>
            </a:r>
          </a:p>
          <a:p>
            <a:r>
              <a:rPr lang="en-AU" sz="2400" dirty="0">
                <a:solidFill>
                  <a:srgbClr val="7030A0"/>
                </a:solidFill>
                <a:latin typeface="FoundrySterling-Light"/>
              </a:rPr>
              <a:t>inform and support the Learning for Success Plan.</a:t>
            </a:r>
            <a:endParaRPr lang="en-AU" sz="2400" dirty="0">
              <a:solidFill>
                <a:srgbClr val="7030A0"/>
              </a:solidFill>
            </a:endParaRPr>
          </a:p>
        </p:txBody>
      </p:sp>
    </p:spTree>
    <p:extLst>
      <p:ext uri="{BB962C8B-B14F-4D97-AF65-F5344CB8AC3E}">
        <p14:creationId xmlns:p14="http://schemas.microsoft.com/office/powerpoint/2010/main" val="1421895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5266" y="373477"/>
            <a:ext cx="8699350" cy="6370975"/>
          </a:xfrm>
          <a:prstGeom prst="rect">
            <a:avLst/>
          </a:prstGeom>
        </p:spPr>
        <p:txBody>
          <a:bodyPr wrap="square">
            <a:spAutoFit/>
          </a:bodyPr>
          <a:lstStyle/>
          <a:p>
            <a:r>
              <a:rPr lang="en-AU" sz="2400" dirty="0">
                <a:solidFill>
                  <a:srgbClr val="FF0000"/>
                </a:solidFill>
                <a:latin typeface="FoundrySterling-Light"/>
              </a:rPr>
              <a:t>Plan for Student Learning and Success </a:t>
            </a:r>
          </a:p>
          <a:p>
            <a:r>
              <a:rPr lang="en-AU" sz="2400" dirty="0">
                <a:solidFill>
                  <a:srgbClr val="0070C0"/>
                </a:solidFill>
                <a:latin typeface="FoundrySterling-Light"/>
              </a:rPr>
              <a:t>• Providing an excellent student learning experience that</a:t>
            </a:r>
          </a:p>
          <a:p>
            <a:r>
              <a:rPr lang="en-AU" sz="2400" dirty="0">
                <a:solidFill>
                  <a:srgbClr val="0070C0"/>
                </a:solidFill>
                <a:latin typeface="FoundrySterling-Light"/>
              </a:rPr>
              <a:t>supports student success.</a:t>
            </a:r>
          </a:p>
          <a:p>
            <a:r>
              <a:rPr lang="en-AU" sz="2400" dirty="0">
                <a:solidFill>
                  <a:srgbClr val="0070C0"/>
                </a:solidFill>
                <a:latin typeface="FoundrySterling-Light"/>
              </a:rPr>
              <a:t>• Assuring the quality of teaching programs to a high</a:t>
            </a:r>
          </a:p>
          <a:p>
            <a:r>
              <a:rPr lang="en-AU" sz="2400" dirty="0">
                <a:solidFill>
                  <a:srgbClr val="0070C0"/>
                </a:solidFill>
                <a:latin typeface="FoundrySterling-Light"/>
              </a:rPr>
              <a:t>level.</a:t>
            </a:r>
          </a:p>
          <a:p>
            <a:r>
              <a:rPr lang="en-AU" sz="2400" dirty="0">
                <a:solidFill>
                  <a:srgbClr val="0070C0"/>
                </a:solidFill>
                <a:latin typeface="FoundrySterling-Light"/>
              </a:rPr>
              <a:t>• Providing students with teaching and learning</a:t>
            </a:r>
          </a:p>
          <a:p>
            <a:r>
              <a:rPr lang="en-AU" sz="2400" dirty="0">
                <a:solidFill>
                  <a:srgbClr val="0070C0"/>
                </a:solidFill>
                <a:latin typeface="FoundrySterling-Light"/>
              </a:rPr>
              <a:t>programs that reflect the distinctive Griffith ‘signature’</a:t>
            </a:r>
          </a:p>
          <a:p>
            <a:r>
              <a:rPr lang="en-AU" sz="2400" dirty="0">
                <a:solidFill>
                  <a:srgbClr val="0070C0"/>
                </a:solidFill>
                <a:latin typeface="FoundrySterling-Light"/>
              </a:rPr>
              <a:t>experience.</a:t>
            </a:r>
          </a:p>
          <a:p>
            <a:r>
              <a:rPr lang="en-AU" sz="2400" dirty="0">
                <a:solidFill>
                  <a:srgbClr val="0070C0"/>
                </a:solidFill>
                <a:latin typeface="FoundrySterling-Light"/>
              </a:rPr>
              <a:t>• Providing comprehensive support for students as they</a:t>
            </a:r>
          </a:p>
          <a:p>
            <a:r>
              <a:rPr lang="en-AU" sz="2400" dirty="0">
                <a:solidFill>
                  <a:srgbClr val="0070C0"/>
                </a:solidFill>
                <a:latin typeface="FoundrySterling-Light"/>
              </a:rPr>
              <a:t>prepare for lifelong learning and employment.</a:t>
            </a:r>
          </a:p>
          <a:p>
            <a:r>
              <a:rPr lang="en-AU" sz="2400" dirty="0">
                <a:solidFill>
                  <a:srgbClr val="0070C0"/>
                </a:solidFill>
                <a:latin typeface="FoundrySterling-Light"/>
              </a:rPr>
              <a:t>• Ensuring that staff are supported to achieve high</a:t>
            </a:r>
          </a:p>
          <a:p>
            <a:r>
              <a:rPr lang="en-AU" sz="2400" dirty="0">
                <a:solidFill>
                  <a:srgbClr val="0070C0"/>
                </a:solidFill>
                <a:latin typeface="FoundrySterling-Light"/>
              </a:rPr>
              <a:t>professional standards in the provision of teaching</a:t>
            </a:r>
          </a:p>
          <a:p>
            <a:r>
              <a:rPr lang="en-AU" sz="2400" dirty="0">
                <a:solidFill>
                  <a:srgbClr val="0070C0"/>
                </a:solidFill>
                <a:latin typeface="FoundrySterling-Light"/>
              </a:rPr>
              <a:t>and learning.</a:t>
            </a:r>
          </a:p>
          <a:p>
            <a:r>
              <a:rPr lang="en-AU" sz="2400" dirty="0">
                <a:solidFill>
                  <a:srgbClr val="0070C0"/>
                </a:solidFill>
                <a:latin typeface="FoundrySterling-Light"/>
              </a:rPr>
              <a:t>• Providing an excellent campus environment to support</a:t>
            </a:r>
          </a:p>
          <a:p>
            <a:r>
              <a:rPr lang="en-AU" sz="2400" dirty="0">
                <a:solidFill>
                  <a:srgbClr val="0070C0"/>
                </a:solidFill>
                <a:latin typeface="FoundrySterling-Light"/>
              </a:rPr>
              <a:t>the student learning experience.</a:t>
            </a:r>
          </a:p>
          <a:p>
            <a:r>
              <a:rPr lang="en-AU" sz="2400" dirty="0">
                <a:solidFill>
                  <a:srgbClr val="0070C0"/>
                </a:solidFill>
                <a:latin typeface="FoundrySterling-Light"/>
              </a:rPr>
              <a:t>• Developing key policy and supporting statements</a:t>
            </a:r>
            <a:r>
              <a:rPr lang="en-AU" dirty="0">
                <a:solidFill>
                  <a:srgbClr val="0070C0"/>
                </a:solidFill>
                <a:latin typeface="FoundrySterling-Light"/>
              </a:rPr>
              <a:t> </a:t>
            </a:r>
            <a:r>
              <a:rPr lang="en-AU" sz="2400" dirty="0">
                <a:solidFill>
                  <a:srgbClr val="0070C0"/>
                </a:solidFill>
                <a:latin typeface="FoundrySterling-Light"/>
              </a:rPr>
              <a:t>to</a:t>
            </a:r>
          </a:p>
          <a:p>
            <a:r>
              <a:rPr lang="en-AU" sz="2400" dirty="0">
                <a:solidFill>
                  <a:srgbClr val="0070C0"/>
                </a:solidFill>
                <a:latin typeface="FoundrySterling-Light"/>
              </a:rPr>
              <a:t>inform and support the Learning for Success Plan.</a:t>
            </a:r>
            <a:endParaRPr lang="en-AU" sz="2400" dirty="0">
              <a:solidFill>
                <a:srgbClr val="0070C0"/>
              </a:solidFill>
            </a:endParaRPr>
          </a:p>
        </p:txBody>
      </p:sp>
    </p:spTree>
    <p:extLst>
      <p:ext uri="{BB962C8B-B14F-4D97-AF65-F5344CB8AC3E}">
        <p14:creationId xmlns:p14="http://schemas.microsoft.com/office/powerpoint/2010/main" val="3366540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9656" y="0"/>
            <a:ext cx="8355106" cy="6001643"/>
          </a:xfrm>
          <a:prstGeom prst="rect">
            <a:avLst/>
          </a:prstGeom>
        </p:spPr>
        <p:txBody>
          <a:bodyPr wrap="square">
            <a:spAutoFit/>
          </a:bodyPr>
          <a:lstStyle/>
          <a:p>
            <a:pPr marL="285750" indent="-285750">
              <a:buFont typeface="Arial" panose="020B0604020202020204" pitchFamily="34" charset="0"/>
              <a:buChar char="•"/>
            </a:pPr>
            <a:r>
              <a:rPr lang="en-AU" sz="2400" dirty="0">
                <a:latin typeface="FoundrySterling-Light"/>
              </a:rPr>
              <a:t>design learning activities and assessment that foster and</a:t>
            </a:r>
          </a:p>
          <a:p>
            <a:r>
              <a:rPr lang="en-AU" sz="2400" dirty="0">
                <a:latin typeface="FoundrySterling-Light"/>
              </a:rPr>
              <a:t>encourage creativity</a:t>
            </a:r>
          </a:p>
          <a:p>
            <a:r>
              <a:rPr lang="en-AU" sz="2400" dirty="0">
                <a:latin typeface="FoundrySterling-Light"/>
              </a:rPr>
              <a:t>• ensure that content is informed by current developments and new ideas in research and practice in the discipline</a:t>
            </a:r>
          </a:p>
          <a:p>
            <a:r>
              <a:rPr lang="en-AU" sz="2400" dirty="0">
                <a:latin typeface="FoundrySterling-Light"/>
              </a:rPr>
              <a:t>• design learning experiences that emphasise the interactive and social dimensions of learning, such as group-work and</a:t>
            </a:r>
          </a:p>
          <a:p>
            <a:r>
              <a:rPr lang="en-AU" sz="2400" dirty="0">
                <a:latin typeface="FoundrySterling-Light"/>
              </a:rPr>
              <a:t>research-based assignments, in both real and virtual</a:t>
            </a:r>
          </a:p>
          <a:p>
            <a:r>
              <a:rPr lang="en-AU" sz="2400" dirty="0">
                <a:latin typeface="FoundrySterling-Light"/>
              </a:rPr>
              <a:t>contexts</a:t>
            </a:r>
          </a:p>
          <a:p>
            <a:r>
              <a:rPr lang="en-AU" sz="2400" dirty="0">
                <a:latin typeface="FoundrySterling-Light"/>
              </a:rPr>
              <a:t>• strategically and systematically blend online and other ICT</a:t>
            </a:r>
          </a:p>
          <a:p>
            <a:r>
              <a:rPr lang="en-AU" sz="2400" dirty="0">
                <a:latin typeface="FoundrySterling-Light"/>
              </a:rPr>
              <a:t>learning experiences in combination with high quality</a:t>
            </a:r>
          </a:p>
          <a:p>
            <a:r>
              <a:rPr lang="en-AU" sz="2400" dirty="0">
                <a:latin typeface="FoundrySterling-Light"/>
              </a:rPr>
              <a:t>face-to-face learning environments to enhance student</a:t>
            </a:r>
          </a:p>
          <a:p>
            <a:r>
              <a:rPr lang="en-AU" sz="2400" dirty="0">
                <a:latin typeface="FoundrySterling-Light"/>
              </a:rPr>
              <a:t>learning</a:t>
            </a:r>
          </a:p>
          <a:p>
            <a:r>
              <a:rPr lang="en-AU" sz="2400" dirty="0">
                <a:latin typeface="FoundrySterling-Light"/>
              </a:rPr>
              <a:t>• ensure that students have access to a rich array of information and learning resources that enable them to engage with the latest disciplinary research, problems and scholarly communities in the field</a:t>
            </a:r>
            <a:endParaRPr lang="en-AU" sz="2400" dirty="0"/>
          </a:p>
        </p:txBody>
      </p:sp>
    </p:spTree>
    <p:extLst>
      <p:ext uri="{BB962C8B-B14F-4D97-AF65-F5344CB8AC3E}">
        <p14:creationId xmlns:p14="http://schemas.microsoft.com/office/powerpoint/2010/main" val="286818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539" y="474345"/>
            <a:ext cx="8473440" cy="4893647"/>
          </a:xfrm>
          <a:prstGeom prst="rect">
            <a:avLst/>
          </a:prstGeom>
        </p:spPr>
        <p:txBody>
          <a:bodyPr wrap="square">
            <a:spAutoFit/>
          </a:bodyPr>
          <a:lstStyle/>
          <a:p>
            <a:r>
              <a:rPr lang="en-AU" sz="2400" dirty="0">
                <a:latin typeface="FoundrySterling-Light"/>
              </a:rPr>
              <a:t>• encourage students to collaborate with each other as part of the learning process. This could take the form of activities such as </a:t>
            </a:r>
            <a:r>
              <a:rPr lang="en-AU" sz="2400" dirty="0" err="1">
                <a:latin typeface="FoundrySterling-Light"/>
              </a:rPr>
              <a:t>groupwork</a:t>
            </a:r>
            <a:r>
              <a:rPr lang="en-AU" sz="2400" dirty="0">
                <a:latin typeface="FoundrySterling-Light"/>
              </a:rPr>
              <a:t>, contributions to online discussion boards, group-based assignments or peer assessment</a:t>
            </a:r>
          </a:p>
          <a:p>
            <a:r>
              <a:rPr lang="en-AU" sz="2400" dirty="0">
                <a:latin typeface="FoundrySterling-Light"/>
              </a:rPr>
              <a:t>• facilitate regular interaction between students and between</a:t>
            </a:r>
          </a:p>
          <a:p>
            <a:r>
              <a:rPr lang="en-AU" sz="2400" dirty="0">
                <a:latin typeface="FoundrySterling-Light"/>
              </a:rPr>
              <a:t>students and staff, other scholars, practitioners or community</a:t>
            </a:r>
          </a:p>
          <a:p>
            <a:r>
              <a:rPr lang="en-AU" sz="2400" dirty="0">
                <a:latin typeface="FoundrySterling-Light"/>
              </a:rPr>
              <a:t>members. This may include such strategies as group-based</a:t>
            </a:r>
          </a:p>
          <a:p>
            <a:r>
              <a:rPr lang="en-AU" sz="2400" dirty="0">
                <a:latin typeface="FoundrySterling-Light"/>
              </a:rPr>
              <a:t>projects, work-integrated learning activities, and</a:t>
            </a:r>
          </a:p>
          <a:p>
            <a:r>
              <a:rPr lang="en-AU" sz="2400" dirty="0">
                <a:latin typeface="FoundrySterling-Light"/>
              </a:rPr>
              <a:t>community-based projects.</a:t>
            </a:r>
          </a:p>
          <a:p>
            <a:r>
              <a:rPr lang="en-AU" sz="2400" dirty="0">
                <a:latin typeface="FoundrySterling-Light"/>
              </a:rPr>
              <a:t>• design activities and assessment that support students in</a:t>
            </a:r>
          </a:p>
          <a:p>
            <a:r>
              <a:rPr lang="en-AU" sz="2400" dirty="0">
                <a:latin typeface="FoundrySterling-Light"/>
              </a:rPr>
              <a:t>becoming independent learners and to take responsibility for</a:t>
            </a:r>
          </a:p>
          <a:p>
            <a:r>
              <a:rPr lang="en-AU" sz="2400" dirty="0">
                <a:latin typeface="FoundrySterling-Light"/>
              </a:rPr>
              <a:t>their own learning</a:t>
            </a:r>
          </a:p>
          <a:p>
            <a:r>
              <a:rPr lang="en-AU" sz="2400" dirty="0">
                <a:latin typeface="FoundrySterling-Light"/>
              </a:rPr>
              <a:t>• celebrate and give due recognition to student achievements</a:t>
            </a:r>
            <a:endParaRPr lang="en-AU" sz="2400" dirty="0"/>
          </a:p>
        </p:txBody>
      </p:sp>
    </p:spTree>
    <p:extLst>
      <p:ext uri="{BB962C8B-B14F-4D97-AF65-F5344CB8AC3E}">
        <p14:creationId xmlns:p14="http://schemas.microsoft.com/office/powerpoint/2010/main" val="218012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9355" y="0"/>
            <a:ext cx="8118438" cy="6801862"/>
          </a:xfrm>
          <a:prstGeom prst="rect">
            <a:avLst/>
          </a:prstGeom>
        </p:spPr>
        <p:txBody>
          <a:bodyPr wrap="square">
            <a:spAutoFit/>
          </a:bodyPr>
          <a:lstStyle/>
          <a:p>
            <a:r>
              <a:rPr lang="en-AU" sz="3200" dirty="0">
                <a:solidFill>
                  <a:srgbClr val="EF3124"/>
                </a:solidFill>
                <a:latin typeface="FoundrySterling-Medium"/>
              </a:rPr>
              <a:t>Encourage the spirit of critical inquiry</a:t>
            </a:r>
          </a:p>
          <a:p>
            <a:r>
              <a:rPr lang="en-AU" sz="3200" dirty="0">
                <a:solidFill>
                  <a:srgbClr val="EF3124"/>
                </a:solidFill>
                <a:latin typeface="FoundrySterling-Medium"/>
              </a:rPr>
              <a:t>and creative innovation informed by current</a:t>
            </a:r>
          </a:p>
          <a:p>
            <a:r>
              <a:rPr lang="en-AU" sz="3200" dirty="0">
                <a:solidFill>
                  <a:srgbClr val="EF3124"/>
                </a:solidFill>
                <a:latin typeface="FoundrySterling-Medium"/>
              </a:rPr>
              <a:t>research.</a:t>
            </a:r>
          </a:p>
          <a:p>
            <a:r>
              <a:rPr lang="en-AU" sz="2000" dirty="0">
                <a:solidFill>
                  <a:srgbClr val="000000"/>
                </a:solidFill>
                <a:latin typeface="FoundrySterling-Light"/>
              </a:rPr>
              <a:t>To apply this Principle, a teacher may:</a:t>
            </a:r>
          </a:p>
          <a:p>
            <a:r>
              <a:rPr lang="en-AU" sz="2000" dirty="0">
                <a:solidFill>
                  <a:srgbClr val="0070C0"/>
                </a:solidFill>
                <a:latin typeface="FoundrySterling-Light"/>
              </a:rPr>
              <a:t>• provide examples from one’s own research to illustrate</a:t>
            </a:r>
          </a:p>
          <a:p>
            <a:r>
              <a:rPr lang="en-AU" sz="2000" dirty="0">
                <a:solidFill>
                  <a:srgbClr val="0070C0"/>
                </a:solidFill>
                <a:latin typeface="FoundrySterling-Light"/>
              </a:rPr>
              <a:t>concepts, paradigms and issues</a:t>
            </a:r>
          </a:p>
          <a:p>
            <a:r>
              <a:rPr lang="en-AU" sz="2000" dirty="0">
                <a:solidFill>
                  <a:srgbClr val="0070C0"/>
                </a:solidFill>
                <a:latin typeface="FoundrySterling-Light"/>
              </a:rPr>
              <a:t>• draw attention to key paradigms, questions, historical</a:t>
            </a:r>
          </a:p>
          <a:p>
            <a:r>
              <a:rPr lang="en-AU" sz="2000" dirty="0">
                <a:solidFill>
                  <a:srgbClr val="0070C0"/>
                </a:solidFill>
                <a:latin typeface="FoundrySterling-Light"/>
              </a:rPr>
              <a:t>challenges in the discipline area</a:t>
            </a:r>
          </a:p>
          <a:p>
            <a:r>
              <a:rPr lang="en-AU" sz="2000" dirty="0">
                <a:solidFill>
                  <a:srgbClr val="0070C0"/>
                </a:solidFill>
                <a:latin typeface="FoundrySterling-Light"/>
              </a:rPr>
              <a:t>• integrate students’ discoveries, opinions and inferences in the</a:t>
            </a:r>
          </a:p>
          <a:p>
            <a:r>
              <a:rPr lang="en-AU" sz="2000" dirty="0">
                <a:solidFill>
                  <a:srgbClr val="0070C0"/>
                </a:solidFill>
                <a:latin typeface="FoundrySterling-Light"/>
              </a:rPr>
              <a:t>learning process through a flexible approach to curriculum</a:t>
            </a:r>
          </a:p>
          <a:p>
            <a:r>
              <a:rPr lang="en-AU" sz="2000" dirty="0">
                <a:solidFill>
                  <a:srgbClr val="0070C0"/>
                </a:solidFill>
                <a:latin typeface="FoundrySterling-Light"/>
              </a:rPr>
              <a:t>design and course content</a:t>
            </a:r>
          </a:p>
          <a:p>
            <a:r>
              <a:rPr lang="en-AU" sz="2000" dirty="0">
                <a:solidFill>
                  <a:srgbClr val="0070C0"/>
                </a:solidFill>
                <a:latin typeface="FoundrySterling-Light"/>
              </a:rPr>
              <a:t>• design activities and assessment where students pose research</a:t>
            </a:r>
          </a:p>
          <a:p>
            <a:r>
              <a:rPr lang="en-AU" sz="2000" dirty="0">
                <a:solidFill>
                  <a:srgbClr val="0070C0"/>
                </a:solidFill>
                <a:latin typeface="FoundrySterling-Light"/>
              </a:rPr>
              <a:t>questions and investigate the answers</a:t>
            </a:r>
          </a:p>
          <a:p>
            <a:r>
              <a:rPr lang="en-AU" sz="2000" dirty="0">
                <a:solidFill>
                  <a:srgbClr val="0070C0"/>
                </a:solidFill>
                <a:latin typeface="FoundrySterling-Light"/>
              </a:rPr>
              <a:t>• design curricula that involve students in research activities, or in</a:t>
            </a:r>
          </a:p>
          <a:p>
            <a:r>
              <a:rPr lang="en-AU" sz="2000" dirty="0">
                <a:solidFill>
                  <a:srgbClr val="0070C0"/>
                </a:solidFill>
                <a:latin typeface="FoundrySterling-Light"/>
              </a:rPr>
              <a:t>improvements in practices or approaches adopted in the field</a:t>
            </a:r>
          </a:p>
          <a:p>
            <a:r>
              <a:rPr lang="en-AU" sz="2000" dirty="0">
                <a:solidFill>
                  <a:srgbClr val="0070C0"/>
                </a:solidFill>
                <a:latin typeface="FoundrySterling-Light"/>
              </a:rPr>
              <a:t>• ensure that students have the opportunity to acquire</a:t>
            </a:r>
          </a:p>
          <a:p>
            <a:r>
              <a:rPr lang="en-AU" sz="2000" dirty="0">
                <a:solidFill>
                  <a:srgbClr val="0070C0"/>
                </a:solidFill>
                <a:latin typeface="FoundrySterling-Light"/>
              </a:rPr>
              <a:t>information literacy skills to support all aspects of their learning</a:t>
            </a:r>
          </a:p>
          <a:p>
            <a:r>
              <a:rPr lang="en-AU" sz="2000" dirty="0">
                <a:solidFill>
                  <a:srgbClr val="0070C0"/>
                </a:solidFill>
                <a:latin typeface="FoundrySterling-Light"/>
              </a:rPr>
              <a:t>• make use of problem-based learning, problem-solving</a:t>
            </a:r>
          </a:p>
          <a:p>
            <a:r>
              <a:rPr lang="en-AU" sz="2000" dirty="0">
                <a:solidFill>
                  <a:srgbClr val="0070C0"/>
                </a:solidFill>
                <a:latin typeface="FoundrySterling-Light"/>
              </a:rPr>
              <a:t>approaches and other strategies that clearly aim to build</a:t>
            </a:r>
          </a:p>
          <a:p>
            <a:r>
              <a:rPr lang="en-AU" sz="2000" dirty="0">
                <a:solidFill>
                  <a:srgbClr val="0070C0"/>
                </a:solidFill>
                <a:latin typeface="FoundrySterling-Light"/>
              </a:rPr>
              <a:t>skills in analysis, synthesis, evaluation, and hypothesis testing</a:t>
            </a:r>
            <a:endParaRPr lang="en-AU" sz="2000" dirty="0">
              <a:solidFill>
                <a:srgbClr val="0070C0"/>
              </a:solidFill>
            </a:endParaRPr>
          </a:p>
        </p:txBody>
      </p:sp>
    </p:spTree>
    <p:extLst>
      <p:ext uri="{BB962C8B-B14F-4D97-AF65-F5344CB8AC3E}">
        <p14:creationId xmlns:p14="http://schemas.microsoft.com/office/powerpoint/2010/main" val="764870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47</TotalTime>
  <Words>3479</Words>
  <Application>Microsoft Office PowerPoint</Application>
  <PresentationFormat>Widescreen</PresentationFormat>
  <Paragraphs>378</Paragraphs>
  <Slides>29</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29</vt:i4>
      </vt:variant>
    </vt:vector>
  </HeadingPairs>
  <TitlesOfParts>
    <vt:vector size="47" baseType="lpstr">
      <vt:lpstr>AdvOT323a8e6c.B</vt:lpstr>
      <vt:lpstr>AdvOT8608a8d1+20</vt:lpstr>
      <vt:lpstr>AdvOT8b40f9c2.B+20</vt:lpstr>
      <vt:lpstr>AdvOT8cb2ddbd</vt:lpstr>
      <vt:lpstr>AdvOT8cb2ddbd+20</vt:lpstr>
      <vt:lpstr>AdvTT2876772e+20</vt:lpstr>
      <vt:lpstr>Arial</vt:lpstr>
      <vt:lpstr>Century Gothic</vt:lpstr>
      <vt:lpstr>FoundrySterling-Book</vt:lpstr>
      <vt:lpstr>FoundrySterling-Light</vt:lpstr>
      <vt:lpstr>FoundrySterling-Medium</vt:lpstr>
      <vt:lpstr>UniversLTStd-Bold</vt:lpstr>
      <vt:lpstr>UniversLTStd-BoldObl</vt:lpstr>
      <vt:lpstr>UniversLTStd-Light</vt:lpstr>
      <vt:lpstr>UniversLTStd-LightObl</vt:lpstr>
      <vt:lpstr>Wingdings 3</vt:lpstr>
      <vt:lpstr>Wingdings-Regular</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NSW, Department of Education &amp; Communities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Kyawnaing, U</dc:creator>
  <cp:lastModifiedBy>ukyawnaing</cp:lastModifiedBy>
  <cp:revision>44</cp:revision>
  <dcterms:created xsi:type="dcterms:W3CDTF">2017-03-28T02:58:28Z</dcterms:created>
  <dcterms:modified xsi:type="dcterms:W3CDTF">2017-03-29T10:53:44Z</dcterms:modified>
</cp:coreProperties>
</file>