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 id="260" r:id="rId6"/>
    <p:sldId id="264" r:id="rId7"/>
    <p:sldId id="265" r:id="rId8"/>
    <p:sldId id="266" r:id="rId9"/>
    <p:sldId id="267" r:id="rId10"/>
    <p:sldId id="261" r:id="rId11"/>
    <p:sldId id="268" r:id="rId12"/>
    <p:sldId id="269" r:id="rId13"/>
    <p:sldId id="270" r:id="rId14"/>
    <p:sldId id="271" r:id="rId15"/>
    <p:sldId id="262" r:id="rId16"/>
    <p:sldId id="263"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A1E54F-4085-4270-8083-78A080645814}" type="datetimeFigureOut">
              <a:rPr lang="en-AU" smtClean="0"/>
              <a:t>29/03/2017</a:t>
            </a:fld>
            <a:endParaRPr lang="en-AU"/>
          </a:p>
        </p:txBody>
      </p:sp>
      <p:sp>
        <p:nvSpPr>
          <p:cNvPr id="5" name="Footer Placeholder 4"/>
          <p:cNvSpPr>
            <a:spLocks noGrp="1"/>
          </p:cNvSpPr>
          <p:nvPr>
            <p:ph type="ftr" sz="quarter" idx="11"/>
          </p:nvPr>
        </p:nvSpPr>
        <p:spPr/>
        <p:txBody>
          <a:bodyPr/>
          <a:lstStyle/>
          <a:p>
            <a:endParaRPr lang="en-A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47136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1E54F-4085-4270-8083-78A080645814}" type="datetimeFigureOut">
              <a:rPr lang="en-AU" smtClean="0"/>
              <a:t>29/03/2017</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295467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1E54F-4085-4270-8083-78A080645814}" type="datetimeFigureOut">
              <a:rPr lang="en-AU" smtClean="0"/>
              <a:t>29/03/2017</a:t>
            </a:fld>
            <a:endParaRPr lang="en-AU"/>
          </a:p>
        </p:txBody>
      </p:sp>
      <p:sp>
        <p:nvSpPr>
          <p:cNvPr id="5" name="Footer Placeholder 4"/>
          <p:cNvSpPr>
            <a:spLocks noGrp="1"/>
          </p:cNvSpPr>
          <p:nvPr>
            <p:ph type="ftr" sz="quarter" idx="11"/>
          </p:nvPr>
        </p:nvSpPr>
        <p:spPr/>
        <p:txBody>
          <a:bodyPr/>
          <a:lstStyle/>
          <a:p>
            <a:endParaRPr lang="en-A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9F669A-92C3-4A94-9C61-68C7AE4C8D11}" type="slidenum">
              <a:rPr lang="en-AU" smtClean="0"/>
              <a:t>‹#›</a:t>
            </a:fld>
            <a:endParaRPr lang="en-A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5004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9A1E54F-4085-4270-8083-78A080645814}" type="datetimeFigureOut">
              <a:rPr lang="en-AU" smtClean="0"/>
              <a:t>29/03/2017</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2636372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9A1E54F-4085-4270-8083-78A080645814}" type="datetimeFigureOut">
              <a:rPr lang="en-AU" smtClean="0"/>
              <a:t>29/03/2017</a:t>
            </a:fld>
            <a:endParaRPr lang="en-AU"/>
          </a:p>
        </p:txBody>
      </p:sp>
      <p:sp>
        <p:nvSpPr>
          <p:cNvPr id="6" name="Footer Placeholder 5"/>
          <p:cNvSpPr>
            <a:spLocks noGrp="1"/>
          </p:cNvSpPr>
          <p:nvPr>
            <p:ph type="ftr" sz="quarter" idx="11"/>
          </p:nvPr>
        </p:nvSpPr>
        <p:spPr/>
        <p:txBody>
          <a:bodyPr/>
          <a:lstStyle/>
          <a:p>
            <a:endParaRPr lang="en-A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9F669A-92C3-4A94-9C61-68C7AE4C8D11}" type="slidenum">
              <a:rPr lang="en-AU" smtClean="0"/>
              <a:t>‹#›</a:t>
            </a:fld>
            <a:endParaRPr lang="en-A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4524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9A1E54F-4085-4270-8083-78A080645814}" type="datetimeFigureOut">
              <a:rPr lang="en-AU" smtClean="0"/>
              <a:t>29/03/2017</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1293919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A1E54F-4085-4270-8083-78A080645814}" type="datetimeFigureOut">
              <a:rPr lang="en-AU" smtClean="0"/>
              <a:t>29/03/2017</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242200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A1E54F-4085-4270-8083-78A080645814}" type="datetimeFigureOut">
              <a:rPr lang="en-AU" smtClean="0"/>
              <a:t>29/03/2017</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102872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A1E54F-4085-4270-8083-78A080645814}" type="datetimeFigureOut">
              <a:rPr lang="en-AU" smtClean="0"/>
              <a:t>29/03/2017</a:t>
            </a:fld>
            <a:endParaRPr lang="en-AU"/>
          </a:p>
        </p:txBody>
      </p:sp>
      <p:sp>
        <p:nvSpPr>
          <p:cNvPr id="5" name="Footer Placeholder 4"/>
          <p:cNvSpPr>
            <a:spLocks noGrp="1"/>
          </p:cNvSpPr>
          <p:nvPr>
            <p:ph type="ftr" sz="quarter" idx="11"/>
          </p:nvPr>
        </p:nvSpPr>
        <p:spPr/>
        <p:txBody>
          <a:bodyPr/>
          <a:lstStyle/>
          <a:p>
            <a:endParaRPr lang="en-A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34404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A1E54F-4085-4270-8083-78A080645814}" type="datetimeFigureOut">
              <a:rPr lang="en-AU" smtClean="0"/>
              <a:t>29/03/2017</a:t>
            </a:fld>
            <a:endParaRPr lang="en-AU"/>
          </a:p>
        </p:txBody>
      </p:sp>
      <p:sp>
        <p:nvSpPr>
          <p:cNvPr id="5" name="Footer Placeholder 4"/>
          <p:cNvSpPr>
            <a:spLocks noGrp="1"/>
          </p:cNvSpPr>
          <p:nvPr>
            <p:ph type="ftr" sz="quarter" idx="11"/>
          </p:nvPr>
        </p:nvSpPr>
        <p:spPr/>
        <p:txBody>
          <a:bodyPr/>
          <a:lstStyle/>
          <a:p>
            <a:endParaRPr lang="en-A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374699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1E54F-4085-4270-8083-78A080645814}" type="datetimeFigureOut">
              <a:rPr lang="en-AU" smtClean="0"/>
              <a:t>29/03/2017</a:t>
            </a:fld>
            <a:endParaRPr lang="en-AU"/>
          </a:p>
        </p:txBody>
      </p:sp>
      <p:sp>
        <p:nvSpPr>
          <p:cNvPr id="6" name="Footer Placeholder 5"/>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251338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A1E54F-4085-4270-8083-78A080645814}" type="datetimeFigureOut">
              <a:rPr lang="en-AU" smtClean="0"/>
              <a:t>29/03/2017</a:t>
            </a:fld>
            <a:endParaRPr lang="en-AU"/>
          </a:p>
        </p:txBody>
      </p:sp>
      <p:sp>
        <p:nvSpPr>
          <p:cNvPr id="8" name="Footer Placeholder 7"/>
          <p:cNvSpPr>
            <a:spLocks noGrp="1"/>
          </p:cNvSpPr>
          <p:nvPr>
            <p:ph type="ftr" sz="quarter" idx="11"/>
          </p:nvPr>
        </p:nvSpPr>
        <p:spPr/>
        <p:txBody>
          <a:bodyPr/>
          <a:lstStyle/>
          <a:p>
            <a:endParaRPr lang="en-A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323912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A1E54F-4085-4270-8083-78A080645814}" type="datetimeFigureOut">
              <a:rPr lang="en-AU" smtClean="0"/>
              <a:t>29/03/2017</a:t>
            </a:fld>
            <a:endParaRPr lang="en-AU"/>
          </a:p>
        </p:txBody>
      </p:sp>
      <p:sp>
        <p:nvSpPr>
          <p:cNvPr id="4" name="Footer Placeholder 3"/>
          <p:cNvSpPr>
            <a:spLocks noGrp="1"/>
          </p:cNvSpPr>
          <p:nvPr>
            <p:ph type="ftr" sz="quarter" idx="11"/>
          </p:nvPr>
        </p:nvSpPr>
        <p:spPr/>
        <p:txBody>
          <a:bodyPr/>
          <a:lstStyle/>
          <a:p>
            <a:endParaRPr lang="en-A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207841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1E54F-4085-4270-8083-78A080645814}" type="datetimeFigureOut">
              <a:rPr lang="en-AU" smtClean="0"/>
              <a:t>29/03/2017</a:t>
            </a:fld>
            <a:endParaRPr lang="en-AU"/>
          </a:p>
        </p:txBody>
      </p:sp>
      <p:sp>
        <p:nvSpPr>
          <p:cNvPr id="3" name="Footer Placeholder 2"/>
          <p:cNvSpPr>
            <a:spLocks noGrp="1"/>
          </p:cNvSpPr>
          <p:nvPr>
            <p:ph type="ftr" sz="quarter" idx="11"/>
          </p:nvPr>
        </p:nvSpPr>
        <p:spPr/>
        <p:txBody>
          <a:bodyPr/>
          <a:lstStyle/>
          <a:p>
            <a:endParaRPr lang="en-A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235442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1E54F-4085-4270-8083-78A080645814}" type="datetimeFigureOut">
              <a:rPr lang="en-AU" smtClean="0"/>
              <a:t>29/03/2017</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72887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A1E54F-4085-4270-8083-78A080645814}" type="datetimeFigureOut">
              <a:rPr lang="en-AU" smtClean="0"/>
              <a:t>29/03/2017</a:t>
            </a:fld>
            <a:endParaRPr lang="en-AU"/>
          </a:p>
        </p:txBody>
      </p:sp>
      <p:sp>
        <p:nvSpPr>
          <p:cNvPr id="6" name="Footer Placeholder 5"/>
          <p:cNvSpPr>
            <a:spLocks noGrp="1"/>
          </p:cNvSpPr>
          <p:nvPr>
            <p:ph type="ftr" sz="quarter" idx="11"/>
          </p:nvPr>
        </p:nvSpPr>
        <p:spPr/>
        <p:txBody>
          <a:bodyPr/>
          <a:lstStyle/>
          <a:p>
            <a:endParaRPr lang="en-A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9F669A-92C3-4A94-9C61-68C7AE4C8D11}" type="slidenum">
              <a:rPr lang="en-AU" smtClean="0"/>
              <a:t>‹#›</a:t>
            </a:fld>
            <a:endParaRPr lang="en-AU"/>
          </a:p>
        </p:txBody>
      </p:sp>
    </p:spTree>
    <p:extLst>
      <p:ext uri="{BB962C8B-B14F-4D97-AF65-F5344CB8AC3E}">
        <p14:creationId xmlns:p14="http://schemas.microsoft.com/office/powerpoint/2010/main" val="56232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9A1E54F-4085-4270-8083-78A080645814}" type="datetimeFigureOut">
              <a:rPr lang="en-AU" smtClean="0"/>
              <a:t>29/03/2017</a:t>
            </a:fld>
            <a:endParaRPr lang="en-A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69F669A-92C3-4A94-9C61-68C7AE4C8D11}" type="slidenum">
              <a:rPr lang="en-AU" smtClean="0"/>
              <a:t>‹#›</a:t>
            </a:fld>
            <a:endParaRPr lang="en-AU"/>
          </a:p>
        </p:txBody>
      </p:sp>
    </p:spTree>
    <p:extLst>
      <p:ext uri="{BB962C8B-B14F-4D97-AF65-F5344CB8AC3E}">
        <p14:creationId xmlns:p14="http://schemas.microsoft.com/office/powerpoint/2010/main" val="3227499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065" y="10758"/>
            <a:ext cx="10044057" cy="3046988"/>
          </a:xfrm>
          <a:prstGeom prst="rect">
            <a:avLst/>
          </a:prstGeom>
        </p:spPr>
        <p:txBody>
          <a:bodyPr wrap="square">
            <a:spAutoFit/>
          </a:bodyPr>
          <a:lstStyle/>
          <a:p>
            <a:r>
              <a:rPr lang="en-AU" sz="2400" b="1" i="1" dirty="0">
                <a:solidFill>
                  <a:srgbClr val="FF0000"/>
                </a:solidFill>
                <a:latin typeface="Times-Italic"/>
              </a:rPr>
              <a:t>Assessment is recognised in the literature as a driver of student learning; framing how </a:t>
            </a:r>
            <a:r>
              <a:rPr lang="en-AU" sz="2400" b="1" i="1" dirty="0" smtClean="0">
                <a:solidFill>
                  <a:srgbClr val="FF0000"/>
                </a:solidFill>
                <a:latin typeface="Times-Italic"/>
              </a:rPr>
              <a:t>they engage </a:t>
            </a:r>
            <a:r>
              <a:rPr lang="en-AU" sz="2400" b="1" i="1" dirty="0">
                <a:solidFill>
                  <a:srgbClr val="FF0000"/>
                </a:solidFill>
                <a:latin typeface="Times-Italic"/>
              </a:rPr>
              <a:t>in and prioritise their learning. With this growing recognition, a plethora </a:t>
            </a:r>
            <a:r>
              <a:rPr lang="en-AU" sz="2400" b="1" i="1" dirty="0" smtClean="0">
                <a:solidFill>
                  <a:srgbClr val="FF0000"/>
                </a:solidFill>
                <a:latin typeface="Times-Italic"/>
              </a:rPr>
              <a:t>of literature </a:t>
            </a:r>
            <a:r>
              <a:rPr lang="en-AU" sz="2400" b="1" i="1" dirty="0">
                <a:solidFill>
                  <a:srgbClr val="FF0000"/>
                </a:solidFill>
                <a:latin typeface="Times-Italic"/>
              </a:rPr>
              <a:t>has emerged about how to improve student experiences of assessment </a:t>
            </a:r>
            <a:r>
              <a:rPr lang="en-AU" sz="2400" b="1" i="1" dirty="0" smtClean="0">
                <a:solidFill>
                  <a:srgbClr val="FF0000"/>
                </a:solidFill>
                <a:latin typeface="Times-Italic"/>
              </a:rPr>
              <a:t>in universities</a:t>
            </a:r>
            <a:r>
              <a:rPr lang="en-AU" sz="2400" b="1" i="1" dirty="0">
                <a:solidFill>
                  <a:srgbClr val="FF0000"/>
                </a:solidFill>
                <a:latin typeface="Times-Italic"/>
              </a:rPr>
              <a:t>. While the development of higher order skills of analysis, synthesis, </a:t>
            </a:r>
            <a:r>
              <a:rPr lang="en-AU" sz="2400" b="1" i="1" dirty="0" smtClean="0">
                <a:solidFill>
                  <a:srgbClr val="FF0000"/>
                </a:solidFill>
                <a:latin typeface="Times-Italic"/>
              </a:rPr>
              <a:t>evaluation and </a:t>
            </a:r>
            <a:r>
              <a:rPr lang="en-AU" sz="2400" b="1" i="1" dirty="0">
                <a:solidFill>
                  <a:srgbClr val="FF0000"/>
                </a:solidFill>
                <a:latin typeface="Times-Italic"/>
              </a:rPr>
              <a:t>creation are espoused in the literature of good assessment practice, how </a:t>
            </a:r>
            <a:r>
              <a:rPr lang="en-AU" sz="2400" b="1" i="1" dirty="0" smtClean="0">
                <a:solidFill>
                  <a:srgbClr val="FF0000"/>
                </a:solidFill>
                <a:latin typeface="Times-Italic"/>
              </a:rPr>
              <a:t>well represented </a:t>
            </a:r>
            <a:r>
              <a:rPr lang="en-AU" sz="2400" b="1" i="1" dirty="0">
                <a:solidFill>
                  <a:srgbClr val="FF0000"/>
                </a:solidFill>
                <a:latin typeface="Times-Italic"/>
              </a:rPr>
              <a:t>are they in the teaching and learning practice of academics?</a:t>
            </a:r>
            <a:endParaRPr lang="en-AU" sz="2400" b="1" dirty="0">
              <a:solidFill>
                <a:srgbClr val="FF0000"/>
              </a:solidFill>
            </a:endParaRPr>
          </a:p>
        </p:txBody>
      </p:sp>
      <p:sp>
        <p:nvSpPr>
          <p:cNvPr id="3" name="Rectangle 2"/>
          <p:cNvSpPr/>
          <p:nvPr/>
        </p:nvSpPr>
        <p:spPr>
          <a:xfrm>
            <a:off x="1558065" y="3315930"/>
            <a:ext cx="9775116" cy="2554545"/>
          </a:xfrm>
          <a:prstGeom prst="rect">
            <a:avLst/>
          </a:prstGeom>
        </p:spPr>
        <p:txBody>
          <a:bodyPr wrap="square">
            <a:spAutoFit/>
          </a:bodyPr>
          <a:lstStyle/>
          <a:p>
            <a:r>
              <a:rPr lang="en-AU" sz="2000" i="1" dirty="0" smtClean="0">
                <a:latin typeface="Times-Italic"/>
              </a:rPr>
              <a:t>A </a:t>
            </a:r>
            <a:r>
              <a:rPr lang="en-AU" sz="2000" i="1" dirty="0">
                <a:latin typeface="Times-Italic"/>
              </a:rPr>
              <a:t>predominance of lower order learning </a:t>
            </a:r>
            <a:r>
              <a:rPr lang="en-AU" sz="2000" i="1" dirty="0" smtClean="0">
                <a:latin typeface="Times-Italic"/>
              </a:rPr>
              <a:t>outcomes, raising </a:t>
            </a:r>
            <a:r>
              <a:rPr lang="en-AU" sz="2000" i="1" dirty="0">
                <a:latin typeface="Times-Italic"/>
              </a:rPr>
              <a:t>questions about academics’ understanding of:</a:t>
            </a:r>
          </a:p>
          <a:p>
            <a:r>
              <a:rPr lang="en-AU" sz="2000" dirty="0">
                <a:latin typeface="TTE10B2008t00"/>
              </a:rPr>
              <a:t> </a:t>
            </a:r>
            <a:r>
              <a:rPr lang="en-AU" sz="2000" i="1" dirty="0">
                <a:solidFill>
                  <a:srgbClr val="7030A0"/>
                </a:solidFill>
                <a:latin typeface="Times-Italic"/>
              </a:rPr>
              <a:t>The processes underpinning higher order learning</a:t>
            </a:r>
          </a:p>
          <a:p>
            <a:r>
              <a:rPr lang="en-AU" sz="2000" dirty="0">
                <a:solidFill>
                  <a:srgbClr val="7030A0"/>
                </a:solidFill>
                <a:latin typeface="TTE10B2008t00"/>
              </a:rPr>
              <a:t> </a:t>
            </a:r>
            <a:r>
              <a:rPr lang="en-AU" sz="2000" i="1" dirty="0">
                <a:solidFill>
                  <a:srgbClr val="7030A0"/>
                </a:solidFill>
                <a:latin typeface="Times-Italic"/>
              </a:rPr>
              <a:t>The design of learning outcomes to include a focus on higher order learning</a:t>
            </a:r>
          </a:p>
          <a:p>
            <a:r>
              <a:rPr lang="en-AU" sz="2000" dirty="0">
                <a:solidFill>
                  <a:srgbClr val="7030A0"/>
                </a:solidFill>
                <a:latin typeface="TTE10B2008t00"/>
              </a:rPr>
              <a:t> </a:t>
            </a:r>
            <a:r>
              <a:rPr lang="en-AU" sz="2000" i="1" dirty="0">
                <a:solidFill>
                  <a:srgbClr val="7030A0"/>
                </a:solidFill>
                <a:latin typeface="Times-Italic"/>
              </a:rPr>
              <a:t>The development of assessment strategies to support higher order learning</a:t>
            </a:r>
          </a:p>
          <a:p>
            <a:r>
              <a:rPr lang="en-AU" sz="2000" i="1" dirty="0">
                <a:solidFill>
                  <a:srgbClr val="7030A0"/>
                </a:solidFill>
                <a:latin typeface="Times-Italic"/>
              </a:rPr>
              <a:t>The challenge for academics in engaging students more actively in their learning lies </a:t>
            </a:r>
            <a:r>
              <a:rPr lang="en-AU" sz="2000" i="1" dirty="0" smtClean="0">
                <a:solidFill>
                  <a:srgbClr val="7030A0"/>
                </a:solidFill>
                <a:latin typeface="Times-Italic"/>
              </a:rPr>
              <a:t>in addressing </a:t>
            </a:r>
            <a:r>
              <a:rPr lang="en-AU" sz="2000" i="1" dirty="0">
                <a:solidFill>
                  <a:srgbClr val="7030A0"/>
                </a:solidFill>
                <a:latin typeface="Times-Italic"/>
              </a:rPr>
              <a:t>the predominance of lower order and the paucity of higher order outcomes at </a:t>
            </a:r>
            <a:r>
              <a:rPr lang="en-AU" sz="2000" i="1" dirty="0" smtClean="0">
                <a:solidFill>
                  <a:srgbClr val="7030A0"/>
                </a:solidFill>
                <a:latin typeface="Times-Italic"/>
              </a:rPr>
              <a:t>all levels</a:t>
            </a:r>
            <a:r>
              <a:rPr lang="en-AU" sz="2000" i="1" dirty="0">
                <a:solidFill>
                  <a:srgbClr val="7030A0"/>
                </a:solidFill>
                <a:latin typeface="Times-Italic"/>
              </a:rPr>
              <a:t>, from first year to post-graduate level.</a:t>
            </a:r>
            <a:endParaRPr lang="en-AU" sz="2000" dirty="0">
              <a:solidFill>
                <a:srgbClr val="7030A0"/>
              </a:solidFill>
            </a:endParaRPr>
          </a:p>
        </p:txBody>
      </p:sp>
    </p:spTree>
    <p:extLst>
      <p:ext uri="{BB962C8B-B14F-4D97-AF65-F5344CB8AC3E}">
        <p14:creationId xmlns:p14="http://schemas.microsoft.com/office/powerpoint/2010/main" val="4111427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9022" y="242951"/>
            <a:ext cx="4345870" cy="461665"/>
          </a:xfrm>
          <a:prstGeom prst="rect">
            <a:avLst/>
          </a:prstGeom>
        </p:spPr>
        <p:txBody>
          <a:bodyPr wrap="none">
            <a:spAutoFit/>
          </a:bodyPr>
          <a:lstStyle/>
          <a:p>
            <a:r>
              <a:rPr lang="en-AU" sz="2400" b="1" dirty="0">
                <a:solidFill>
                  <a:srgbClr val="FF0000"/>
                </a:solidFill>
                <a:latin typeface="Helvetica-Bold"/>
              </a:rPr>
              <a:t>Difficulties with Assessment</a:t>
            </a:r>
            <a:endParaRPr lang="en-AU" sz="2400" dirty="0">
              <a:solidFill>
                <a:srgbClr val="FF0000"/>
              </a:solidFill>
            </a:endParaRPr>
          </a:p>
        </p:txBody>
      </p:sp>
      <p:sp>
        <p:nvSpPr>
          <p:cNvPr id="3" name="Rectangle 2"/>
          <p:cNvSpPr/>
          <p:nvPr/>
        </p:nvSpPr>
        <p:spPr>
          <a:xfrm>
            <a:off x="2366158" y="1122421"/>
            <a:ext cx="8240882" cy="1815882"/>
          </a:xfrm>
          <a:prstGeom prst="rect">
            <a:avLst/>
          </a:prstGeom>
        </p:spPr>
        <p:txBody>
          <a:bodyPr wrap="square">
            <a:spAutoFit/>
          </a:bodyPr>
          <a:lstStyle/>
          <a:p>
            <a:pPr marL="285750" indent="-285750">
              <a:buFont typeface="Arial" panose="020B0604020202020204" pitchFamily="34" charset="0"/>
              <a:buChar char="•"/>
            </a:pPr>
            <a:r>
              <a:rPr lang="en-AU" sz="2800" b="1" dirty="0">
                <a:solidFill>
                  <a:srgbClr val="0070C0"/>
                </a:solidFill>
                <a:latin typeface="Times-Roman"/>
              </a:rPr>
              <a:t>Generic skills </a:t>
            </a:r>
          </a:p>
          <a:p>
            <a:pPr marL="285750" indent="-285750">
              <a:buFont typeface="Arial" panose="020B0604020202020204" pitchFamily="34" charset="0"/>
              <a:buChar char="•"/>
            </a:pPr>
            <a:r>
              <a:rPr lang="en-AU" sz="2800" b="1" dirty="0">
                <a:solidFill>
                  <a:srgbClr val="0070C0"/>
                </a:solidFill>
                <a:latin typeface="Times-Roman"/>
              </a:rPr>
              <a:t>Communication/ </a:t>
            </a:r>
            <a:r>
              <a:rPr lang="en-AU" sz="2800" b="1" dirty="0" smtClean="0">
                <a:solidFill>
                  <a:srgbClr val="0070C0"/>
                </a:solidFill>
                <a:latin typeface="Times-Roman"/>
              </a:rPr>
              <a:t>interpersonal skills</a:t>
            </a:r>
            <a:endParaRPr lang="en-AU" sz="2800" b="1" dirty="0">
              <a:solidFill>
                <a:srgbClr val="0070C0"/>
              </a:solidFill>
              <a:latin typeface="Times-Roman"/>
            </a:endParaRPr>
          </a:p>
          <a:p>
            <a:pPr marL="285750" indent="-285750">
              <a:buFont typeface="Arial" panose="020B0604020202020204" pitchFamily="34" charset="0"/>
              <a:buChar char="•"/>
            </a:pPr>
            <a:r>
              <a:rPr lang="en-AU" sz="2800" b="1" dirty="0" smtClean="0">
                <a:solidFill>
                  <a:srgbClr val="0070C0"/>
                </a:solidFill>
                <a:latin typeface="Times-Roman"/>
              </a:rPr>
              <a:t>Practical </a:t>
            </a:r>
            <a:r>
              <a:rPr lang="en-AU" sz="2800" b="1" dirty="0">
                <a:solidFill>
                  <a:srgbClr val="0070C0"/>
                </a:solidFill>
                <a:latin typeface="Times-Roman"/>
              </a:rPr>
              <a:t>skills </a:t>
            </a:r>
            <a:r>
              <a:rPr lang="en-AU" sz="2800" b="1" dirty="0" smtClean="0">
                <a:solidFill>
                  <a:srgbClr val="0070C0"/>
                </a:solidFill>
                <a:latin typeface="Times-Roman"/>
              </a:rPr>
              <a:t>Teamwork</a:t>
            </a:r>
            <a:r>
              <a:rPr lang="en-AU" sz="2800" b="1" dirty="0">
                <a:solidFill>
                  <a:srgbClr val="0070C0"/>
                </a:solidFill>
                <a:latin typeface="Times-Roman"/>
              </a:rPr>
              <a:t>/ group </a:t>
            </a:r>
            <a:r>
              <a:rPr lang="en-AU" sz="2800" b="1" dirty="0" smtClean="0">
                <a:solidFill>
                  <a:srgbClr val="0070C0"/>
                </a:solidFill>
                <a:latin typeface="Times-Roman"/>
              </a:rPr>
              <a:t>work</a:t>
            </a:r>
            <a:endParaRPr lang="en-AU" sz="2800" b="1" dirty="0">
              <a:solidFill>
                <a:srgbClr val="0070C0"/>
              </a:solidFill>
              <a:latin typeface="Times-Roman"/>
            </a:endParaRPr>
          </a:p>
          <a:p>
            <a:pPr marL="285750" indent="-285750">
              <a:buFont typeface="Arial" panose="020B0604020202020204" pitchFamily="34" charset="0"/>
              <a:buChar char="•"/>
            </a:pPr>
            <a:r>
              <a:rPr lang="en-AU" sz="2800" b="1" dirty="0">
                <a:solidFill>
                  <a:srgbClr val="0070C0"/>
                </a:solidFill>
                <a:latin typeface="Times-Roman"/>
              </a:rPr>
              <a:t>Participation</a:t>
            </a:r>
            <a:endParaRPr lang="en-AU" sz="2800" b="1" dirty="0">
              <a:solidFill>
                <a:srgbClr val="0070C0"/>
              </a:solidFill>
            </a:endParaRPr>
          </a:p>
        </p:txBody>
      </p:sp>
      <p:sp>
        <p:nvSpPr>
          <p:cNvPr id="4" name="Rectangle 3"/>
          <p:cNvSpPr/>
          <p:nvPr/>
        </p:nvSpPr>
        <p:spPr>
          <a:xfrm>
            <a:off x="2366158" y="3109886"/>
            <a:ext cx="9291022" cy="2246769"/>
          </a:xfrm>
          <a:prstGeom prst="rect">
            <a:avLst/>
          </a:prstGeom>
        </p:spPr>
        <p:txBody>
          <a:bodyPr wrap="square">
            <a:spAutoFit/>
          </a:bodyPr>
          <a:lstStyle/>
          <a:p>
            <a:r>
              <a:rPr lang="en-AU" sz="2800" dirty="0" smtClean="0">
                <a:solidFill>
                  <a:srgbClr val="00B050"/>
                </a:solidFill>
                <a:latin typeface="Times-Roman"/>
              </a:rPr>
              <a:t>Use clear </a:t>
            </a:r>
            <a:r>
              <a:rPr lang="en-AU" sz="2800" dirty="0">
                <a:solidFill>
                  <a:srgbClr val="00B050"/>
                </a:solidFill>
                <a:latin typeface="Times-Roman"/>
              </a:rPr>
              <a:t>language </a:t>
            </a:r>
            <a:r>
              <a:rPr lang="en-AU" sz="2800" dirty="0" smtClean="0">
                <a:solidFill>
                  <a:srgbClr val="00B050"/>
                </a:solidFill>
                <a:latin typeface="Times-Roman"/>
              </a:rPr>
              <a:t>to convey </a:t>
            </a:r>
            <a:r>
              <a:rPr lang="en-AU" sz="2800" dirty="0">
                <a:solidFill>
                  <a:srgbClr val="00B050"/>
                </a:solidFill>
                <a:latin typeface="Times-Roman"/>
              </a:rPr>
              <a:t>higher order learning outcomes to their </a:t>
            </a:r>
            <a:r>
              <a:rPr lang="en-AU" sz="2800" dirty="0" smtClean="0">
                <a:solidFill>
                  <a:srgbClr val="00B050"/>
                </a:solidFill>
                <a:latin typeface="Times-Roman"/>
              </a:rPr>
              <a:t>students</a:t>
            </a:r>
          </a:p>
          <a:p>
            <a:r>
              <a:rPr lang="en-AU" sz="2800" dirty="0" smtClean="0">
                <a:latin typeface="Times-Roman"/>
              </a:rPr>
              <a:t> </a:t>
            </a:r>
          </a:p>
          <a:p>
            <a:r>
              <a:rPr lang="en-AU" sz="2800" dirty="0">
                <a:solidFill>
                  <a:srgbClr val="C00000"/>
                </a:solidFill>
                <a:latin typeface="Times-Roman"/>
              </a:rPr>
              <a:t>A</a:t>
            </a:r>
            <a:r>
              <a:rPr lang="en-AU" sz="2800" dirty="0" smtClean="0">
                <a:solidFill>
                  <a:srgbClr val="C00000"/>
                </a:solidFill>
                <a:latin typeface="Times-Roman"/>
              </a:rPr>
              <a:t>lign their outcomes </a:t>
            </a:r>
            <a:r>
              <a:rPr lang="en-AU" sz="2800" dirty="0">
                <a:solidFill>
                  <a:srgbClr val="C00000"/>
                </a:solidFill>
                <a:latin typeface="Times-Roman"/>
              </a:rPr>
              <a:t>with assessment strategies and some do not.</a:t>
            </a:r>
            <a:endParaRPr lang="en-AU" sz="2800" dirty="0">
              <a:solidFill>
                <a:srgbClr val="C00000"/>
              </a:solidFill>
            </a:endParaRPr>
          </a:p>
        </p:txBody>
      </p:sp>
    </p:spTree>
    <p:extLst>
      <p:ext uri="{BB962C8B-B14F-4D97-AF65-F5344CB8AC3E}">
        <p14:creationId xmlns:p14="http://schemas.microsoft.com/office/powerpoint/2010/main" val="37667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083" y="162289"/>
            <a:ext cx="10216178" cy="1815882"/>
          </a:xfrm>
          <a:prstGeom prst="rect">
            <a:avLst/>
          </a:prstGeom>
        </p:spPr>
        <p:txBody>
          <a:bodyPr wrap="square">
            <a:spAutoFit/>
          </a:bodyPr>
          <a:lstStyle/>
          <a:p>
            <a:r>
              <a:rPr lang="en-AU" sz="2800" dirty="0" smtClean="0">
                <a:solidFill>
                  <a:srgbClr val="C00000"/>
                </a:solidFill>
                <a:latin typeface="Frutiger-Light"/>
              </a:rPr>
              <a:t>Feedback </a:t>
            </a:r>
            <a:r>
              <a:rPr lang="en-AU" sz="2800" dirty="0">
                <a:solidFill>
                  <a:srgbClr val="C00000"/>
                </a:solidFill>
                <a:latin typeface="Frutiger-Light"/>
              </a:rPr>
              <a:t>literacy </a:t>
            </a:r>
            <a:r>
              <a:rPr lang="en-AU" sz="2800" dirty="0" smtClean="0">
                <a:solidFill>
                  <a:srgbClr val="C00000"/>
                </a:solidFill>
                <a:latin typeface="Frutiger-Light"/>
              </a:rPr>
              <a:t>is characterised </a:t>
            </a:r>
            <a:r>
              <a:rPr lang="en-AU" sz="2800" dirty="0">
                <a:solidFill>
                  <a:srgbClr val="C00000"/>
                </a:solidFill>
                <a:latin typeface="Frutiger-Light"/>
              </a:rPr>
              <a:t>by diversity and difference; that there are different levels of </a:t>
            </a:r>
            <a:r>
              <a:rPr lang="en-AU" sz="2800" dirty="0" smtClean="0">
                <a:solidFill>
                  <a:srgbClr val="C00000"/>
                </a:solidFill>
                <a:latin typeface="Frutiger-Light"/>
              </a:rPr>
              <a:t>engagement with </a:t>
            </a:r>
            <a:r>
              <a:rPr lang="en-AU" sz="2800" dirty="0">
                <a:solidFill>
                  <a:srgbClr val="C00000"/>
                </a:solidFill>
                <a:latin typeface="Frutiger-Light"/>
              </a:rPr>
              <a:t>feedback; and that there is no universal formula for producing effective feedback</a:t>
            </a:r>
            <a:endParaRPr lang="en-AU" sz="2800" dirty="0">
              <a:solidFill>
                <a:srgbClr val="C00000"/>
              </a:solidFill>
            </a:endParaRPr>
          </a:p>
        </p:txBody>
      </p:sp>
      <p:sp>
        <p:nvSpPr>
          <p:cNvPr id="3" name="Rectangle 2"/>
          <p:cNvSpPr/>
          <p:nvPr/>
        </p:nvSpPr>
        <p:spPr>
          <a:xfrm>
            <a:off x="1757082" y="2105416"/>
            <a:ext cx="9699811" cy="2954655"/>
          </a:xfrm>
          <a:prstGeom prst="rect">
            <a:avLst/>
          </a:prstGeom>
        </p:spPr>
        <p:txBody>
          <a:bodyPr wrap="square">
            <a:spAutoFit/>
          </a:bodyPr>
          <a:lstStyle/>
          <a:p>
            <a:r>
              <a:rPr lang="en-AU" sz="2400" b="1" dirty="0">
                <a:solidFill>
                  <a:srgbClr val="7030A0"/>
                </a:solidFill>
                <a:latin typeface="Frutiger-Bold"/>
              </a:rPr>
              <a:t>An Academic Literacies </a:t>
            </a:r>
            <a:r>
              <a:rPr lang="en-AU" sz="2400" b="1" dirty="0" smtClean="0">
                <a:solidFill>
                  <a:srgbClr val="7030A0"/>
                </a:solidFill>
                <a:latin typeface="Frutiger-Bold"/>
              </a:rPr>
              <a:t>Approach</a:t>
            </a:r>
          </a:p>
          <a:p>
            <a:endParaRPr lang="en-AU" sz="900" b="1" dirty="0">
              <a:solidFill>
                <a:srgbClr val="7030A0"/>
              </a:solidFill>
              <a:latin typeface="Frutiger-Bold"/>
            </a:endParaRPr>
          </a:p>
          <a:p>
            <a:r>
              <a:rPr lang="en-AU" sz="2400" dirty="0">
                <a:solidFill>
                  <a:srgbClr val="0070C0"/>
                </a:solidFill>
                <a:latin typeface="Frutiger-Light"/>
              </a:rPr>
              <a:t>Shortly after commencing the literature review for our research we discovered a framework to </a:t>
            </a:r>
            <a:r>
              <a:rPr lang="en-AU" sz="2400" dirty="0" smtClean="0">
                <a:solidFill>
                  <a:srgbClr val="0070C0"/>
                </a:solidFill>
                <a:latin typeface="Frutiger-Light"/>
              </a:rPr>
              <a:t>theorise student </a:t>
            </a:r>
            <a:r>
              <a:rPr lang="en-AU" sz="2400" dirty="0">
                <a:solidFill>
                  <a:srgbClr val="0070C0"/>
                </a:solidFill>
                <a:latin typeface="Frutiger-Light"/>
              </a:rPr>
              <a:t>reading and writing which was comprehensive and persuasive: the Academic Literacies approach</a:t>
            </a:r>
            <a:r>
              <a:rPr lang="en-AU" sz="2400" dirty="0" smtClean="0">
                <a:solidFill>
                  <a:srgbClr val="0070C0"/>
                </a:solidFill>
                <a:latin typeface="Frutiger-Light"/>
              </a:rPr>
              <a:t>.</a:t>
            </a:r>
          </a:p>
          <a:p>
            <a:endParaRPr lang="en-AU" sz="900" dirty="0">
              <a:solidFill>
                <a:srgbClr val="0070C0"/>
              </a:solidFill>
              <a:latin typeface="Frutiger-Light"/>
            </a:endParaRPr>
          </a:p>
          <a:p>
            <a:r>
              <a:rPr lang="en-AU" sz="2400" dirty="0" smtClean="0">
                <a:solidFill>
                  <a:srgbClr val="0070C0"/>
                </a:solidFill>
                <a:latin typeface="Frutiger-Light"/>
              </a:rPr>
              <a:t>It positions </a:t>
            </a:r>
            <a:r>
              <a:rPr lang="en-AU" sz="2400" dirty="0">
                <a:solidFill>
                  <a:srgbClr val="0070C0"/>
                </a:solidFill>
                <a:latin typeface="Frutiger-Light"/>
              </a:rPr>
              <a:t>student reading and writing as a particular form of literacy which must be acquired </a:t>
            </a:r>
            <a:r>
              <a:rPr lang="en-AU" sz="2400" dirty="0" smtClean="0">
                <a:solidFill>
                  <a:srgbClr val="0070C0"/>
                </a:solidFill>
                <a:latin typeface="Frutiger-Light"/>
              </a:rPr>
              <a:t>within particular </a:t>
            </a:r>
            <a:r>
              <a:rPr lang="en-AU" sz="2400" dirty="0">
                <a:solidFill>
                  <a:srgbClr val="0070C0"/>
                </a:solidFill>
                <a:latin typeface="Frutiger-Light"/>
              </a:rPr>
              <a:t>contexts.</a:t>
            </a:r>
            <a:endParaRPr lang="en-AU" sz="2400" dirty="0">
              <a:solidFill>
                <a:srgbClr val="0070C0"/>
              </a:solidFill>
            </a:endParaRPr>
          </a:p>
        </p:txBody>
      </p:sp>
    </p:spTree>
    <p:extLst>
      <p:ext uri="{BB962C8B-B14F-4D97-AF65-F5344CB8AC3E}">
        <p14:creationId xmlns:p14="http://schemas.microsoft.com/office/powerpoint/2010/main" val="3109830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203" y="-123111"/>
            <a:ext cx="10065572" cy="3354765"/>
          </a:xfrm>
          <a:prstGeom prst="rect">
            <a:avLst/>
          </a:prstGeom>
        </p:spPr>
        <p:txBody>
          <a:bodyPr wrap="square">
            <a:spAutoFit/>
          </a:bodyPr>
          <a:lstStyle/>
          <a:p>
            <a:r>
              <a:rPr lang="en-AU" sz="2400" b="1" dirty="0" smtClean="0">
                <a:solidFill>
                  <a:srgbClr val="FF0000"/>
                </a:solidFill>
                <a:latin typeface="Frutiger-Bold"/>
              </a:rPr>
              <a:t>An Academic Literacies Approach</a:t>
            </a:r>
          </a:p>
          <a:p>
            <a:endParaRPr lang="en-AU" sz="1000" b="1" dirty="0" smtClean="0">
              <a:solidFill>
                <a:srgbClr val="FF0000"/>
              </a:solidFill>
              <a:latin typeface="Frutiger-Bold"/>
            </a:endParaRPr>
          </a:p>
          <a:p>
            <a:r>
              <a:rPr lang="en-AU" sz="2400" dirty="0" smtClean="0">
                <a:solidFill>
                  <a:schemeClr val="accent6">
                    <a:lumMod val="75000"/>
                  </a:schemeClr>
                </a:solidFill>
                <a:latin typeface="Frutiger-Light"/>
              </a:rPr>
              <a:t>Shortly after commencing the literature review for our research we discovered a framework to theorise student reading and writing which was comprehensive and persuasive: the Academic Literacies approach.</a:t>
            </a:r>
          </a:p>
          <a:p>
            <a:endParaRPr lang="en-AU" sz="1000" dirty="0" smtClean="0">
              <a:latin typeface="Frutiger-Light"/>
            </a:endParaRPr>
          </a:p>
          <a:p>
            <a:r>
              <a:rPr lang="en-AU" sz="2400" dirty="0" smtClean="0">
                <a:solidFill>
                  <a:srgbClr val="C00000"/>
                </a:solidFill>
                <a:latin typeface="Frutiger-Light"/>
              </a:rPr>
              <a:t>This approach has been developed by Lea and Street (Lea and Street 1998, Lea 2004, Street 2004). It positions student reading and writing as a particular form of literacy which must be acquired within particular contexts.</a:t>
            </a:r>
            <a:endParaRPr lang="en-AU" sz="2400" dirty="0">
              <a:solidFill>
                <a:srgbClr val="C00000"/>
              </a:solidFill>
            </a:endParaRPr>
          </a:p>
        </p:txBody>
      </p:sp>
      <p:pic>
        <p:nvPicPr>
          <p:cNvPr id="3" name="Picture 2"/>
          <p:cNvPicPr>
            <a:picLocks noChangeAspect="1"/>
          </p:cNvPicPr>
          <p:nvPr/>
        </p:nvPicPr>
        <p:blipFill>
          <a:blip r:embed="rId2"/>
          <a:stretch>
            <a:fillRect/>
          </a:stretch>
        </p:blipFill>
        <p:spPr>
          <a:xfrm>
            <a:off x="1093021" y="3108543"/>
            <a:ext cx="11286113" cy="3228915"/>
          </a:xfrm>
          <a:prstGeom prst="rect">
            <a:avLst/>
          </a:prstGeom>
        </p:spPr>
      </p:pic>
      <p:sp>
        <p:nvSpPr>
          <p:cNvPr id="4" name="Rectangle 3"/>
          <p:cNvSpPr/>
          <p:nvPr/>
        </p:nvSpPr>
        <p:spPr>
          <a:xfrm>
            <a:off x="1364427" y="6214348"/>
            <a:ext cx="10743303" cy="246221"/>
          </a:xfrm>
          <a:prstGeom prst="rect">
            <a:avLst/>
          </a:prstGeom>
        </p:spPr>
        <p:txBody>
          <a:bodyPr wrap="square">
            <a:spAutoFit/>
          </a:bodyPr>
          <a:lstStyle/>
          <a:p>
            <a:pPr>
              <a:buFont typeface="+mj-lt"/>
              <a:buAutoNum type="arabicPeriod"/>
            </a:pPr>
            <a:r>
              <a:rPr lang="en-AU" sz="1000" smtClean="0">
                <a:solidFill>
                  <a:srgbClr val="000000"/>
                </a:solidFill>
              </a:rPr>
              <a:t>EPISTEMOLOGICAL-relating to the theory of knowledge, especially with regard to its methods, validity, and scope, and the distinction between justified belief and opinion</a:t>
            </a:r>
            <a:endParaRPr lang="en-AU" sz="1000" b="0" dirty="0">
              <a:solidFill>
                <a:srgbClr val="000000"/>
              </a:solidFill>
              <a:effectLst/>
            </a:endParaRPr>
          </a:p>
        </p:txBody>
      </p:sp>
      <p:sp>
        <p:nvSpPr>
          <p:cNvPr id="5" name="Rectangle 4"/>
          <p:cNvSpPr/>
          <p:nvPr/>
        </p:nvSpPr>
        <p:spPr>
          <a:xfrm>
            <a:off x="1703294" y="6460569"/>
            <a:ext cx="10404435" cy="246221"/>
          </a:xfrm>
          <a:prstGeom prst="rect">
            <a:avLst/>
          </a:prstGeom>
        </p:spPr>
        <p:txBody>
          <a:bodyPr wrap="square">
            <a:spAutoFit/>
          </a:bodyPr>
          <a:lstStyle/>
          <a:p>
            <a:r>
              <a:rPr lang="en-AU" sz="1000" dirty="0" smtClean="0">
                <a:solidFill>
                  <a:srgbClr val="000000"/>
                </a:solidFill>
              </a:rPr>
              <a:t>ONTOLOGICAL-showing </a:t>
            </a:r>
            <a:r>
              <a:rPr lang="en-AU" sz="1000" dirty="0">
                <a:solidFill>
                  <a:srgbClr val="000000"/>
                </a:solidFill>
              </a:rPr>
              <a:t>the relations between the concepts and categories in a subject area or domain</a:t>
            </a:r>
            <a:endParaRPr lang="en-AU" sz="1000" b="0" dirty="0">
              <a:solidFill>
                <a:srgbClr val="000000"/>
              </a:solidFill>
              <a:effectLst/>
            </a:endParaRPr>
          </a:p>
        </p:txBody>
      </p:sp>
    </p:spTree>
    <p:extLst>
      <p:ext uri="{BB962C8B-B14F-4D97-AF65-F5344CB8AC3E}">
        <p14:creationId xmlns:p14="http://schemas.microsoft.com/office/powerpoint/2010/main" val="1096136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324" y="0"/>
            <a:ext cx="10011784" cy="3046988"/>
          </a:xfrm>
          <a:prstGeom prst="rect">
            <a:avLst/>
          </a:prstGeom>
        </p:spPr>
        <p:txBody>
          <a:bodyPr wrap="square">
            <a:spAutoFit/>
          </a:bodyPr>
          <a:lstStyle/>
          <a:p>
            <a:r>
              <a:rPr lang="en-AU" sz="2400" b="1" dirty="0">
                <a:solidFill>
                  <a:srgbClr val="FF0000"/>
                </a:solidFill>
                <a:latin typeface="Frutiger-Bold"/>
              </a:rPr>
              <a:t>Critical Discourse </a:t>
            </a:r>
            <a:r>
              <a:rPr lang="en-AU" sz="2400" b="1" dirty="0" smtClean="0">
                <a:solidFill>
                  <a:srgbClr val="FF0000"/>
                </a:solidFill>
                <a:latin typeface="Frutiger-Bold"/>
              </a:rPr>
              <a:t>Analysis</a:t>
            </a:r>
          </a:p>
          <a:p>
            <a:endParaRPr lang="en-AU" sz="2400" b="1" dirty="0">
              <a:solidFill>
                <a:srgbClr val="FF0000"/>
              </a:solidFill>
              <a:latin typeface="Frutiger-Bold"/>
            </a:endParaRPr>
          </a:p>
          <a:p>
            <a:r>
              <a:rPr lang="en-AU" sz="2400" dirty="0">
                <a:solidFill>
                  <a:srgbClr val="7030A0"/>
                </a:solidFill>
                <a:latin typeface="Frutiger-Light"/>
              </a:rPr>
              <a:t>Critical Discourse Analysis is a method that combines elements of sociolinguistics with the </a:t>
            </a:r>
            <a:r>
              <a:rPr lang="en-AU" sz="2400" dirty="0" smtClean="0">
                <a:solidFill>
                  <a:srgbClr val="7030A0"/>
                </a:solidFill>
                <a:latin typeface="Frutiger-Light"/>
              </a:rPr>
              <a:t>broader analysis </a:t>
            </a:r>
            <a:r>
              <a:rPr lang="en-AU" sz="2400" dirty="0">
                <a:solidFill>
                  <a:srgbClr val="7030A0"/>
                </a:solidFill>
                <a:latin typeface="Frutiger-Light"/>
              </a:rPr>
              <a:t>of the operation of power in social relations and institutions. </a:t>
            </a:r>
            <a:endParaRPr lang="en-AU" sz="2400" dirty="0" smtClean="0">
              <a:solidFill>
                <a:srgbClr val="7030A0"/>
              </a:solidFill>
              <a:latin typeface="Frutiger-Light"/>
            </a:endParaRPr>
          </a:p>
          <a:p>
            <a:endParaRPr lang="en-AU" sz="2400" dirty="0">
              <a:solidFill>
                <a:srgbClr val="7030A0"/>
              </a:solidFill>
              <a:latin typeface="Frutiger-Light"/>
            </a:endParaRPr>
          </a:p>
          <a:p>
            <a:r>
              <a:rPr lang="en-AU" sz="2400" dirty="0" smtClean="0">
                <a:solidFill>
                  <a:srgbClr val="7030A0"/>
                </a:solidFill>
                <a:latin typeface="Frutiger-Light"/>
              </a:rPr>
              <a:t>It </a:t>
            </a:r>
            <a:r>
              <a:rPr lang="en-AU" sz="2400" dirty="0">
                <a:solidFill>
                  <a:srgbClr val="7030A0"/>
                </a:solidFill>
                <a:latin typeface="Frutiger-Light"/>
              </a:rPr>
              <a:t>is a multidisciplinary method </a:t>
            </a:r>
            <a:r>
              <a:rPr lang="en-AU" sz="2400" dirty="0" smtClean="0">
                <a:solidFill>
                  <a:srgbClr val="7030A0"/>
                </a:solidFill>
                <a:latin typeface="Frutiger-Light"/>
              </a:rPr>
              <a:t>but its </a:t>
            </a:r>
            <a:r>
              <a:rPr lang="en-AU" sz="2400" dirty="0">
                <a:solidFill>
                  <a:srgbClr val="7030A0"/>
                </a:solidFill>
                <a:latin typeface="Frutiger-Light"/>
              </a:rPr>
              <a:t>use does not necessarily require a detailed knowledge of linguistics, sociology, psychology or politics</a:t>
            </a:r>
            <a:endParaRPr lang="en-AU" sz="2400" dirty="0">
              <a:solidFill>
                <a:srgbClr val="7030A0"/>
              </a:solidFill>
            </a:endParaRPr>
          </a:p>
        </p:txBody>
      </p:sp>
    </p:spTree>
    <p:extLst>
      <p:ext uri="{BB962C8B-B14F-4D97-AF65-F5344CB8AC3E}">
        <p14:creationId xmlns:p14="http://schemas.microsoft.com/office/powerpoint/2010/main" val="31922085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655" y="344245"/>
            <a:ext cx="10603456" cy="6124754"/>
          </a:xfrm>
          <a:prstGeom prst="rect">
            <a:avLst/>
          </a:prstGeom>
        </p:spPr>
        <p:txBody>
          <a:bodyPr wrap="square">
            <a:spAutoFit/>
          </a:bodyPr>
          <a:lstStyle/>
          <a:p>
            <a:r>
              <a:rPr lang="en-AU" sz="2400" dirty="0">
                <a:solidFill>
                  <a:srgbClr val="7030A0"/>
                </a:solidFill>
                <a:latin typeface="Frutiger-Light"/>
              </a:rPr>
              <a:t>Critical Discourse Analysis was an appropriate method </a:t>
            </a:r>
            <a:r>
              <a:rPr lang="en-AU" sz="2400" dirty="0" smtClean="0">
                <a:solidFill>
                  <a:srgbClr val="7030A0"/>
                </a:solidFill>
                <a:latin typeface="Frutiger-Light"/>
              </a:rPr>
              <a:t>for research </a:t>
            </a:r>
            <a:r>
              <a:rPr lang="en-AU" sz="2400" dirty="0">
                <a:solidFill>
                  <a:srgbClr val="7030A0"/>
                </a:solidFill>
                <a:latin typeface="Frutiger-Light"/>
              </a:rPr>
              <a:t>within the theoretical framework of the Academic Literacies approach</a:t>
            </a:r>
            <a:r>
              <a:rPr lang="en-AU" sz="2400" dirty="0" smtClean="0">
                <a:solidFill>
                  <a:srgbClr val="7030A0"/>
                </a:solidFill>
                <a:latin typeface="Frutiger-Light"/>
              </a:rPr>
              <a:t>.</a:t>
            </a:r>
          </a:p>
          <a:p>
            <a:endParaRPr lang="en-AU" sz="2400" dirty="0">
              <a:latin typeface="Frutiger-Light"/>
            </a:endParaRPr>
          </a:p>
          <a:p>
            <a:r>
              <a:rPr lang="en-AU" sz="2400" dirty="0" smtClean="0">
                <a:solidFill>
                  <a:srgbClr val="FF0000"/>
                </a:solidFill>
                <a:latin typeface="Frutiger-Light"/>
              </a:rPr>
              <a:t>PRACTITIONER </a:t>
            </a:r>
            <a:r>
              <a:rPr lang="en-AU" sz="2400" dirty="0">
                <a:solidFill>
                  <a:srgbClr val="FF0000"/>
                </a:solidFill>
                <a:latin typeface="Frutiger-Light"/>
              </a:rPr>
              <a:t>RESEARCH IN HIGHER EDUCATION </a:t>
            </a:r>
            <a:endParaRPr lang="en-AU" sz="2400" dirty="0" smtClean="0">
              <a:solidFill>
                <a:srgbClr val="FF0000"/>
              </a:solidFill>
              <a:latin typeface="Frutiger-Light"/>
            </a:endParaRPr>
          </a:p>
          <a:p>
            <a:endParaRPr lang="en-AU" sz="2400" dirty="0" smtClean="0">
              <a:latin typeface="Frutiger-Light"/>
            </a:endParaRPr>
          </a:p>
          <a:p>
            <a:r>
              <a:rPr lang="en-AU" sz="2400" b="1" dirty="0" smtClean="0">
                <a:solidFill>
                  <a:srgbClr val="00B050"/>
                </a:solidFill>
                <a:latin typeface="Frutiger-Bold"/>
              </a:rPr>
              <a:t>Approach </a:t>
            </a:r>
            <a:r>
              <a:rPr lang="en-AU" sz="2400" b="1" dirty="0">
                <a:solidFill>
                  <a:srgbClr val="00B050"/>
                </a:solidFill>
                <a:latin typeface="Frutiger-Bold"/>
              </a:rPr>
              <a:t>Focus Academic reading and writing</a:t>
            </a:r>
          </a:p>
          <a:p>
            <a:pPr marL="342900" indent="-342900">
              <a:buFont typeface="Arial" panose="020B0604020202020204" pitchFamily="34" charset="0"/>
              <a:buChar char="•"/>
            </a:pPr>
            <a:r>
              <a:rPr lang="en-AU" sz="2400" dirty="0">
                <a:solidFill>
                  <a:srgbClr val="0070C0"/>
                </a:solidFill>
                <a:latin typeface="Frutiger-Light"/>
              </a:rPr>
              <a:t>Study skills Student skills </a:t>
            </a:r>
            <a:r>
              <a:rPr lang="en-AU" sz="2400" dirty="0" smtClean="0">
                <a:solidFill>
                  <a:srgbClr val="0070C0"/>
                </a:solidFill>
                <a:latin typeface="Frutiger-Light"/>
              </a:rPr>
              <a:t>deficits </a:t>
            </a:r>
            <a:r>
              <a:rPr lang="en-AU" sz="2400" dirty="0">
                <a:solidFill>
                  <a:srgbClr val="0070C0"/>
                </a:solidFill>
                <a:latin typeface="Frutiger-Light"/>
              </a:rPr>
              <a:t>Technical/instrumental </a:t>
            </a:r>
            <a:r>
              <a:rPr lang="en-AU" sz="2400" dirty="0" smtClean="0">
                <a:solidFill>
                  <a:srgbClr val="0070C0"/>
                </a:solidFill>
                <a:latin typeface="Frutiger-Light"/>
              </a:rPr>
              <a:t>skills</a:t>
            </a:r>
          </a:p>
          <a:p>
            <a:pPr marL="342900" indent="-342900">
              <a:buFont typeface="Arial" panose="020B0604020202020204" pitchFamily="34" charset="0"/>
              <a:buChar char="•"/>
            </a:pPr>
            <a:endParaRPr lang="en-AU" sz="2400" dirty="0">
              <a:solidFill>
                <a:srgbClr val="0070C0"/>
              </a:solidFill>
              <a:latin typeface="Frutiger-Light"/>
            </a:endParaRPr>
          </a:p>
          <a:p>
            <a:pPr marL="342900" indent="-342900">
              <a:buFont typeface="Arial" panose="020B0604020202020204" pitchFamily="34" charset="0"/>
              <a:buChar char="•"/>
            </a:pPr>
            <a:r>
              <a:rPr lang="en-AU" sz="2400" dirty="0">
                <a:solidFill>
                  <a:srgbClr val="0070C0"/>
                </a:solidFill>
                <a:latin typeface="Frutiger-Light"/>
              </a:rPr>
              <a:t>Academic socialisation Student orientation to learning:</a:t>
            </a:r>
          </a:p>
          <a:p>
            <a:r>
              <a:rPr lang="en-AU" sz="2400" dirty="0" smtClean="0">
                <a:solidFill>
                  <a:srgbClr val="0070C0"/>
                </a:solidFill>
                <a:latin typeface="Frutiger-Light"/>
              </a:rPr>
              <a:t>    deep</a:t>
            </a:r>
            <a:r>
              <a:rPr lang="en-AU" sz="2400" dirty="0">
                <a:solidFill>
                  <a:srgbClr val="0070C0"/>
                </a:solidFill>
                <a:latin typeface="Frutiger-Light"/>
              </a:rPr>
              <a:t>, surface, </a:t>
            </a:r>
            <a:r>
              <a:rPr lang="en-AU" sz="2400" dirty="0" smtClean="0">
                <a:solidFill>
                  <a:srgbClr val="0070C0"/>
                </a:solidFill>
                <a:latin typeface="Frutiger-Light"/>
              </a:rPr>
              <a:t>strategic Learned </a:t>
            </a:r>
            <a:r>
              <a:rPr lang="en-AU" sz="2400" dirty="0">
                <a:solidFill>
                  <a:srgbClr val="0070C0"/>
                </a:solidFill>
                <a:latin typeface="Frutiger-Light"/>
              </a:rPr>
              <a:t>through acculturation </a:t>
            </a:r>
            <a:r>
              <a:rPr lang="en-AU" sz="2400" dirty="0" smtClean="0">
                <a:solidFill>
                  <a:srgbClr val="0070C0"/>
                </a:solidFill>
                <a:latin typeface="Frutiger-Light"/>
              </a:rPr>
              <a:t>to norms of</a:t>
            </a:r>
          </a:p>
          <a:p>
            <a:r>
              <a:rPr lang="en-AU" sz="2400" dirty="0">
                <a:solidFill>
                  <a:srgbClr val="0070C0"/>
                </a:solidFill>
                <a:latin typeface="Frutiger-Light"/>
              </a:rPr>
              <a:t> </a:t>
            </a:r>
            <a:r>
              <a:rPr lang="en-AU" sz="2400" dirty="0" smtClean="0">
                <a:solidFill>
                  <a:srgbClr val="0070C0"/>
                </a:solidFill>
                <a:latin typeface="Frutiger-Light"/>
              </a:rPr>
              <a:t>   </a:t>
            </a:r>
            <a:r>
              <a:rPr lang="en-AU" sz="2400" dirty="0">
                <a:solidFill>
                  <a:srgbClr val="0070C0"/>
                </a:solidFill>
                <a:latin typeface="Frutiger-Light"/>
              </a:rPr>
              <a:t>academic practice</a:t>
            </a:r>
          </a:p>
          <a:p>
            <a:endParaRPr lang="en-AU" sz="2400" dirty="0">
              <a:solidFill>
                <a:srgbClr val="0070C0"/>
              </a:solidFill>
              <a:latin typeface="Frutiger-Light"/>
            </a:endParaRPr>
          </a:p>
          <a:p>
            <a:pPr marL="342900" indent="-342900">
              <a:buFont typeface="Arial" panose="020B0604020202020204" pitchFamily="34" charset="0"/>
              <a:buChar char="•"/>
            </a:pPr>
            <a:r>
              <a:rPr lang="en-AU" sz="2400" dirty="0">
                <a:solidFill>
                  <a:srgbClr val="0070C0"/>
                </a:solidFill>
                <a:latin typeface="Frutiger-Light"/>
              </a:rPr>
              <a:t>Academic literacies Epistemological and </a:t>
            </a:r>
            <a:r>
              <a:rPr lang="en-AU" sz="2400" dirty="0" smtClean="0">
                <a:solidFill>
                  <a:srgbClr val="0070C0"/>
                </a:solidFill>
                <a:latin typeface="Frutiger-Light"/>
              </a:rPr>
              <a:t>ontological dimensions </a:t>
            </a:r>
            <a:r>
              <a:rPr lang="en-AU" sz="2400" dirty="0">
                <a:solidFill>
                  <a:srgbClr val="0070C0"/>
                </a:solidFill>
                <a:latin typeface="Frutiger-Light"/>
              </a:rPr>
              <a:t>of learning and </a:t>
            </a:r>
            <a:r>
              <a:rPr lang="en-AU" sz="2400" dirty="0" smtClean="0">
                <a:solidFill>
                  <a:srgbClr val="0070C0"/>
                </a:solidFill>
                <a:latin typeface="Frutiger-Light"/>
              </a:rPr>
              <a:t>teaching; institutional </a:t>
            </a:r>
            <a:r>
              <a:rPr lang="en-AU" sz="2400" dirty="0">
                <a:solidFill>
                  <a:srgbClr val="0070C0"/>
                </a:solidFill>
                <a:latin typeface="Frutiger-Light"/>
              </a:rPr>
              <a:t>power </a:t>
            </a:r>
            <a:r>
              <a:rPr lang="en-AU" sz="2400" dirty="0" smtClean="0">
                <a:solidFill>
                  <a:srgbClr val="0070C0"/>
                </a:solidFill>
                <a:latin typeface="Frutiger-Light"/>
              </a:rPr>
              <a:t>relations</a:t>
            </a:r>
          </a:p>
          <a:p>
            <a:pPr marL="342900" indent="-342900">
              <a:buFont typeface="Arial" panose="020B0604020202020204" pitchFamily="34" charset="0"/>
              <a:buChar char="•"/>
            </a:pPr>
            <a:endParaRPr lang="en-AU" sz="2400" dirty="0">
              <a:solidFill>
                <a:srgbClr val="0070C0"/>
              </a:solidFill>
              <a:latin typeface="Frutiger-Light"/>
            </a:endParaRPr>
          </a:p>
          <a:p>
            <a:pPr marL="342900" indent="-342900">
              <a:buFont typeface="Arial" panose="020B0604020202020204" pitchFamily="34" charset="0"/>
              <a:buChar char="•"/>
            </a:pPr>
            <a:r>
              <a:rPr lang="en-AU" sz="2400" dirty="0">
                <a:solidFill>
                  <a:srgbClr val="0070C0"/>
                </a:solidFill>
                <a:latin typeface="Frutiger-Light"/>
              </a:rPr>
              <a:t>Situated complex and </a:t>
            </a:r>
            <a:r>
              <a:rPr lang="en-AU" sz="2400" dirty="0" smtClean="0">
                <a:solidFill>
                  <a:srgbClr val="0070C0"/>
                </a:solidFill>
                <a:latin typeface="Frutiger-Light"/>
              </a:rPr>
              <a:t>contested literacy </a:t>
            </a:r>
            <a:r>
              <a:rPr lang="en-AU" sz="2400" dirty="0">
                <a:solidFill>
                  <a:srgbClr val="0070C0"/>
                </a:solidFill>
                <a:latin typeface="Frutiger-Light"/>
              </a:rPr>
              <a:t>practices</a:t>
            </a:r>
          </a:p>
          <a:p>
            <a:pPr marL="171450" indent="-171450">
              <a:buFont typeface="Arial" panose="020B0604020202020204" pitchFamily="34" charset="0"/>
              <a:buChar char="•"/>
            </a:pPr>
            <a:r>
              <a:rPr lang="en-AU" sz="800" dirty="0" smtClean="0">
                <a:solidFill>
                  <a:srgbClr val="0070C0"/>
                </a:solidFill>
                <a:latin typeface="Frutiger-Light"/>
              </a:rPr>
              <a:t>5</a:t>
            </a:r>
            <a:endParaRPr lang="en-AU" sz="800" dirty="0">
              <a:solidFill>
                <a:srgbClr val="0070C0"/>
              </a:solidFill>
              <a:latin typeface="Frutiger-Light"/>
            </a:endParaRPr>
          </a:p>
        </p:txBody>
      </p:sp>
    </p:spTree>
    <p:extLst>
      <p:ext uri="{BB962C8B-B14F-4D97-AF65-F5344CB8AC3E}">
        <p14:creationId xmlns:p14="http://schemas.microsoft.com/office/powerpoint/2010/main" val="332023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7839" y="866938"/>
            <a:ext cx="9936479" cy="4401205"/>
          </a:xfrm>
          <a:prstGeom prst="rect">
            <a:avLst/>
          </a:prstGeom>
        </p:spPr>
        <p:txBody>
          <a:bodyPr wrap="square">
            <a:spAutoFit/>
          </a:bodyPr>
          <a:lstStyle/>
          <a:p>
            <a:pPr marL="342900" indent="-342900">
              <a:buFont typeface="Arial" panose="020B0604020202020204" pitchFamily="34" charset="0"/>
              <a:buChar char="•"/>
            </a:pPr>
            <a:r>
              <a:rPr lang="en-AU" sz="2800" b="1" dirty="0" smtClean="0">
                <a:solidFill>
                  <a:srgbClr val="7030A0"/>
                </a:solidFill>
                <a:latin typeface="Frutiger-Light"/>
              </a:rPr>
              <a:t>A </a:t>
            </a:r>
            <a:r>
              <a:rPr lang="en-AU" sz="2800" b="1" dirty="0">
                <a:solidFill>
                  <a:srgbClr val="7030A0"/>
                </a:solidFill>
                <a:latin typeface="Frutiger-Light"/>
              </a:rPr>
              <a:t>macro-sociological analysis of feedback as a form of practice, powerfully </a:t>
            </a:r>
            <a:r>
              <a:rPr lang="en-AU" sz="2800" b="1" dirty="0" smtClean="0">
                <a:solidFill>
                  <a:srgbClr val="7030A0"/>
                </a:solidFill>
                <a:latin typeface="Frutiger-Light"/>
              </a:rPr>
              <a:t>shaped by </a:t>
            </a:r>
            <a:r>
              <a:rPr lang="en-AU" sz="2800" b="1" dirty="0">
                <a:solidFill>
                  <a:srgbClr val="7030A0"/>
                </a:solidFill>
                <a:latin typeface="Frutiger-Light"/>
              </a:rPr>
              <a:t>institutional and wider social structural factors; </a:t>
            </a:r>
            <a:r>
              <a:rPr lang="en-AU" sz="2800" b="1" dirty="0" smtClean="0">
                <a:solidFill>
                  <a:srgbClr val="7030A0"/>
                </a:solidFill>
                <a:latin typeface="Frutiger-Light"/>
              </a:rPr>
              <a:t>and</a:t>
            </a:r>
          </a:p>
          <a:p>
            <a:pPr marL="342900" indent="-342900">
              <a:buFont typeface="Arial" panose="020B0604020202020204" pitchFamily="34" charset="0"/>
              <a:buChar char="•"/>
            </a:pPr>
            <a:endParaRPr lang="en-AU" sz="2800" b="1" dirty="0">
              <a:solidFill>
                <a:srgbClr val="7030A0"/>
              </a:solidFill>
              <a:latin typeface="Frutiger-Light"/>
            </a:endParaRPr>
          </a:p>
          <a:p>
            <a:pPr marL="342900" indent="-342900">
              <a:buFont typeface="Arial" panose="020B0604020202020204" pitchFamily="34" charset="0"/>
              <a:buChar char="•"/>
            </a:pPr>
            <a:r>
              <a:rPr lang="en-AU" sz="2800" b="1" dirty="0" smtClean="0">
                <a:solidFill>
                  <a:srgbClr val="7030A0"/>
                </a:solidFill>
                <a:latin typeface="Frutiger-Light"/>
              </a:rPr>
              <a:t>A </a:t>
            </a:r>
            <a:r>
              <a:rPr lang="en-AU" sz="2800" b="1" dirty="0">
                <a:solidFill>
                  <a:srgbClr val="7030A0"/>
                </a:solidFill>
                <a:latin typeface="Frutiger-Light"/>
              </a:rPr>
              <a:t>micro-sociological analysis of feedback as a ‘genre’ of communication: a class </a:t>
            </a:r>
            <a:r>
              <a:rPr lang="en-AU" sz="2800" b="1" dirty="0" smtClean="0">
                <a:solidFill>
                  <a:srgbClr val="7030A0"/>
                </a:solidFill>
                <a:latin typeface="Frutiger-Light"/>
              </a:rPr>
              <a:t>of communicative </a:t>
            </a:r>
            <a:r>
              <a:rPr lang="en-AU" sz="2800" b="1" dirty="0">
                <a:solidFill>
                  <a:srgbClr val="7030A0"/>
                </a:solidFill>
                <a:latin typeface="Frutiger-Light"/>
              </a:rPr>
              <a:t>events with particular communicative purposes </a:t>
            </a:r>
            <a:endParaRPr lang="en-AU" sz="2800" b="1" dirty="0" smtClean="0">
              <a:solidFill>
                <a:srgbClr val="7030A0"/>
              </a:solidFill>
              <a:latin typeface="Frutiger-Light"/>
            </a:endParaRPr>
          </a:p>
          <a:p>
            <a:pPr marL="342900" indent="-342900">
              <a:buFont typeface="Arial" panose="020B0604020202020204" pitchFamily="34" charset="0"/>
              <a:buChar char="•"/>
            </a:pPr>
            <a:endParaRPr lang="en-AU" sz="2800" b="1" dirty="0">
              <a:solidFill>
                <a:srgbClr val="7030A0"/>
              </a:solidFill>
              <a:latin typeface="Frutiger-Light"/>
            </a:endParaRPr>
          </a:p>
          <a:p>
            <a:pPr marL="342900" indent="-342900">
              <a:buFont typeface="Arial" panose="020B0604020202020204" pitchFamily="34" charset="0"/>
              <a:buChar char="•"/>
            </a:pPr>
            <a:r>
              <a:rPr lang="en-AU" sz="2800" b="1" dirty="0" smtClean="0">
                <a:solidFill>
                  <a:srgbClr val="7030A0"/>
                </a:solidFill>
                <a:latin typeface="Frutiger-Light"/>
              </a:rPr>
              <a:t>Actively </a:t>
            </a:r>
            <a:r>
              <a:rPr lang="en-AU" sz="2800" b="1" dirty="0">
                <a:solidFill>
                  <a:srgbClr val="7030A0"/>
                </a:solidFill>
                <a:latin typeface="Frutiger-Light"/>
              </a:rPr>
              <a:t>produced and made sense of by members of particular ‘communities of practice</a:t>
            </a:r>
            <a:endParaRPr lang="en-AU" sz="2800" b="1" dirty="0">
              <a:solidFill>
                <a:srgbClr val="7030A0"/>
              </a:solidFill>
            </a:endParaRPr>
          </a:p>
        </p:txBody>
      </p:sp>
    </p:spTree>
    <p:extLst>
      <p:ext uri="{BB962C8B-B14F-4D97-AF65-F5344CB8AC3E}">
        <p14:creationId xmlns:p14="http://schemas.microsoft.com/office/powerpoint/2010/main" val="2834132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4658" y="399000"/>
            <a:ext cx="9957995" cy="5262979"/>
          </a:xfrm>
          <a:prstGeom prst="rect">
            <a:avLst/>
          </a:prstGeom>
        </p:spPr>
        <p:txBody>
          <a:bodyPr wrap="square">
            <a:spAutoFit/>
          </a:bodyPr>
          <a:lstStyle/>
          <a:p>
            <a:r>
              <a:rPr lang="en-AU" sz="2400" dirty="0" smtClean="0">
                <a:solidFill>
                  <a:srgbClr val="FF0000"/>
                </a:solidFill>
                <a:latin typeface="Frutiger-Light"/>
              </a:rPr>
              <a:t>Three- </a:t>
            </a:r>
            <a:r>
              <a:rPr lang="en-AU" sz="2400" dirty="0">
                <a:solidFill>
                  <a:srgbClr val="FF0000"/>
                </a:solidFill>
                <a:latin typeface="Frutiger-Light"/>
              </a:rPr>
              <a:t>dimensional model </a:t>
            </a:r>
            <a:r>
              <a:rPr lang="en-AU" sz="2400" dirty="0" smtClean="0">
                <a:solidFill>
                  <a:srgbClr val="FF0000"/>
                </a:solidFill>
                <a:latin typeface="Frutiger-Light"/>
              </a:rPr>
              <a:t>of</a:t>
            </a:r>
          </a:p>
          <a:p>
            <a:endParaRPr lang="en-AU" sz="2400" dirty="0">
              <a:latin typeface="Frutiger-Light"/>
            </a:endParaRPr>
          </a:p>
          <a:p>
            <a:r>
              <a:rPr lang="en-AU" sz="2400" dirty="0">
                <a:solidFill>
                  <a:srgbClr val="00B050"/>
                </a:solidFill>
                <a:latin typeface="Frutiger-Light"/>
              </a:rPr>
              <a:t>Critical Discourse Analysis. This consisted of</a:t>
            </a:r>
            <a:r>
              <a:rPr lang="en-AU" sz="2400" dirty="0" smtClean="0">
                <a:solidFill>
                  <a:srgbClr val="00B050"/>
                </a:solidFill>
                <a:latin typeface="Frutiger-Light"/>
              </a:rPr>
              <a:t>:</a:t>
            </a:r>
          </a:p>
          <a:p>
            <a:endParaRPr lang="en-AU" sz="2400" dirty="0">
              <a:latin typeface="Frutiger-Light"/>
            </a:endParaRPr>
          </a:p>
          <a:p>
            <a:pPr marL="457200" indent="-457200">
              <a:buAutoNum type="arabicPeriod"/>
            </a:pPr>
            <a:r>
              <a:rPr lang="en-AU" sz="2400" dirty="0" smtClean="0">
                <a:solidFill>
                  <a:srgbClr val="7030A0"/>
                </a:solidFill>
                <a:latin typeface="Frutiger-Light"/>
              </a:rPr>
              <a:t>Understanding </a:t>
            </a:r>
            <a:r>
              <a:rPr lang="en-AU" sz="2400" dirty="0">
                <a:solidFill>
                  <a:srgbClr val="7030A0"/>
                </a:solidFill>
                <a:latin typeface="Frutiger-Light"/>
              </a:rPr>
              <a:t>the meaning of the statements within our interview texts</a:t>
            </a:r>
            <a:r>
              <a:rPr lang="en-AU" sz="2400" dirty="0" smtClean="0">
                <a:solidFill>
                  <a:srgbClr val="7030A0"/>
                </a:solidFill>
                <a:latin typeface="Frutiger-Light"/>
              </a:rPr>
              <a:t>;</a:t>
            </a:r>
          </a:p>
          <a:p>
            <a:pPr marL="457200" indent="-457200">
              <a:buAutoNum type="arabicPeriod"/>
            </a:pPr>
            <a:endParaRPr lang="en-AU" sz="2400" dirty="0">
              <a:solidFill>
                <a:srgbClr val="7030A0"/>
              </a:solidFill>
              <a:latin typeface="Frutiger-Light"/>
            </a:endParaRPr>
          </a:p>
          <a:p>
            <a:r>
              <a:rPr lang="en-AU" sz="2400" dirty="0">
                <a:solidFill>
                  <a:srgbClr val="7030A0"/>
                </a:solidFill>
                <a:latin typeface="Frutiger-Light"/>
              </a:rPr>
              <a:t>2. Exploring how the discursive practices that produce feedback both enable and constrain </a:t>
            </a:r>
            <a:r>
              <a:rPr lang="en-AU" sz="2400" dirty="0" smtClean="0">
                <a:solidFill>
                  <a:srgbClr val="7030A0"/>
                </a:solidFill>
                <a:latin typeface="Frutiger-Light"/>
              </a:rPr>
              <a:t>the ways </a:t>
            </a:r>
            <a:r>
              <a:rPr lang="en-AU" sz="2400" dirty="0">
                <a:solidFill>
                  <a:srgbClr val="7030A0"/>
                </a:solidFill>
                <a:latin typeface="Frutiger-Light"/>
              </a:rPr>
              <a:t>in which it is communicated to, and consumed (interpreted) by students; </a:t>
            </a:r>
            <a:r>
              <a:rPr lang="en-AU" sz="2400" dirty="0" smtClean="0">
                <a:solidFill>
                  <a:srgbClr val="7030A0"/>
                </a:solidFill>
                <a:latin typeface="Frutiger-Light"/>
              </a:rPr>
              <a:t>and</a:t>
            </a:r>
          </a:p>
          <a:p>
            <a:endParaRPr lang="en-AU" sz="2400" dirty="0">
              <a:solidFill>
                <a:srgbClr val="7030A0"/>
              </a:solidFill>
              <a:latin typeface="Frutiger-Light"/>
            </a:endParaRPr>
          </a:p>
          <a:p>
            <a:r>
              <a:rPr lang="en-AU" sz="2400" dirty="0">
                <a:solidFill>
                  <a:srgbClr val="7030A0"/>
                </a:solidFill>
                <a:latin typeface="Frutiger-Light"/>
              </a:rPr>
              <a:t>3. Analysing feedback as a type of social practice shaped by wider institutional and </a:t>
            </a:r>
            <a:r>
              <a:rPr lang="en-AU" sz="2400" dirty="0" smtClean="0">
                <a:solidFill>
                  <a:srgbClr val="7030A0"/>
                </a:solidFill>
                <a:latin typeface="Frutiger-Light"/>
              </a:rPr>
              <a:t>structural power </a:t>
            </a:r>
            <a:r>
              <a:rPr lang="en-AU" sz="2400" dirty="0">
                <a:solidFill>
                  <a:srgbClr val="7030A0"/>
                </a:solidFill>
                <a:latin typeface="Frutiger-Light"/>
              </a:rPr>
              <a:t>relations, which open up and close down the possibilities for particular individuals </a:t>
            </a:r>
            <a:r>
              <a:rPr lang="en-AU" sz="2400" dirty="0" smtClean="0">
                <a:solidFill>
                  <a:srgbClr val="7030A0"/>
                </a:solidFill>
                <a:latin typeface="Frutiger-Light"/>
              </a:rPr>
              <a:t>to feed </a:t>
            </a:r>
            <a:r>
              <a:rPr lang="en-AU" sz="2400" dirty="0">
                <a:solidFill>
                  <a:srgbClr val="7030A0"/>
                </a:solidFill>
                <a:latin typeface="Frutiger-Light"/>
              </a:rPr>
              <a:t>forward feedback.</a:t>
            </a:r>
            <a:endParaRPr lang="en-AU" sz="2400" dirty="0">
              <a:solidFill>
                <a:srgbClr val="7030A0"/>
              </a:solidFill>
            </a:endParaRPr>
          </a:p>
        </p:txBody>
      </p:sp>
    </p:spTree>
    <p:extLst>
      <p:ext uri="{BB962C8B-B14F-4D97-AF65-F5344CB8AC3E}">
        <p14:creationId xmlns:p14="http://schemas.microsoft.com/office/powerpoint/2010/main" val="614801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0494" y="191619"/>
            <a:ext cx="10630149" cy="3670376"/>
          </a:xfrm>
          <a:prstGeom prst="rect">
            <a:avLst/>
          </a:prstGeom>
        </p:spPr>
      </p:pic>
      <p:sp>
        <p:nvSpPr>
          <p:cNvPr id="3" name="Rectangle 2"/>
          <p:cNvSpPr/>
          <p:nvPr/>
        </p:nvSpPr>
        <p:spPr>
          <a:xfrm>
            <a:off x="1993749" y="3861995"/>
            <a:ext cx="9871935" cy="2554545"/>
          </a:xfrm>
          <a:prstGeom prst="rect">
            <a:avLst/>
          </a:prstGeom>
        </p:spPr>
        <p:txBody>
          <a:bodyPr wrap="square">
            <a:spAutoFit/>
          </a:bodyPr>
          <a:lstStyle/>
          <a:p>
            <a:r>
              <a:rPr lang="en-AU" sz="2000" b="1" dirty="0">
                <a:solidFill>
                  <a:srgbClr val="FF0000"/>
                </a:solidFill>
                <a:latin typeface="Frutiger-Bold"/>
              </a:rPr>
              <a:t>The socially situated meaning of feedback discourse</a:t>
            </a:r>
          </a:p>
          <a:p>
            <a:r>
              <a:rPr lang="en-AU" sz="2000" dirty="0">
                <a:latin typeface="Frutiger-Light"/>
              </a:rPr>
              <a:t>The starting point of our investigation into feedback literacy was what Light and Cox (2001) call ‘</a:t>
            </a:r>
            <a:r>
              <a:rPr lang="en-AU" sz="2000" dirty="0" smtClean="0">
                <a:latin typeface="Frutiger-Light"/>
              </a:rPr>
              <a:t>an engagement </a:t>
            </a:r>
            <a:r>
              <a:rPr lang="en-AU" sz="2000" dirty="0">
                <a:latin typeface="Frutiger-Light"/>
              </a:rPr>
              <a:t>model’. Within this model, students in particular learning environments are conceived </a:t>
            </a:r>
            <a:r>
              <a:rPr lang="en-AU" sz="2000" dirty="0" smtClean="0">
                <a:latin typeface="Frutiger-Light"/>
              </a:rPr>
              <a:t>to be </a:t>
            </a:r>
            <a:r>
              <a:rPr lang="en-AU" sz="2000" dirty="0">
                <a:latin typeface="Frutiger-Light"/>
              </a:rPr>
              <a:t>actively engaged in the creation and mediation of meaning (Higgins et al., 2002). </a:t>
            </a:r>
            <a:endParaRPr lang="en-AU" sz="2000" dirty="0" smtClean="0">
              <a:latin typeface="Frutiger-Light"/>
            </a:endParaRPr>
          </a:p>
          <a:p>
            <a:r>
              <a:rPr lang="en-AU" sz="2000" dirty="0" smtClean="0">
                <a:latin typeface="Frutiger-Light"/>
              </a:rPr>
              <a:t>The </a:t>
            </a:r>
            <a:r>
              <a:rPr lang="en-AU" sz="2000" dirty="0">
                <a:latin typeface="Frutiger-Light"/>
              </a:rPr>
              <a:t>meaning </a:t>
            </a:r>
            <a:r>
              <a:rPr lang="en-AU" sz="2000" dirty="0" smtClean="0">
                <a:latin typeface="Frutiger-Light"/>
              </a:rPr>
              <a:t>of feedback </a:t>
            </a:r>
            <a:r>
              <a:rPr lang="en-AU" sz="2000" dirty="0">
                <a:latin typeface="Frutiger-Light"/>
              </a:rPr>
              <a:t>is made both individually and collectively by students reading feedback on their own and </a:t>
            </a:r>
            <a:r>
              <a:rPr lang="en-AU" sz="2000" dirty="0" smtClean="0">
                <a:latin typeface="Frutiger-Light"/>
              </a:rPr>
              <a:t>within the </a:t>
            </a:r>
            <a:r>
              <a:rPr lang="en-AU" sz="2000" dirty="0">
                <a:latin typeface="Frutiger-Light"/>
              </a:rPr>
              <a:t>context of their peer groups – or what two students referred to as their ‘study buddies’.</a:t>
            </a:r>
            <a:endParaRPr lang="en-AU" sz="2000" dirty="0"/>
          </a:p>
        </p:txBody>
      </p:sp>
    </p:spTree>
    <p:extLst>
      <p:ext uri="{BB962C8B-B14F-4D97-AF65-F5344CB8AC3E}">
        <p14:creationId xmlns:p14="http://schemas.microsoft.com/office/powerpoint/2010/main" val="1110696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020" y="150182"/>
            <a:ext cx="9914965" cy="707886"/>
          </a:xfrm>
          <a:prstGeom prst="rect">
            <a:avLst/>
          </a:prstGeom>
        </p:spPr>
        <p:txBody>
          <a:bodyPr wrap="square">
            <a:spAutoFit/>
          </a:bodyPr>
          <a:lstStyle/>
          <a:p>
            <a:r>
              <a:rPr lang="en-AU" sz="2000" dirty="0" smtClean="0">
                <a:solidFill>
                  <a:srgbClr val="7030A0"/>
                </a:solidFill>
                <a:latin typeface="Frutiger-Light"/>
              </a:rPr>
              <a:t>Written </a:t>
            </a:r>
            <a:r>
              <a:rPr lang="en-AU" sz="2000" dirty="0">
                <a:solidFill>
                  <a:srgbClr val="7030A0"/>
                </a:solidFill>
                <a:latin typeface="Frutiger-Light"/>
              </a:rPr>
              <a:t>feedback could be redundant. Given that the grade descriptors provided by higher </a:t>
            </a:r>
            <a:r>
              <a:rPr lang="en-AU" sz="2000" dirty="0" smtClean="0">
                <a:solidFill>
                  <a:srgbClr val="7030A0"/>
                </a:solidFill>
                <a:latin typeface="Frutiger-Light"/>
              </a:rPr>
              <a:t>education institutions </a:t>
            </a:r>
            <a:r>
              <a:rPr lang="en-AU" sz="2000" dirty="0">
                <a:solidFill>
                  <a:srgbClr val="7030A0"/>
                </a:solidFill>
                <a:latin typeface="Frutiger-Light"/>
              </a:rPr>
              <a:t>forms part of the institutional dialogue with students</a:t>
            </a:r>
            <a:endParaRPr lang="en-AU" sz="2000" dirty="0">
              <a:solidFill>
                <a:srgbClr val="7030A0"/>
              </a:solidFill>
            </a:endParaRPr>
          </a:p>
        </p:txBody>
      </p:sp>
      <p:sp>
        <p:nvSpPr>
          <p:cNvPr id="3" name="Rectangle 2"/>
          <p:cNvSpPr/>
          <p:nvPr/>
        </p:nvSpPr>
        <p:spPr>
          <a:xfrm>
            <a:off x="1552688" y="1162793"/>
            <a:ext cx="9850418" cy="4893647"/>
          </a:xfrm>
          <a:prstGeom prst="rect">
            <a:avLst/>
          </a:prstGeom>
        </p:spPr>
        <p:txBody>
          <a:bodyPr wrap="square">
            <a:spAutoFit/>
          </a:bodyPr>
          <a:lstStyle/>
          <a:p>
            <a:r>
              <a:rPr lang="en-AU" sz="2400" dirty="0">
                <a:solidFill>
                  <a:srgbClr val="C00000"/>
                </a:solidFill>
                <a:latin typeface="Frutiger-Light"/>
              </a:rPr>
              <a:t>Concentration on the grade </a:t>
            </a:r>
            <a:r>
              <a:rPr lang="en-AU" sz="2400" dirty="0" smtClean="0">
                <a:solidFill>
                  <a:srgbClr val="C00000"/>
                </a:solidFill>
                <a:latin typeface="Frutiger-Light"/>
              </a:rPr>
              <a:t>can be </a:t>
            </a:r>
            <a:r>
              <a:rPr lang="en-AU" sz="2400" dirty="0">
                <a:solidFill>
                  <a:srgbClr val="C00000"/>
                </a:solidFill>
                <a:latin typeface="Frutiger-Light"/>
              </a:rPr>
              <a:t>interpreted by tutors as a lamentable sign of a surface or strategic approach to learning. </a:t>
            </a:r>
            <a:endParaRPr lang="en-AU" sz="2400" dirty="0" smtClean="0">
              <a:solidFill>
                <a:srgbClr val="C00000"/>
              </a:solidFill>
              <a:latin typeface="Frutiger-Light"/>
            </a:endParaRPr>
          </a:p>
          <a:p>
            <a:endParaRPr lang="en-AU" sz="2400" dirty="0">
              <a:solidFill>
                <a:srgbClr val="C00000"/>
              </a:solidFill>
              <a:latin typeface="Frutiger-Light"/>
            </a:endParaRPr>
          </a:p>
          <a:p>
            <a:r>
              <a:rPr lang="en-AU" sz="2400" dirty="0" smtClean="0">
                <a:solidFill>
                  <a:srgbClr val="C00000"/>
                </a:solidFill>
                <a:latin typeface="Frutiger-Light"/>
              </a:rPr>
              <a:t>While acknowledging </a:t>
            </a:r>
            <a:r>
              <a:rPr lang="en-AU" sz="2400" dirty="0">
                <a:solidFill>
                  <a:srgbClr val="C00000"/>
                </a:solidFill>
                <a:latin typeface="Frutiger-Light"/>
              </a:rPr>
              <a:t>student instrumentality, we consider it to be only part of the complex process in </a:t>
            </a:r>
            <a:r>
              <a:rPr lang="en-AU" sz="2400" dirty="0" smtClean="0">
                <a:solidFill>
                  <a:srgbClr val="C00000"/>
                </a:solidFill>
                <a:latin typeface="Frutiger-Light"/>
              </a:rPr>
              <a:t>which students </a:t>
            </a:r>
            <a:r>
              <a:rPr lang="en-AU" sz="2400" dirty="0">
                <a:solidFill>
                  <a:srgbClr val="C00000"/>
                </a:solidFill>
                <a:latin typeface="Frutiger-Light"/>
              </a:rPr>
              <a:t>produce the meaning of feedback discourse. </a:t>
            </a:r>
            <a:endParaRPr lang="en-AU" sz="2400" dirty="0" smtClean="0">
              <a:solidFill>
                <a:srgbClr val="C00000"/>
              </a:solidFill>
              <a:latin typeface="Frutiger-Light"/>
            </a:endParaRPr>
          </a:p>
          <a:p>
            <a:endParaRPr lang="en-AU" sz="2400" dirty="0">
              <a:solidFill>
                <a:srgbClr val="C00000"/>
              </a:solidFill>
              <a:latin typeface="Frutiger-Light"/>
            </a:endParaRPr>
          </a:p>
          <a:p>
            <a:r>
              <a:rPr lang="en-AU" sz="2400" dirty="0" smtClean="0">
                <a:solidFill>
                  <a:srgbClr val="C00000"/>
                </a:solidFill>
                <a:latin typeface="Frutiger-Light"/>
              </a:rPr>
              <a:t>Students </a:t>
            </a:r>
            <a:r>
              <a:rPr lang="en-AU" sz="2400" dirty="0">
                <a:solidFill>
                  <a:srgbClr val="C00000"/>
                </a:solidFill>
                <a:latin typeface="Frutiger-Light"/>
              </a:rPr>
              <a:t>inhabit a learning environment in </a:t>
            </a:r>
            <a:r>
              <a:rPr lang="en-AU" sz="2400" dirty="0" smtClean="0">
                <a:solidFill>
                  <a:srgbClr val="C00000"/>
                </a:solidFill>
                <a:latin typeface="Frutiger-Light"/>
              </a:rPr>
              <a:t>which grades </a:t>
            </a:r>
            <a:r>
              <a:rPr lang="en-AU" sz="2400" dirty="0">
                <a:solidFill>
                  <a:srgbClr val="C00000"/>
                </a:solidFill>
                <a:latin typeface="Frutiger-Light"/>
              </a:rPr>
              <a:t>are powerful </a:t>
            </a:r>
            <a:r>
              <a:rPr lang="en-AU" sz="2400" dirty="0" smtClean="0">
                <a:solidFill>
                  <a:srgbClr val="C00000"/>
                </a:solidFill>
                <a:latin typeface="Frutiger-Light"/>
              </a:rPr>
              <a:t>signifiers </a:t>
            </a:r>
            <a:r>
              <a:rPr lang="en-AU" sz="2400" dirty="0">
                <a:solidFill>
                  <a:srgbClr val="C00000"/>
                </a:solidFill>
                <a:latin typeface="Frutiger-Light"/>
              </a:rPr>
              <a:t>of success and failure. Furthermore, economic imperatives, particularly </a:t>
            </a:r>
            <a:r>
              <a:rPr lang="en-AU" sz="2400" dirty="0" smtClean="0">
                <a:solidFill>
                  <a:srgbClr val="C00000"/>
                </a:solidFill>
                <a:latin typeface="Frutiger-Light"/>
              </a:rPr>
              <a:t>the need </a:t>
            </a:r>
            <a:r>
              <a:rPr lang="en-AU" sz="2400" dirty="0">
                <a:solidFill>
                  <a:srgbClr val="C00000"/>
                </a:solidFill>
                <a:latin typeface="Frutiger-Light"/>
              </a:rPr>
              <a:t>to undertake employment to fi </a:t>
            </a:r>
            <a:r>
              <a:rPr lang="en-AU" sz="2400" dirty="0" err="1">
                <a:solidFill>
                  <a:srgbClr val="C00000"/>
                </a:solidFill>
                <a:latin typeface="Frutiger-Light"/>
              </a:rPr>
              <a:t>nance</a:t>
            </a:r>
            <a:r>
              <a:rPr lang="en-AU" sz="2400" dirty="0">
                <a:solidFill>
                  <a:srgbClr val="C00000"/>
                </a:solidFill>
                <a:latin typeface="Frutiger-Light"/>
              </a:rPr>
              <a:t> their studies, impel students to adopt an instrumental </a:t>
            </a:r>
            <a:r>
              <a:rPr lang="en-AU" sz="2400" dirty="0" smtClean="0">
                <a:solidFill>
                  <a:srgbClr val="C00000"/>
                </a:solidFill>
                <a:latin typeface="Frutiger-Light"/>
              </a:rPr>
              <a:t>strategy towards </a:t>
            </a:r>
            <a:r>
              <a:rPr lang="en-AU" sz="2400" dirty="0">
                <a:solidFill>
                  <a:srgbClr val="C00000"/>
                </a:solidFill>
                <a:latin typeface="Frutiger-Light"/>
              </a:rPr>
              <a:t>their studies. Increasingly, students are enrolled as full-time but are – in reality – studying part-time</a:t>
            </a:r>
            <a:endParaRPr lang="en-AU" sz="2400" dirty="0">
              <a:solidFill>
                <a:srgbClr val="C00000"/>
              </a:solidFill>
            </a:endParaRPr>
          </a:p>
        </p:txBody>
      </p:sp>
    </p:spTree>
    <p:extLst>
      <p:ext uri="{BB962C8B-B14F-4D97-AF65-F5344CB8AC3E}">
        <p14:creationId xmlns:p14="http://schemas.microsoft.com/office/powerpoint/2010/main" val="136020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1779" y="400307"/>
            <a:ext cx="10366786" cy="1200329"/>
          </a:xfrm>
          <a:prstGeom prst="rect">
            <a:avLst/>
          </a:prstGeom>
        </p:spPr>
        <p:txBody>
          <a:bodyPr wrap="square">
            <a:spAutoFit/>
          </a:bodyPr>
          <a:lstStyle/>
          <a:p>
            <a:r>
              <a:rPr lang="en-AU" sz="2400" dirty="0">
                <a:solidFill>
                  <a:schemeClr val="accent6">
                    <a:lumMod val="75000"/>
                  </a:schemeClr>
                </a:solidFill>
                <a:latin typeface="Frutiger-Light"/>
              </a:rPr>
              <a:t>Cultivating students’ feedback literacy may require careful consideration of the complexity of </a:t>
            </a:r>
            <a:r>
              <a:rPr lang="en-AU" sz="2400" dirty="0" smtClean="0">
                <a:solidFill>
                  <a:schemeClr val="accent6">
                    <a:lumMod val="75000"/>
                  </a:schemeClr>
                </a:solidFill>
                <a:latin typeface="Frutiger-Light"/>
              </a:rPr>
              <a:t>the language </a:t>
            </a:r>
            <a:r>
              <a:rPr lang="en-AU" sz="2400" dirty="0">
                <a:solidFill>
                  <a:schemeClr val="accent6">
                    <a:lumMod val="75000"/>
                  </a:schemeClr>
                </a:solidFill>
                <a:latin typeface="Frutiger-Light"/>
              </a:rPr>
              <a:t>we use and </a:t>
            </a:r>
            <a:r>
              <a:rPr lang="en-AU" sz="2400" dirty="0" smtClean="0">
                <a:solidFill>
                  <a:schemeClr val="accent6">
                    <a:lumMod val="75000"/>
                  </a:schemeClr>
                </a:solidFill>
                <a:latin typeface="Frutiger-Light"/>
              </a:rPr>
              <a:t>reflection </a:t>
            </a:r>
            <a:r>
              <a:rPr lang="en-AU" sz="2400" dirty="0">
                <a:solidFill>
                  <a:schemeClr val="accent6">
                    <a:lumMod val="75000"/>
                  </a:schemeClr>
                </a:solidFill>
                <a:latin typeface="Frutiger-Light"/>
              </a:rPr>
              <a:t>upon what form of language in feedback is appropriate to </a:t>
            </a:r>
            <a:r>
              <a:rPr lang="en-AU" sz="2400" dirty="0" smtClean="0">
                <a:solidFill>
                  <a:schemeClr val="accent6">
                    <a:lumMod val="75000"/>
                  </a:schemeClr>
                </a:solidFill>
                <a:latin typeface="Frutiger-Light"/>
              </a:rPr>
              <a:t>particular levels </a:t>
            </a:r>
            <a:r>
              <a:rPr lang="en-AU" sz="2400" dirty="0">
                <a:solidFill>
                  <a:schemeClr val="accent6">
                    <a:lumMod val="75000"/>
                  </a:schemeClr>
                </a:solidFill>
                <a:latin typeface="Frutiger-Light"/>
              </a:rPr>
              <a:t>of study. </a:t>
            </a:r>
            <a:endParaRPr lang="en-AU" sz="2400" dirty="0">
              <a:solidFill>
                <a:schemeClr val="accent6">
                  <a:lumMod val="75000"/>
                </a:schemeClr>
              </a:solidFill>
            </a:endParaRPr>
          </a:p>
        </p:txBody>
      </p:sp>
      <p:sp>
        <p:nvSpPr>
          <p:cNvPr id="3" name="Rectangle 2"/>
          <p:cNvSpPr/>
          <p:nvPr/>
        </p:nvSpPr>
        <p:spPr>
          <a:xfrm>
            <a:off x="1681779" y="1927893"/>
            <a:ext cx="10119360" cy="1569660"/>
          </a:xfrm>
          <a:prstGeom prst="rect">
            <a:avLst/>
          </a:prstGeom>
        </p:spPr>
        <p:txBody>
          <a:bodyPr wrap="square">
            <a:spAutoFit/>
          </a:bodyPr>
          <a:lstStyle/>
          <a:p>
            <a:r>
              <a:rPr lang="en-AU" sz="2400" b="1" dirty="0">
                <a:solidFill>
                  <a:srgbClr val="0070C0"/>
                </a:solidFill>
                <a:latin typeface="Frutiger-Bold"/>
              </a:rPr>
              <a:t>Criticism</a:t>
            </a:r>
          </a:p>
          <a:p>
            <a:r>
              <a:rPr lang="en-AU" sz="2400" dirty="0">
                <a:solidFill>
                  <a:srgbClr val="0070C0"/>
                </a:solidFill>
                <a:latin typeface="Frutiger-Light"/>
              </a:rPr>
              <a:t>If students interpret feedback discourse to be ‘just’ then they are more likely to actively </a:t>
            </a:r>
            <a:r>
              <a:rPr lang="en-AU" sz="2400" dirty="0" smtClean="0">
                <a:solidFill>
                  <a:srgbClr val="0070C0"/>
                </a:solidFill>
                <a:latin typeface="Frutiger-Light"/>
              </a:rPr>
              <a:t>engage with </a:t>
            </a:r>
            <a:r>
              <a:rPr lang="en-AU" sz="2400" dirty="0">
                <a:solidFill>
                  <a:srgbClr val="0070C0"/>
                </a:solidFill>
                <a:latin typeface="Frutiger-Light"/>
              </a:rPr>
              <a:t>its meaning.</a:t>
            </a:r>
          </a:p>
          <a:p>
            <a:r>
              <a:rPr lang="en-AU" sz="2400" i="1" dirty="0">
                <a:solidFill>
                  <a:srgbClr val="0070C0"/>
                </a:solidFill>
                <a:latin typeface="Frutiger-LightItalic"/>
              </a:rPr>
              <a:t>Well, nobody likes criticism, but if it’s just criticism, then that’s </a:t>
            </a:r>
            <a:r>
              <a:rPr lang="en-AU" sz="2400" i="1" dirty="0" smtClean="0">
                <a:solidFill>
                  <a:srgbClr val="0070C0"/>
                </a:solidFill>
                <a:latin typeface="Frutiger-LightItalic"/>
              </a:rPr>
              <a:t>fine</a:t>
            </a:r>
            <a:endParaRPr lang="en-AU" sz="2400" dirty="0">
              <a:solidFill>
                <a:srgbClr val="0070C0"/>
              </a:solidFill>
            </a:endParaRPr>
          </a:p>
        </p:txBody>
      </p:sp>
      <p:sp>
        <p:nvSpPr>
          <p:cNvPr id="4" name="Rectangle 3"/>
          <p:cNvSpPr/>
          <p:nvPr/>
        </p:nvSpPr>
        <p:spPr>
          <a:xfrm>
            <a:off x="1821628" y="3721721"/>
            <a:ext cx="9807388" cy="1200329"/>
          </a:xfrm>
          <a:prstGeom prst="rect">
            <a:avLst/>
          </a:prstGeom>
        </p:spPr>
        <p:txBody>
          <a:bodyPr wrap="square">
            <a:spAutoFit/>
          </a:bodyPr>
          <a:lstStyle/>
          <a:p>
            <a:r>
              <a:rPr lang="en-AU" sz="2400" i="1" dirty="0">
                <a:latin typeface="Frutiger-LightItalic"/>
              </a:rPr>
              <a:t>If somebody feels that they have been marked down wrongly it can become really </a:t>
            </a:r>
            <a:r>
              <a:rPr lang="en-AU" sz="2400" i="1" dirty="0" smtClean="0">
                <a:latin typeface="Frutiger-LightItalic"/>
              </a:rPr>
              <a:t>emotive, quite </a:t>
            </a:r>
            <a:r>
              <a:rPr lang="en-AU" sz="2400" i="1" dirty="0">
                <a:latin typeface="Frutiger-LightItalic"/>
              </a:rPr>
              <a:t>emotional … and they can really struggle to get up from that</a:t>
            </a:r>
            <a:endParaRPr lang="en-AU" sz="2400" dirty="0"/>
          </a:p>
        </p:txBody>
      </p:sp>
    </p:spTree>
    <p:extLst>
      <p:ext uri="{BB962C8B-B14F-4D97-AF65-F5344CB8AC3E}">
        <p14:creationId xmlns:p14="http://schemas.microsoft.com/office/powerpoint/2010/main" val="166008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1778" y="186506"/>
            <a:ext cx="9785874" cy="1938992"/>
          </a:xfrm>
          <a:prstGeom prst="rect">
            <a:avLst/>
          </a:prstGeom>
        </p:spPr>
        <p:txBody>
          <a:bodyPr wrap="square">
            <a:spAutoFit/>
          </a:bodyPr>
          <a:lstStyle/>
          <a:p>
            <a:r>
              <a:rPr lang="en-AU" sz="2400" dirty="0">
                <a:solidFill>
                  <a:srgbClr val="7030A0"/>
                </a:solidFill>
                <a:latin typeface="Times-Roman"/>
              </a:rPr>
              <a:t>From our students’ point of view, assessment always defines the actual curriculum. In the </a:t>
            </a:r>
            <a:r>
              <a:rPr lang="en-AU" sz="2400" dirty="0" smtClean="0">
                <a:solidFill>
                  <a:srgbClr val="7030A0"/>
                </a:solidFill>
                <a:latin typeface="Times-Roman"/>
              </a:rPr>
              <a:t>last analysis</a:t>
            </a:r>
            <a:r>
              <a:rPr lang="en-AU" sz="2400" dirty="0">
                <a:solidFill>
                  <a:srgbClr val="7030A0"/>
                </a:solidFill>
                <a:latin typeface="Times-Roman"/>
              </a:rPr>
              <a:t>, that is where the curriculum resides for them, not in the lists of topics or objectives.</a:t>
            </a:r>
          </a:p>
          <a:p>
            <a:r>
              <a:rPr lang="en-AU" sz="2400" dirty="0">
                <a:solidFill>
                  <a:srgbClr val="7030A0"/>
                </a:solidFill>
                <a:latin typeface="Times-Roman"/>
              </a:rPr>
              <a:t>Assessment sends messages about the standard and amount of work required, and </a:t>
            </a:r>
            <a:r>
              <a:rPr lang="en-AU" sz="2400" dirty="0" smtClean="0">
                <a:solidFill>
                  <a:srgbClr val="7030A0"/>
                </a:solidFill>
                <a:latin typeface="Times-Roman"/>
              </a:rPr>
              <a:t>what aspects </a:t>
            </a:r>
            <a:r>
              <a:rPr lang="en-AU" sz="2400" dirty="0">
                <a:solidFill>
                  <a:srgbClr val="7030A0"/>
                </a:solidFill>
                <a:latin typeface="Times-Roman"/>
              </a:rPr>
              <a:t>of the syllabus are most important</a:t>
            </a:r>
            <a:endParaRPr lang="en-AU" sz="2400" dirty="0">
              <a:solidFill>
                <a:srgbClr val="7030A0"/>
              </a:solidFill>
            </a:endParaRPr>
          </a:p>
        </p:txBody>
      </p:sp>
      <p:sp>
        <p:nvSpPr>
          <p:cNvPr id="3" name="Rectangle 2"/>
          <p:cNvSpPr/>
          <p:nvPr/>
        </p:nvSpPr>
        <p:spPr>
          <a:xfrm>
            <a:off x="1681778" y="2249315"/>
            <a:ext cx="9979511" cy="3785652"/>
          </a:xfrm>
          <a:prstGeom prst="rect">
            <a:avLst/>
          </a:prstGeom>
        </p:spPr>
        <p:txBody>
          <a:bodyPr wrap="square">
            <a:spAutoFit/>
          </a:bodyPr>
          <a:lstStyle/>
          <a:p>
            <a:r>
              <a:rPr lang="en-AU" sz="2400" dirty="0">
                <a:solidFill>
                  <a:srgbClr val="00B050"/>
                </a:solidFill>
                <a:latin typeface="Times-Roman"/>
              </a:rPr>
              <a:t>Involving students in authentic tasks requiring higher order thinking skills such as </a:t>
            </a:r>
            <a:r>
              <a:rPr lang="en-AU" sz="2400" dirty="0" smtClean="0">
                <a:solidFill>
                  <a:srgbClr val="00B050"/>
                </a:solidFill>
                <a:latin typeface="Times-Roman"/>
              </a:rPr>
              <a:t>analysis, synthesis</a:t>
            </a:r>
            <a:r>
              <a:rPr lang="en-AU" sz="2400" dirty="0">
                <a:solidFill>
                  <a:srgbClr val="00B050"/>
                </a:solidFill>
                <a:latin typeface="Times-Roman"/>
              </a:rPr>
              <a:t>, evaluation and creation are among the ways that learning can be designed to </a:t>
            </a:r>
            <a:r>
              <a:rPr lang="en-AU" sz="2400" dirty="0" smtClean="0">
                <a:solidFill>
                  <a:srgbClr val="00B050"/>
                </a:solidFill>
                <a:latin typeface="Times-Roman"/>
              </a:rPr>
              <a:t>engage students.</a:t>
            </a:r>
          </a:p>
          <a:p>
            <a:endParaRPr lang="en-AU" sz="2400" dirty="0">
              <a:latin typeface="Times-Roman"/>
            </a:endParaRPr>
          </a:p>
          <a:p>
            <a:r>
              <a:rPr lang="en-AU" sz="2400" dirty="0">
                <a:solidFill>
                  <a:srgbClr val="0070C0"/>
                </a:solidFill>
                <a:latin typeface="Times-Roman"/>
              </a:rPr>
              <a:t>Bloom published his taxonomy of learning outcomes to provide a framework for </a:t>
            </a:r>
            <a:r>
              <a:rPr lang="en-AU" sz="2400" dirty="0" smtClean="0">
                <a:solidFill>
                  <a:srgbClr val="0070C0"/>
                </a:solidFill>
                <a:latin typeface="Times-Roman"/>
              </a:rPr>
              <a:t>describing outcomes </a:t>
            </a:r>
            <a:r>
              <a:rPr lang="en-AU" sz="2400" dirty="0">
                <a:solidFill>
                  <a:srgbClr val="0070C0"/>
                </a:solidFill>
                <a:latin typeface="Times-Roman"/>
              </a:rPr>
              <a:t>as cognitive processes (Bloom, 1956). The six categories in Bloom’s </a:t>
            </a:r>
            <a:r>
              <a:rPr lang="en-AU" sz="2400" dirty="0" smtClean="0">
                <a:solidFill>
                  <a:srgbClr val="0070C0"/>
                </a:solidFill>
                <a:latin typeface="Times-Roman"/>
              </a:rPr>
              <a:t>taxonomy were </a:t>
            </a:r>
            <a:r>
              <a:rPr lang="en-AU" sz="2400" dirty="0">
                <a:solidFill>
                  <a:srgbClr val="0070C0"/>
                </a:solidFill>
                <a:latin typeface="Times-Roman"/>
              </a:rPr>
              <a:t>knowledge, comprehension, application, analysis, synthesis and evaluation arranged in </a:t>
            </a:r>
            <a:r>
              <a:rPr lang="en-AU" sz="2400" dirty="0" smtClean="0">
                <a:solidFill>
                  <a:srgbClr val="0070C0"/>
                </a:solidFill>
                <a:latin typeface="Times-Roman"/>
              </a:rPr>
              <a:t>a hierarchical </a:t>
            </a:r>
            <a:r>
              <a:rPr lang="en-AU" sz="2400" dirty="0">
                <a:solidFill>
                  <a:srgbClr val="0070C0"/>
                </a:solidFill>
                <a:latin typeface="Times-Roman"/>
              </a:rPr>
              <a:t>ascending order of difficulty, beginning with knowledge acquisition.</a:t>
            </a:r>
            <a:endParaRPr lang="en-AU" sz="2400" dirty="0">
              <a:solidFill>
                <a:srgbClr val="0070C0"/>
              </a:solidFill>
            </a:endParaRPr>
          </a:p>
        </p:txBody>
      </p:sp>
    </p:spTree>
    <p:extLst>
      <p:ext uri="{BB962C8B-B14F-4D97-AF65-F5344CB8AC3E}">
        <p14:creationId xmlns:p14="http://schemas.microsoft.com/office/powerpoint/2010/main" val="776118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747" y="596978"/>
            <a:ext cx="9925723" cy="4154984"/>
          </a:xfrm>
          <a:prstGeom prst="rect">
            <a:avLst/>
          </a:prstGeom>
        </p:spPr>
        <p:txBody>
          <a:bodyPr wrap="square">
            <a:spAutoFit/>
          </a:bodyPr>
          <a:lstStyle/>
          <a:p>
            <a:r>
              <a:rPr lang="en-AU" sz="2400" dirty="0">
                <a:solidFill>
                  <a:srgbClr val="0070C0"/>
                </a:solidFill>
                <a:latin typeface="Frutiger-Light"/>
              </a:rPr>
              <a:t>If tutors give the impression of not caring, then feedback can be written off as a manifestation of </a:t>
            </a:r>
            <a:r>
              <a:rPr lang="en-AU" sz="2400" dirty="0" smtClean="0">
                <a:solidFill>
                  <a:srgbClr val="0070C0"/>
                </a:solidFill>
                <a:latin typeface="Frutiger-Light"/>
              </a:rPr>
              <a:t>this lack </a:t>
            </a:r>
            <a:r>
              <a:rPr lang="en-AU" sz="2400" dirty="0">
                <a:solidFill>
                  <a:srgbClr val="0070C0"/>
                </a:solidFill>
                <a:latin typeface="Frutiger-Light"/>
              </a:rPr>
              <a:t>of interest and dismissed. One of the </a:t>
            </a:r>
            <a:r>
              <a:rPr lang="en-AU" sz="2400" dirty="0" smtClean="0">
                <a:solidFill>
                  <a:srgbClr val="0070C0"/>
                </a:solidFill>
                <a:latin typeface="Frutiger-Light"/>
              </a:rPr>
              <a:t>signifiers </a:t>
            </a:r>
            <a:r>
              <a:rPr lang="en-AU" sz="2400" dirty="0">
                <a:solidFill>
                  <a:srgbClr val="0070C0"/>
                </a:solidFill>
                <a:latin typeface="Frutiger-Light"/>
              </a:rPr>
              <a:t>of tutor care is the creation of bespoke feedback</a:t>
            </a:r>
            <a:r>
              <a:rPr lang="en-AU" sz="2400" dirty="0" smtClean="0">
                <a:solidFill>
                  <a:srgbClr val="0070C0"/>
                </a:solidFill>
                <a:latin typeface="Frutiger-Light"/>
              </a:rPr>
              <a:t>.</a:t>
            </a:r>
          </a:p>
          <a:p>
            <a:endParaRPr lang="en-AU" sz="2400" dirty="0">
              <a:solidFill>
                <a:srgbClr val="0070C0"/>
              </a:solidFill>
              <a:latin typeface="Frutiger-Light"/>
            </a:endParaRPr>
          </a:p>
          <a:p>
            <a:r>
              <a:rPr lang="en-AU" sz="2400" dirty="0">
                <a:solidFill>
                  <a:srgbClr val="7030A0"/>
                </a:solidFill>
                <a:latin typeface="Frutiger-Light"/>
              </a:rPr>
              <a:t>Students engage more readily with feedback that is personalised but not personal, as this, to them, is </a:t>
            </a:r>
            <a:r>
              <a:rPr lang="en-AU" sz="2400" dirty="0" smtClean="0">
                <a:solidFill>
                  <a:srgbClr val="7030A0"/>
                </a:solidFill>
                <a:latin typeface="Frutiger-Light"/>
              </a:rPr>
              <a:t>a clear </a:t>
            </a:r>
            <a:r>
              <a:rPr lang="en-AU" sz="2400" dirty="0">
                <a:solidFill>
                  <a:srgbClr val="7030A0"/>
                </a:solidFill>
                <a:latin typeface="Frutiger-Light"/>
              </a:rPr>
              <a:t>indication that tutors care about individual students’ work. </a:t>
            </a:r>
            <a:endParaRPr lang="en-AU" sz="2400" dirty="0" smtClean="0">
              <a:solidFill>
                <a:srgbClr val="7030A0"/>
              </a:solidFill>
              <a:latin typeface="Frutiger-Light"/>
            </a:endParaRPr>
          </a:p>
          <a:p>
            <a:endParaRPr lang="en-AU" sz="2400" dirty="0">
              <a:latin typeface="Frutiger-Light"/>
            </a:endParaRPr>
          </a:p>
          <a:p>
            <a:r>
              <a:rPr lang="en-AU" sz="2400" dirty="0" smtClean="0">
                <a:solidFill>
                  <a:srgbClr val="00B050"/>
                </a:solidFill>
                <a:latin typeface="Frutiger-Light"/>
              </a:rPr>
              <a:t>Furthermore</a:t>
            </a:r>
            <a:r>
              <a:rPr lang="en-AU" sz="2400" dirty="0">
                <a:solidFill>
                  <a:srgbClr val="00B050"/>
                </a:solidFill>
                <a:latin typeface="Frutiger-Light"/>
              </a:rPr>
              <a:t>, when tutors </a:t>
            </a:r>
            <a:r>
              <a:rPr lang="en-AU" sz="2400" dirty="0" smtClean="0">
                <a:solidFill>
                  <a:srgbClr val="00B050"/>
                </a:solidFill>
                <a:latin typeface="Frutiger-Light"/>
              </a:rPr>
              <a:t>demonstrate ‘they </a:t>
            </a:r>
            <a:r>
              <a:rPr lang="en-AU" sz="2400" dirty="0">
                <a:solidFill>
                  <a:srgbClr val="00B050"/>
                </a:solidFill>
                <a:latin typeface="Frutiger-Light"/>
              </a:rPr>
              <a:t>actually care about what they are teaching’ (Year 2 student), then students generally feel more</a:t>
            </a:r>
          </a:p>
          <a:p>
            <a:r>
              <a:rPr lang="en-AU" sz="2400" dirty="0">
                <a:solidFill>
                  <a:srgbClr val="00B050"/>
                </a:solidFill>
                <a:latin typeface="Frutiger-Light"/>
              </a:rPr>
              <a:t>cared about and are more willing to engage with feedback.</a:t>
            </a:r>
            <a:endParaRPr lang="en-AU" sz="2400" dirty="0">
              <a:solidFill>
                <a:srgbClr val="00B050"/>
              </a:solidFill>
            </a:endParaRPr>
          </a:p>
        </p:txBody>
      </p:sp>
    </p:spTree>
    <p:extLst>
      <p:ext uri="{BB962C8B-B14F-4D97-AF65-F5344CB8AC3E}">
        <p14:creationId xmlns:p14="http://schemas.microsoft.com/office/powerpoint/2010/main" val="852616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505" y="423216"/>
            <a:ext cx="10388302" cy="6001643"/>
          </a:xfrm>
          <a:prstGeom prst="rect">
            <a:avLst/>
          </a:prstGeom>
        </p:spPr>
        <p:txBody>
          <a:bodyPr wrap="square">
            <a:spAutoFit/>
          </a:bodyPr>
          <a:lstStyle/>
          <a:p>
            <a:r>
              <a:rPr lang="en-AU" sz="2400" b="1" dirty="0">
                <a:solidFill>
                  <a:srgbClr val="FF0000"/>
                </a:solidFill>
                <a:latin typeface="Frutiger-Bold"/>
              </a:rPr>
              <a:t>Student identity</a:t>
            </a:r>
          </a:p>
          <a:p>
            <a:r>
              <a:rPr lang="en-AU" sz="2400" dirty="0">
                <a:solidFill>
                  <a:srgbClr val="7030A0"/>
                </a:solidFill>
                <a:latin typeface="Frutiger-Light"/>
              </a:rPr>
              <a:t>A growing body of research has found that feedback that cannot be understood by students </a:t>
            </a:r>
            <a:r>
              <a:rPr lang="en-AU" sz="2400" dirty="0" smtClean="0">
                <a:solidFill>
                  <a:srgbClr val="7030A0"/>
                </a:solidFill>
                <a:latin typeface="Frutiger-Light"/>
              </a:rPr>
              <a:t>produces a </a:t>
            </a:r>
            <a:r>
              <a:rPr lang="en-AU" sz="2400" dirty="0">
                <a:solidFill>
                  <a:srgbClr val="7030A0"/>
                </a:solidFill>
                <a:latin typeface="Frutiger-Light"/>
              </a:rPr>
              <a:t>loss of self-esteem, and their identity as a capable learner becomes threatened. </a:t>
            </a:r>
            <a:endParaRPr lang="en-AU" sz="2400" dirty="0" smtClean="0">
              <a:solidFill>
                <a:srgbClr val="7030A0"/>
              </a:solidFill>
              <a:latin typeface="Frutiger-Light"/>
            </a:endParaRPr>
          </a:p>
          <a:p>
            <a:endParaRPr lang="en-AU" sz="2400" dirty="0">
              <a:solidFill>
                <a:srgbClr val="7030A0"/>
              </a:solidFill>
              <a:latin typeface="Frutiger-Light"/>
            </a:endParaRPr>
          </a:p>
          <a:p>
            <a:r>
              <a:rPr lang="en-AU" sz="2400" dirty="0" smtClean="0">
                <a:solidFill>
                  <a:srgbClr val="7030A0"/>
                </a:solidFill>
                <a:latin typeface="Frutiger-Light"/>
              </a:rPr>
              <a:t>A </a:t>
            </a:r>
            <a:r>
              <a:rPr lang="en-AU" sz="2400" dirty="0">
                <a:solidFill>
                  <a:srgbClr val="7030A0"/>
                </a:solidFill>
                <a:latin typeface="Frutiger-Light"/>
              </a:rPr>
              <a:t>student who </a:t>
            </a:r>
            <a:r>
              <a:rPr lang="en-AU" sz="2400" dirty="0" smtClean="0">
                <a:solidFill>
                  <a:srgbClr val="7030A0"/>
                </a:solidFill>
                <a:latin typeface="Frutiger-Light"/>
              </a:rPr>
              <a:t>perceives that </a:t>
            </a:r>
            <a:r>
              <a:rPr lang="en-AU" sz="2400" dirty="0">
                <a:solidFill>
                  <a:srgbClr val="7030A0"/>
                </a:solidFill>
                <a:latin typeface="Frutiger-Light"/>
              </a:rPr>
              <a:t>they did not perform adequately in an assessment, but feels incapable of understanding </a:t>
            </a:r>
            <a:r>
              <a:rPr lang="en-AU" sz="2400" dirty="0" smtClean="0">
                <a:solidFill>
                  <a:srgbClr val="7030A0"/>
                </a:solidFill>
                <a:latin typeface="Frutiger-Light"/>
              </a:rPr>
              <a:t>why or </a:t>
            </a:r>
            <a:r>
              <a:rPr lang="en-AU" sz="2400" dirty="0">
                <a:solidFill>
                  <a:srgbClr val="7030A0"/>
                </a:solidFill>
                <a:latin typeface="Frutiger-Light"/>
              </a:rPr>
              <a:t>what to do about it, is doubly disempowered. </a:t>
            </a:r>
            <a:endParaRPr lang="en-AU" sz="2400" dirty="0" smtClean="0">
              <a:solidFill>
                <a:srgbClr val="7030A0"/>
              </a:solidFill>
              <a:latin typeface="Frutiger-Light"/>
            </a:endParaRPr>
          </a:p>
          <a:p>
            <a:endParaRPr lang="en-AU" sz="2400" dirty="0">
              <a:solidFill>
                <a:srgbClr val="7030A0"/>
              </a:solidFill>
              <a:latin typeface="Frutiger-Light"/>
            </a:endParaRPr>
          </a:p>
          <a:p>
            <a:r>
              <a:rPr lang="en-AU" sz="2400" dirty="0" smtClean="0">
                <a:solidFill>
                  <a:srgbClr val="7030A0"/>
                </a:solidFill>
                <a:latin typeface="Frutiger-Light"/>
              </a:rPr>
              <a:t>As </a:t>
            </a:r>
            <a:r>
              <a:rPr lang="en-AU" sz="2400" dirty="0" err="1">
                <a:solidFill>
                  <a:srgbClr val="7030A0"/>
                </a:solidFill>
                <a:latin typeface="Frutiger-Light"/>
              </a:rPr>
              <a:t>Ivanic</a:t>
            </a:r>
            <a:r>
              <a:rPr lang="en-AU" sz="2400" dirty="0">
                <a:solidFill>
                  <a:srgbClr val="7030A0"/>
                </a:solidFill>
                <a:latin typeface="Frutiger-Light"/>
              </a:rPr>
              <a:t> et al. (2000) argue, such students have </a:t>
            </a:r>
            <a:r>
              <a:rPr lang="en-AU" sz="2400" dirty="0" smtClean="0">
                <a:solidFill>
                  <a:srgbClr val="7030A0"/>
                </a:solidFill>
                <a:latin typeface="Frutiger-Light"/>
              </a:rPr>
              <a:t>a very </a:t>
            </a:r>
            <a:r>
              <a:rPr lang="en-AU" sz="2400" dirty="0">
                <a:solidFill>
                  <a:srgbClr val="7030A0"/>
                </a:solidFill>
                <a:latin typeface="Frutiger-Light"/>
              </a:rPr>
              <a:t>personal reaction to feedback: it is interpreted not simply as a commentary upon their work </a:t>
            </a:r>
            <a:r>
              <a:rPr lang="en-AU" sz="2400" dirty="0" smtClean="0">
                <a:solidFill>
                  <a:srgbClr val="7030A0"/>
                </a:solidFill>
                <a:latin typeface="Frutiger-Light"/>
              </a:rPr>
              <a:t>but upon </a:t>
            </a:r>
            <a:r>
              <a:rPr lang="en-AU" sz="2400" dirty="0">
                <a:solidFill>
                  <a:srgbClr val="7030A0"/>
                </a:solidFill>
                <a:latin typeface="Frutiger-Light"/>
              </a:rPr>
              <a:t>their failings as human beings. It compromises their ‘ontological security’ (Giddens, 1991). </a:t>
            </a:r>
            <a:endParaRPr lang="en-AU" sz="2400" dirty="0" smtClean="0">
              <a:solidFill>
                <a:srgbClr val="7030A0"/>
              </a:solidFill>
              <a:latin typeface="Frutiger-Light"/>
            </a:endParaRPr>
          </a:p>
          <a:p>
            <a:endParaRPr lang="en-AU" sz="2400" dirty="0">
              <a:solidFill>
                <a:srgbClr val="7030A0"/>
              </a:solidFill>
              <a:latin typeface="Frutiger-Light"/>
            </a:endParaRPr>
          </a:p>
          <a:p>
            <a:r>
              <a:rPr lang="en-AU" sz="2400" dirty="0" smtClean="0">
                <a:solidFill>
                  <a:srgbClr val="7030A0"/>
                </a:solidFill>
                <a:latin typeface="Frutiger-Light"/>
              </a:rPr>
              <a:t>That is, feedback </a:t>
            </a:r>
            <a:r>
              <a:rPr lang="en-AU" sz="2400" dirty="0">
                <a:solidFill>
                  <a:srgbClr val="7030A0"/>
                </a:solidFill>
                <a:latin typeface="Frutiger-Light"/>
              </a:rPr>
              <a:t>possesses the potential to disturb a student’s sense of both their educational and social being.</a:t>
            </a:r>
            <a:endParaRPr lang="en-AU" sz="2400" dirty="0">
              <a:solidFill>
                <a:srgbClr val="7030A0"/>
              </a:solidFill>
            </a:endParaRPr>
          </a:p>
        </p:txBody>
      </p:sp>
    </p:spTree>
    <p:extLst>
      <p:ext uri="{BB962C8B-B14F-4D97-AF65-F5344CB8AC3E}">
        <p14:creationId xmlns:p14="http://schemas.microsoft.com/office/powerpoint/2010/main" val="3445705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0263" y="347871"/>
            <a:ext cx="9527690" cy="1569660"/>
          </a:xfrm>
          <a:prstGeom prst="rect">
            <a:avLst/>
          </a:prstGeom>
        </p:spPr>
        <p:txBody>
          <a:bodyPr wrap="square">
            <a:spAutoFit/>
          </a:bodyPr>
          <a:lstStyle/>
          <a:p>
            <a:r>
              <a:rPr lang="en-AU" sz="2400" i="1" dirty="0">
                <a:solidFill>
                  <a:srgbClr val="7030A0"/>
                </a:solidFill>
                <a:latin typeface="Frutiger-LightItalic"/>
              </a:rPr>
              <a:t>Feedback is useful because it boosts your </a:t>
            </a:r>
            <a:r>
              <a:rPr lang="en-AU" sz="2400" i="1" dirty="0" smtClean="0">
                <a:solidFill>
                  <a:srgbClr val="7030A0"/>
                </a:solidFill>
                <a:latin typeface="Frutiger-LightItalic"/>
              </a:rPr>
              <a:t>confidence</a:t>
            </a:r>
            <a:r>
              <a:rPr lang="en-AU" sz="2400" i="1" dirty="0">
                <a:solidFill>
                  <a:srgbClr val="7030A0"/>
                </a:solidFill>
                <a:latin typeface="Frutiger-LightItalic"/>
              </a:rPr>
              <a:t>, showing you that you are </a:t>
            </a:r>
            <a:r>
              <a:rPr lang="en-AU" sz="2400" i="1" dirty="0" smtClean="0">
                <a:solidFill>
                  <a:srgbClr val="7030A0"/>
                </a:solidFill>
                <a:latin typeface="Frutiger-LightItalic"/>
              </a:rPr>
              <a:t>doing things </a:t>
            </a:r>
            <a:r>
              <a:rPr lang="en-AU" sz="2400" i="1" dirty="0">
                <a:solidFill>
                  <a:srgbClr val="7030A0"/>
                </a:solidFill>
                <a:latin typeface="Frutiger-LightItalic"/>
              </a:rPr>
              <a:t>in the correct order … you don’t necessarily develop as a person through </a:t>
            </a:r>
            <a:r>
              <a:rPr lang="en-AU" sz="2400" i="1" dirty="0" smtClean="0">
                <a:solidFill>
                  <a:srgbClr val="7030A0"/>
                </a:solidFill>
                <a:latin typeface="Frutiger-LightItalic"/>
              </a:rPr>
              <a:t>the feedback </a:t>
            </a:r>
            <a:r>
              <a:rPr lang="en-AU" sz="2400" i="1" dirty="0">
                <a:solidFill>
                  <a:srgbClr val="7030A0"/>
                </a:solidFill>
                <a:latin typeface="Frutiger-LightItalic"/>
              </a:rPr>
              <a:t>you are given. You develop as a person through some of the academic </a:t>
            </a:r>
            <a:r>
              <a:rPr lang="en-AU" sz="2400" i="1" dirty="0" smtClean="0">
                <a:solidFill>
                  <a:srgbClr val="7030A0"/>
                </a:solidFill>
                <a:latin typeface="Frutiger-LightItalic"/>
              </a:rPr>
              <a:t>staff you meet.</a:t>
            </a:r>
            <a:endParaRPr lang="en-AU" sz="2400" dirty="0">
              <a:solidFill>
                <a:srgbClr val="7030A0"/>
              </a:solidFill>
            </a:endParaRPr>
          </a:p>
        </p:txBody>
      </p:sp>
      <p:sp>
        <p:nvSpPr>
          <p:cNvPr id="3" name="Rectangle 2"/>
          <p:cNvSpPr/>
          <p:nvPr/>
        </p:nvSpPr>
        <p:spPr>
          <a:xfrm>
            <a:off x="1423594" y="1917531"/>
            <a:ext cx="10334513" cy="4893647"/>
          </a:xfrm>
          <a:prstGeom prst="rect">
            <a:avLst/>
          </a:prstGeom>
        </p:spPr>
        <p:txBody>
          <a:bodyPr wrap="square">
            <a:spAutoFit/>
          </a:bodyPr>
          <a:lstStyle/>
          <a:p>
            <a:r>
              <a:rPr lang="en-AU" sz="2400" b="1" dirty="0">
                <a:solidFill>
                  <a:srgbClr val="FF0000"/>
                </a:solidFill>
                <a:latin typeface="Frutiger-Bold"/>
              </a:rPr>
              <a:t>The power/knowledge relations of learning and teaching</a:t>
            </a:r>
          </a:p>
          <a:p>
            <a:r>
              <a:rPr lang="en-AU" sz="2400" dirty="0">
                <a:solidFill>
                  <a:srgbClr val="0070C0"/>
                </a:solidFill>
                <a:latin typeface="Frutiger-Light"/>
              </a:rPr>
              <a:t>As Higgins et al. (2001:272) argue, power and authority are two of the most </a:t>
            </a:r>
            <a:r>
              <a:rPr lang="en-AU" sz="2400" dirty="0" smtClean="0">
                <a:solidFill>
                  <a:srgbClr val="0070C0"/>
                </a:solidFill>
                <a:latin typeface="Frutiger-Light"/>
              </a:rPr>
              <a:t>significant </a:t>
            </a:r>
            <a:r>
              <a:rPr lang="en-AU" sz="2400" dirty="0">
                <a:solidFill>
                  <a:srgbClr val="0070C0"/>
                </a:solidFill>
                <a:latin typeface="Frutiger-Light"/>
              </a:rPr>
              <a:t>features </a:t>
            </a:r>
            <a:r>
              <a:rPr lang="en-AU" sz="2400" dirty="0" smtClean="0">
                <a:solidFill>
                  <a:srgbClr val="0070C0"/>
                </a:solidFill>
                <a:latin typeface="Frutiger-Light"/>
              </a:rPr>
              <a:t>of feedback </a:t>
            </a:r>
            <a:r>
              <a:rPr lang="en-AU" sz="2400" dirty="0">
                <a:solidFill>
                  <a:srgbClr val="0070C0"/>
                </a:solidFill>
                <a:latin typeface="Frutiger-Light"/>
              </a:rPr>
              <a:t>discourse. </a:t>
            </a:r>
            <a:endParaRPr lang="en-AU" sz="2400" dirty="0" smtClean="0">
              <a:solidFill>
                <a:srgbClr val="0070C0"/>
              </a:solidFill>
              <a:latin typeface="Frutiger-Light"/>
            </a:endParaRPr>
          </a:p>
          <a:p>
            <a:r>
              <a:rPr lang="en-AU" sz="2400" dirty="0" smtClean="0">
                <a:solidFill>
                  <a:srgbClr val="0070C0"/>
                </a:solidFill>
                <a:latin typeface="Frutiger-Light"/>
              </a:rPr>
              <a:t>The </a:t>
            </a:r>
            <a:r>
              <a:rPr lang="en-AU" sz="2400" dirty="0">
                <a:solidFill>
                  <a:srgbClr val="0070C0"/>
                </a:solidFill>
                <a:latin typeface="Frutiger-Light"/>
              </a:rPr>
              <a:t>power and authority manifest in feedback is a product of both the </a:t>
            </a:r>
            <a:r>
              <a:rPr lang="en-AU" sz="2400" dirty="0" smtClean="0">
                <a:solidFill>
                  <a:srgbClr val="0070C0"/>
                </a:solidFill>
                <a:latin typeface="Frutiger-Light"/>
              </a:rPr>
              <a:t>micro relations of </a:t>
            </a:r>
            <a:r>
              <a:rPr lang="en-AU" sz="2400" dirty="0">
                <a:solidFill>
                  <a:srgbClr val="0070C0"/>
                </a:solidFill>
                <a:latin typeface="Frutiger-Light"/>
              </a:rPr>
              <a:t>learning and teaching and the macro-relations that exist in particular academic institutions.</a:t>
            </a:r>
          </a:p>
          <a:p>
            <a:r>
              <a:rPr lang="en-AU" sz="2400" dirty="0">
                <a:solidFill>
                  <a:srgbClr val="C00000"/>
                </a:solidFill>
                <a:latin typeface="Frutiger-Light"/>
              </a:rPr>
              <a:t>The Academic Literacies approach attempts to capture both these dimensions by considering </a:t>
            </a:r>
            <a:r>
              <a:rPr lang="en-AU" sz="2400" dirty="0" smtClean="0">
                <a:solidFill>
                  <a:srgbClr val="C00000"/>
                </a:solidFill>
                <a:latin typeface="Frutiger-Light"/>
              </a:rPr>
              <a:t>feedback as </a:t>
            </a:r>
            <a:r>
              <a:rPr lang="en-AU" sz="2400" dirty="0">
                <a:solidFill>
                  <a:srgbClr val="C00000"/>
                </a:solidFill>
                <a:latin typeface="Frutiger-Light"/>
              </a:rPr>
              <a:t>both a discursive and a social practice.</a:t>
            </a:r>
          </a:p>
          <a:p>
            <a:r>
              <a:rPr lang="en-AU" sz="2400" dirty="0">
                <a:solidFill>
                  <a:srgbClr val="C00000"/>
                </a:solidFill>
                <a:latin typeface="Frutiger-Light"/>
              </a:rPr>
              <a:t>The two themes of greatest salience that emerged from within this topic were</a:t>
            </a:r>
          </a:p>
          <a:p>
            <a:r>
              <a:rPr lang="en-AU" sz="2400" dirty="0">
                <a:solidFill>
                  <a:srgbClr val="7030A0"/>
                </a:solidFill>
                <a:latin typeface="Frutiger-Light"/>
              </a:rPr>
              <a:t>• asymmetries of power; and</a:t>
            </a:r>
          </a:p>
          <a:p>
            <a:r>
              <a:rPr lang="en-AU" sz="2400" dirty="0">
                <a:solidFill>
                  <a:srgbClr val="7030A0"/>
                </a:solidFill>
                <a:latin typeface="Frutiger-Light"/>
              </a:rPr>
              <a:t>• the power of the individual student.</a:t>
            </a:r>
            <a:endParaRPr lang="en-AU" sz="2400" dirty="0">
              <a:solidFill>
                <a:srgbClr val="7030A0"/>
              </a:solidFill>
            </a:endParaRPr>
          </a:p>
        </p:txBody>
      </p:sp>
    </p:spTree>
    <p:extLst>
      <p:ext uri="{BB962C8B-B14F-4D97-AF65-F5344CB8AC3E}">
        <p14:creationId xmlns:p14="http://schemas.microsoft.com/office/powerpoint/2010/main" val="327301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5567" y="186546"/>
            <a:ext cx="9818146" cy="4524315"/>
          </a:xfrm>
          <a:prstGeom prst="rect">
            <a:avLst/>
          </a:prstGeom>
        </p:spPr>
        <p:txBody>
          <a:bodyPr wrap="square">
            <a:spAutoFit/>
          </a:bodyPr>
          <a:lstStyle/>
          <a:p>
            <a:r>
              <a:rPr lang="en-AU" sz="2400" b="1" dirty="0">
                <a:solidFill>
                  <a:srgbClr val="FF0000"/>
                </a:solidFill>
                <a:latin typeface="Frutiger-Bold"/>
              </a:rPr>
              <a:t>Power asymmetries</a:t>
            </a:r>
          </a:p>
          <a:p>
            <a:r>
              <a:rPr lang="en-AU" sz="2400" dirty="0" err="1">
                <a:solidFill>
                  <a:srgbClr val="00B050"/>
                </a:solidFill>
                <a:latin typeface="Frutiger-Light"/>
              </a:rPr>
              <a:t>Bakhtin</a:t>
            </a:r>
            <a:r>
              <a:rPr lang="en-AU" sz="2400" dirty="0">
                <a:solidFill>
                  <a:srgbClr val="00B050"/>
                </a:solidFill>
                <a:latin typeface="Frutiger-Light"/>
              </a:rPr>
              <a:t> argues that ‘meaning is achieved through struggle’ (</a:t>
            </a:r>
            <a:r>
              <a:rPr lang="en-AU" sz="2400" dirty="0" err="1">
                <a:solidFill>
                  <a:srgbClr val="00B050"/>
                </a:solidFill>
                <a:latin typeface="Frutiger-Light"/>
              </a:rPr>
              <a:t>Holquist</a:t>
            </a:r>
            <a:r>
              <a:rPr lang="en-AU" sz="2400" dirty="0">
                <a:solidFill>
                  <a:srgbClr val="00B050"/>
                </a:solidFill>
                <a:latin typeface="Frutiger-Light"/>
              </a:rPr>
              <a:t>, 1990:39)</a:t>
            </a:r>
            <a:r>
              <a:rPr lang="en-AU" sz="2400" dirty="0">
                <a:latin typeface="Frutiger-Light"/>
              </a:rPr>
              <a:t>. </a:t>
            </a:r>
            <a:endParaRPr lang="en-AU" sz="2400" dirty="0" smtClean="0">
              <a:latin typeface="Frutiger-Light"/>
            </a:endParaRPr>
          </a:p>
          <a:p>
            <a:r>
              <a:rPr lang="en-AU" sz="2400" dirty="0" smtClean="0">
                <a:solidFill>
                  <a:srgbClr val="7030A0"/>
                </a:solidFill>
                <a:latin typeface="Frutiger-Light"/>
              </a:rPr>
              <a:t>Meaning emerges from </a:t>
            </a:r>
            <a:r>
              <a:rPr lang="en-AU" sz="2400" dirty="0">
                <a:solidFill>
                  <a:srgbClr val="7030A0"/>
                </a:solidFill>
                <a:latin typeface="Frutiger-Light"/>
              </a:rPr>
              <a:t>the continual dialogue between the different voices of tutor and student. While there </a:t>
            </a:r>
            <a:r>
              <a:rPr lang="en-AU" sz="2400" dirty="0" smtClean="0">
                <a:solidFill>
                  <a:srgbClr val="7030A0"/>
                </a:solidFill>
                <a:latin typeface="Frutiger-Light"/>
              </a:rPr>
              <a:t>was open </a:t>
            </a:r>
            <a:r>
              <a:rPr lang="en-AU" sz="2400" dirty="0">
                <a:solidFill>
                  <a:srgbClr val="7030A0"/>
                </a:solidFill>
                <a:latin typeface="Frutiger-Light"/>
              </a:rPr>
              <a:t>acknowledgement of these differences voiced within the interview data, there was also a </a:t>
            </a:r>
            <a:endParaRPr lang="en-AU" sz="2400" dirty="0" smtClean="0">
              <a:solidFill>
                <a:srgbClr val="7030A0"/>
              </a:solidFill>
              <a:latin typeface="Frutiger-Light"/>
            </a:endParaRPr>
          </a:p>
          <a:p>
            <a:r>
              <a:rPr lang="en-AU" sz="2400" dirty="0" smtClean="0">
                <a:solidFill>
                  <a:srgbClr val="7030A0"/>
                </a:solidFill>
                <a:latin typeface="Frutiger-Light"/>
              </a:rPr>
              <a:t>Firm assertion </a:t>
            </a:r>
            <a:r>
              <a:rPr lang="en-AU" sz="2400" dirty="0">
                <a:solidFill>
                  <a:srgbClr val="7030A0"/>
                </a:solidFill>
                <a:latin typeface="Frutiger-Light"/>
              </a:rPr>
              <a:t>by two widening participation Year 3 students of the necessity of asymmetries in power.</a:t>
            </a:r>
          </a:p>
          <a:p>
            <a:r>
              <a:rPr lang="en-AU" sz="2400" i="1" dirty="0">
                <a:solidFill>
                  <a:srgbClr val="7030A0"/>
                </a:solidFill>
                <a:latin typeface="Frutiger-LightItalic"/>
              </a:rPr>
              <a:t>For us to learn, you need to have the power dynamic where the teacher has more </a:t>
            </a:r>
            <a:r>
              <a:rPr lang="en-AU" sz="2400" i="1" dirty="0" smtClean="0">
                <a:solidFill>
                  <a:srgbClr val="7030A0"/>
                </a:solidFill>
                <a:latin typeface="Frutiger-LightItalic"/>
              </a:rPr>
              <a:t>power than </a:t>
            </a:r>
            <a:r>
              <a:rPr lang="en-AU" sz="2400" i="1" dirty="0">
                <a:solidFill>
                  <a:srgbClr val="7030A0"/>
                </a:solidFill>
                <a:latin typeface="Frutiger-LightItalic"/>
              </a:rPr>
              <a:t>the student. (Year 3 student)</a:t>
            </a:r>
          </a:p>
          <a:p>
            <a:r>
              <a:rPr lang="en-AU" sz="2400" i="1" dirty="0">
                <a:solidFill>
                  <a:srgbClr val="7030A0"/>
                </a:solidFill>
                <a:latin typeface="Frutiger-LightItalic"/>
              </a:rPr>
              <a:t>I would just accept it. I wouldn’t challenge it. Obviously they are the experts; you </a:t>
            </a:r>
            <a:r>
              <a:rPr lang="en-AU" sz="2400" i="1" dirty="0" smtClean="0">
                <a:solidFill>
                  <a:srgbClr val="7030A0"/>
                </a:solidFill>
                <a:latin typeface="Frutiger-LightItalic"/>
              </a:rPr>
              <a:t>don’t know </a:t>
            </a:r>
            <a:r>
              <a:rPr lang="en-AU" sz="2400" i="1" dirty="0">
                <a:solidFill>
                  <a:srgbClr val="7030A0"/>
                </a:solidFill>
                <a:latin typeface="Frutiger-LightItalic"/>
              </a:rPr>
              <a:t>what you are doing. (Year 3 student)</a:t>
            </a:r>
            <a:endParaRPr lang="en-AU" sz="2400" dirty="0">
              <a:solidFill>
                <a:srgbClr val="7030A0"/>
              </a:solidFill>
            </a:endParaRPr>
          </a:p>
        </p:txBody>
      </p:sp>
    </p:spTree>
    <p:extLst>
      <p:ext uri="{BB962C8B-B14F-4D97-AF65-F5344CB8AC3E}">
        <p14:creationId xmlns:p14="http://schemas.microsoft.com/office/powerpoint/2010/main" val="2743937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7083" y="158281"/>
            <a:ext cx="9785872" cy="3416320"/>
          </a:xfrm>
          <a:prstGeom prst="rect">
            <a:avLst/>
          </a:prstGeom>
        </p:spPr>
        <p:txBody>
          <a:bodyPr wrap="square">
            <a:spAutoFit/>
          </a:bodyPr>
          <a:lstStyle/>
          <a:p>
            <a:r>
              <a:rPr lang="en-AU" sz="2400" b="1" dirty="0">
                <a:solidFill>
                  <a:srgbClr val="FF0000"/>
                </a:solidFill>
                <a:latin typeface="Frutiger-Bold"/>
              </a:rPr>
              <a:t>Individual power</a:t>
            </a:r>
          </a:p>
          <a:p>
            <a:r>
              <a:rPr lang="en-AU" sz="2400" dirty="0">
                <a:solidFill>
                  <a:srgbClr val="0070C0"/>
                </a:solidFill>
                <a:latin typeface="Frutiger-Light"/>
              </a:rPr>
              <a:t>The theme of individualism, discussed above, emerged again in the context of discussion of the </a:t>
            </a:r>
            <a:r>
              <a:rPr lang="en-AU" sz="2400" dirty="0" smtClean="0">
                <a:solidFill>
                  <a:srgbClr val="0070C0"/>
                </a:solidFill>
                <a:latin typeface="Frutiger-Light"/>
              </a:rPr>
              <a:t>routes to </a:t>
            </a:r>
            <a:r>
              <a:rPr lang="en-AU" sz="2400" dirty="0">
                <a:solidFill>
                  <a:srgbClr val="0070C0"/>
                </a:solidFill>
                <a:latin typeface="Frutiger-Light"/>
              </a:rPr>
              <a:t>academic success</a:t>
            </a:r>
            <a:r>
              <a:rPr lang="en-AU" sz="2400" dirty="0" smtClean="0">
                <a:solidFill>
                  <a:srgbClr val="0070C0"/>
                </a:solidFill>
                <a:latin typeface="Frutiger-Light"/>
              </a:rPr>
              <a:t>.</a:t>
            </a:r>
          </a:p>
          <a:p>
            <a:endParaRPr lang="en-AU" sz="2400" dirty="0">
              <a:latin typeface="Frutiger-Light"/>
            </a:endParaRPr>
          </a:p>
          <a:p>
            <a:r>
              <a:rPr lang="en-AU" sz="2400" i="1" dirty="0">
                <a:solidFill>
                  <a:srgbClr val="C00000"/>
                </a:solidFill>
                <a:latin typeface="Frutiger-LightItalic"/>
              </a:rPr>
              <a:t>I think it’s down to the individual because if you want to do well then you have to </a:t>
            </a:r>
            <a:r>
              <a:rPr lang="en-AU" sz="2400" i="1" dirty="0" smtClean="0">
                <a:solidFill>
                  <a:srgbClr val="C00000"/>
                </a:solidFill>
                <a:latin typeface="Frutiger-LightItalic"/>
              </a:rPr>
              <a:t>work out </a:t>
            </a:r>
            <a:r>
              <a:rPr lang="en-AU" sz="2400" i="1" dirty="0">
                <a:solidFill>
                  <a:srgbClr val="C00000"/>
                </a:solidFill>
                <a:latin typeface="Frutiger-LightItalic"/>
              </a:rPr>
              <a:t>a way of doing well. (Year 3 student</a:t>
            </a:r>
            <a:r>
              <a:rPr lang="en-AU" sz="2400" i="1" dirty="0" smtClean="0">
                <a:solidFill>
                  <a:srgbClr val="C00000"/>
                </a:solidFill>
                <a:latin typeface="Frutiger-LightItalic"/>
              </a:rPr>
              <a:t>)</a:t>
            </a:r>
          </a:p>
          <a:p>
            <a:endParaRPr lang="en-AU" sz="2400" i="1" dirty="0">
              <a:solidFill>
                <a:srgbClr val="C00000"/>
              </a:solidFill>
              <a:latin typeface="Frutiger-LightItalic"/>
            </a:endParaRPr>
          </a:p>
          <a:p>
            <a:r>
              <a:rPr lang="en-AU" sz="2400" i="1" dirty="0">
                <a:solidFill>
                  <a:srgbClr val="C00000"/>
                </a:solidFill>
                <a:latin typeface="Frutiger-LightItalic"/>
              </a:rPr>
              <a:t>It’s about learning to regulate your own learning style to make sure you get the </a:t>
            </a:r>
            <a:r>
              <a:rPr lang="en-AU" sz="2400" i="1" dirty="0" smtClean="0">
                <a:solidFill>
                  <a:srgbClr val="C00000"/>
                </a:solidFill>
                <a:latin typeface="Frutiger-LightItalic"/>
              </a:rPr>
              <a:t>best out </a:t>
            </a:r>
            <a:r>
              <a:rPr lang="en-AU" sz="2400" i="1" dirty="0">
                <a:solidFill>
                  <a:srgbClr val="C00000"/>
                </a:solidFill>
                <a:latin typeface="Frutiger-LightItalic"/>
              </a:rPr>
              <a:t>of it. (Year 3 student)</a:t>
            </a:r>
            <a:endParaRPr lang="en-AU" sz="2400" dirty="0">
              <a:solidFill>
                <a:srgbClr val="C00000"/>
              </a:solidFill>
            </a:endParaRPr>
          </a:p>
        </p:txBody>
      </p:sp>
    </p:spTree>
    <p:extLst>
      <p:ext uri="{BB962C8B-B14F-4D97-AF65-F5344CB8AC3E}">
        <p14:creationId xmlns:p14="http://schemas.microsoft.com/office/powerpoint/2010/main" val="3173281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1021" y="0"/>
            <a:ext cx="10130117" cy="3785652"/>
          </a:xfrm>
          <a:prstGeom prst="rect">
            <a:avLst/>
          </a:prstGeom>
        </p:spPr>
        <p:txBody>
          <a:bodyPr wrap="square">
            <a:spAutoFit/>
          </a:bodyPr>
          <a:lstStyle/>
          <a:p>
            <a:r>
              <a:rPr lang="en-AU" sz="2400" b="1" dirty="0">
                <a:solidFill>
                  <a:srgbClr val="FF0000"/>
                </a:solidFill>
                <a:latin typeface="Frutiger-Bold"/>
              </a:rPr>
              <a:t>Diversity and Difference</a:t>
            </a:r>
          </a:p>
          <a:p>
            <a:r>
              <a:rPr lang="en-AU" sz="2400" dirty="0">
                <a:latin typeface="Frutiger-Light"/>
              </a:rPr>
              <a:t>Acquiring feedback literacy is part of the broader process of acquiring academic literacy, of </a:t>
            </a:r>
            <a:r>
              <a:rPr lang="en-AU" sz="2400" dirty="0" smtClean="0">
                <a:latin typeface="Frutiger-Light"/>
              </a:rPr>
              <a:t>learning to </a:t>
            </a:r>
            <a:r>
              <a:rPr lang="en-AU" sz="2400" dirty="0">
                <a:latin typeface="Frutiger-Light"/>
              </a:rPr>
              <a:t>think, read and write in new ways. This process is also part of the transformation of the student self</a:t>
            </a:r>
            <a:r>
              <a:rPr lang="en-AU" sz="2400" dirty="0" smtClean="0">
                <a:latin typeface="Frutiger-Light"/>
              </a:rPr>
              <a:t>.</a:t>
            </a:r>
          </a:p>
          <a:p>
            <a:endParaRPr lang="en-AU" sz="2400" dirty="0">
              <a:latin typeface="Frutiger-Light"/>
            </a:endParaRPr>
          </a:p>
          <a:p>
            <a:r>
              <a:rPr lang="en-AU" sz="2400" dirty="0">
                <a:latin typeface="Frutiger-Light"/>
              </a:rPr>
              <a:t>In becoming feedback literate, students become different people. As </a:t>
            </a:r>
            <a:r>
              <a:rPr lang="en-AU" sz="2400" dirty="0" err="1">
                <a:latin typeface="Frutiger-Light"/>
              </a:rPr>
              <a:t>Bakhtin’s</a:t>
            </a:r>
            <a:r>
              <a:rPr lang="en-AU" sz="2400" dirty="0">
                <a:latin typeface="Frutiger-Light"/>
              </a:rPr>
              <a:t> work suggests, </a:t>
            </a:r>
            <a:r>
              <a:rPr lang="en-AU" sz="2400" dirty="0" smtClean="0">
                <a:latin typeface="Frutiger-Light"/>
              </a:rPr>
              <a:t>active participation </a:t>
            </a:r>
            <a:r>
              <a:rPr lang="en-AU" sz="2400" dirty="0">
                <a:latin typeface="Frutiger-Light"/>
              </a:rPr>
              <a:t>in feedback discourse opens up the possibility of students acquiring a different voice, </a:t>
            </a:r>
            <a:r>
              <a:rPr lang="en-AU" sz="2400" dirty="0" smtClean="0">
                <a:latin typeface="Frutiger-Light"/>
              </a:rPr>
              <a:t>and provides </a:t>
            </a:r>
            <a:r>
              <a:rPr lang="en-AU" sz="2400" dirty="0">
                <a:latin typeface="Frutiger-Light"/>
              </a:rPr>
              <a:t>opportunities for the construction, deconstruction and reconstruction of students’ </a:t>
            </a:r>
            <a:r>
              <a:rPr lang="en-AU" sz="2400" dirty="0" smtClean="0">
                <a:latin typeface="Frutiger-Light"/>
              </a:rPr>
              <a:t>academic self-identities</a:t>
            </a:r>
            <a:endParaRPr lang="en-AU" sz="2400" dirty="0"/>
          </a:p>
        </p:txBody>
      </p:sp>
    </p:spTree>
    <p:extLst>
      <p:ext uri="{BB962C8B-B14F-4D97-AF65-F5344CB8AC3E}">
        <p14:creationId xmlns:p14="http://schemas.microsoft.com/office/powerpoint/2010/main" val="1824911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3750" y="611453"/>
            <a:ext cx="9957996" cy="3416320"/>
          </a:xfrm>
          <a:prstGeom prst="rect">
            <a:avLst/>
          </a:prstGeom>
        </p:spPr>
        <p:txBody>
          <a:bodyPr wrap="square">
            <a:spAutoFit/>
          </a:bodyPr>
          <a:lstStyle/>
          <a:p>
            <a:r>
              <a:rPr lang="en-AU" sz="2400" smtClean="0">
                <a:solidFill>
                  <a:srgbClr val="FF0000"/>
                </a:solidFill>
                <a:latin typeface="Frutiger-Light"/>
              </a:rPr>
              <a:t>Analysis of students’ interpretations of feedback discourse was diversity and difference:</a:t>
            </a:r>
          </a:p>
          <a:p>
            <a:r>
              <a:rPr lang="en-AU" sz="2400" smtClean="0">
                <a:latin typeface="Frutiger-Light"/>
              </a:rPr>
              <a:t>• </a:t>
            </a:r>
            <a:r>
              <a:rPr lang="en-AU" sz="2400" smtClean="0">
                <a:solidFill>
                  <a:srgbClr val="7030A0"/>
                </a:solidFill>
                <a:latin typeface="Frutiger-Light"/>
              </a:rPr>
              <a:t>There was not one student voice but many;</a:t>
            </a:r>
          </a:p>
          <a:p>
            <a:r>
              <a:rPr lang="en-AU" sz="2400" smtClean="0">
                <a:solidFill>
                  <a:srgbClr val="7030A0"/>
                </a:solidFill>
                <a:latin typeface="Frutiger-Light"/>
              </a:rPr>
              <a:t>• Feedback means different things to different students;</a:t>
            </a:r>
          </a:p>
          <a:p>
            <a:r>
              <a:rPr lang="en-AU" sz="2400" smtClean="0">
                <a:solidFill>
                  <a:srgbClr val="7030A0"/>
                </a:solidFill>
                <a:latin typeface="Frutiger-Light"/>
              </a:rPr>
              <a:t>• Different tutor and student identities mediate feedback in different ways; and</a:t>
            </a:r>
          </a:p>
          <a:p>
            <a:r>
              <a:rPr lang="en-AU" sz="2400" smtClean="0">
                <a:solidFill>
                  <a:srgbClr val="7030A0"/>
                </a:solidFill>
                <a:latin typeface="Frutiger-Light"/>
              </a:rPr>
              <a:t>• Power/knowledge relations within specific academic institutions take diverse forms and have diverse effects. This results in different forms of student engagement with feedback.</a:t>
            </a:r>
            <a:endParaRPr lang="en-AU" sz="2400" dirty="0">
              <a:solidFill>
                <a:srgbClr val="7030A0"/>
              </a:solidFill>
            </a:endParaRPr>
          </a:p>
        </p:txBody>
      </p:sp>
    </p:spTree>
    <p:extLst>
      <p:ext uri="{BB962C8B-B14F-4D97-AF65-F5344CB8AC3E}">
        <p14:creationId xmlns:p14="http://schemas.microsoft.com/office/powerpoint/2010/main" val="2837001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8295" y="751302"/>
            <a:ext cx="9861178" cy="3970318"/>
          </a:xfrm>
          <a:prstGeom prst="rect">
            <a:avLst/>
          </a:prstGeom>
        </p:spPr>
        <p:txBody>
          <a:bodyPr wrap="square">
            <a:spAutoFit/>
          </a:bodyPr>
          <a:lstStyle/>
          <a:p>
            <a:r>
              <a:rPr lang="en-AU" sz="2800" dirty="0">
                <a:solidFill>
                  <a:srgbClr val="7030A0"/>
                </a:solidFill>
                <a:latin typeface="Frutiger-Light"/>
              </a:rPr>
              <a:t>These forms of engagement can usefully be seen as having different levels (Barnett and </a:t>
            </a:r>
            <a:r>
              <a:rPr lang="en-AU" sz="2800" dirty="0" err="1">
                <a:solidFill>
                  <a:srgbClr val="7030A0"/>
                </a:solidFill>
                <a:latin typeface="Frutiger-Light"/>
              </a:rPr>
              <a:t>Coate</a:t>
            </a:r>
            <a:r>
              <a:rPr lang="en-AU" sz="2800" dirty="0">
                <a:solidFill>
                  <a:srgbClr val="7030A0"/>
                </a:solidFill>
                <a:latin typeface="Frutiger-Light"/>
              </a:rPr>
              <a:t>, 2005:124</a:t>
            </a:r>
            <a:r>
              <a:rPr lang="en-AU" sz="2800" dirty="0" smtClean="0">
                <a:solidFill>
                  <a:srgbClr val="7030A0"/>
                </a:solidFill>
                <a:latin typeface="Frutiger-Light"/>
              </a:rPr>
              <a:t>):</a:t>
            </a:r>
          </a:p>
          <a:p>
            <a:endParaRPr lang="en-AU" sz="2800" dirty="0">
              <a:latin typeface="Frutiger-Light"/>
            </a:endParaRPr>
          </a:p>
          <a:p>
            <a:r>
              <a:rPr lang="en-AU" sz="2800" dirty="0">
                <a:latin typeface="Frutiger-Light"/>
              </a:rPr>
              <a:t>• an </a:t>
            </a:r>
            <a:r>
              <a:rPr lang="en-AU" sz="2800" b="1" dirty="0">
                <a:solidFill>
                  <a:srgbClr val="FF0000"/>
                </a:solidFill>
                <a:latin typeface="Frutiger-Bold"/>
              </a:rPr>
              <a:t>epistemological</a:t>
            </a:r>
            <a:r>
              <a:rPr lang="en-AU" sz="2800" b="1" dirty="0">
                <a:latin typeface="Frutiger-Bold"/>
              </a:rPr>
              <a:t> </a:t>
            </a:r>
            <a:r>
              <a:rPr lang="en-AU" sz="2800" dirty="0">
                <a:latin typeface="Frutiger-Light"/>
              </a:rPr>
              <a:t>level, that is an engagement in knowing (acquiring </a:t>
            </a:r>
            <a:r>
              <a:rPr lang="en-AU" sz="2800" dirty="0" smtClean="0">
                <a:latin typeface="Frutiger-Light"/>
              </a:rPr>
              <a:t>academic knowledge</a:t>
            </a:r>
            <a:r>
              <a:rPr lang="en-AU" sz="2800" dirty="0">
                <a:latin typeface="Frutiger-Light"/>
              </a:rPr>
              <a:t>);</a:t>
            </a:r>
          </a:p>
          <a:p>
            <a:r>
              <a:rPr lang="en-AU" sz="2800" dirty="0">
                <a:latin typeface="Frutiger-Light"/>
              </a:rPr>
              <a:t>• a </a:t>
            </a:r>
            <a:r>
              <a:rPr lang="en-AU" sz="2800" b="1" dirty="0">
                <a:solidFill>
                  <a:srgbClr val="FF0000"/>
                </a:solidFill>
                <a:latin typeface="Frutiger-Bold"/>
              </a:rPr>
              <a:t>practical </a:t>
            </a:r>
            <a:r>
              <a:rPr lang="en-AU" sz="2800" dirty="0">
                <a:solidFill>
                  <a:srgbClr val="FF0000"/>
                </a:solidFill>
                <a:latin typeface="Frutiger-Light"/>
              </a:rPr>
              <a:t>level</a:t>
            </a:r>
            <a:r>
              <a:rPr lang="en-AU" sz="2800" dirty="0">
                <a:latin typeface="Frutiger-Light"/>
              </a:rPr>
              <a:t>, that is an engagement in doing (reading, thinking about, </a:t>
            </a:r>
            <a:r>
              <a:rPr lang="en-AU" sz="2800" dirty="0" smtClean="0">
                <a:latin typeface="Frutiger-Light"/>
              </a:rPr>
              <a:t>and feeding </a:t>
            </a:r>
            <a:r>
              <a:rPr lang="en-AU" sz="2800" dirty="0">
                <a:latin typeface="Frutiger-Light"/>
              </a:rPr>
              <a:t>forward feedback); and</a:t>
            </a:r>
          </a:p>
          <a:p>
            <a:r>
              <a:rPr lang="en-AU" sz="2800" dirty="0">
                <a:latin typeface="Frutiger-Light"/>
              </a:rPr>
              <a:t>• an </a:t>
            </a:r>
            <a:r>
              <a:rPr lang="en-AU" sz="2800" b="1" dirty="0">
                <a:solidFill>
                  <a:srgbClr val="FF0000"/>
                </a:solidFill>
                <a:latin typeface="Frutiger-Bold"/>
              </a:rPr>
              <a:t>ontological </a:t>
            </a:r>
            <a:r>
              <a:rPr lang="en-AU" sz="2800" dirty="0">
                <a:solidFill>
                  <a:srgbClr val="FF0000"/>
                </a:solidFill>
                <a:latin typeface="Frutiger-Light"/>
              </a:rPr>
              <a:t>level</a:t>
            </a:r>
            <a:r>
              <a:rPr lang="en-AU" sz="2800" dirty="0">
                <a:latin typeface="Frutiger-Light"/>
              </a:rPr>
              <a:t>, that is an engagement of the self (investment of identity </a:t>
            </a:r>
            <a:r>
              <a:rPr lang="en-AU" sz="2800" dirty="0" smtClean="0">
                <a:latin typeface="Frutiger-Light"/>
              </a:rPr>
              <a:t>in academic </a:t>
            </a:r>
            <a:r>
              <a:rPr lang="en-AU" sz="2800" dirty="0">
                <a:latin typeface="Frutiger-Light"/>
              </a:rPr>
              <a:t>work).</a:t>
            </a:r>
            <a:endParaRPr lang="en-AU" sz="2800" dirty="0"/>
          </a:p>
        </p:txBody>
      </p:sp>
    </p:spTree>
    <p:extLst>
      <p:ext uri="{BB962C8B-B14F-4D97-AF65-F5344CB8AC3E}">
        <p14:creationId xmlns:p14="http://schemas.microsoft.com/office/powerpoint/2010/main" val="2934321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2386" y="495776"/>
            <a:ext cx="8957534" cy="2677656"/>
          </a:xfrm>
          <a:prstGeom prst="rect">
            <a:avLst/>
          </a:prstGeom>
        </p:spPr>
        <p:txBody>
          <a:bodyPr wrap="square">
            <a:spAutoFit/>
          </a:bodyPr>
          <a:lstStyle/>
          <a:p>
            <a:r>
              <a:rPr lang="en-AU" sz="2800" dirty="0" smtClean="0">
                <a:solidFill>
                  <a:srgbClr val="7030A0"/>
                </a:solidFill>
                <a:latin typeface="Frutiger-Light"/>
              </a:rPr>
              <a:t>The </a:t>
            </a:r>
            <a:r>
              <a:rPr lang="en-AU" sz="2800" dirty="0">
                <a:solidFill>
                  <a:srgbClr val="7030A0"/>
                </a:solidFill>
                <a:latin typeface="Frutiger-Light"/>
              </a:rPr>
              <a:t>purpose of feedback is to</a:t>
            </a:r>
            <a:r>
              <a:rPr lang="en-AU" sz="2800" dirty="0" smtClean="0">
                <a:solidFill>
                  <a:srgbClr val="7030A0"/>
                </a:solidFill>
                <a:latin typeface="Frutiger-Light"/>
              </a:rPr>
              <a:t>:</a:t>
            </a:r>
          </a:p>
          <a:p>
            <a:endParaRPr lang="en-AU" sz="2800" dirty="0">
              <a:latin typeface="Frutiger-Light"/>
            </a:endParaRPr>
          </a:p>
          <a:p>
            <a:r>
              <a:rPr lang="en-AU" sz="2800" dirty="0">
                <a:solidFill>
                  <a:srgbClr val="FF0000"/>
                </a:solidFill>
                <a:latin typeface="Frutiger-Light"/>
              </a:rPr>
              <a:t>• help and encourage students in their learning;</a:t>
            </a:r>
          </a:p>
          <a:p>
            <a:r>
              <a:rPr lang="en-AU" sz="2800" dirty="0">
                <a:solidFill>
                  <a:srgbClr val="FF0000"/>
                </a:solidFill>
                <a:latin typeface="Frutiger-Light"/>
              </a:rPr>
              <a:t>• justify the grade awarded;</a:t>
            </a:r>
          </a:p>
          <a:p>
            <a:r>
              <a:rPr lang="en-AU" sz="2800" dirty="0">
                <a:solidFill>
                  <a:srgbClr val="FF0000"/>
                </a:solidFill>
                <a:latin typeface="Frutiger-Light"/>
              </a:rPr>
              <a:t>• follow institutional policy and regulations; and</a:t>
            </a:r>
          </a:p>
          <a:p>
            <a:r>
              <a:rPr lang="en-AU" sz="2800" dirty="0">
                <a:solidFill>
                  <a:srgbClr val="FF0000"/>
                </a:solidFill>
                <a:latin typeface="Frutiger-Light"/>
              </a:rPr>
              <a:t>• ensure that quality and standards are maintained</a:t>
            </a:r>
            <a:endParaRPr lang="en-AU" sz="2800" dirty="0">
              <a:solidFill>
                <a:srgbClr val="FF0000"/>
              </a:solidFill>
            </a:endParaRPr>
          </a:p>
        </p:txBody>
      </p:sp>
    </p:spTree>
    <p:extLst>
      <p:ext uri="{BB962C8B-B14F-4D97-AF65-F5344CB8AC3E}">
        <p14:creationId xmlns:p14="http://schemas.microsoft.com/office/powerpoint/2010/main" val="367936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474" y="336573"/>
            <a:ext cx="9183445" cy="6986528"/>
          </a:xfrm>
          <a:prstGeom prst="rect">
            <a:avLst/>
          </a:prstGeom>
        </p:spPr>
        <p:txBody>
          <a:bodyPr wrap="square">
            <a:spAutoFit/>
          </a:bodyPr>
          <a:lstStyle/>
          <a:p>
            <a:r>
              <a:rPr lang="en-AU" sz="2800" dirty="0" smtClean="0">
                <a:solidFill>
                  <a:srgbClr val="7030A0"/>
                </a:solidFill>
                <a:latin typeface="GillSansMT"/>
              </a:rPr>
              <a:t>The </a:t>
            </a:r>
            <a:r>
              <a:rPr lang="en-AU" sz="2800" dirty="0">
                <a:solidFill>
                  <a:srgbClr val="7030A0"/>
                </a:solidFill>
                <a:latin typeface="GillSansMT"/>
              </a:rPr>
              <a:t>quality of your teaching relies on your ability to structure and design class activities that are engaging and support student learning. </a:t>
            </a:r>
          </a:p>
          <a:p>
            <a:endParaRPr lang="en-AU" sz="2800" dirty="0">
              <a:solidFill>
                <a:srgbClr val="7030A0"/>
              </a:solidFill>
              <a:latin typeface="GillSansMT"/>
            </a:endParaRPr>
          </a:p>
          <a:p>
            <a:r>
              <a:rPr lang="en-AU" sz="2800" dirty="0">
                <a:solidFill>
                  <a:srgbClr val="7030A0"/>
                </a:solidFill>
                <a:latin typeface="GillSansMT"/>
              </a:rPr>
              <a:t>The range of activities you use should accommodate all learning styles and encourage students to assume responsibility for their learning. </a:t>
            </a:r>
          </a:p>
          <a:p>
            <a:endParaRPr lang="en-AU" sz="2800" dirty="0">
              <a:solidFill>
                <a:srgbClr val="7030A0"/>
              </a:solidFill>
              <a:latin typeface="GillSansMT"/>
            </a:endParaRPr>
          </a:p>
          <a:p>
            <a:r>
              <a:rPr lang="en-AU" sz="2800" dirty="0">
                <a:solidFill>
                  <a:srgbClr val="7030A0"/>
                </a:solidFill>
                <a:latin typeface="GillSansMT"/>
              </a:rPr>
              <a:t>You can create a dynamic and flexible learning environment that accommodates individual learning needs by using interactive activities. </a:t>
            </a:r>
          </a:p>
          <a:p>
            <a:endParaRPr lang="en-AU" sz="2800" dirty="0">
              <a:solidFill>
                <a:srgbClr val="7030A0"/>
              </a:solidFill>
              <a:latin typeface="GillSansMT"/>
            </a:endParaRPr>
          </a:p>
          <a:p>
            <a:r>
              <a:rPr lang="en-AU" sz="2800" dirty="0">
                <a:solidFill>
                  <a:srgbClr val="7030A0"/>
                </a:solidFill>
                <a:latin typeface="GillSansMT"/>
              </a:rPr>
              <a:t>Such activities should provide students with opportunities to share ideas, test their thinking and examine different perspectives on issues.</a:t>
            </a:r>
            <a:endParaRPr lang="en-AU" sz="2800" dirty="0">
              <a:solidFill>
                <a:srgbClr val="7030A0"/>
              </a:solidFill>
            </a:endParaRPr>
          </a:p>
          <a:p>
            <a:r>
              <a:rPr lang="en-AU" sz="2800" dirty="0" smtClean="0">
                <a:solidFill>
                  <a:srgbClr val="FFFFFF"/>
                </a:solidFill>
                <a:latin typeface="GillSansMT"/>
              </a:rPr>
              <a:t> environment</a:t>
            </a:r>
            <a:endParaRPr lang="en-AU" sz="2800" dirty="0">
              <a:solidFill>
                <a:srgbClr val="FFFFFF"/>
              </a:solidFill>
              <a:latin typeface="GillSansMT"/>
            </a:endParaRPr>
          </a:p>
        </p:txBody>
      </p:sp>
    </p:spTree>
    <p:extLst>
      <p:ext uri="{BB962C8B-B14F-4D97-AF65-F5344CB8AC3E}">
        <p14:creationId xmlns:p14="http://schemas.microsoft.com/office/powerpoint/2010/main" val="141615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8845" y="0"/>
            <a:ext cx="10458638" cy="4372314"/>
          </a:xfrm>
          <a:prstGeom prst="rect">
            <a:avLst/>
          </a:prstGeom>
        </p:spPr>
      </p:pic>
      <p:sp>
        <p:nvSpPr>
          <p:cNvPr id="3" name="Rectangle 2"/>
          <p:cNvSpPr/>
          <p:nvPr/>
        </p:nvSpPr>
        <p:spPr>
          <a:xfrm>
            <a:off x="1531170" y="4549676"/>
            <a:ext cx="10013989" cy="2308324"/>
          </a:xfrm>
          <a:prstGeom prst="rect">
            <a:avLst/>
          </a:prstGeom>
        </p:spPr>
        <p:txBody>
          <a:bodyPr wrap="square">
            <a:spAutoFit/>
          </a:bodyPr>
          <a:lstStyle/>
          <a:p>
            <a:r>
              <a:rPr lang="en-AU" sz="2400" dirty="0">
                <a:solidFill>
                  <a:srgbClr val="7030A0"/>
                </a:solidFill>
                <a:latin typeface="Times-Roman"/>
              </a:rPr>
              <a:t>Higher order learning is typically associated with the bottom right of the matrix. While </a:t>
            </a:r>
            <a:r>
              <a:rPr lang="en-AU" sz="2400" dirty="0" smtClean="0">
                <a:solidFill>
                  <a:srgbClr val="7030A0"/>
                </a:solidFill>
                <a:latin typeface="Times-Roman"/>
              </a:rPr>
              <a:t>the value </a:t>
            </a:r>
            <a:r>
              <a:rPr lang="en-AU" sz="2400" dirty="0">
                <a:solidFill>
                  <a:srgbClr val="7030A0"/>
                </a:solidFill>
                <a:latin typeface="Times-Roman"/>
              </a:rPr>
              <a:t>of higher order skills such as problem solving, leadership, innovation and creativity </a:t>
            </a:r>
            <a:r>
              <a:rPr lang="en-AU" sz="2400" dirty="0" smtClean="0">
                <a:solidFill>
                  <a:srgbClr val="7030A0"/>
                </a:solidFill>
                <a:latin typeface="Times-Roman"/>
              </a:rPr>
              <a:t>are increasingly </a:t>
            </a:r>
            <a:r>
              <a:rPr lang="en-AU" sz="2400" dirty="0">
                <a:solidFill>
                  <a:srgbClr val="7030A0"/>
                </a:solidFill>
                <a:latin typeface="Times-Roman"/>
              </a:rPr>
              <a:t>acknowledged (Bath, Smith, Stein, &amp; Swann, 2004), integrating many of them</a:t>
            </a:r>
          </a:p>
          <a:p>
            <a:r>
              <a:rPr lang="en-AU" sz="2400" dirty="0">
                <a:solidFill>
                  <a:srgbClr val="7030A0"/>
                </a:solidFill>
                <a:latin typeface="Times-Roman"/>
              </a:rPr>
              <a:t>into assessment strategies has proven a challenge (</a:t>
            </a:r>
            <a:r>
              <a:rPr lang="en-AU" sz="2400" dirty="0" err="1">
                <a:solidFill>
                  <a:srgbClr val="7030A0"/>
                </a:solidFill>
                <a:latin typeface="Times-Roman"/>
              </a:rPr>
              <a:t>Astleitner</a:t>
            </a:r>
            <a:r>
              <a:rPr lang="en-AU" sz="2400" dirty="0">
                <a:solidFill>
                  <a:srgbClr val="7030A0"/>
                </a:solidFill>
                <a:latin typeface="Times-Roman"/>
              </a:rPr>
              <a:t>, 2002; Burns, 2006; Clarkson </a:t>
            </a:r>
            <a:r>
              <a:rPr lang="en-AU" sz="2400" dirty="0" smtClean="0">
                <a:solidFill>
                  <a:srgbClr val="7030A0"/>
                </a:solidFill>
                <a:latin typeface="Times-Roman"/>
              </a:rPr>
              <a:t>&amp; Brook</a:t>
            </a:r>
            <a:r>
              <a:rPr lang="en-AU" sz="2400" dirty="0">
                <a:solidFill>
                  <a:srgbClr val="7030A0"/>
                </a:solidFill>
                <a:latin typeface="Times-Roman"/>
              </a:rPr>
              <a:t>, 2007; Race, 2001, 2003).</a:t>
            </a:r>
            <a:endParaRPr lang="en-AU" sz="2400" dirty="0">
              <a:solidFill>
                <a:srgbClr val="7030A0"/>
              </a:solidFill>
            </a:endParaRPr>
          </a:p>
        </p:txBody>
      </p:sp>
    </p:spTree>
    <p:extLst>
      <p:ext uri="{BB962C8B-B14F-4D97-AF65-F5344CB8AC3E}">
        <p14:creationId xmlns:p14="http://schemas.microsoft.com/office/powerpoint/2010/main" val="3431625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6932" y="528091"/>
            <a:ext cx="9914964" cy="3416320"/>
          </a:xfrm>
          <a:prstGeom prst="rect">
            <a:avLst/>
          </a:prstGeom>
        </p:spPr>
        <p:txBody>
          <a:bodyPr wrap="square">
            <a:spAutoFit/>
          </a:bodyPr>
          <a:lstStyle/>
          <a:p>
            <a:r>
              <a:rPr lang="en-AU" sz="2400" dirty="0">
                <a:solidFill>
                  <a:srgbClr val="FF0000"/>
                </a:solidFill>
                <a:latin typeface="GillSansMT"/>
              </a:rPr>
              <a:t>To ensure activities are relevant and achieve optimal student engagement </a:t>
            </a:r>
            <a:r>
              <a:rPr lang="en-AU" sz="2400" dirty="0" smtClean="0">
                <a:solidFill>
                  <a:srgbClr val="FF0000"/>
                </a:solidFill>
                <a:latin typeface="GillSansMT"/>
              </a:rPr>
              <a:t>and learning</a:t>
            </a:r>
            <a:r>
              <a:rPr lang="en-AU" sz="2400" dirty="0">
                <a:solidFill>
                  <a:srgbClr val="FF0000"/>
                </a:solidFill>
                <a:latin typeface="GillSansMT"/>
              </a:rPr>
              <a:t>, when designing learning activities consider</a:t>
            </a:r>
            <a:r>
              <a:rPr lang="en-AU" sz="2400" dirty="0" smtClean="0">
                <a:solidFill>
                  <a:srgbClr val="FF0000"/>
                </a:solidFill>
                <a:latin typeface="GillSansMT"/>
              </a:rPr>
              <a:t>:</a:t>
            </a:r>
          </a:p>
          <a:p>
            <a:endParaRPr lang="en-AU" sz="2400" dirty="0">
              <a:latin typeface="GillSansMT"/>
            </a:endParaRPr>
          </a:p>
          <a:p>
            <a:r>
              <a:rPr lang="en-AU" sz="2400" dirty="0">
                <a:solidFill>
                  <a:srgbClr val="0070C0"/>
                </a:solidFill>
                <a:latin typeface="GillSansMT"/>
              </a:rPr>
              <a:t>• The course and lesson objectives, and learning outcomes</a:t>
            </a:r>
          </a:p>
          <a:p>
            <a:r>
              <a:rPr lang="en-AU" sz="2400" dirty="0">
                <a:solidFill>
                  <a:srgbClr val="0070C0"/>
                </a:solidFill>
                <a:latin typeface="GillSansMT"/>
              </a:rPr>
              <a:t>• The cultural characteristics and diversity of the student group.</a:t>
            </a:r>
          </a:p>
          <a:p>
            <a:r>
              <a:rPr lang="en-AU" sz="2400" dirty="0">
                <a:solidFill>
                  <a:srgbClr val="0070C0"/>
                </a:solidFill>
                <a:latin typeface="GillSansMT"/>
              </a:rPr>
              <a:t>• The subject matter – this will influence the extent to which </a:t>
            </a:r>
            <a:r>
              <a:rPr lang="en-AU" sz="2400" dirty="0" smtClean="0">
                <a:solidFill>
                  <a:srgbClr val="0070C0"/>
                </a:solidFill>
                <a:latin typeface="GillSansMT"/>
              </a:rPr>
              <a:t>teaching activities </a:t>
            </a:r>
            <a:r>
              <a:rPr lang="en-AU" sz="2400" dirty="0">
                <a:solidFill>
                  <a:srgbClr val="0070C0"/>
                </a:solidFill>
                <a:latin typeface="GillSansMT"/>
              </a:rPr>
              <a:t>are appropriate.</a:t>
            </a:r>
          </a:p>
          <a:p>
            <a:r>
              <a:rPr lang="en-AU" sz="2400" dirty="0">
                <a:solidFill>
                  <a:srgbClr val="0070C0"/>
                </a:solidFill>
                <a:latin typeface="GillSansMT"/>
              </a:rPr>
              <a:t>• The size of the class and the facilities and resources available to </a:t>
            </a:r>
            <a:r>
              <a:rPr lang="en-AU" sz="2400" dirty="0" smtClean="0">
                <a:solidFill>
                  <a:srgbClr val="0070C0"/>
                </a:solidFill>
                <a:latin typeface="GillSansMT"/>
              </a:rPr>
              <a:t>conduct activities</a:t>
            </a:r>
            <a:r>
              <a:rPr lang="en-AU" sz="2400" dirty="0">
                <a:solidFill>
                  <a:srgbClr val="0070C0"/>
                </a:solidFill>
                <a:latin typeface="GillSansMT"/>
              </a:rPr>
              <a:t>.</a:t>
            </a:r>
            <a:endParaRPr lang="en-AU" sz="2400" dirty="0">
              <a:solidFill>
                <a:srgbClr val="0070C0"/>
              </a:solidFill>
            </a:endParaRPr>
          </a:p>
        </p:txBody>
      </p:sp>
      <p:sp>
        <p:nvSpPr>
          <p:cNvPr id="3" name="Rectangle 2"/>
          <p:cNvSpPr/>
          <p:nvPr/>
        </p:nvSpPr>
        <p:spPr>
          <a:xfrm>
            <a:off x="1896931" y="3944411"/>
            <a:ext cx="9420113" cy="2677656"/>
          </a:xfrm>
          <a:prstGeom prst="rect">
            <a:avLst/>
          </a:prstGeom>
        </p:spPr>
        <p:txBody>
          <a:bodyPr wrap="square">
            <a:spAutoFit/>
          </a:bodyPr>
          <a:lstStyle/>
          <a:p>
            <a:r>
              <a:rPr lang="en-AU" sz="2400" dirty="0">
                <a:solidFill>
                  <a:srgbClr val="00B050"/>
                </a:solidFill>
                <a:latin typeface="GillSansMT"/>
              </a:rPr>
              <a:t>Course and lesson </a:t>
            </a:r>
            <a:r>
              <a:rPr lang="en-AU" sz="2400" dirty="0" smtClean="0">
                <a:solidFill>
                  <a:srgbClr val="00B050"/>
                </a:solidFill>
                <a:latin typeface="GillSansMT"/>
              </a:rPr>
              <a:t>objectives</a:t>
            </a:r>
          </a:p>
          <a:p>
            <a:endParaRPr lang="en-AU" sz="2400" dirty="0">
              <a:solidFill>
                <a:srgbClr val="494949"/>
              </a:solidFill>
              <a:latin typeface="GillSansMT"/>
            </a:endParaRPr>
          </a:p>
          <a:p>
            <a:r>
              <a:rPr lang="en-AU" sz="2400" dirty="0">
                <a:solidFill>
                  <a:srgbClr val="7030A0"/>
                </a:solidFill>
                <a:latin typeface="GillSansMT"/>
              </a:rPr>
              <a:t>When considering which activities to use in a lesson it is important to </a:t>
            </a:r>
            <a:r>
              <a:rPr lang="en-AU" sz="2400" dirty="0" smtClean="0">
                <a:solidFill>
                  <a:srgbClr val="7030A0"/>
                </a:solidFill>
                <a:latin typeface="GillSansMT"/>
              </a:rPr>
              <a:t>ensure the </a:t>
            </a:r>
            <a:r>
              <a:rPr lang="en-AU" sz="2400" dirty="0">
                <a:solidFill>
                  <a:srgbClr val="7030A0"/>
                </a:solidFill>
                <a:latin typeface="GillSansMT"/>
              </a:rPr>
              <a:t>activity is relevant, learner-centred and will contribute to achieving </a:t>
            </a:r>
            <a:r>
              <a:rPr lang="en-AU" sz="2400" dirty="0" smtClean="0">
                <a:solidFill>
                  <a:srgbClr val="7030A0"/>
                </a:solidFill>
                <a:latin typeface="GillSansMT"/>
              </a:rPr>
              <a:t>the lesson </a:t>
            </a:r>
            <a:r>
              <a:rPr lang="en-AU" sz="2400" dirty="0">
                <a:solidFill>
                  <a:srgbClr val="7030A0"/>
                </a:solidFill>
                <a:latin typeface="GillSansMT"/>
              </a:rPr>
              <a:t>and course objectives. When designing classroom activities you </a:t>
            </a:r>
            <a:r>
              <a:rPr lang="en-AU" sz="2400" dirty="0" smtClean="0">
                <a:solidFill>
                  <a:srgbClr val="7030A0"/>
                </a:solidFill>
                <a:latin typeface="GillSansMT"/>
              </a:rPr>
              <a:t>should articulate </a:t>
            </a:r>
            <a:r>
              <a:rPr lang="en-AU" sz="2400" dirty="0">
                <a:solidFill>
                  <a:srgbClr val="7030A0"/>
                </a:solidFill>
                <a:latin typeface="GillSansMT"/>
              </a:rPr>
              <a:t>how the learning outcomes link to lesson objectives</a:t>
            </a:r>
            <a:endParaRPr lang="en-AU" sz="2400" dirty="0">
              <a:solidFill>
                <a:srgbClr val="7030A0"/>
              </a:solidFill>
            </a:endParaRPr>
          </a:p>
        </p:txBody>
      </p:sp>
    </p:spTree>
    <p:extLst>
      <p:ext uri="{BB962C8B-B14F-4D97-AF65-F5344CB8AC3E}">
        <p14:creationId xmlns:p14="http://schemas.microsoft.com/office/powerpoint/2010/main" val="3124164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324" y="191510"/>
            <a:ext cx="10022541" cy="2308324"/>
          </a:xfrm>
          <a:prstGeom prst="rect">
            <a:avLst/>
          </a:prstGeom>
        </p:spPr>
        <p:txBody>
          <a:bodyPr wrap="square">
            <a:spAutoFit/>
          </a:bodyPr>
          <a:lstStyle/>
          <a:p>
            <a:r>
              <a:rPr lang="en-AU" sz="2400" dirty="0" smtClean="0">
                <a:solidFill>
                  <a:srgbClr val="7030A0"/>
                </a:solidFill>
                <a:latin typeface="GillSansMT"/>
              </a:rPr>
              <a:t>Cultural aspects </a:t>
            </a:r>
            <a:r>
              <a:rPr lang="en-AU" sz="2400" dirty="0">
                <a:solidFill>
                  <a:srgbClr val="7030A0"/>
                </a:solidFill>
                <a:latin typeface="GillSansMT"/>
              </a:rPr>
              <a:t>that may impact on the effectiveness of classroom activities include:</a:t>
            </a:r>
          </a:p>
          <a:p>
            <a:r>
              <a:rPr lang="en-AU" sz="2400" dirty="0">
                <a:solidFill>
                  <a:srgbClr val="000000"/>
                </a:solidFill>
                <a:latin typeface="GillSansMT"/>
              </a:rPr>
              <a:t>• </a:t>
            </a:r>
            <a:r>
              <a:rPr lang="en-AU" sz="2400" dirty="0">
                <a:solidFill>
                  <a:srgbClr val="00B0F0"/>
                </a:solidFill>
                <a:latin typeface="GillSansMT"/>
              </a:rPr>
              <a:t>Attitudes towards teachers and authority.</a:t>
            </a:r>
          </a:p>
          <a:p>
            <a:r>
              <a:rPr lang="en-AU" sz="2400" dirty="0">
                <a:solidFill>
                  <a:srgbClr val="00B0F0"/>
                </a:solidFill>
                <a:latin typeface="GillSansMT"/>
              </a:rPr>
              <a:t>• Gender, perceived differences in seniority or student status.</a:t>
            </a:r>
          </a:p>
          <a:p>
            <a:r>
              <a:rPr lang="en-AU" sz="2400" dirty="0" smtClean="0">
                <a:solidFill>
                  <a:srgbClr val="00B0F0"/>
                </a:solidFill>
                <a:latin typeface="GillSansMT"/>
              </a:rPr>
              <a:t>• </a:t>
            </a:r>
            <a:r>
              <a:rPr lang="en-AU" sz="2400" dirty="0">
                <a:solidFill>
                  <a:srgbClr val="00B0F0"/>
                </a:solidFill>
                <a:latin typeface="GillSansMT"/>
              </a:rPr>
              <a:t>Collectivism and low tolerance for uncertainty.</a:t>
            </a:r>
          </a:p>
          <a:p>
            <a:r>
              <a:rPr lang="en-AU" sz="2400" dirty="0">
                <a:solidFill>
                  <a:srgbClr val="00B0F0"/>
                </a:solidFill>
                <a:latin typeface="GillSansMT"/>
              </a:rPr>
              <a:t>• Saving face.</a:t>
            </a:r>
            <a:endParaRPr lang="en-AU" sz="2400" dirty="0">
              <a:solidFill>
                <a:srgbClr val="00B0F0"/>
              </a:solidFill>
            </a:endParaRPr>
          </a:p>
        </p:txBody>
      </p:sp>
      <p:sp>
        <p:nvSpPr>
          <p:cNvPr id="3" name="Rectangle 2"/>
          <p:cNvSpPr/>
          <p:nvPr/>
        </p:nvSpPr>
        <p:spPr>
          <a:xfrm>
            <a:off x="1660263" y="2611939"/>
            <a:ext cx="10108602" cy="3416320"/>
          </a:xfrm>
          <a:prstGeom prst="rect">
            <a:avLst/>
          </a:prstGeom>
        </p:spPr>
        <p:txBody>
          <a:bodyPr wrap="square">
            <a:spAutoFit/>
          </a:bodyPr>
          <a:lstStyle/>
          <a:p>
            <a:r>
              <a:rPr lang="en-AU" sz="2400" i="1" dirty="0">
                <a:solidFill>
                  <a:srgbClr val="FF0000"/>
                </a:solidFill>
                <a:latin typeface="GillSansMT-Italic"/>
              </a:rPr>
              <a:t>Attitudes towards teachers &amp; author</a:t>
            </a:r>
            <a:r>
              <a:rPr lang="en-AU" sz="2400" i="1" dirty="0">
                <a:solidFill>
                  <a:srgbClr val="494949"/>
                </a:solidFill>
                <a:latin typeface="GillSansMT-Italic"/>
              </a:rPr>
              <a:t>ity</a:t>
            </a:r>
          </a:p>
          <a:p>
            <a:r>
              <a:rPr lang="en-AU" sz="2400" dirty="0">
                <a:solidFill>
                  <a:srgbClr val="C00000"/>
                </a:solidFill>
                <a:latin typeface="GillSansMT"/>
              </a:rPr>
              <a:t>Students may come to a university classroom having limited experience </a:t>
            </a:r>
            <a:r>
              <a:rPr lang="en-AU" sz="2400" dirty="0" smtClean="0">
                <a:solidFill>
                  <a:srgbClr val="C00000"/>
                </a:solidFill>
                <a:latin typeface="GillSansMT"/>
              </a:rPr>
              <a:t>of student-</a:t>
            </a:r>
            <a:r>
              <a:rPr lang="en-AU" sz="2400" dirty="0" err="1" smtClean="0">
                <a:solidFill>
                  <a:srgbClr val="C00000"/>
                </a:solidFill>
                <a:latin typeface="GillSansMT"/>
              </a:rPr>
              <a:t>centered</a:t>
            </a:r>
            <a:r>
              <a:rPr lang="en-AU" sz="2400" dirty="0" smtClean="0">
                <a:solidFill>
                  <a:srgbClr val="C00000"/>
                </a:solidFill>
                <a:latin typeface="GillSansMT"/>
              </a:rPr>
              <a:t> </a:t>
            </a:r>
            <a:r>
              <a:rPr lang="en-AU" sz="2400" dirty="0">
                <a:solidFill>
                  <a:srgbClr val="C00000"/>
                </a:solidFill>
                <a:latin typeface="GillSansMT"/>
              </a:rPr>
              <a:t>learning. </a:t>
            </a:r>
            <a:endParaRPr lang="en-AU" sz="2400" dirty="0" smtClean="0">
              <a:solidFill>
                <a:srgbClr val="C00000"/>
              </a:solidFill>
              <a:latin typeface="GillSansMT"/>
            </a:endParaRPr>
          </a:p>
          <a:p>
            <a:endParaRPr lang="en-AU" sz="2400" dirty="0">
              <a:solidFill>
                <a:srgbClr val="C00000"/>
              </a:solidFill>
              <a:latin typeface="GillSansMT"/>
            </a:endParaRPr>
          </a:p>
          <a:p>
            <a:r>
              <a:rPr lang="en-AU" sz="2400" dirty="0" smtClean="0">
                <a:solidFill>
                  <a:srgbClr val="C00000"/>
                </a:solidFill>
                <a:latin typeface="GillSansMT"/>
              </a:rPr>
              <a:t>Your </a:t>
            </a:r>
            <a:r>
              <a:rPr lang="en-AU" sz="2400" dirty="0">
                <a:solidFill>
                  <a:srgbClr val="C00000"/>
                </a:solidFill>
                <a:latin typeface="GillSansMT"/>
              </a:rPr>
              <a:t>students may regard you as the expert and </a:t>
            </a:r>
            <a:r>
              <a:rPr lang="en-AU" sz="2400" dirty="0" smtClean="0">
                <a:solidFill>
                  <a:srgbClr val="C00000"/>
                </a:solidFill>
                <a:latin typeface="GillSansMT"/>
              </a:rPr>
              <a:t>are therefore </a:t>
            </a:r>
            <a:r>
              <a:rPr lang="en-AU" sz="2400" dirty="0">
                <a:solidFill>
                  <a:srgbClr val="C00000"/>
                </a:solidFill>
                <a:latin typeface="GillSansMT"/>
              </a:rPr>
              <a:t>unlikely to challenge your views</a:t>
            </a:r>
            <a:r>
              <a:rPr lang="en-AU" sz="2400" dirty="0" smtClean="0">
                <a:solidFill>
                  <a:srgbClr val="C00000"/>
                </a:solidFill>
                <a:latin typeface="GillSansMT"/>
              </a:rPr>
              <a:t>. Student-centred approach may </a:t>
            </a:r>
            <a:r>
              <a:rPr lang="en-AU" sz="2400" dirty="0">
                <a:solidFill>
                  <a:srgbClr val="C00000"/>
                </a:solidFill>
                <a:latin typeface="GillSansMT"/>
              </a:rPr>
              <a:t>feel strange and confusing to some students when they begin </a:t>
            </a:r>
            <a:r>
              <a:rPr lang="en-AU" sz="2400" dirty="0" smtClean="0">
                <a:solidFill>
                  <a:srgbClr val="C00000"/>
                </a:solidFill>
                <a:latin typeface="GillSansMT"/>
              </a:rPr>
              <a:t>a program</a:t>
            </a:r>
            <a:r>
              <a:rPr lang="en-AU" sz="2400" dirty="0">
                <a:solidFill>
                  <a:srgbClr val="C00000"/>
                </a:solidFill>
                <a:latin typeface="GillSansMT"/>
              </a:rPr>
              <a:t>. As a result, trying to engage students in a class discussion that </a:t>
            </a:r>
            <a:r>
              <a:rPr lang="en-AU" sz="2400" dirty="0" smtClean="0">
                <a:solidFill>
                  <a:srgbClr val="C00000"/>
                </a:solidFill>
                <a:latin typeface="GillSansMT"/>
              </a:rPr>
              <a:t>involves critical </a:t>
            </a:r>
            <a:r>
              <a:rPr lang="en-AU" sz="2400" dirty="0">
                <a:solidFill>
                  <a:srgbClr val="C00000"/>
                </a:solidFill>
                <a:latin typeface="GillSansMT"/>
              </a:rPr>
              <a:t>thinking, and challenges to your ideas, may be difficult</a:t>
            </a:r>
            <a:endParaRPr lang="en-AU" sz="2400" dirty="0">
              <a:solidFill>
                <a:srgbClr val="C00000"/>
              </a:solidFill>
            </a:endParaRPr>
          </a:p>
        </p:txBody>
      </p:sp>
    </p:spTree>
    <p:extLst>
      <p:ext uri="{BB962C8B-B14F-4D97-AF65-F5344CB8AC3E}">
        <p14:creationId xmlns:p14="http://schemas.microsoft.com/office/powerpoint/2010/main" val="3131964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2992" y="157058"/>
            <a:ext cx="9527689" cy="5909310"/>
          </a:xfrm>
          <a:prstGeom prst="rect">
            <a:avLst/>
          </a:prstGeom>
        </p:spPr>
        <p:txBody>
          <a:bodyPr wrap="square">
            <a:spAutoFit/>
          </a:bodyPr>
          <a:lstStyle/>
          <a:p>
            <a:r>
              <a:rPr lang="en-AU" dirty="0" smtClean="0">
                <a:solidFill>
                  <a:srgbClr val="000000"/>
                </a:solidFill>
                <a:latin typeface="GillSansMT"/>
              </a:rPr>
              <a:t>.</a:t>
            </a:r>
            <a:endParaRPr lang="en-AU" dirty="0">
              <a:solidFill>
                <a:srgbClr val="000000"/>
              </a:solidFill>
              <a:latin typeface="GillSansMT"/>
            </a:endParaRPr>
          </a:p>
          <a:p>
            <a:r>
              <a:rPr lang="en-AU" sz="2400" i="1" dirty="0">
                <a:solidFill>
                  <a:srgbClr val="FF0000"/>
                </a:solidFill>
                <a:latin typeface="GillSansMT-Italic"/>
              </a:rPr>
              <a:t>Gender &amp; perceived differences in seniority or student status</a:t>
            </a:r>
          </a:p>
          <a:p>
            <a:r>
              <a:rPr lang="en-AU" sz="2400" dirty="0">
                <a:solidFill>
                  <a:schemeClr val="accent6">
                    <a:lumMod val="50000"/>
                  </a:schemeClr>
                </a:solidFill>
                <a:latin typeface="GillSansMT"/>
              </a:rPr>
              <a:t>In some university classrooms it may be common for female students to </a:t>
            </a:r>
            <a:r>
              <a:rPr lang="en-AU" sz="2400" dirty="0" smtClean="0">
                <a:solidFill>
                  <a:schemeClr val="accent6">
                    <a:lumMod val="50000"/>
                  </a:schemeClr>
                </a:solidFill>
                <a:latin typeface="GillSansMT"/>
              </a:rPr>
              <a:t>defer to </a:t>
            </a:r>
            <a:r>
              <a:rPr lang="en-AU" sz="2400" dirty="0">
                <a:solidFill>
                  <a:schemeClr val="accent6">
                    <a:lumMod val="50000"/>
                  </a:schemeClr>
                </a:solidFill>
                <a:latin typeface="GillSansMT"/>
              </a:rPr>
              <a:t>males. If the student group is made up of mature-age professional </a:t>
            </a:r>
            <a:r>
              <a:rPr lang="en-AU" sz="2400" dirty="0" smtClean="0">
                <a:solidFill>
                  <a:schemeClr val="accent6">
                    <a:lumMod val="50000"/>
                  </a:schemeClr>
                </a:solidFill>
                <a:latin typeface="GillSansMT"/>
              </a:rPr>
              <a:t>students they </a:t>
            </a:r>
            <a:r>
              <a:rPr lang="en-AU" sz="2400" dirty="0">
                <a:solidFill>
                  <a:schemeClr val="accent6">
                    <a:lumMod val="50000"/>
                  </a:schemeClr>
                </a:solidFill>
                <a:latin typeface="GillSansMT"/>
              </a:rPr>
              <a:t>may defer to a student who holds a senior position in an organisation</a:t>
            </a:r>
            <a:r>
              <a:rPr lang="en-AU" sz="2400" dirty="0" smtClean="0">
                <a:solidFill>
                  <a:schemeClr val="accent6">
                    <a:lumMod val="50000"/>
                  </a:schemeClr>
                </a:solidFill>
                <a:latin typeface="GillSansMT"/>
              </a:rPr>
              <a:t>.</a:t>
            </a:r>
          </a:p>
          <a:p>
            <a:endParaRPr lang="en-AU" sz="2400" dirty="0">
              <a:solidFill>
                <a:schemeClr val="accent6">
                  <a:lumMod val="50000"/>
                </a:schemeClr>
              </a:solidFill>
              <a:latin typeface="GillSansMT"/>
            </a:endParaRPr>
          </a:p>
          <a:p>
            <a:r>
              <a:rPr lang="en-AU" sz="2400" dirty="0">
                <a:solidFill>
                  <a:schemeClr val="accent6">
                    <a:lumMod val="50000"/>
                  </a:schemeClr>
                </a:solidFill>
                <a:latin typeface="GillSansMT"/>
              </a:rPr>
              <a:t>The implications are that some students may be reluctant to express </a:t>
            </a:r>
            <a:r>
              <a:rPr lang="en-AU" sz="2400" dirty="0" smtClean="0">
                <a:solidFill>
                  <a:schemeClr val="accent6">
                    <a:lumMod val="50000"/>
                  </a:schemeClr>
                </a:solidFill>
                <a:latin typeface="GillSansMT"/>
              </a:rPr>
              <a:t>their views </a:t>
            </a:r>
            <a:r>
              <a:rPr lang="en-AU" sz="2400" dirty="0">
                <a:solidFill>
                  <a:schemeClr val="accent6">
                    <a:lumMod val="50000"/>
                  </a:schemeClr>
                </a:solidFill>
                <a:latin typeface="GillSansMT"/>
              </a:rPr>
              <a:t>before the more ‘senior’ or male students have expressed theirs</a:t>
            </a:r>
            <a:r>
              <a:rPr lang="en-AU" sz="2400" dirty="0" smtClean="0">
                <a:solidFill>
                  <a:schemeClr val="accent6">
                    <a:lumMod val="50000"/>
                  </a:schemeClr>
                </a:solidFill>
                <a:latin typeface="GillSansMT"/>
              </a:rPr>
              <a:t>.</a:t>
            </a:r>
          </a:p>
          <a:p>
            <a:endParaRPr lang="en-AU" sz="2400" dirty="0">
              <a:solidFill>
                <a:schemeClr val="accent6">
                  <a:lumMod val="50000"/>
                </a:schemeClr>
              </a:solidFill>
              <a:latin typeface="GillSansMT"/>
            </a:endParaRPr>
          </a:p>
          <a:p>
            <a:r>
              <a:rPr lang="en-AU" sz="2400" dirty="0">
                <a:solidFill>
                  <a:schemeClr val="accent6">
                    <a:lumMod val="50000"/>
                  </a:schemeClr>
                </a:solidFill>
                <a:latin typeface="GillSansMT"/>
              </a:rPr>
              <a:t>Students may be hesitant to present a contradictory view. By </a:t>
            </a:r>
            <a:r>
              <a:rPr lang="en-AU" sz="2400" dirty="0" smtClean="0">
                <a:solidFill>
                  <a:schemeClr val="accent6">
                    <a:lumMod val="50000"/>
                  </a:schemeClr>
                </a:solidFill>
                <a:latin typeface="GillSansMT"/>
              </a:rPr>
              <a:t>thoughtfully structuring </a:t>
            </a:r>
            <a:r>
              <a:rPr lang="en-AU" sz="2400" dirty="0">
                <a:solidFill>
                  <a:schemeClr val="accent6">
                    <a:lumMod val="50000"/>
                  </a:schemeClr>
                </a:solidFill>
                <a:latin typeface="GillSansMT"/>
              </a:rPr>
              <a:t>activities teachers can still engage all students. In a group </a:t>
            </a:r>
            <a:r>
              <a:rPr lang="en-AU" sz="2400" dirty="0" smtClean="0">
                <a:solidFill>
                  <a:schemeClr val="accent6">
                    <a:lumMod val="50000"/>
                  </a:schemeClr>
                </a:solidFill>
                <a:latin typeface="GillSansMT"/>
              </a:rPr>
              <a:t>discussion you </a:t>
            </a:r>
            <a:r>
              <a:rPr lang="en-AU" sz="2400" dirty="0">
                <a:solidFill>
                  <a:schemeClr val="accent6">
                    <a:lumMod val="50000"/>
                  </a:schemeClr>
                </a:solidFill>
                <a:latin typeface="GillSansMT"/>
              </a:rPr>
              <a:t>might group all the men or students of high status together so </a:t>
            </a:r>
            <a:r>
              <a:rPr lang="en-AU" sz="2400" dirty="0" smtClean="0">
                <a:solidFill>
                  <a:schemeClr val="accent6">
                    <a:lumMod val="50000"/>
                  </a:schemeClr>
                </a:solidFill>
                <a:latin typeface="GillSansMT"/>
              </a:rPr>
              <a:t>everyone can </a:t>
            </a:r>
            <a:r>
              <a:rPr lang="en-AU" sz="2400" dirty="0">
                <a:solidFill>
                  <a:schemeClr val="accent6">
                    <a:lumMod val="50000"/>
                  </a:schemeClr>
                </a:solidFill>
                <a:latin typeface="GillSansMT"/>
              </a:rPr>
              <a:t>freely contribute to a small group discussion.</a:t>
            </a:r>
            <a:endParaRPr lang="en-AU" sz="2400" dirty="0">
              <a:solidFill>
                <a:schemeClr val="accent6">
                  <a:lumMod val="50000"/>
                </a:schemeClr>
              </a:solidFill>
            </a:endParaRPr>
          </a:p>
        </p:txBody>
      </p:sp>
    </p:spTree>
    <p:extLst>
      <p:ext uri="{BB962C8B-B14F-4D97-AF65-F5344CB8AC3E}">
        <p14:creationId xmlns:p14="http://schemas.microsoft.com/office/powerpoint/2010/main" val="2022926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354" y="1"/>
            <a:ext cx="9656781" cy="5478423"/>
          </a:xfrm>
          <a:prstGeom prst="rect">
            <a:avLst/>
          </a:prstGeom>
        </p:spPr>
        <p:txBody>
          <a:bodyPr wrap="square">
            <a:spAutoFit/>
          </a:bodyPr>
          <a:lstStyle/>
          <a:p>
            <a:r>
              <a:rPr lang="en-AU" sz="2400" i="1" dirty="0">
                <a:solidFill>
                  <a:srgbClr val="FF0000"/>
                </a:solidFill>
                <a:latin typeface="GillSansMT-Italic"/>
              </a:rPr>
              <a:t>Collectivism</a:t>
            </a:r>
          </a:p>
          <a:p>
            <a:r>
              <a:rPr lang="en-AU" sz="2000" dirty="0">
                <a:solidFill>
                  <a:srgbClr val="000000"/>
                </a:solidFill>
                <a:latin typeface="GillSansMT"/>
              </a:rPr>
              <a:t>Many cultures have a collectivist orientation. Students might be more</a:t>
            </a:r>
          </a:p>
          <a:p>
            <a:r>
              <a:rPr lang="en-AU" sz="2000" dirty="0">
                <a:solidFill>
                  <a:srgbClr val="000000"/>
                </a:solidFill>
                <a:latin typeface="GillSansMT"/>
              </a:rPr>
              <a:t>comfortable working together to form a collective view on a topic and present</a:t>
            </a:r>
          </a:p>
          <a:p>
            <a:r>
              <a:rPr lang="en-AU" sz="2000" dirty="0">
                <a:solidFill>
                  <a:srgbClr val="000000"/>
                </a:solidFill>
                <a:latin typeface="GillSansMT"/>
              </a:rPr>
              <a:t>the thoughts of the group rather than express their own individual thoughts</a:t>
            </a:r>
            <a:r>
              <a:rPr lang="en-AU" dirty="0" smtClean="0">
                <a:solidFill>
                  <a:srgbClr val="000000"/>
                </a:solidFill>
                <a:latin typeface="GillSansMT"/>
              </a:rPr>
              <a:t>.</a:t>
            </a:r>
          </a:p>
          <a:p>
            <a:endParaRPr lang="en-AU" dirty="0">
              <a:solidFill>
                <a:srgbClr val="000000"/>
              </a:solidFill>
              <a:latin typeface="GillSansMT"/>
            </a:endParaRPr>
          </a:p>
          <a:p>
            <a:r>
              <a:rPr lang="en-AU" sz="2400" i="1" dirty="0">
                <a:solidFill>
                  <a:srgbClr val="FF0000"/>
                </a:solidFill>
                <a:latin typeface="GillSansMT-Italic"/>
              </a:rPr>
              <a:t>Low tolerance for uncertainty</a:t>
            </a:r>
          </a:p>
          <a:p>
            <a:r>
              <a:rPr lang="en-AU" sz="2000" dirty="0">
                <a:solidFill>
                  <a:srgbClr val="000000"/>
                </a:solidFill>
                <a:latin typeface="GillSansMT"/>
              </a:rPr>
              <a:t>Some societies tend to have a low tolerance for uncertainty. In the classroom</a:t>
            </a:r>
          </a:p>
          <a:p>
            <a:r>
              <a:rPr lang="en-AU" sz="2000" dirty="0">
                <a:solidFill>
                  <a:srgbClr val="000000"/>
                </a:solidFill>
                <a:latin typeface="GillSansMT"/>
              </a:rPr>
              <a:t>this means students will like to know exactly what is expected of them. It also</a:t>
            </a:r>
          </a:p>
          <a:p>
            <a:r>
              <a:rPr lang="en-AU" sz="2000" dirty="0">
                <a:solidFill>
                  <a:srgbClr val="000000"/>
                </a:solidFill>
                <a:latin typeface="GillSansMT"/>
              </a:rPr>
              <a:t>means they might prefer routines over surprises. If you plan to use new and</a:t>
            </a:r>
          </a:p>
          <a:p>
            <a:r>
              <a:rPr lang="en-AU" sz="2000" dirty="0">
                <a:solidFill>
                  <a:srgbClr val="000000"/>
                </a:solidFill>
                <a:latin typeface="GillSansMT"/>
              </a:rPr>
              <a:t>innovative activities that may be different from anything they have experienced,</a:t>
            </a:r>
          </a:p>
          <a:p>
            <a:r>
              <a:rPr lang="en-AU" sz="2000" dirty="0">
                <a:solidFill>
                  <a:srgbClr val="000000"/>
                </a:solidFill>
                <a:latin typeface="GillSansMT"/>
              </a:rPr>
              <a:t>you should think carefully about how you will prepare students</a:t>
            </a:r>
            <a:r>
              <a:rPr lang="en-AU" sz="2000" dirty="0" smtClean="0">
                <a:solidFill>
                  <a:srgbClr val="000000"/>
                </a:solidFill>
                <a:latin typeface="GillSansMT"/>
              </a:rPr>
              <a:t>.</a:t>
            </a:r>
          </a:p>
          <a:p>
            <a:endParaRPr lang="en-AU" sz="2000" dirty="0">
              <a:solidFill>
                <a:srgbClr val="000000"/>
              </a:solidFill>
              <a:latin typeface="GillSansMT"/>
            </a:endParaRPr>
          </a:p>
          <a:p>
            <a:r>
              <a:rPr lang="en-AU" sz="2400" i="1" dirty="0">
                <a:solidFill>
                  <a:srgbClr val="FF0000"/>
                </a:solidFill>
                <a:latin typeface="GillSansMT-Italic"/>
              </a:rPr>
              <a:t>Saving face</a:t>
            </a:r>
          </a:p>
          <a:p>
            <a:r>
              <a:rPr lang="en-AU" sz="2000" dirty="0">
                <a:solidFill>
                  <a:srgbClr val="000000"/>
                </a:solidFill>
                <a:latin typeface="GillSansMT"/>
              </a:rPr>
              <a:t>A person’s image or status within a social structure, or face, is an important</a:t>
            </a:r>
          </a:p>
          <a:p>
            <a:r>
              <a:rPr lang="en-AU" sz="2000" dirty="0">
                <a:solidFill>
                  <a:srgbClr val="000000"/>
                </a:solidFill>
                <a:latin typeface="GillSansMT"/>
              </a:rPr>
              <a:t>aspect in many cultures. In the classroom the fear of losing face might arise</a:t>
            </a:r>
          </a:p>
          <a:p>
            <a:r>
              <a:rPr lang="en-AU" sz="2000" dirty="0">
                <a:solidFill>
                  <a:srgbClr val="000000"/>
                </a:solidFill>
                <a:latin typeface="GillSansMT"/>
              </a:rPr>
              <a:t>when students do not understand your instructions or explanation, which can</a:t>
            </a:r>
          </a:p>
          <a:p>
            <a:r>
              <a:rPr lang="en-AU" sz="2000" dirty="0">
                <a:solidFill>
                  <a:srgbClr val="000000"/>
                </a:solidFill>
                <a:latin typeface="GillSansMT"/>
              </a:rPr>
              <a:t>result in their reluctance to ask questions.</a:t>
            </a:r>
            <a:endParaRPr lang="en-AU" sz="2000" dirty="0"/>
          </a:p>
        </p:txBody>
      </p:sp>
    </p:spTree>
    <p:extLst>
      <p:ext uri="{BB962C8B-B14F-4D97-AF65-F5344CB8AC3E}">
        <p14:creationId xmlns:p14="http://schemas.microsoft.com/office/powerpoint/2010/main" val="341364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354" y="513283"/>
            <a:ext cx="9925724" cy="3046988"/>
          </a:xfrm>
          <a:prstGeom prst="rect">
            <a:avLst/>
          </a:prstGeom>
        </p:spPr>
        <p:txBody>
          <a:bodyPr wrap="square">
            <a:spAutoFit/>
          </a:bodyPr>
          <a:lstStyle/>
          <a:p>
            <a:r>
              <a:rPr lang="en-AU" sz="2400" dirty="0">
                <a:solidFill>
                  <a:srgbClr val="FF0000"/>
                </a:solidFill>
                <a:latin typeface="GillSansMT"/>
              </a:rPr>
              <a:t>In order to present a class using a student-centred approach that</a:t>
            </a:r>
          </a:p>
          <a:p>
            <a:r>
              <a:rPr lang="en-AU" sz="2400" dirty="0">
                <a:solidFill>
                  <a:srgbClr val="FF0000"/>
                </a:solidFill>
                <a:latin typeface="GillSansMT"/>
              </a:rPr>
              <a:t>accommodates student diversity</a:t>
            </a:r>
            <a:r>
              <a:rPr lang="en-AU" sz="2400" dirty="0" smtClean="0">
                <a:solidFill>
                  <a:srgbClr val="FF0000"/>
                </a:solidFill>
                <a:latin typeface="GillSansMT"/>
              </a:rPr>
              <a:t>:</a:t>
            </a:r>
          </a:p>
          <a:p>
            <a:endParaRPr lang="en-AU" sz="2400" dirty="0">
              <a:latin typeface="GillSansMT"/>
            </a:endParaRPr>
          </a:p>
          <a:p>
            <a:r>
              <a:rPr lang="en-AU" sz="2400" dirty="0">
                <a:solidFill>
                  <a:srgbClr val="0070C0"/>
                </a:solidFill>
                <a:latin typeface="GillSansMT"/>
              </a:rPr>
              <a:t>• Decide how students will best learn a new piece of information or </a:t>
            </a:r>
            <a:r>
              <a:rPr lang="en-AU" sz="2400" dirty="0" smtClean="0">
                <a:solidFill>
                  <a:srgbClr val="0070C0"/>
                </a:solidFill>
                <a:latin typeface="GillSansMT"/>
              </a:rPr>
              <a:t>skill rather </a:t>
            </a:r>
            <a:r>
              <a:rPr lang="en-AU" sz="2400" dirty="0">
                <a:solidFill>
                  <a:srgbClr val="0070C0"/>
                </a:solidFill>
                <a:latin typeface="GillSansMT"/>
              </a:rPr>
              <a:t>than simply concentrating on how you will present it</a:t>
            </a:r>
            <a:r>
              <a:rPr lang="en-AU" sz="2400" dirty="0" smtClean="0">
                <a:solidFill>
                  <a:srgbClr val="0070C0"/>
                </a:solidFill>
                <a:latin typeface="GillSansMT"/>
              </a:rPr>
              <a:t>.</a:t>
            </a:r>
          </a:p>
          <a:p>
            <a:endParaRPr lang="en-AU" sz="2400" dirty="0">
              <a:solidFill>
                <a:srgbClr val="0070C0"/>
              </a:solidFill>
              <a:latin typeface="GillSansMT"/>
            </a:endParaRPr>
          </a:p>
          <a:p>
            <a:r>
              <a:rPr lang="en-AU" sz="2400" dirty="0">
                <a:solidFill>
                  <a:srgbClr val="0070C0"/>
                </a:solidFill>
                <a:latin typeface="GillSansMT"/>
              </a:rPr>
              <a:t>• Design activities carefully to engage students’ </a:t>
            </a:r>
            <a:r>
              <a:rPr lang="en-AU" sz="2400" dirty="0" smtClean="0">
                <a:solidFill>
                  <a:srgbClr val="0070C0"/>
                </a:solidFill>
                <a:latin typeface="GillSansMT"/>
              </a:rPr>
              <a:t>curiosity, enthusiasm and participation</a:t>
            </a:r>
            <a:r>
              <a:rPr lang="en-AU" sz="2400" dirty="0">
                <a:solidFill>
                  <a:srgbClr val="0070C0"/>
                </a:solidFill>
                <a:latin typeface="GillSansMT"/>
              </a:rPr>
              <a:t>.</a:t>
            </a:r>
            <a:endParaRPr lang="en-AU" sz="2400" dirty="0">
              <a:solidFill>
                <a:srgbClr val="0070C0"/>
              </a:solidFill>
            </a:endParaRPr>
          </a:p>
        </p:txBody>
      </p:sp>
      <p:sp>
        <p:nvSpPr>
          <p:cNvPr id="3" name="Rectangle 2"/>
          <p:cNvSpPr/>
          <p:nvPr/>
        </p:nvSpPr>
        <p:spPr>
          <a:xfrm>
            <a:off x="1907688" y="3717422"/>
            <a:ext cx="9312537" cy="3108543"/>
          </a:xfrm>
          <a:prstGeom prst="rect">
            <a:avLst/>
          </a:prstGeom>
        </p:spPr>
        <p:txBody>
          <a:bodyPr wrap="square">
            <a:spAutoFit/>
          </a:bodyPr>
          <a:lstStyle/>
          <a:p>
            <a:r>
              <a:rPr lang="en-AU" sz="2800" dirty="0">
                <a:solidFill>
                  <a:srgbClr val="FF0000"/>
                </a:solidFill>
                <a:latin typeface="GillSansMT"/>
              </a:rPr>
              <a:t>Class size, facilities and resources</a:t>
            </a:r>
          </a:p>
          <a:p>
            <a:r>
              <a:rPr lang="en-AU" sz="2400" dirty="0">
                <a:solidFill>
                  <a:schemeClr val="accent6">
                    <a:lumMod val="50000"/>
                  </a:schemeClr>
                </a:solidFill>
                <a:latin typeface="GillSansMT"/>
              </a:rPr>
              <a:t>When selecting activities it is important to consider the logistics. For </a:t>
            </a:r>
            <a:r>
              <a:rPr lang="en-AU" sz="2400" dirty="0" smtClean="0">
                <a:solidFill>
                  <a:schemeClr val="accent6">
                    <a:lumMod val="50000"/>
                  </a:schemeClr>
                </a:solidFill>
                <a:latin typeface="GillSansMT"/>
              </a:rPr>
              <a:t>example, you </a:t>
            </a:r>
            <a:r>
              <a:rPr lang="en-AU" sz="2400" dirty="0">
                <a:solidFill>
                  <a:schemeClr val="accent6">
                    <a:lumMod val="50000"/>
                  </a:schemeClr>
                </a:solidFill>
                <a:latin typeface="GillSansMT"/>
              </a:rPr>
              <a:t>may need to consider whether there will enough students to conduct </a:t>
            </a:r>
            <a:r>
              <a:rPr lang="en-AU" sz="2400" dirty="0" smtClean="0">
                <a:solidFill>
                  <a:schemeClr val="accent6">
                    <a:lumMod val="50000"/>
                  </a:schemeClr>
                </a:solidFill>
                <a:latin typeface="GillSansMT"/>
              </a:rPr>
              <a:t>an activity</a:t>
            </a:r>
            <a:r>
              <a:rPr lang="en-AU" sz="2400" dirty="0">
                <a:solidFill>
                  <a:schemeClr val="accent6">
                    <a:lumMod val="50000"/>
                  </a:schemeClr>
                </a:solidFill>
                <a:latin typeface="GillSansMT"/>
              </a:rPr>
              <a:t>, or there may be too many students to make the activity effective. </a:t>
            </a:r>
            <a:endParaRPr lang="en-AU" sz="2400" dirty="0" smtClean="0">
              <a:solidFill>
                <a:schemeClr val="accent6">
                  <a:lumMod val="50000"/>
                </a:schemeClr>
              </a:solidFill>
              <a:latin typeface="GillSansMT"/>
            </a:endParaRPr>
          </a:p>
          <a:p>
            <a:endParaRPr lang="en-AU" sz="2400" dirty="0" smtClean="0">
              <a:solidFill>
                <a:schemeClr val="accent6">
                  <a:lumMod val="50000"/>
                </a:schemeClr>
              </a:solidFill>
              <a:latin typeface="GillSansMT"/>
            </a:endParaRPr>
          </a:p>
          <a:p>
            <a:r>
              <a:rPr lang="en-AU" sz="2400" dirty="0" smtClean="0">
                <a:solidFill>
                  <a:schemeClr val="accent6">
                    <a:lumMod val="50000"/>
                  </a:schemeClr>
                </a:solidFill>
                <a:latin typeface="GillSansMT"/>
              </a:rPr>
              <a:t>It is also </a:t>
            </a:r>
            <a:r>
              <a:rPr lang="en-AU" sz="2400" dirty="0">
                <a:solidFill>
                  <a:schemeClr val="accent6">
                    <a:lumMod val="50000"/>
                  </a:schemeClr>
                </a:solidFill>
                <a:latin typeface="GillSansMT"/>
              </a:rPr>
              <a:t>important to consider whether the activity is viable given the room/s </a:t>
            </a:r>
            <a:r>
              <a:rPr lang="en-AU" sz="2400" dirty="0" smtClean="0">
                <a:solidFill>
                  <a:schemeClr val="accent6">
                    <a:lumMod val="50000"/>
                  </a:schemeClr>
                </a:solidFill>
                <a:latin typeface="GillSansMT"/>
              </a:rPr>
              <a:t>and equipment </a:t>
            </a:r>
            <a:r>
              <a:rPr lang="en-AU" sz="2400" dirty="0">
                <a:solidFill>
                  <a:schemeClr val="accent6">
                    <a:lumMod val="50000"/>
                  </a:schemeClr>
                </a:solidFill>
                <a:latin typeface="GillSansMT"/>
              </a:rPr>
              <a:t>available.</a:t>
            </a:r>
            <a:endParaRPr lang="en-AU" sz="2400" dirty="0">
              <a:solidFill>
                <a:schemeClr val="accent6">
                  <a:lumMod val="50000"/>
                </a:schemeClr>
              </a:solidFill>
            </a:endParaRPr>
          </a:p>
        </p:txBody>
      </p:sp>
    </p:spTree>
    <p:extLst>
      <p:ext uri="{BB962C8B-B14F-4D97-AF65-F5344CB8AC3E}">
        <p14:creationId xmlns:p14="http://schemas.microsoft.com/office/powerpoint/2010/main" val="166519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81142" y="210711"/>
            <a:ext cx="10636317" cy="5598418"/>
          </a:xfrm>
          <a:prstGeom prst="rect">
            <a:avLst/>
          </a:prstGeom>
        </p:spPr>
      </p:pic>
    </p:spTree>
    <p:extLst>
      <p:ext uri="{BB962C8B-B14F-4D97-AF65-F5344CB8AC3E}">
        <p14:creationId xmlns:p14="http://schemas.microsoft.com/office/powerpoint/2010/main" val="847271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9379" y="318828"/>
            <a:ext cx="10484862" cy="380419"/>
          </a:xfrm>
          <a:prstGeom prst="rect">
            <a:avLst/>
          </a:prstGeom>
        </p:spPr>
      </p:pic>
      <p:pic>
        <p:nvPicPr>
          <p:cNvPr id="3" name="Picture 2"/>
          <p:cNvPicPr>
            <a:picLocks noChangeAspect="1"/>
          </p:cNvPicPr>
          <p:nvPr/>
        </p:nvPicPr>
        <p:blipFill>
          <a:blip r:embed="rId3"/>
          <a:stretch>
            <a:fillRect/>
          </a:stretch>
        </p:blipFill>
        <p:spPr>
          <a:xfrm>
            <a:off x="1812702" y="790548"/>
            <a:ext cx="10203590" cy="5091914"/>
          </a:xfrm>
          <a:prstGeom prst="rect">
            <a:avLst/>
          </a:prstGeom>
        </p:spPr>
      </p:pic>
    </p:spTree>
    <p:extLst>
      <p:ext uri="{BB962C8B-B14F-4D97-AF65-F5344CB8AC3E}">
        <p14:creationId xmlns:p14="http://schemas.microsoft.com/office/powerpoint/2010/main" val="2865516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9379" y="318828"/>
            <a:ext cx="10484862" cy="380419"/>
          </a:xfrm>
          <a:prstGeom prst="rect">
            <a:avLst/>
          </a:prstGeom>
        </p:spPr>
      </p:pic>
      <p:pic>
        <p:nvPicPr>
          <p:cNvPr id="3" name="Picture 2"/>
          <p:cNvPicPr>
            <a:picLocks noChangeAspect="1"/>
          </p:cNvPicPr>
          <p:nvPr/>
        </p:nvPicPr>
        <p:blipFill>
          <a:blip r:embed="rId3"/>
          <a:stretch>
            <a:fillRect/>
          </a:stretch>
        </p:blipFill>
        <p:spPr>
          <a:xfrm>
            <a:off x="1796297" y="815830"/>
            <a:ext cx="10486464" cy="3788443"/>
          </a:xfrm>
          <a:prstGeom prst="rect">
            <a:avLst/>
          </a:prstGeom>
        </p:spPr>
      </p:pic>
      <p:sp>
        <p:nvSpPr>
          <p:cNvPr id="4" name="TextBox 3"/>
          <p:cNvSpPr txBox="1"/>
          <p:nvPr/>
        </p:nvSpPr>
        <p:spPr>
          <a:xfrm>
            <a:off x="2086984" y="5378824"/>
            <a:ext cx="2829621" cy="646331"/>
          </a:xfrm>
          <a:prstGeom prst="rect">
            <a:avLst/>
          </a:prstGeom>
          <a:noFill/>
        </p:spPr>
        <p:txBody>
          <a:bodyPr wrap="none" rtlCol="0">
            <a:spAutoFit/>
          </a:bodyPr>
          <a:lstStyle/>
          <a:p>
            <a:r>
              <a:rPr lang="en-AU" b="1" dirty="0" smtClean="0">
                <a:solidFill>
                  <a:schemeClr val="accent6">
                    <a:lumMod val="50000"/>
                  </a:schemeClr>
                </a:solidFill>
              </a:rPr>
              <a:t>Further reading </a:t>
            </a:r>
          </a:p>
          <a:p>
            <a:r>
              <a:rPr lang="en-AU" dirty="0" err="1">
                <a:solidFill>
                  <a:srgbClr val="00B0F0"/>
                </a:solidFill>
              </a:rPr>
              <a:t>Engaing</a:t>
            </a:r>
            <a:r>
              <a:rPr lang="en-AU" dirty="0">
                <a:solidFill>
                  <a:srgbClr val="00B0F0"/>
                </a:solidFill>
              </a:rPr>
              <a:t> in practice.pdf</a:t>
            </a:r>
          </a:p>
        </p:txBody>
      </p:sp>
    </p:spTree>
    <p:extLst>
      <p:ext uri="{BB962C8B-B14F-4D97-AF65-F5344CB8AC3E}">
        <p14:creationId xmlns:p14="http://schemas.microsoft.com/office/powerpoint/2010/main" val="1587259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051" y="0"/>
            <a:ext cx="10140875" cy="3108543"/>
          </a:xfrm>
          <a:prstGeom prst="rect">
            <a:avLst/>
          </a:prstGeom>
        </p:spPr>
        <p:txBody>
          <a:bodyPr wrap="square">
            <a:spAutoFit/>
          </a:bodyPr>
          <a:lstStyle/>
          <a:p>
            <a:r>
              <a:rPr lang="en-AU" sz="2800" dirty="0">
                <a:solidFill>
                  <a:srgbClr val="7030A0"/>
                </a:solidFill>
                <a:latin typeface="Times New Roman" panose="02020603050405020304" pitchFamily="18" charset="0"/>
              </a:rPr>
              <a:t>Beliefs about the nature of knowledge, termed “epistemological beliefs”, are relevant to understanding educational strategies of both learners and teachers. </a:t>
            </a:r>
            <a:endParaRPr lang="en-AU" sz="2800" dirty="0" smtClean="0">
              <a:solidFill>
                <a:srgbClr val="7030A0"/>
              </a:solidFill>
              <a:latin typeface="Times New Roman" panose="02020603050405020304" pitchFamily="18" charset="0"/>
            </a:endParaRPr>
          </a:p>
          <a:p>
            <a:endParaRPr lang="en-AU" sz="2800" dirty="0">
              <a:solidFill>
                <a:srgbClr val="7030A0"/>
              </a:solidFill>
              <a:latin typeface="Times New Roman" panose="02020603050405020304" pitchFamily="18" charset="0"/>
            </a:endParaRPr>
          </a:p>
          <a:p>
            <a:r>
              <a:rPr lang="en-AU" sz="2800" dirty="0" smtClean="0">
                <a:solidFill>
                  <a:srgbClr val="7030A0"/>
                </a:solidFill>
                <a:latin typeface="Times New Roman" panose="02020603050405020304" pitchFamily="18" charset="0"/>
              </a:rPr>
              <a:t>Epistemological </a:t>
            </a:r>
            <a:r>
              <a:rPr lang="en-AU" sz="2800" dirty="0">
                <a:solidFill>
                  <a:srgbClr val="7030A0"/>
                </a:solidFill>
                <a:latin typeface="Times New Roman" panose="02020603050405020304" pitchFamily="18" charset="0"/>
              </a:rPr>
              <a:t>beliefs arguably have particular relevance in the discipline and profession of psychology, due to an emphasis on integration of knowledge from multiple theoretical perspectives. </a:t>
            </a:r>
            <a:endParaRPr lang="en-AU" sz="2800" dirty="0">
              <a:solidFill>
                <a:srgbClr val="7030A0"/>
              </a:solidFill>
            </a:endParaRPr>
          </a:p>
        </p:txBody>
      </p:sp>
      <p:sp>
        <p:nvSpPr>
          <p:cNvPr id="5" name="Rectangle 4"/>
          <p:cNvSpPr/>
          <p:nvPr/>
        </p:nvSpPr>
        <p:spPr>
          <a:xfrm>
            <a:off x="1714051" y="3108543"/>
            <a:ext cx="9559963" cy="3539430"/>
          </a:xfrm>
          <a:prstGeom prst="rect">
            <a:avLst/>
          </a:prstGeom>
        </p:spPr>
        <p:txBody>
          <a:bodyPr wrap="square">
            <a:spAutoFit/>
          </a:bodyPr>
          <a:lstStyle/>
          <a:p>
            <a:r>
              <a:rPr lang="en-AU" sz="2800" dirty="0">
                <a:solidFill>
                  <a:srgbClr val="0070C0"/>
                </a:solidFill>
                <a:latin typeface="Times New Roman" panose="02020603050405020304" pitchFamily="18" charset="0"/>
              </a:rPr>
              <a:t>Beliefs about the nature of knowledge influence learning and teaching (</a:t>
            </a:r>
            <a:r>
              <a:rPr lang="en-AU" sz="2800" dirty="0" err="1">
                <a:solidFill>
                  <a:srgbClr val="0070C0"/>
                </a:solidFill>
                <a:latin typeface="Times New Roman" panose="02020603050405020304" pitchFamily="18" charset="0"/>
              </a:rPr>
              <a:t>Bendixen</a:t>
            </a:r>
            <a:r>
              <a:rPr lang="en-AU" sz="2800" dirty="0">
                <a:solidFill>
                  <a:srgbClr val="0070C0"/>
                </a:solidFill>
                <a:latin typeface="Times New Roman" panose="02020603050405020304" pitchFamily="18" charset="0"/>
              </a:rPr>
              <a:t> &amp; Rule, 2004). These “epistemological beliefs” (EB) can vary across individuals and disciplines (Hofer, 2001; </a:t>
            </a:r>
            <a:r>
              <a:rPr lang="en-AU" sz="2800" dirty="0" err="1">
                <a:solidFill>
                  <a:srgbClr val="0070C0"/>
                </a:solidFill>
                <a:latin typeface="Times New Roman" panose="02020603050405020304" pitchFamily="18" charset="0"/>
              </a:rPr>
              <a:t>Kaartinen-Koutaniemi</a:t>
            </a:r>
            <a:r>
              <a:rPr lang="en-AU" sz="2800" dirty="0">
                <a:solidFill>
                  <a:srgbClr val="0070C0"/>
                </a:solidFill>
                <a:latin typeface="Times New Roman" panose="02020603050405020304" pitchFamily="18" charset="0"/>
              </a:rPr>
              <a:t> &amp; </a:t>
            </a:r>
            <a:r>
              <a:rPr lang="en-AU" sz="2800" dirty="0" err="1">
                <a:solidFill>
                  <a:srgbClr val="0070C0"/>
                </a:solidFill>
                <a:latin typeface="Times New Roman" panose="02020603050405020304" pitchFamily="18" charset="0"/>
              </a:rPr>
              <a:t>Lindblom-Ylänne</a:t>
            </a:r>
            <a:r>
              <a:rPr lang="en-AU" sz="2800" dirty="0">
                <a:solidFill>
                  <a:srgbClr val="0070C0"/>
                </a:solidFill>
                <a:latin typeface="Times New Roman" panose="02020603050405020304" pitchFamily="18" charset="0"/>
              </a:rPr>
              <a:t>, 2008). </a:t>
            </a:r>
            <a:endParaRPr lang="en-AU" sz="2800" dirty="0" smtClean="0">
              <a:solidFill>
                <a:srgbClr val="0070C0"/>
              </a:solidFill>
              <a:latin typeface="Times New Roman" panose="02020603050405020304" pitchFamily="18" charset="0"/>
            </a:endParaRPr>
          </a:p>
          <a:p>
            <a:endParaRPr lang="en-AU" sz="2800" dirty="0">
              <a:solidFill>
                <a:srgbClr val="0070C0"/>
              </a:solidFill>
              <a:latin typeface="Times New Roman" panose="02020603050405020304" pitchFamily="18" charset="0"/>
            </a:endParaRPr>
          </a:p>
          <a:p>
            <a:r>
              <a:rPr lang="en-AU" sz="2800" dirty="0" smtClean="0">
                <a:solidFill>
                  <a:srgbClr val="0070C0"/>
                </a:solidFill>
                <a:latin typeface="Times New Roman" panose="02020603050405020304" pitchFamily="18" charset="0"/>
              </a:rPr>
              <a:t>Despite </a:t>
            </a:r>
            <a:r>
              <a:rPr lang="en-AU" sz="2800" dirty="0">
                <a:solidFill>
                  <a:srgbClr val="0070C0"/>
                </a:solidFill>
                <a:latin typeface="Times New Roman" panose="02020603050405020304" pitchFamily="18" charset="0"/>
              </a:rPr>
              <a:t>their importance, to our knowledge, there is no previous published review of EB specific to teaching and learning psychology. </a:t>
            </a:r>
            <a:endParaRPr lang="en-AU" sz="2800" dirty="0">
              <a:solidFill>
                <a:srgbClr val="0070C0"/>
              </a:solidFill>
            </a:endParaRPr>
          </a:p>
        </p:txBody>
      </p:sp>
    </p:spTree>
    <p:extLst>
      <p:ext uri="{BB962C8B-B14F-4D97-AF65-F5344CB8AC3E}">
        <p14:creationId xmlns:p14="http://schemas.microsoft.com/office/powerpoint/2010/main" val="39279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809" y="206712"/>
            <a:ext cx="9947237" cy="6001643"/>
          </a:xfrm>
          <a:prstGeom prst="rect">
            <a:avLst/>
          </a:prstGeom>
        </p:spPr>
        <p:txBody>
          <a:bodyPr wrap="square">
            <a:spAutoFit/>
          </a:bodyPr>
          <a:lstStyle/>
          <a:p>
            <a:r>
              <a:rPr lang="en-AU" sz="2400" dirty="0">
                <a:solidFill>
                  <a:srgbClr val="000000"/>
                </a:solidFill>
                <a:latin typeface="Times New Roman" panose="02020603050405020304" pitchFamily="18" charset="0"/>
              </a:rPr>
              <a:t>Less experienced tertiary students are more likely to demonstrate </a:t>
            </a:r>
            <a:r>
              <a:rPr lang="en-AU" sz="2400" i="1" dirty="0">
                <a:solidFill>
                  <a:srgbClr val="000000"/>
                </a:solidFill>
                <a:latin typeface="Times New Roman" panose="02020603050405020304" pitchFamily="18" charset="0"/>
              </a:rPr>
              <a:t>dualist </a:t>
            </a:r>
            <a:r>
              <a:rPr lang="en-AU" sz="2400" dirty="0">
                <a:solidFill>
                  <a:srgbClr val="000000"/>
                </a:solidFill>
                <a:latin typeface="Times New Roman" panose="02020603050405020304" pitchFamily="18" charset="0"/>
              </a:rPr>
              <a:t>beliefs, whereby knowledge is viewed as absolute and the teacher’s role is to communicate that knowledge. </a:t>
            </a:r>
            <a:endParaRPr lang="en-AU" sz="2400" dirty="0" smtClean="0">
              <a:solidFill>
                <a:srgbClr val="000000"/>
              </a:solidFill>
              <a:latin typeface="Times New Roman" panose="02020603050405020304" pitchFamily="18" charset="0"/>
            </a:endParaRPr>
          </a:p>
          <a:p>
            <a:endParaRPr lang="en-AU" sz="2400" dirty="0">
              <a:solidFill>
                <a:srgbClr val="000000"/>
              </a:solidFill>
              <a:latin typeface="Times New Roman" panose="02020603050405020304" pitchFamily="18" charset="0"/>
            </a:endParaRPr>
          </a:p>
          <a:p>
            <a:r>
              <a:rPr lang="en-AU" sz="2400" dirty="0" smtClean="0">
                <a:solidFill>
                  <a:srgbClr val="000000"/>
                </a:solidFill>
                <a:latin typeface="Times New Roman" panose="02020603050405020304" pitchFamily="18" charset="0"/>
              </a:rPr>
              <a:t>In </a:t>
            </a:r>
            <a:r>
              <a:rPr lang="en-AU" sz="2400" dirty="0">
                <a:solidFill>
                  <a:srgbClr val="000000"/>
                </a:solidFill>
                <a:latin typeface="Times New Roman" panose="02020603050405020304" pitchFamily="18" charset="0"/>
              </a:rPr>
              <a:t>the next stage, </a:t>
            </a:r>
            <a:r>
              <a:rPr lang="en-AU" sz="2400" b="1" i="1" dirty="0" err="1">
                <a:solidFill>
                  <a:srgbClr val="FF0000"/>
                </a:solidFill>
                <a:latin typeface="Times New Roman" panose="02020603050405020304" pitchFamily="18" charset="0"/>
              </a:rPr>
              <a:t>multiplism</a:t>
            </a:r>
            <a:r>
              <a:rPr lang="en-AU" sz="2400" dirty="0">
                <a:solidFill>
                  <a:srgbClr val="000000"/>
                </a:solidFill>
                <a:latin typeface="Times New Roman" panose="02020603050405020304" pitchFamily="18" charset="0"/>
              </a:rPr>
              <a:t>, there is acknowledgement of multiple perspectives, but still the idea that there is a specific, yet undiscovered, truth. </a:t>
            </a:r>
            <a:endParaRPr lang="en-AU" sz="2400" dirty="0" smtClean="0">
              <a:solidFill>
                <a:srgbClr val="000000"/>
              </a:solidFill>
              <a:latin typeface="Times New Roman" panose="02020603050405020304" pitchFamily="18" charset="0"/>
            </a:endParaRPr>
          </a:p>
          <a:p>
            <a:endParaRPr lang="en-AU" sz="2400" dirty="0">
              <a:solidFill>
                <a:srgbClr val="000000"/>
              </a:solidFill>
              <a:latin typeface="Times New Roman" panose="02020603050405020304" pitchFamily="18" charset="0"/>
            </a:endParaRPr>
          </a:p>
          <a:p>
            <a:r>
              <a:rPr lang="en-AU" sz="2400" dirty="0" smtClean="0">
                <a:solidFill>
                  <a:srgbClr val="000000"/>
                </a:solidFill>
                <a:latin typeface="Times New Roman" panose="02020603050405020304" pitchFamily="18" charset="0"/>
              </a:rPr>
              <a:t>Later</a:t>
            </a:r>
            <a:r>
              <a:rPr lang="en-AU" sz="2400" dirty="0">
                <a:solidFill>
                  <a:srgbClr val="000000"/>
                </a:solidFill>
                <a:latin typeface="Times New Roman" panose="02020603050405020304" pitchFamily="18" charset="0"/>
              </a:rPr>
              <a:t>, </a:t>
            </a:r>
            <a:r>
              <a:rPr lang="en-AU" sz="2400" b="1" i="1" dirty="0">
                <a:solidFill>
                  <a:srgbClr val="FF0000"/>
                </a:solidFill>
                <a:latin typeface="Times New Roman" panose="02020603050405020304" pitchFamily="18" charset="0"/>
              </a:rPr>
              <a:t>relativism</a:t>
            </a:r>
            <a:r>
              <a:rPr lang="en-AU" sz="2400" i="1" dirty="0">
                <a:solidFill>
                  <a:srgbClr val="000000"/>
                </a:solidFill>
                <a:latin typeface="Times New Roman" panose="02020603050405020304" pitchFamily="18" charset="0"/>
              </a:rPr>
              <a:t> </a:t>
            </a:r>
            <a:r>
              <a:rPr lang="en-AU" sz="2400" dirty="0">
                <a:solidFill>
                  <a:srgbClr val="000000"/>
                </a:solidFill>
                <a:latin typeface="Times New Roman" panose="02020603050405020304" pitchFamily="18" charset="0"/>
              </a:rPr>
              <a:t>acknowledges that some viewpoints are better than others. </a:t>
            </a:r>
            <a:endParaRPr lang="en-AU" sz="2400" dirty="0" smtClean="0">
              <a:solidFill>
                <a:srgbClr val="000000"/>
              </a:solidFill>
              <a:latin typeface="Times New Roman" panose="02020603050405020304" pitchFamily="18" charset="0"/>
            </a:endParaRPr>
          </a:p>
          <a:p>
            <a:endParaRPr lang="en-AU" sz="2400" dirty="0">
              <a:solidFill>
                <a:srgbClr val="000000"/>
              </a:solidFill>
              <a:latin typeface="Times New Roman" panose="02020603050405020304" pitchFamily="18" charset="0"/>
            </a:endParaRPr>
          </a:p>
          <a:p>
            <a:r>
              <a:rPr lang="en-AU" sz="2400" dirty="0" smtClean="0">
                <a:solidFill>
                  <a:srgbClr val="000000"/>
                </a:solidFill>
                <a:latin typeface="Times New Roman" panose="02020603050405020304" pitchFamily="18" charset="0"/>
              </a:rPr>
              <a:t>The </a:t>
            </a:r>
            <a:r>
              <a:rPr lang="en-AU" sz="2400" dirty="0">
                <a:solidFill>
                  <a:srgbClr val="000000"/>
                </a:solidFill>
                <a:latin typeface="Times New Roman" panose="02020603050405020304" pitchFamily="18" charset="0"/>
              </a:rPr>
              <a:t>most sophisticated beliefs, </a:t>
            </a:r>
            <a:r>
              <a:rPr lang="en-AU" sz="2400" b="1" i="1" dirty="0">
                <a:solidFill>
                  <a:srgbClr val="FF0000"/>
                </a:solidFill>
                <a:latin typeface="Times New Roman" panose="02020603050405020304" pitchFamily="18" charset="0"/>
              </a:rPr>
              <a:t>commitment within relativism</a:t>
            </a:r>
            <a:r>
              <a:rPr lang="en-AU" sz="2400" i="1" dirty="0">
                <a:solidFill>
                  <a:srgbClr val="000000"/>
                </a:solidFill>
                <a:latin typeface="Times New Roman" panose="02020603050405020304" pitchFamily="18" charset="0"/>
              </a:rPr>
              <a:t>, </a:t>
            </a:r>
            <a:r>
              <a:rPr lang="en-AU" sz="2400" dirty="0">
                <a:solidFill>
                  <a:srgbClr val="000000"/>
                </a:solidFill>
                <a:latin typeface="Times New Roman" panose="02020603050405020304" pitchFamily="18" charset="0"/>
              </a:rPr>
              <a:t>involve making and evaluating flexibly held commitments to beliefs that incorporate personal values (Brownlee, </a:t>
            </a:r>
            <a:r>
              <a:rPr lang="en-AU" sz="2400" dirty="0" err="1">
                <a:solidFill>
                  <a:srgbClr val="000000"/>
                </a:solidFill>
                <a:latin typeface="Times New Roman" panose="02020603050405020304" pitchFamily="18" charset="0"/>
              </a:rPr>
              <a:t>Boulton</a:t>
            </a:r>
            <a:r>
              <a:rPr lang="en-AU" sz="2400" dirty="0">
                <a:solidFill>
                  <a:srgbClr val="000000"/>
                </a:solidFill>
                <a:latin typeface="Times New Roman" panose="02020603050405020304" pitchFamily="18" charset="0"/>
              </a:rPr>
              <a:t>-Lewis, &amp; Purdie, 2002; Hofer, 2001). </a:t>
            </a:r>
            <a:endParaRPr lang="en-AU" sz="2400" dirty="0" smtClean="0">
              <a:solidFill>
                <a:srgbClr val="000000"/>
              </a:solidFill>
              <a:latin typeface="Times New Roman" panose="02020603050405020304" pitchFamily="18" charset="0"/>
            </a:endParaRPr>
          </a:p>
          <a:p>
            <a:endParaRPr lang="en-AU" sz="2400" dirty="0">
              <a:solidFill>
                <a:srgbClr val="000000"/>
              </a:solidFill>
              <a:latin typeface="Times New Roman" panose="02020603050405020304" pitchFamily="18" charset="0"/>
            </a:endParaRPr>
          </a:p>
          <a:p>
            <a:r>
              <a:rPr lang="en-AU" sz="2400" dirty="0" smtClean="0">
                <a:solidFill>
                  <a:srgbClr val="000000"/>
                </a:solidFill>
                <a:latin typeface="Times New Roman" panose="02020603050405020304" pitchFamily="18" charset="0"/>
              </a:rPr>
              <a:t>Later </a:t>
            </a:r>
            <a:r>
              <a:rPr lang="en-AU" sz="2400" dirty="0">
                <a:solidFill>
                  <a:srgbClr val="000000"/>
                </a:solidFill>
                <a:latin typeface="Times New Roman" panose="02020603050405020304" pitchFamily="18" charset="0"/>
              </a:rPr>
              <a:t>EB research, including children’s and adults’ education, has identified similar developmental stages, termed </a:t>
            </a:r>
            <a:r>
              <a:rPr lang="en-AU" sz="2400" b="1" i="1" dirty="0">
                <a:solidFill>
                  <a:srgbClr val="FF0000"/>
                </a:solidFill>
                <a:latin typeface="Times New Roman" panose="02020603050405020304" pitchFamily="18" charset="0"/>
              </a:rPr>
              <a:t>realist</a:t>
            </a:r>
            <a:r>
              <a:rPr lang="en-AU" sz="2400" b="1" dirty="0">
                <a:solidFill>
                  <a:srgbClr val="FF0000"/>
                </a:solidFill>
                <a:latin typeface="Times New Roman" panose="02020603050405020304" pitchFamily="18" charset="0"/>
              </a:rPr>
              <a:t>, </a:t>
            </a:r>
            <a:r>
              <a:rPr lang="en-AU" sz="2400" b="1" i="1" dirty="0">
                <a:solidFill>
                  <a:srgbClr val="FF0000"/>
                </a:solidFill>
                <a:latin typeface="Times New Roman" panose="02020603050405020304" pitchFamily="18" charset="0"/>
              </a:rPr>
              <a:t>absolutist</a:t>
            </a:r>
            <a:r>
              <a:rPr lang="en-AU" sz="2400" b="1" dirty="0">
                <a:solidFill>
                  <a:srgbClr val="FF0000"/>
                </a:solidFill>
                <a:latin typeface="Times New Roman" panose="02020603050405020304" pitchFamily="18" charset="0"/>
              </a:rPr>
              <a:t>, </a:t>
            </a:r>
            <a:r>
              <a:rPr lang="en-AU" sz="2400" b="1" i="1" dirty="0" err="1">
                <a:solidFill>
                  <a:srgbClr val="FF0000"/>
                </a:solidFill>
                <a:latin typeface="Times New Roman" panose="02020603050405020304" pitchFamily="18" charset="0"/>
              </a:rPr>
              <a:t>multiplist</a:t>
            </a:r>
            <a:r>
              <a:rPr lang="en-AU" sz="2400" b="1" i="1" dirty="0">
                <a:solidFill>
                  <a:srgbClr val="FF0000"/>
                </a:solidFill>
                <a:latin typeface="Times New Roman" panose="02020603050405020304" pitchFamily="18" charset="0"/>
              </a:rPr>
              <a:t> </a:t>
            </a:r>
            <a:r>
              <a:rPr lang="en-AU" sz="2400" b="1" dirty="0">
                <a:solidFill>
                  <a:srgbClr val="FF0000"/>
                </a:solidFill>
                <a:latin typeface="Times New Roman" panose="02020603050405020304" pitchFamily="18" charset="0"/>
              </a:rPr>
              <a:t>and </a:t>
            </a:r>
            <a:r>
              <a:rPr lang="en-AU" sz="2400" b="1" i="1" dirty="0" err="1">
                <a:solidFill>
                  <a:srgbClr val="FF0000"/>
                </a:solidFill>
                <a:latin typeface="Times New Roman" panose="02020603050405020304" pitchFamily="18" charset="0"/>
              </a:rPr>
              <a:t>evaluativist</a:t>
            </a:r>
            <a:r>
              <a:rPr lang="en-AU" sz="2400" b="1" i="1" dirty="0">
                <a:solidFill>
                  <a:srgbClr val="FF0000"/>
                </a:solidFill>
                <a:latin typeface="Times New Roman" panose="02020603050405020304" pitchFamily="18" charset="0"/>
              </a:rPr>
              <a:t> </a:t>
            </a:r>
            <a:r>
              <a:rPr lang="en-AU" sz="2400" dirty="0">
                <a:solidFill>
                  <a:srgbClr val="000000"/>
                </a:solidFill>
                <a:latin typeface="Times New Roman" panose="02020603050405020304" pitchFamily="18" charset="0"/>
              </a:rPr>
              <a:t>by Kuhn (2005; 2009). </a:t>
            </a:r>
            <a:endParaRPr lang="en-AU" sz="2400" dirty="0"/>
          </a:p>
        </p:txBody>
      </p:sp>
    </p:spTree>
    <p:extLst>
      <p:ext uri="{BB962C8B-B14F-4D97-AF65-F5344CB8AC3E}">
        <p14:creationId xmlns:p14="http://schemas.microsoft.com/office/powerpoint/2010/main" val="184560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051" y="337112"/>
            <a:ext cx="10022542" cy="1569660"/>
          </a:xfrm>
          <a:prstGeom prst="rect">
            <a:avLst/>
          </a:prstGeom>
        </p:spPr>
        <p:txBody>
          <a:bodyPr wrap="square">
            <a:spAutoFit/>
          </a:bodyPr>
          <a:lstStyle/>
          <a:p>
            <a:r>
              <a:rPr lang="en-AU" sz="2400" dirty="0" smtClean="0">
                <a:solidFill>
                  <a:srgbClr val="C00000"/>
                </a:solidFill>
                <a:latin typeface="Times-Roman"/>
              </a:rPr>
              <a:t>It </a:t>
            </a:r>
            <a:r>
              <a:rPr lang="en-AU" sz="2400" dirty="0">
                <a:solidFill>
                  <a:srgbClr val="C00000"/>
                </a:solidFill>
                <a:latin typeface="Times-Roman"/>
              </a:rPr>
              <a:t>is difficult </a:t>
            </a:r>
            <a:r>
              <a:rPr lang="en-AU" sz="2400" dirty="0" smtClean="0">
                <a:solidFill>
                  <a:srgbClr val="C00000"/>
                </a:solidFill>
                <a:latin typeface="Times-Roman"/>
              </a:rPr>
              <a:t>to assess </a:t>
            </a:r>
            <a:r>
              <a:rPr lang="en-AU" sz="2400" dirty="0">
                <a:solidFill>
                  <a:srgbClr val="C00000"/>
                </a:solidFill>
                <a:latin typeface="Times-Roman"/>
              </a:rPr>
              <a:t>metacognitive knowledge by simple, traditional methods. The tools and processes </a:t>
            </a:r>
            <a:r>
              <a:rPr lang="en-AU" sz="2400" dirty="0" smtClean="0">
                <a:solidFill>
                  <a:srgbClr val="C00000"/>
                </a:solidFill>
                <a:latin typeface="Times-Roman"/>
              </a:rPr>
              <a:t>for assessing </a:t>
            </a:r>
            <a:r>
              <a:rPr lang="en-AU" sz="2400" dirty="0">
                <a:solidFill>
                  <a:srgbClr val="C00000"/>
                </a:solidFill>
                <a:latin typeface="Times-Roman"/>
              </a:rPr>
              <a:t>lower order skills, such as remembering, may be simpler to develop and </a:t>
            </a:r>
            <a:r>
              <a:rPr lang="en-AU" sz="2400" dirty="0" smtClean="0">
                <a:solidFill>
                  <a:srgbClr val="C00000"/>
                </a:solidFill>
                <a:latin typeface="Times-Roman"/>
              </a:rPr>
              <a:t>administer than </a:t>
            </a:r>
            <a:r>
              <a:rPr lang="en-AU" sz="2400" dirty="0">
                <a:solidFill>
                  <a:srgbClr val="C00000"/>
                </a:solidFill>
                <a:latin typeface="Times-Roman"/>
              </a:rPr>
              <a:t>those focusing on higher order skills such as metacognition.</a:t>
            </a:r>
            <a:endParaRPr lang="en-AU" sz="2400" dirty="0">
              <a:solidFill>
                <a:srgbClr val="C00000"/>
              </a:solidFill>
            </a:endParaRPr>
          </a:p>
        </p:txBody>
      </p:sp>
      <p:sp>
        <p:nvSpPr>
          <p:cNvPr id="3" name="Rectangle 2"/>
          <p:cNvSpPr/>
          <p:nvPr/>
        </p:nvSpPr>
        <p:spPr>
          <a:xfrm>
            <a:off x="1714051" y="1964353"/>
            <a:ext cx="9753600" cy="3785652"/>
          </a:xfrm>
          <a:prstGeom prst="rect">
            <a:avLst/>
          </a:prstGeom>
        </p:spPr>
        <p:txBody>
          <a:bodyPr wrap="square">
            <a:spAutoFit/>
          </a:bodyPr>
          <a:lstStyle/>
          <a:p>
            <a:r>
              <a:rPr lang="en-AU" sz="2400" dirty="0">
                <a:solidFill>
                  <a:srgbClr val="7030A0"/>
                </a:solidFill>
                <a:latin typeface="Times-Roman"/>
              </a:rPr>
              <a:t>In the Cognitive dimension, </a:t>
            </a:r>
            <a:r>
              <a:rPr lang="en-AU" sz="2400" dirty="0" smtClean="0">
                <a:solidFill>
                  <a:srgbClr val="7030A0"/>
                </a:solidFill>
                <a:latin typeface="Times-Roman"/>
              </a:rPr>
              <a:t>the most </a:t>
            </a:r>
            <a:r>
              <a:rPr lang="en-AU" sz="2400" dirty="0">
                <a:solidFill>
                  <a:srgbClr val="7030A0"/>
                </a:solidFill>
                <a:latin typeface="Times-Roman"/>
              </a:rPr>
              <a:t>frequently used code was ‘understand’, mainly in relation to the knowledge </a:t>
            </a:r>
            <a:r>
              <a:rPr lang="en-AU" sz="2400" dirty="0" smtClean="0">
                <a:solidFill>
                  <a:srgbClr val="7030A0"/>
                </a:solidFill>
                <a:latin typeface="Times-Roman"/>
              </a:rPr>
              <a:t>dimension of </a:t>
            </a:r>
            <a:r>
              <a:rPr lang="en-AU" sz="2400" dirty="0">
                <a:solidFill>
                  <a:srgbClr val="7030A0"/>
                </a:solidFill>
                <a:latin typeface="Times-Roman"/>
              </a:rPr>
              <a:t>‘conceptual’. An example is:</a:t>
            </a:r>
          </a:p>
          <a:p>
            <a:r>
              <a:rPr lang="en-AU" sz="2400" i="1" dirty="0">
                <a:solidFill>
                  <a:srgbClr val="00B050"/>
                </a:solidFill>
                <a:latin typeface="Times-Italic"/>
              </a:rPr>
              <a:t>To be able to describe the relationship between language and its social context</a:t>
            </a:r>
          </a:p>
          <a:p>
            <a:r>
              <a:rPr lang="en-AU" sz="2400" dirty="0" smtClean="0">
                <a:latin typeface="Times-Roman"/>
              </a:rPr>
              <a:t>‘</a:t>
            </a:r>
            <a:r>
              <a:rPr lang="en-AU" sz="2400" dirty="0">
                <a:solidFill>
                  <a:schemeClr val="accent6">
                    <a:lumMod val="75000"/>
                  </a:schemeClr>
                </a:solidFill>
                <a:latin typeface="Times-Roman"/>
              </a:rPr>
              <a:t>Understand’ was also used in relation to the knowledge dimension ‘procedural’, for example:</a:t>
            </a:r>
          </a:p>
          <a:p>
            <a:r>
              <a:rPr lang="en-AU" sz="2400" i="1" dirty="0">
                <a:solidFill>
                  <a:schemeClr val="accent6">
                    <a:lumMod val="75000"/>
                  </a:schemeClr>
                </a:solidFill>
                <a:latin typeface="Times-Italic"/>
              </a:rPr>
              <a:t>Understand how to pose and define a problem in relation to accounting </a:t>
            </a:r>
            <a:r>
              <a:rPr lang="en-AU" sz="2400" i="1" dirty="0" smtClean="0">
                <a:solidFill>
                  <a:schemeClr val="accent6">
                    <a:lumMod val="75000"/>
                  </a:schemeClr>
                </a:solidFill>
                <a:latin typeface="Times-Italic"/>
              </a:rPr>
              <a:t>information systems</a:t>
            </a:r>
            <a:r>
              <a:rPr lang="en-AU" sz="2400" i="1" dirty="0">
                <a:solidFill>
                  <a:schemeClr val="accent6">
                    <a:lumMod val="75000"/>
                  </a:schemeClr>
                </a:solidFill>
                <a:latin typeface="Times-Italic"/>
              </a:rPr>
              <a:t>, clarify the issues involved and select and monitor the most effective </a:t>
            </a:r>
            <a:r>
              <a:rPr lang="en-AU" sz="2400" i="1" dirty="0" smtClean="0">
                <a:solidFill>
                  <a:schemeClr val="accent6">
                    <a:lumMod val="75000"/>
                  </a:schemeClr>
                </a:solidFill>
                <a:latin typeface="Times-Italic"/>
              </a:rPr>
              <a:t>process to </a:t>
            </a:r>
            <a:r>
              <a:rPr lang="en-AU" sz="2400" i="1" dirty="0">
                <a:solidFill>
                  <a:schemeClr val="accent6">
                    <a:lumMod val="75000"/>
                  </a:schemeClr>
                </a:solidFill>
                <a:latin typeface="Times-Italic"/>
              </a:rPr>
              <a:t>use</a:t>
            </a:r>
            <a:endParaRPr lang="en-AU" sz="2400" dirty="0">
              <a:solidFill>
                <a:schemeClr val="accent6">
                  <a:lumMod val="75000"/>
                </a:schemeClr>
              </a:solidFill>
            </a:endParaRPr>
          </a:p>
        </p:txBody>
      </p:sp>
    </p:spTree>
    <p:extLst>
      <p:ext uri="{BB962C8B-B14F-4D97-AF65-F5344CB8AC3E}">
        <p14:creationId xmlns:p14="http://schemas.microsoft.com/office/powerpoint/2010/main" val="4211482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0719" y="425875"/>
            <a:ext cx="9549205" cy="3785652"/>
          </a:xfrm>
          <a:prstGeom prst="rect">
            <a:avLst/>
          </a:prstGeom>
        </p:spPr>
        <p:txBody>
          <a:bodyPr wrap="square">
            <a:spAutoFit/>
          </a:bodyPr>
          <a:lstStyle/>
          <a:p>
            <a:r>
              <a:rPr lang="en-AU" sz="2400" dirty="0">
                <a:solidFill>
                  <a:srgbClr val="C00000"/>
                </a:solidFill>
                <a:latin typeface="Times New Roman" panose="02020603050405020304" pitchFamily="18" charset="0"/>
              </a:rPr>
              <a:t>Constructivism posits that individuals learn through experience, deriving meanings that are influenced by context and by their previous knowledge and viewpoints (Lea, Stephenson, &amp; Troy, 2003; </a:t>
            </a:r>
            <a:r>
              <a:rPr lang="en-AU" sz="2400" dirty="0" err="1">
                <a:solidFill>
                  <a:srgbClr val="C00000"/>
                </a:solidFill>
                <a:latin typeface="Times New Roman" panose="02020603050405020304" pitchFamily="18" charset="0"/>
              </a:rPr>
              <a:t>Muis</a:t>
            </a:r>
            <a:r>
              <a:rPr lang="en-AU" sz="2400" dirty="0">
                <a:solidFill>
                  <a:srgbClr val="C00000"/>
                </a:solidFill>
                <a:latin typeface="Times New Roman" panose="02020603050405020304" pitchFamily="18" charset="0"/>
              </a:rPr>
              <a:t>, 2007). </a:t>
            </a:r>
            <a:endParaRPr lang="en-AU" sz="2400" dirty="0" smtClean="0">
              <a:solidFill>
                <a:srgbClr val="C00000"/>
              </a:solidFill>
              <a:latin typeface="Times New Roman" panose="02020603050405020304" pitchFamily="18" charset="0"/>
            </a:endParaRPr>
          </a:p>
          <a:p>
            <a:endParaRPr lang="en-AU" sz="2400" dirty="0">
              <a:solidFill>
                <a:srgbClr val="C00000"/>
              </a:solidFill>
              <a:latin typeface="Times New Roman" panose="02020603050405020304" pitchFamily="18" charset="0"/>
            </a:endParaRPr>
          </a:p>
          <a:p>
            <a:r>
              <a:rPr lang="en-AU" sz="2400" dirty="0" smtClean="0">
                <a:solidFill>
                  <a:srgbClr val="C00000"/>
                </a:solidFill>
                <a:latin typeface="Times New Roman" panose="02020603050405020304" pitchFamily="18" charset="0"/>
              </a:rPr>
              <a:t>A </a:t>
            </a:r>
            <a:r>
              <a:rPr lang="en-AU" sz="2400" dirty="0">
                <a:solidFill>
                  <a:srgbClr val="C00000"/>
                </a:solidFill>
                <a:latin typeface="Times New Roman" panose="02020603050405020304" pitchFamily="18" charset="0"/>
              </a:rPr>
              <a:t>constructivist approach to learning aligns with EB at the relativism or commitment within relativism stages, due to its emphasis on the importance of students’ experiences and perspectives in developing their knowledge. </a:t>
            </a:r>
            <a:endParaRPr lang="en-AU" sz="2400" dirty="0" smtClean="0">
              <a:solidFill>
                <a:srgbClr val="C00000"/>
              </a:solidFill>
              <a:latin typeface="Times New Roman" panose="02020603050405020304" pitchFamily="18" charset="0"/>
            </a:endParaRPr>
          </a:p>
          <a:p>
            <a:endParaRPr lang="en-AU" sz="2400" dirty="0">
              <a:solidFill>
                <a:srgbClr val="C00000"/>
              </a:solidFill>
              <a:latin typeface="Times New Roman" panose="02020603050405020304" pitchFamily="18" charset="0"/>
            </a:endParaRPr>
          </a:p>
          <a:p>
            <a:r>
              <a:rPr lang="en-AU" sz="2400" dirty="0" smtClean="0">
                <a:solidFill>
                  <a:srgbClr val="C00000"/>
                </a:solidFill>
                <a:latin typeface="Times New Roman" panose="02020603050405020304" pitchFamily="18" charset="0"/>
              </a:rPr>
              <a:t>More </a:t>
            </a:r>
            <a:r>
              <a:rPr lang="en-AU" sz="2400" dirty="0">
                <a:solidFill>
                  <a:srgbClr val="C00000"/>
                </a:solidFill>
                <a:latin typeface="Times New Roman" panose="02020603050405020304" pitchFamily="18" charset="0"/>
              </a:rPr>
              <a:t>generally, EB can be viewed as a “psychological approach to the philosophical field of epistemology</a:t>
            </a:r>
            <a:r>
              <a:rPr lang="en-AU" dirty="0">
                <a:solidFill>
                  <a:srgbClr val="C00000"/>
                </a:solidFill>
                <a:latin typeface="Times New Roman" panose="02020603050405020304" pitchFamily="18" charset="0"/>
              </a:rPr>
              <a:t>” </a:t>
            </a:r>
            <a:endParaRPr lang="en-AU" dirty="0">
              <a:solidFill>
                <a:srgbClr val="C00000"/>
              </a:solidFill>
            </a:endParaRPr>
          </a:p>
        </p:txBody>
      </p:sp>
    </p:spTree>
    <p:extLst>
      <p:ext uri="{BB962C8B-B14F-4D97-AF65-F5344CB8AC3E}">
        <p14:creationId xmlns:p14="http://schemas.microsoft.com/office/powerpoint/2010/main" val="1069963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9354" y="329055"/>
            <a:ext cx="9968753" cy="3785652"/>
          </a:xfrm>
          <a:prstGeom prst="rect">
            <a:avLst/>
          </a:prstGeom>
        </p:spPr>
        <p:txBody>
          <a:bodyPr wrap="square">
            <a:spAutoFit/>
          </a:bodyPr>
          <a:lstStyle/>
          <a:p>
            <a:r>
              <a:rPr lang="en-AU" sz="2400" b="1" i="1" dirty="0">
                <a:solidFill>
                  <a:srgbClr val="FF0000"/>
                </a:solidFill>
                <a:latin typeface="Times New Roman" panose="02020603050405020304" pitchFamily="18" charset="0"/>
              </a:rPr>
              <a:t>Measurement </a:t>
            </a:r>
            <a:endParaRPr lang="en-AU" sz="2400" dirty="0">
              <a:solidFill>
                <a:srgbClr val="FF0000"/>
              </a:solidFill>
              <a:latin typeface="Times New Roman" panose="02020603050405020304" pitchFamily="18" charset="0"/>
            </a:endParaRPr>
          </a:p>
          <a:p>
            <a:r>
              <a:rPr lang="en-AU" sz="2400" dirty="0">
                <a:solidFill>
                  <a:srgbClr val="7030A0"/>
                </a:solidFill>
                <a:latin typeface="Times New Roman" panose="02020603050405020304" pitchFamily="18" charset="0"/>
              </a:rPr>
              <a:t>EB measures vary with different models (e.g., see reviews by </a:t>
            </a:r>
            <a:r>
              <a:rPr lang="en-AU" sz="2400" dirty="0" err="1">
                <a:solidFill>
                  <a:srgbClr val="7030A0"/>
                </a:solidFill>
                <a:latin typeface="Times New Roman" panose="02020603050405020304" pitchFamily="18" charset="0"/>
              </a:rPr>
              <a:t>Braten</a:t>
            </a:r>
            <a:r>
              <a:rPr lang="en-AU" sz="2400" dirty="0">
                <a:solidFill>
                  <a:srgbClr val="7030A0"/>
                </a:solidFill>
                <a:latin typeface="Times New Roman" panose="02020603050405020304" pitchFamily="18" charset="0"/>
              </a:rPr>
              <a:t> et al., 2009; </a:t>
            </a:r>
            <a:r>
              <a:rPr lang="en-AU" sz="2400" dirty="0" err="1">
                <a:solidFill>
                  <a:srgbClr val="7030A0"/>
                </a:solidFill>
                <a:latin typeface="Times New Roman" panose="02020603050405020304" pitchFamily="18" charset="0"/>
              </a:rPr>
              <a:t>Buehl</a:t>
            </a:r>
            <a:r>
              <a:rPr lang="en-AU" sz="2400" dirty="0">
                <a:solidFill>
                  <a:srgbClr val="7030A0"/>
                </a:solidFill>
                <a:latin typeface="Times New Roman" panose="02020603050405020304" pitchFamily="18" charset="0"/>
              </a:rPr>
              <a:t>, 2008; Hofer, 2006; Limón, 2006). </a:t>
            </a:r>
            <a:endParaRPr lang="en-AU" sz="2400" dirty="0" smtClean="0">
              <a:solidFill>
                <a:srgbClr val="7030A0"/>
              </a:solidFill>
              <a:latin typeface="Times New Roman" panose="02020603050405020304" pitchFamily="18" charset="0"/>
            </a:endParaRPr>
          </a:p>
          <a:p>
            <a:endParaRPr lang="en-AU" sz="2400" dirty="0">
              <a:solidFill>
                <a:srgbClr val="7030A0"/>
              </a:solidFill>
              <a:latin typeface="Times New Roman" panose="02020603050405020304" pitchFamily="18" charset="0"/>
            </a:endParaRPr>
          </a:p>
          <a:p>
            <a:r>
              <a:rPr lang="en-AU" sz="2400" dirty="0" smtClean="0">
                <a:solidFill>
                  <a:srgbClr val="7030A0"/>
                </a:solidFill>
                <a:latin typeface="Times New Roman" panose="02020603050405020304" pitchFamily="18" charset="0"/>
              </a:rPr>
              <a:t>Many </a:t>
            </a:r>
            <a:r>
              <a:rPr lang="en-AU" sz="2400" dirty="0">
                <a:solidFill>
                  <a:srgbClr val="7030A0"/>
                </a:solidFill>
                <a:latin typeface="Times New Roman" panose="02020603050405020304" pitchFamily="18" charset="0"/>
              </a:rPr>
              <a:t>studies have used the </a:t>
            </a:r>
            <a:r>
              <a:rPr lang="en-AU" sz="2400" dirty="0" err="1">
                <a:solidFill>
                  <a:srgbClr val="7030A0"/>
                </a:solidFill>
                <a:latin typeface="Times New Roman" panose="02020603050405020304" pitchFamily="18" charset="0"/>
              </a:rPr>
              <a:t>Schommer</a:t>
            </a:r>
            <a:r>
              <a:rPr lang="en-AU" sz="2400" dirty="0">
                <a:solidFill>
                  <a:srgbClr val="7030A0"/>
                </a:solidFill>
                <a:latin typeface="Times New Roman" panose="02020603050405020304" pitchFamily="18" charset="0"/>
              </a:rPr>
              <a:t> Epistemological Questionnaire (EQ; </a:t>
            </a:r>
            <a:r>
              <a:rPr lang="en-AU" sz="2400" dirty="0" err="1">
                <a:solidFill>
                  <a:srgbClr val="7030A0"/>
                </a:solidFill>
                <a:latin typeface="Times New Roman" panose="02020603050405020304" pitchFamily="18" charset="0"/>
              </a:rPr>
              <a:t>Schommer</a:t>
            </a:r>
            <a:r>
              <a:rPr lang="en-AU" sz="2400" dirty="0">
                <a:solidFill>
                  <a:srgbClr val="7030A0"/>
                </a:solidFill>
                <a:latin typeface="Times New Roman" panose="02020603050405020304" pitchFamily="18" charset="0"/>
              </a:rPr>
              <a:t>, 1990) or have adapted it (</a:t>
            </a:r>
            <a:r>
              <a:rPr lang="en-AU" sz="2400" dirty="0" err="1">
                <a:solidFill>
                  <a:srgbClr val="7030A0"/>
                </a:solidFill>
                <a:latin typeface="Times New Roman" panose="02020603050405020304" pitchFamily="18" charset="0"/>
              </a:rPr>
              <a:t>Jehng</a:t>
            </a:r>
            <a:r>
              <a:rPr lang="en-AU" sz="2400" dirty="0">
                <a:solidFill>
                  <a:srgbClr val="7030A0"/>
                </a:solidFill>
                <a:latin typeface="Times New Roman" panose="02020603050405020304" pitchFamily="18" charset="0"/>
              </a:rPr>
              <a:t>, Johnson, &amp; Anderson, 1993; </a:t>
            </a:r>
            <a:r>
              <a:rPr lang="en-AU" sz="2400" dirty="0" err="1">
                <a:solidFill>
                  <a:srgbClr val="7030A0"/>
                </a:solidFill>
                <a:latin typeface="Times New Roman" panose="02020603050405020304" pitchFamily="18" charset="0"/>
              </a:rPr>
              <a:t>Kardash</a:t>
            </a:r>
            <a:r>
              <a:rPr lang="en-AU" sz="2400" dirty="0">
                <a:solidFill>
                  <a:srgbClr val="7030A0"/>
                </a:solidFill>
                <a:latin typeface="Times New Roman" panose="02020603050405020304" pitchFamily="18" charset="0"/>
              </a:rPr>
              <a:t> &amp; Wood, 2000; </a:t>
            </a:r>
            <a:r>
              <a:rPr lang="en-AU" sz="2400" dirty="0" err="1">
                <a:solidFill>
                  <a:srgbClr val="7030A0"/>
                </a:solidFill>
                <a:latin typeface="Times New Roman" panose="02020603050405020304" pitchFamily="18" charset="0"/>
              </a:rPr>
              <a:t>Schraw</a:t>
            </a:r>
            <a:r>
              <a:rPr lang="en-AU" sz="2400" dirty="0">
                <a:solidFill>
                  <a:srgbClr val="7030A0"/>
                </a:solidFill>
                <a:latin typeface="Times New Roman" panose="02020603050405020304" pitchFamily="18" charset="0"/>
              </a:rPr>
              <a:t>, </a:t>
            </a:r>
            <a:r>
              <a:rPr lang="en-AU" sz="2400" dirty="0" err="1">
                <a:solidFill>
                  <a:srgbClr val="7030A0"/>
                </a:solidFill>
                <a:latin typeface="Times New Roman" panose="02020603050405020304" pitchFamily="18" charset="0"/>
              </a:rPr>
              <a:t>Bendixen</a:t>
            </a:r>
            <a:r>
              <a:rPr lang="en-AU" sz="2400" dirty="0">
                <a:solidFill>
                  <a:srgbClr val="7030A0"/>
                </a:solidFill>
                <a:latin typeface="Times New Roman" panose="02020603050405020304" pitchFamily="18" charset="0"/>
              </a:rPr>
              <a:t>, &amp; </a:t>
            </a:r>
            <a:r>
              <a:rPr lang="en-AU" sz="2400" dirty="0" err="1">
                <a:solidFill>
                  <a:srgbClr val="7030A0"/>
                </a:solidFill>
                <a:latin typeface="Times New Roman" panose="02020603050405020304" pitchFamily="18" charset="0"/>
              </a:rPr>
              <a:t>Dunkle</a:t>
            </a:r>
            <a:r>
              <a:rPr lang="en-AU" sz="2400" dirty="0">
                <a:solidFill>
                  <a:srgbClr val="7030A0"/>
                </a:solidFill>
                <a:latin typeface="Times New Roman" panose="02020603050405020304" pitchFamily="18" charset="0"/>
              </a:rPr>
              <a:t>, 2002). </a:t>
            </a:r>
            <a:endParaRPr lang="en-AU" sz="2400" dirty="0" smtClean="0">
              <a:solidFill>
                <a:srgbClr val="7030A0"/>
              </a:solidFill>
              <a:latin typeface="Times New Roman" panose="02020603050405020304" pitchFamily="18" charset="0"/>
            </a:endParaRPr>
          </a:p>
          <a:p>
            <a:endParaRPr lang="en-AU" sz="2400" dirty="0">
              <a:solidFill>
                <a:srgbClr val="7030A0"/>
              </a:solidFill>
              <a:latin typeface="Times New Roman" panose="02020603050405020304" pitchFamily="18" charset="0"/>
            </a:endParaRPr>
          </a:p>
          <a:p>
            <a:r>
              <a:rPr lang="en-AU" sz="2400" dirty="0" smtClean="0">
                <a:solidFill>
                  <a:srgbClr val="7030A0"/>
                </a:solidFill>
                <a:latin typeface="Times New Roman" panose="02020603050405020304" pitchFamily="18" charset="0"/>
              </a:rPr>
              <a:t>EQ </a:t>
            </a:r>
            <a:r>
              <a:rPr lang="en-AU" sz="2400" dirty="0">
                <a:solidFill>
                  <a:srgbClr val="7030A0"/>
                </a:solidFill>
                <a:latin typeface="Times New Roman" panose="02020603050405020304" pitchFamily="18" charset="0"/>
              </a:rPr>
              <a:t>factors of Simple Knowledge, Certain Knowledge, Innate Ability, and Quick Learning have fair internal consistency </a:t>
            </a:r>
            <a:endParaRPr lang="en-AU" sz="2400" dirty="0">
              <a:solidFill>
                <a:srgbClr val="7030A0"/>
              </a:solidFill>
            </a:endParaRPr>
          </a:p>
        </p:txBody>
      </p:sp>
    </p:spTree>
    <p:extLst>
      <p:ext uri="{BB962C8B-B14F-4D97-AF65-F5344CB8AC3E}">
        <p14:creationId xmlns:p14="http://schemas.microsoft.com/office/powerpoint/2010/main" val="14632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0414" y="300830"/>
            <a:ext cx="10108601" cy="6124754"/>
          </a:xfrm>
          <a:prstGeom prst="rect">
            <a:avLst/>
          </a:prstGeom>
        </p:spPr>
        <p:txBody>
          <a:bodyPr wrap="square">
            <a:spAutoFit/>
          </a:bodyPr>
          <a:lstStyle/>
          <a:p>
            <a:r>
              <a:rPr lang="en-AU" sz="2800" b="1" i="1" dirty="0">
                <a:solidFill>
                  <a:srgbClr val="FF0000"/>
                </a:solidFill>
                <a:latin typeface="Times New Roman" panose="02020603050405020304" pitchFamily="18" charset="0"/>
              </a:rPr>
              <a:t>Domain Specificity: EB in Psychology versus Other </a:t>
            </a:r>
            <a:r>
              <a:rPr lang="en-AU" sz="2800" b="1" i="1" dirty="0" smtClean="0">
                <a:solidFill>
                  <a:srgbClr val="FF0000"/>
                </a:solidFill>
                <a:latin typeface="Times New Roman" panose="02020603050405020304" pitchFamily="18" charset="0"/>
              </a:rPr>
              <a:t>Disciplines</a:t>
            </a:r>
          </a:p>
          <a:p>
            <a:r>
              <a:rPr lang="en-AU" sz="2800" b="1" i="1" dirty="0" smtClean="0">
                <a:solidFill>
                  <a:srgbClr val="000000"/>
                </a:solidFill>
                <a:latin typeface="Times New Roman" panose="02020603050405020304" pitchFamily="18" charset="0"/>
              </a:rPr>
              <a:t> </a:t>
            </a:r>
            <a:endParaRPr lang="en-AU" sz="2800" dirty="0">
              <a:solidFill>
                <a:srgbClr val="000000"/>
              </a:solidFill>
              <a:latin typeface="Times New Roman" panose="02020603050405020304" pitchFamily="18" charset="0"/>
            </a:endParaRPr>
          </a:p>
          <a:p>
            <a:r>
              <a:rPr lang="en-AU" sz="2800" dirty="0">
                <a:solidFill>
                  <a:schemeClr val="accent6">
                    <a:lumMod val="75000"/>
                  </a:schemeClr>
                </a:solidFill>
                <a:latin typeface="Times New Roman" panose="02020603050405020304" pitchFamily="18" charset="0"/>
              </a:rPr>
              <a:t>EB may be domain- or discipline-specific (Hofer, 2001; </a:t>
            </a:r>
            <a:r>
              <a:rPr lang="en-AU" sz="2800" dirty="0" err="1">
                <a:solidFill>
                  <a:schemeClr val="accent6">
                    <a:lumMod val="75000"/>
                  </a:schemeClr>
                </a:solidFill>
                <a:latin typeface="Times New Roman" panose="02020603050405020304" pitchFamily="18" charset="0"/>
              </a:rPr>
              <a:t>Kaartinen-Koutaniemi</a:t>
            </a:r>
            <a:r>
              <a:rPr lang="en-AU" sz="2800" dirty="0">
                <a:solidFill>
                  <a:schemeClr val="accent6">
                    <a:lumMod val="75000"/>
                  </a:schemeClr>
                </a:solidFill>
                <a:latin typeface="Times New Roman" panose="02020603050405020304" pitchFamily="18" charset="0"/>
              </a:rPr>
              <a:t> &amp; </a:t>
            </a:r>
            <a:r>
              <a:rPr lang="en-AU" sz="2800" dirty="0" err="1">
                <a:solidFill>
                  <a:schemeClr val="accent6">
                    <a:lumMod val="75000"/>
                  </a:schemeClr>
                </a:solidFill>
                <a:latin typeface="Times New Roman" panose="02020603050405020304" pitchFamily="18" charset="0"/>
              </a:rPr>
              <a:t>Lindblom-Ylänne</a:t>
            </a:r>
            <a:r>
              <a:rPr lang="en-AU" sz="2800" dirty="0">
                <a:solidFill>
                  <a:schemeClr val="accent6">
                    <a:lumMod val="75000"/>
                  </a:schemeClr>
                </a:solidFill>
                <a:latin typeface="Times New Roman" panose="02020603050405020304" pitchFamily="18" charset="0"/>
              </a:rPr>
              <a:t>, 2008), although domain-general EB may co-exist (</a:t>
            </a:r>
            <a:r>
              <a:rPr lang="en-AU" sz="2800" dirty="0" err="1">
                <a:solidFill>
                  <a:schemeClr val="accent6">
                    <a:lumMod val="75000"/>
                  </a:schemeClr>
                </a:solidFill>
                <a:latin typeface="Times New Roman" panose="02020603050405020304" pitchFamily="18" charset="0"/>
              </a:rPr>
              <a:t>Muis</a:t>
            </a:r>
            <a:r>
              <a:rPr lang="en-AU" sz="2800" dirty="0">
                <a:solidFill>
                  <a:schemeClr val="accent6">
                    <a:lumMod val="75000"/>
                  </a:schemeClr>
                </a:solidFill>
                <a:latin typeface="Times New Roman" panose="02020603050405020304" pitchFamily="18" charset="0"/>
              </a:rPr>
              <a:t>, </a:t>
            </a:r>
            <a:r>
              <a:rPr lang="en-AU" sz="2800" dirty="0" err="1">
                <a:solidFill>
                  <a:schemeClr val="accent6">
                    <a:lumMod val="75000"/>
                  </a:schemeClr>
                </a:solidFill>
                <a:latin typeface="Times New Roman" panose="02020603050405020304" pitchFamily="18" charset="0"/>
              </a:rPr>
              <a:t>Bendixen</a:t>
            </a:r>
            <a:r>
              <a:rPr lang="en-AU" sz="2800" dirty="0">
                <a:solidFill>
                  <a:schemeClr val="accent6">
                    <a:lumMod val="75000"/>
                  </a:schemeClr>
                </a:solidFill>
                <a:latin typeface="Times New Roman" panose="02020603050405020304" pitchFamily="18" charset="0"/>
              </a:rPr>
              <a:t>, &amp; </a:t>
            </a:r>
            <a:r>
              <a:rPr lang="en-AU" sz="2800" dirty="0" err="1">
                <a:solidFill>
                  <a:schemeClr val="accent6">
                    <a:lumMod val="75000"/>
                  </a:schemeClr>
                </a:solidFill>
                <a:latin typeface="Times New Roman" panose="02020603050405020304" pitchFamily="18" charset="0"/>
              </a:rPr>
              <a:t>Haerle</a:t>
            </a:r>
            <a:r>
              <a:rPr lang="en-AU" sz="2800" dirty="0">
                <a:solidFill>
                  <a:schemeClr val="accent6">
                    <a:lumMod val="75000"/>
                  </a:schemeClr>
                </a:solidFill>
                <a:latin typeface="Times New Roman" panose="02020603050405020304" pitchFamily="18" charset="0"/>
              </a:rPr>
              <a:t>, 2006). </a:t>
            </a:r>
            <a:endParaRPr lang="en-AU" sz="2800" dirty="0" smtClean="0">
              <a:solidFill>
                <a:schemeClr val="accent6">
                  <a:lumMod val="75000"/>
                </a:schemeClr>
              </a:solidFill>
              <a:latin typeface="Times New Roman" panose="02020603050405020304" pitchFamily="18" charset="0"/>
            </a:endParaRPr>
          </a:p>
          <a:p>
            <a:endParaRPr lang="en-AU" sz="2800" dirty="0">
              <a:solidFill>
                <a:schemeClr val="accent6">
                  <a:lumMod val="75000"/>
                </a:schemeClr>
              </a:solidFill>
              <a:latin typeface="Times New Roman" panose="02020603050405020304" pitchFamily="18" charset="0"/>
            </a:endParaRPr>
          </a:p>
          <a:p>
            <a:r>
              <a:rPr lang="en-AU" sz="2800" dirty="0" smtClean="0">
                <a:solidFill>
                  <a:schemeClr val="accent6">
                    <a:lumMod val="75000"/>
                  </a:schemeClr>
                </a:solidFill>
                <a:latin typeface="Times New Roman" panose="02020603050405020304" pitchFamily="18" charset="0"/>
              </a:rPr>
              <a:t>Domain-specificity </a:t>
            </a:r>
            <a:r>
              <a:rPr lang="en-AU" sz="2800" dirty="0">
                <a:solidFill>
                  <a:schemeClr val="accent6">
                    <a:lumMod val="75000"/>
                  </a:schemeClr>
                </a:solidFill>
                <a:latin typeface="Times New Roman" panose="02020603050405020304" pitchFamily="18" charset="0"/>
              </a:rPr>
              <a:t>has been examined by comparing students of different disciplines and by comparing students’ EB regarding knowledge domains. </a:t>
            </a:r>
            <a:endParaRPr lang="en-AU" sz="2800" dirty="0" smtClean="0">
              <a:solidFill>
                <a:schemeClr val="accent6">
                  <a:lumMod val="75000"/>
                </a:schemeClr>
              </a:solidFill>
              <a:latin typeface="Times New Roman" panose="02020603050405020304" pitchFamily="18" charset="0"/>
            </a:endParaRPr>
          </a:p>
          <a:p>
            <a:endParaRPr lang="en-AU" sz="2800" dirty="0">
              <a:solidFill>
                <a:schemeClr val="accent6">
                  <a:lumMod val="75000"/>
                </a:schemeClr>
              </a:solidFill>
              <a:latin typeface="Times New Roman" panose="02020603050405020304" pitchFamily="18" charset="0"/>
            </a:endParaRPr>
          </a:p>
          <a:p>
            <a:r>
              <a:rPr lang="en-AU" sz="2800" dirty="0" smtClean="0">
                <a:solidFill>
                  <a:schemeClr val="accent6">
                    <a:lumMod val="75000"/>
                  </a:schemeClr>
                </a:solidFill>
                <a:latin typeface="Times New Roman" panose="02020603050405020304" pitchFamily="18" charset="0"/>
              </a:rPr>
              <a:t>Paulsen </a:t>
            </a:r>
            <a:r>
              <a:rPr lang="en-AU" sz="2800" dirty="0">
                <a:solidFill>
                  <a:schemeClr val="accent6">
                    <a:lumMod val="75000"/>
                  </a:schemeClr>
                </a:solidFill>
                <a:latin typeface="Times New Roman" panose="02020603050405020304" pitchFamily="18" charset="0"/>
              </a:rPr>
              <a:t>and Wells (1998) assessed EB among 290 university students majoring in disciplines that were hard-soft (“hard” emphasising one specific paradigm; </a:t>
            </a:r>
            <a:r>
              <a:rPr lang="en-AU" sz="2800" dirty="0" err="1">
                <a:solidFill>
                  <a:schemeClr val="accent6">
                    <a:lumMod val="75000"/>
                  </a:schemeClr>
                </a:solidFill>
                <a:latin typeface="Times New Roman" panose="02020603050405020304" pitchFamily="18" charset="0"/>
              </a:rPr>
              <a:t>Biglan</a:t>
            </a:r>
            <a:r>
              <a:rPr lang="en-AU" sz="2800" dirty="0">
                <a:solidFill>
                  <a:schemeClr val="accent6">
                    <a:lumMod val="75000"/>
                  </a:schemeClr>
                </a:solidFill>
                <a:latin typeface="Times New Roman" panose="02020603050405020304" pitchFamily="18" charset="0"/>
              </a:rPr>
              <a:t>, 1973a) or pure-applied (“applied” emphasising applying subject matter to practical problems). </a:t>
            </a:r>
            <a:endParaRPr lang="en-AU" sz="2800" dirty="0">
              <a:solidFill>
                <a:schemeClr val="accent6">
                  <a:lumMod val="75000"/>
                </a:schemeClr>
              </a:solidFill>
            </a:endParaRPr>
          </a:p>
        </p:txBody>
      </p:sp>
    </p:spTree>
    <p:extLst>
      <p:ext uri="{BB962C8B-B14F-4D97-AF65-F5344CB8AC3E}">
        <p14:creationId xmlns:p14="http://schemas.microsoft.com/office/powerpoint/2010/main" val="4070534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5566" y="353270"/>
            <a:ext cx="10097845" cy="5262979"/>
          </a:xfrm>
          <a:prstGeom prst="rect">
            <a:avLst/>
          </a:prstGeom>
        </p:spPr>
        <p:txBody>
          <a:bodyPr wrap="square">
            <a:spAutoFit/>
          </a:bodyPr>
          <a:lstStyle/>
          <a:p>
            <a:r>
              <a:rPr lang="en-AU" sz="2800" b="1" i="1" dirty="0">
                <a:solidFill>
                  <a:srgbClr val="FF0000"/>
                </a:solidFill>
                <a:latin typeface="Times New Roman" panose="02020603050405020304" pitchFamily="18" charset="0"/>
              </a:rPr>
              <a:t>Relationship with Learning Approaches </a:t>
            </a:r>
            <a:endParaRPr lang="en-AU" sz="2800" b="1" i="1" dirty="0" smtClean="0">
              <a:solidFill>
                <a:srgbClr val="FF0000"/>
              </a:solidFill>
              <a:latin typeface="Times New Roman" panose="02020603050405020304" pitchFamily="18" charset="0"/>
            </a:endParaRPr>
          </a:p>
          <a:p>
            <a:endParaRPr lang="en-AU" sz="2800" dirty="0">
              <a:solidFill>
                <a:srgbClr val="000000"/>
              </a:solidFill>
              <a:latin typeface="Times New Roman" panose="02020603050405020304" pitchFamily="18" charset="0"/>
            </a:endParaRPr>
          </a:p>
          <a:p>
            <a:r>
              <a:rPr lang="en-AU" sz="2800" dirty="0">
                <a:solidFill>
                  <a:srgbClr val="7030A0"/>
                </a:solidFill>
                <a:latin typeface="Times New Roman" panose="02020603050405020304" pitchFamily="18" charset="0"/>
              </a:rPr>
              <a:t>EB may influence learning through a link with learning approaches (</a:t>
            </a:r>
            <a:r>
              <a:rPr lang="en-AU" sz="2800" dirty="0" err="1">
                <a:solidFill>
                  <a:srgbClr val="7030A0"/>
                </a:solidFill>
                <a:latin typeface="Times New Roman" panose="02020603050405020304" pitchFamily="18" charset="0"/>
              </a:rPr>
              <a:t>Entwistle</a:t>
            </a:r>
            <a:r>
              <a:rPr lang="en-AU" sz="2800" dirty="0">
                <a:solidFill>
                  <a:srgbClr val="7030A0"/>
                </a:solidFill>
                <a:latin typeface="Times New Roman" panose="02020603050405020304" pitchFamily="18" charset="0"/>
              </a:rPr>
              <a:t> &amp; Peterson, 2004; Hofer &amp; </a:t>
            </a:r>
            <a:r>
              <a:rPr lang="en-AU" sz="2800" dirty="0" err="1">
                <a:solidFill>
                  <a:srgbClr val="7030A0"/>
                </a:solidFill>
                <a:latin typeface="Times New Roman" panose="02020603050405020304" pitchFamily="18" charset="0"/>
              </a:rPr>
              <a:t>Pintrich</a:t>
            </a:r>
            <a:r>
              <a:rPr lang="en-AU" sz="2800" dirty="0">
                <a:solidFill>
                  <a:srgbClr val="7030A0"/>
                </a:solidFill>
                <a:latin typeface="Times New Roman" panose="02020603050405020304" pitchFamily="18" charset="0"/>
              </a:rPr>
              <a:t>, 1997). “Surface” learning focuses on outcome goals such as obtaining a qualification, whereas a “deep” approach involves intrinsic motivation and abstract meaning</a:t>
            </a:r>
            <a:r>
              <a:rPr lang="en-AU" sz="2800" dirty="0">
                <a:solidFill>
                  <a:srgbClr val="000000"/>
                </a:solidFill>
                <a:latin typeface="Times New Roman" panose="02020603050405020304" pitchFamily="18" charset="0"/>
              </a:rPr>
              <a:t>. </a:t>
            </a:r>
            <a:endParaRPr lang="en-AU" sz="2800" dirty="0" smtClean="0">
              <a:solidFill>
                <a:srgbClr val="000000"/>
              </a:solidFill>
              <a:latin typeface="Times New Roman" panose="02020603050405020304" pitchFamily="18" charset="0"/>
            </a:endParaRPr>
          </a:p>
          <a:p>
            <a:endParaRPr lang="en-AU" sz="2800" dirty="0">
              <a:solidFill>
                <a:srgbClr val="000000"/>
              </a:solidFill>
              <a:latin typeface="Times New Roman" panose="02020603050405020304" pitchFamily="18" charset="0"/>
            </a:endParaRPr>
          </a:p>
          <a:p>
            <a:r>
              <a:rPr lang="en-AU" sz="2800" dirty="0" smtClean="0">
                <a:solidFill>
                  <a:srgbClr val="0070C0"/>
                </a:solidFill>
                <a:latin typeface="Times New Roman" panose="02020603050405020304" pitchFamily="18" charset="0"/>
              </a:rPr>
              <a:t>A </a:t>
            </a:r>
            <a:r>
              <a:rPr lang="en-AU" sz="2800" dirty="0">
                <a:solidFill>
                  <a:srgbClr val="0070C0"/>
                </a:solidFill>
                <a:latin typeface="Times New Roman" panose="02020603050405020304" pitchFamily="18" charset="0"/>
              </a:rPr>
              <a:t>third “strategic” approach involves striving to achieve highly while organising one’s time efficiently (Cassidy &amp; </a:t>
            </a:r>
            <a:r>
              <a:rPr lang="en-AU" sz="2800" dirty="0" err="1">
                <a:solidFill>
                  <a:srgbClr val="0070C0"/>
                </a:solidFill>
                <a:latin typeface="Times New Roman" panose="02020603050405020304" pitchFamily="18" charset="0"/>
              </a:rPr>
              <a:t>Eachus</a:t>
            </a:r>
            <a:r>
              <a:rPr lang="en-AU" sz="2800" dirty="0">
                <a:solidFill>
                  <a:srgbClr val="0070C0"/>
                </a:solidFill>
                <a:latin typeface="Times New Roman" panose="02020603050405020304" pitchFamily="18" charset="0"/>
              </a:rPr>
              <a:t>, 2000). Naive EB have been associated with surface learning approaches whereas sophisticated beliefs have been associated with deeper approaches </a:t>
            </a:r>
            <a:endParaRPr lang="en-AU" sz="2800" dirty="0">
              <a:solidFill>
                <a:srgbClr val="0070C0"/>
              </a:solidFill>
            </a:endParaRPr>
          </a:p>
        </p:txBody>
      </p:sp>
    </p:spTree>
    <p:extLst>
      <p:ext uri="{BB962C8B-B14F-4D97-AF65-F5344CB8AC3E}">
        <p14:creationId xmlns:p14="http://schemas.microsoft.com/office/powerpoint/2010/main" val="1026957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1171" y="389550"/>
            <a:ext cx="10388301" cy="2677656"/>
          </a:xfrm>
          <a:prstGeom prst="rect">
            <a:avLst/>
          </a:prstGeom>
        </p:spPr>
        <p:txBody>
          <a:bodyPr wrap="square">
            <a:spAutoFit/>
          </a:bodyPr>
          <a:lstStyle/>
          <a:p>
            <a:r>
              <a:rPr lang="en-AU" sz="2800" b="1" i="1" dirty="0">
                <a:solidFill>
                  <a:srgbClr val="FF0000"/>
                </a:solidFill>
                <a:latin typeface="Times New Roman" panose="02020603050405020304" pitchFamily="18" charset="0"/>
              </a:rPr>
              <a:t>Relationship with Academic Achievement </a:t>
            </a:r>
            <a:endParaRPr lang="en-AU" sz="2800" b="1" i="1" dirty="0" smtClean="0">
              <a:solidFill>
                <a:srgbClr val="FF0000"/>
              </a:solidFill>
              <a:latin typeface="Times New Roman" panose="02020603050405020304" pitchFamily="18" charset="0"/>
            </a:endParaRPr>
          </a:p>
          <a:p>
            <a:endParaRPr lang="en-AU" sz="2800" dirty="0">
              <a:solidFill>
                <a:srgbClr val="FF0000"/>
              </a:solidFill>
              <a:latin typeface="Times New Roman" panose="02020603050405020304" pitchFamily="18" charset="0"/>
            </a:endParaRPr>
          </a:p>
          <a:p>
            <a:r>
              <a:rPr lang="en-AU" sz="2800" dirty="0">
                <a:solidFill>
                  <a:srgbClr val="7030A0"/>
                </a:solidFill>
                <a:latin typeface="Times New Roman" panose="02020603050405020304" pitchFamily="18" charset="0"/>
              </a:rPr>
              <a:t>Sophisticated EB have been associated with better performance on both experimental tasks and course grades. </a:t>
            </a:r>
            <a:r>
              <a:rPr lang="en-AU" sz="2800" dirty="0" err="1">
                <a:solidFill>
                  <a:srgbClr val="7030A0"/>
                </a:solidFill>
                <a:latin typeface="Times New Roman" panose="02020603050405020304" pitchFamily="18" charset="0"/>
              </a:rPr>
              <a:t>Schommer</a:t>
            </a:r>
            <a:r>
              <a:rPr lang="en-AU" sz="2800" dirty="0">
                <a:solidFill>
                  <a:srgbClr val="7030A0"/>
                </a:solidFill>
                <a:latin typeface="Times New Roman" panose="02020603050405020304" pitchFamily="18" charset="0"/>
              </a:rPr>
              <a:t> (1990) asked undergraduate psychology students to write conclusions for and demonstrate mastery of passages from psychology or nutrition. </a:t>
            </a:r>
            <a:endParaRPr lang="en-AU" sz="2800" dirty="0">
              <a:solidFill>
                <a:srgbClr val="7030A0"/>
              </a:solidFill>
            </a:endParaRPr>
          </a:p>
        </p:txBody>
      </p:sp>
      <p:sp>
        <p:nvSpPr>
          <p:cNvPr id="3" name="Rectangle 2"/>
          <p:cNvSpPr/>
          <p:nvPr/>
        </p:nvSpPr>
        <p:spPr>
          <a:xfrm>
            <a:off x="1531171" y="3410464"/>
            <a:ext cx="10140876" cy="2677656"/>
          </a:xfrm>
          <a:prstGeom prst="rect">
            <a:avLst/>
          </a:prstGeom>
        </p:spPr>
        <p:txBody>
          <a:bodyPr wrap="square">
            <a:spAutoFit/>
          </a:bodyPr>
          <a:lstStyle/>
          <a:p>
            <a:r>
              <a:rPr lang="en-AU" sz="2800" dirty="0">
                <a:solidFill>
                  <a:srgbClr val="00B050"/>
                </a:solidFill>
                <a:latin typeface="Times New Roman" panose="02020603050405020304" pitchFamily="18" charset="0"/>
                <a:cs typeface="Times New Roman" panose="02020603050405020304" pitchFamily="18" charset="0"/>
              </a:rPr>
              <a:t>Higher certainty of knowledge beliefs were associated with absolute (oversimplified) conclusions, whereas completion of more university </a:t>
            </a:r>
            <a:r>
              <a:rPr lang="en-AU" sz="2800" dirty="0">
                <a:solidFill>
                  <a:srgbClr val="00B050"/>
                </a:solidFill>
                <a:latin typeface="Times New Roman" panose="02020603050405020304" pitchFamily="18" charset="0"/>
                <a:cs typeface="Times New Roman" panose="02020603050405020304" pitchFamily="18" charset="0"/>
              </a:rPr>
              <a:t>courses was associated with more tentative conclusions, reflecting more sophisticated EB. Higher quick learning beliefs were also associated with oversimplified conclusions and poorer mastery on the psychology passage as well as overestimation of understanding</a:t>
            </a:r>
            <a:r>
              <a:rPr lang="en-AU" sz="2800" dirty="0">
                <a:latin typeface="Times New Roman" panose="02020603050405020304" pitchFamily="18" charset="0"/>
                <a:cs typeface="Times New Roman" panose="02020603050405020304" pitchFamily="18" charset="0"/>
              </a:rPr>
              <a:t>. </a:t>
            </a:r>
            <a:endParaRPr lang="en-A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4747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290" y="-91846"/>
            <a:ext cx="10549667" cy="3046988"/>
          </a:xfrm>
          <a:prstGeom prst="rect">
            <a:avLst/>
          </a:prstGeom>
        </p:spPr>
        <p:txBody>
          <a:bodyPr wrap="square">
            <a:spAutoFit/>
          </a:bodyPr>
          <a:lstStyle/>
          <a:p>
            <a:r>
              <a:rPr lang="en-AU" sz="2400" b="1" i="1" dirty="0">
                <a:solidFill>
                  <a:srgbClr val="FF0000"/>
                </a:solidFill>
                <a:latin typeface="Times New Roman" panose="02020603050405020304" pitchFamily="18" charset="0"/>
              </a:rPr>
              <a:t>Teaching </a:t>
            </a:r>
            <a:endParaRPr lang="en-AU" sz="2400" dirty="0">
              <a:solidFill>
                <a:srgbClr val="FF0000"/>
              </a:solidFill>
              <a:latin typeface="Times New Roman" panose="02020603050405020304" pitchFamily="18" charset="0"/>
            </a:endParaRPr>
          </a:p>
          <a:p>
            <a:r>
              <a:rPr lang="en-AU" sz="2400" dirty="0">
                <a:solidFill>
                  <a:srgbClr val="7030A0"/>
                </a:solidFill>
                <a:latin typeface="Times New Roman" panose="02020603050405020304" pitchFamily="18" charset="0"/>
              </a:rPr>
              <a:t>Students prefer teaching approaches to be aligned with their present EB, yet learning is enhanced when students’ existing conceptions are challenged (</a:t>
            </a:r>
            <a:r>
              <a:rPr lang="en-AU" sz="2400" dirty="0" err="1">
                <a:solidFill>
                  <a:srgbClr val="7030A0"/>
                </a:solidFill>
                <a:latin typeface="Times New Roman" panose="02020603050405020304" pitchFamily="18" charset="0"/>
              </a:rPr>
              <a:t>Entwistle</a:t>
            </a:r>
            <a:r>
              <a:rPr lang="en-AU" sz="2400" dirty="0">
                <a:solidFill>
                  <a:srgbClr val="7030A0"/>
                </a:solidFill>
                <a:latin typeface="Times New Roman" panose="02020603050405020304" pitchFamily="18" charset="0"/>
              </a:rPr>
              <a:t> &amp; Peterson, 2004). Student-centred approaches to learning and teaching naturally align with a constructivist epistemology (Lea et al., 2003). </a:t>
            </a:r>
            <a:endParaRPr lang="en-AU" sz="2400" dirty="0" smtClean="0">
              <a:solidFill>
                <a:srgbClr val="7030A0"/>
              </a:solidFill>
              <a:latin typeface="Times New Roman" panose="02020603050405020304" pitchFamily="18" charset="0"/>
            </a:endParaRPr>
          </a:p>
          <a:p>
            <a:endParaRPr lang="en-AU" sz="2400" dirty="0">
              <a:solidFill>
                <a:srgbClr val="7030A0"/>
              </a:solidFill>
              <a:latin typeface="Times New Roman" panose="02020603050405020304" pitchFamily="18" charset="0"/>
            </a:endParaRPr>
          </a:p>
          <a:p>
            <a:r>
              <a:rPr lang="en-AU" sz="2400" dirty="0" smtClean="0">
                <a:solidFill>
                  <a:srgbClr val="7030A0"/>
                </a:solidFill>
                <a:latin typeface="Times New Roman" panose="02020603050405020304" pitchFamily="18" charset="0"/>
              </a:rPr>
              <a:t>However</a:t>
            </a:r>
            <a:r>
              <a:rPr lang="en-AU" sz="2400" dirty="0">
                <a:solidFill>
                  <a:srgbClr val="7030A0"/>
                </a:solidFill>
                <a:latin typeface="Times New Roman" panose="02020603050405020304" pitchFamily="18" charset="0"/>
              </a:rPr>
              <a:t>, student-centred approaches are more often claimed than realised in practice </a:t>
            </a:r>
            <a:r>
              <a:rPr lang="en-AU" sz="2400" dirty="0" smtClean="0">
                <a:solidFill>
                  <a:srgbClr val="7030A0"/>
                </a:solidFill>
                <a:latin typeface="Times New Roman" panose="02020603050405020304" pitchFamily="18" charset="0"/>
              </a:rPr>
              <a:t>.</a:t>
            </a:r>
            <a:endParaRPr lang="en-AU" sz="2400" dirty="0">
              <a:solidFill>
                <a:srgbClr val="7030A0"/>
              </a:solidFill>
            </a:endParaRPr>
          </a:p>
        </p:txBody>
      </p:sp>
      <p:sp>
        <p:nvSpPr>
          <p:cNvPr id="3" name="Rectangle 2"/>
          <p:cNvSpPr/>
          <p:nvPr/>
        </p:nvSpPr>
        <p:spPr>
          <a:xfrm>
            <a:off x="1348290" y="2955142"/>
            <a:ext cx="10721790" cy="4154984"/>
          </a:xfrm>
          <a:prstGeom prst="rect">
            <a:avLst/>
          </a:prstGeom>
        </p:spPr>
        <p:txBody>
          <a:bodyPr wrap="square">
            <a:spAutoFit/>
          </a:bodyPr>
          <a:lstStyle/>
          <a:p>
            <a:r>
              <a:rPr lang="en-AU" sz="2400" dirty="0">
                <a:solidFill>
                  <a:srgbClr val="00B050"/>
                </a:solidFill>
                <a:latin typeface="Times New Roman" panose="02020603050405020304" pitchFamily="18" charset="0"/>
              </a:rPr>
              <a:t>EB may also affect assessment. Lea and Street (1998) noted that academic writing may be viewed differently by educators and students as well as by different individuals. They suggested an “academic literacies” approach that acknowledges epistemological variability among writing contexts. Interviews revealed that academics’ ideas about “good” writing were based in the meaning of knowledge, often discipline-specific. However, academics were often unable to identify explicitly what would improve poor student writing from an epistemological basis and instead more frequently described surface features such as structure and form. More attention by teachers to the epistemological basis of their expectations would help them communicate clearer expectations and give students feedback on core rather than surface issues. </a:t>
            </a:r>
            <a:endParaRPr lang="en-AU" sz="2400" dirty="0">
              <a:solidFill>
                <a:srgbClr val="00B050"/>
              </a:solidFill>
            </a:endParaRPr>
          </a:p>
        </p:txBody>
      </p:sp>
    </p:spTree>
    <p:extLst>
      <p:ext uri="{BB962C8B-B14F-4D97-AF65-F5344CB8AC3E}">
        <p14:creationId xmlns:p14="http://schemas.microsoft.com/office/powerpoint/2010/main" val="57050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598" y="251051"/>
            <a:ext cx="10162390" cy="3539430"/>
          </a:xfrm>
          <a:prstGeom prst="rect">
            <a:avLst/>
          </a:prstGeom>
        </p:spPr>
        <p:txBody>
          <a:bodyPr wrap="square">
            <a:spAutoFit/>
          </a:bodyPr>
          <a:lstStyle/>
          <a:p>
            <a:r>
              <a:rPr lang="en-AU" sz="2800" dirty="0">
                <a:solidFill>
                  <a:schemeClr val="accent6">
                    <a:lumMod val="75000"/>
                  </a:schemeClr>
                </a:solidFill>
                <a:latin typeface="Times New Roman" panose="02020603050405020304" pitchFamily="18" charset="0"/>
              </a:rPr>
              <a:t>Assessment may also affect students’ beliefs and approaches. Among first- and second-year university students studying research methods in health, social work or counselling, higher use of strategic learning was related to both higher academic achievement and perceived proficiency at course completion (Cassidy &amp; </a:t>
            </a:r>
            <a:r>
              <a:rPr lang="en-AU" sz="2800" dirty="0" err="1">
                <a:solidFill>
                  <a:schemeClr val="accent6">
                    <a:lumMod val="75000"/>
                  </a:schemeClr>
                </a:solidFill>
                <a:latin typeface="Times New Roman" panose="02020603050405020304" pitchFamily="18" charset="0"/>
              </a:rPr>
              <a:t>Eachus</a:t>
            </a:r>
            <a:r>
              <a:rPr lang="en-AU" sz="2800" dirty="0">
                <a:solidFill>
                  <a:schemeClr val="accent6">
                    <a:lumMod val="75000"/>
                  </a:schemeClr>
                </a:solidFill>
                <a:latin typeface="Times New Roman" panose="02020603050405020304" pitchFamily="18" charset="0"/>
              </a:rPr>
              <a:t>, 2000). </a:t>
            </a:r>
            <a:endParaRPr lang="en-AU" sz="2800" dirty="0" smtClean="0">
              <a:solidFill>
                <a:schemeClr val="accent6">
                  <a:lumMod val="75000"/>
                </a:schemeClr>
              </a:solidFill>
              <a:latin typeface="Times New Roman" panose="02020603050405020304" pitchFamily="18" charset="0"/>
            </a:endParaRPr>
          </a:p>
          <a:p>
            <a:endParaRPr lang="en-AU" sz="2800" dirty="0">
              <a:solidFill>
                <a:schemeClr val="accent6">
                  <a:lumMod val="75000"/>
                </a:schemeClr>
              </a:solidFill>
              <a:latin typeface="Times New Roman" panose="02020603050405020304" pitchFamily="18" charset="0"/>
            </a:endParaRPr>
          </a:p>
          <a:p>
            <a:r>
              <a:rPr lang="en-AU" sz="2800" dirty="0" smtClean="0">
                <a:solidFill>
                  <a:schemeClr val="accent6">
                    <a:lumMod val="75000"/>
                  </a:schemeClr>
                </a:solidFill>
                <a:latin typeface="Times New Roman" panose="02020603050405020304" pitchFamily="18" charset="0"/>
              </a:rPr>
              <a:t>Deep </a:t>
            </a:r>
            <a:r>
              <a:rPr lang="en-AU" sz="2800" dirty="0">
                <a:solidFill>
                  <a:schemeClr val="accent6">
                    <a:lumMod val="75000"/>
                  </a:schemeClr>
                </a:solidFill>
                <a:latin typeface="Times New Roman" panose="02020603050405020304" pitchFamily="18" charset="0"/>
              </a:rPr>
              <a:t>learning did not correlate with achievement or perceived proficiency. </a:t>
            </a:r>
            <a:endParaRPr lang="en-AU" sz="2800" dirty="0">
              <a:solidFill>
                <a:schemeClr val="accent6">
                  <a:lumMod val="75000"/>
                </a:schemeClr>
              </a:solidFill>
            </a:endParaRPr>
          </a:p>
        </p:txBody>
      </p:sp>
    </p:spTree>
    <p:extLst>
      <p:ext uri="{BB962C8B-B14F-4D97-AF65-F5344CB8AC3E}">
        <p14:creationId xmlns:p14="http://schemas.microsoft.com/office/powerpoint/2010/main" val="2631654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8749" y="0"/>
            <a:ext cx="9377082" cy="5324535"/>
          </a:xfrm>
          <a:prstGeom prst="rect">
            <a:avLst/>
          </a:prstGeom>
        </p:spPr>
        <p:txBody>
          <a:bodyPr wrap="square">
            <a:spAutoFit/>
          </a:bodyPr>
          <a:lstStyle/>
          <a:p>
            <a:r>
              <a:rPr lang="en-AU" sz="2800" b="1" i="1" dirty="0">
                <a:solidFill>
                  <a:srgbClr val="FF0000"/>
                </a:solidFill>
                <a:latin typeface="Times New Roman" panose="02020603050405020304" pitchFamily="18" charset="0"/>
              </a:rPr>
              <a:t>Explicit versus </a:t>
            </a:r>
            <a:r>
              <a:rPr lang="en-AU" sz="2800" b="1" i="1" dirty="0" smtClean="0">
                <a:solidFill>
                  <a:srgbClr val="FF0000"/>
                </a:solidFill>
                <a:latin typeface="Times New Roman" panose="02020603050405020304" pitchFamily="18" charset="0"/>
              </a:rPr>
              <a:t>Implicit Teaching </a:t>
            </a:r>
            <a:endParaRPr lang="en-AU" sz="2800" dirty="0">
              <a:solidFill>
                <a:srgbClr val="FF0000"/>
              </a:solidFill>
              <a:latin typeface="Times New Roman" panose="02020603050405020304" pitchFamily="18" charset="0"/>
            </a:endParaRPr>
          </a:p>
          <a:p>
            <a:r>
              <a:rPr lang="en-AU" sz="2400" dirty="0">
                <a:solidFill>
                  <a:srgbClr val="000000"/>
                </a:solidFill>
                <a:latin typeface="Times New Roman" panose="02020603050405020304" pitchFamily="18" charset="0"/>
              </a:rPr>
              <a:t>The extent to which it is beneficial to explicitly teach students about EB, compared with using strategies that implicitly foster more sophisticated beliefs, is unclear. </a:t>
            </a:r>
            <a:endParaRPr lang="en-AU" sz="2400" dirty="0" smtClean="0">
              <a:solidFill>
                <a:srgbClr val="000000"/>
              </a:solidFill>
              <a:latin typeface="Times New Roman" panose="02020603050405020304" pitchFamily="18" charset="0"/>
            </a:endParaRPr>
          </a:p>
          <a:p>
            <a:endParaRPr lang="en-AU" sz="2400" dirty="0">
              <a:solidFill>
                <a:srgbClr val="000000"/>
              </a:solidFill>
              <a:latin typeface="Times New Roman" panose="02020603050405020304" pitchFamily="18" charset="0"/>
            </a:endParaRPr>
          </a:p>
          <a:p>
            <a:r>
              <a:rPr lang="en-AU" sz="2400" dirty="0" smtClean="0">
                <a:solidFill>
                  <a:srgbClr val="000000"/>
                </a:solidFill>
                <a:latin typeface="Times New Roman" panose="02020603050405020304" pitchFamily="18" charset="0"/>
              </a:rPr>
              <a:t>Explicit </a:t>
            </a:r>
            <a:r>
              <a:rPr lang="en-AU" sz="2400" dirty="0">
                <a:solidFill>
                  <a:srgbClr val="000000"/>
                </a:solidFill>
                <a:latin typeface="Times New Roman" panose="02020603050405020304" pitchFamily="18" charset="0"/>
              </a:rPr>
              <a:t>teaching regarding EB involves strategies such as students completing and then discussing an EB measure, as used in some educational psychology courses (Hofer, 2001). Explicit EB instructional studies have been concentrated in education. For example, EB of pre-service early childhood teachers increased in sophistication when both explicit and implicit teaching of EB was included in their university program (Brownlee, </a:t>
            </a:r>
            <a:r>
              <a:rPr lang="en-AU" sz="2400" dirty="0" err="1">
                <a:solidFill>
                  <a:srgbClr val="000000"/>
                </a:solidFill>
                <a:latin typeface="Times New Roman" panose="02020603050405020304" pitchFamily="18" charset="0"/>
              </a:rPr>
              <a:t>Petriwsky</a:t>
            </a:r>
            <a:r>
              <a:rPr lang="en-AU" sz="2400" dirty="0">
                <a:solidFill>
                  <a:srgbClr val="000000"/>
                </a:solidFill>
                <a:latin typeface="Times New Roman" panose="02020603050405020304" pitchFamily="18" charset="0"/>
              </a:rPr>
              <a:t>, Thorpe, Stacey, &amp; Gibson, 2011). Explicit instruction regarding EB during teacher training was endorsed in a comprehensive review of teachers’ EB (</a:t>
            </a:r>
            <a:r>
              <a:rPr lang="en-AU" sz="2400" dirty="0" err="1">
                <a:solidFill>
                  <a:srgbClr val="000000"/>
                </a:solidFill>
                <a:latin typeface="Times New Roman" panose="02020603050405020304" pitchFamily="18" charset="0"/>
              </a:rPr>
              <a:t>Schraw</a:t>
            </a:r>
            <a:r>
              <a:rPr lang="en-AU" sz="2400" dirty="0">
                <a:solidFill>
                  <a:srgbClr val="000000"/>
                </a:solidFill>
                <a:latin typeface="Times New Roman" panose="02020603050405020304" pitchFamily="18" charset="0"/>
              </a:rPr>
              <a:t> &amp; </a:t>
            </a:r>
            <a:r>
              <a:rPr lang="en-AU" sz="2400" dirty="0" err="1">
                <a:solidFill>
                  <a:srgbClr val="000000"/>
                </a:solidFill>
                <a:latin typeface="Times New Roman" panose="02020603050405020304" pitchFamily="18" charset="0"/>
              </a:rPr>
              <a:t>Olafson</a:t>
            </a:r>
            <a:r>
              <a:rPr lang="en-AU" sz="2400" dirty="0">
                <a:solidFill>
                  <a:srgbClr val="000000"/>
                </a:solidFill>
                <a:latin typeface="Times New Roman" panose="02020603050405020304" pitchFamily="18" charset="0"/>
              </a:rPr>
              <a:t>, 2003). </a:t>
            </a:r>
            <a:endParaRPr lang="en-AU" sz="2400" dirty="0"/>
          </a:p>
        </p:txBody>
      </p:sp>
      <p:sp>
        <p:nvSpPr>
          <p:cNvPr id="3" name="Rectangle 2"/>
          <p:cNvSpPr/>
          <p:nvPr/>
        </p:nvSpPr>
        <p:spPr>
          <a:xfrm>
            <a:off x="1638749" y="5324535"/>
            <a:ext cx="9904206" cy="657714"/>
          </a:xfrm>
          <a:prstGeom prst="rect">
            <a:avLst/>
          </a:prstGeom>
        </p:spPr>
        <p:txBody>
          <a:bodyPr wrap="square">
            <a:spAutoFit/>
          </a:bodyPr>
          <a:lstStyle/>
          <a:p>
            <a:r>
              <a:rPr lang="en-AU" b="1" dirty="0">
                <a:solidFill>
                  <a:srgbClr val="7030A0"/>
                </a:solidFill>
              </a:rPr>
              <a:t>Explicit teaching</a:t>
            </a:r>
            <a:r>
              <a:rPr lang="en-AU" dirty="0">
                <a:solidFill>
                  <a:srgbClr val="7030A0"/>
                </a:solidFill>
              </a:rPr>
              <a:t> is an instructional strategy used by </a:t>
            </a:r>
            <a:r>
              <a:rPr lang="en-AU" b="1" dirty="0">
                <a:solidFill>
                  <a:srgbClr val="7030A0"/>
                </a:solidFill>
              </a:rPr>
              <a:t>teachers</a:t>
            </a:r>
            <a:r>
              <a:rPr lang="en-AU" dirty="0">
                <a:solidFill>
                  <a:srgbClr val="7030A0"/>
                </a:solidFill>
              </a:rPr>
              <a:t> to meet the needs of their students and engage them in unambiguous, clearly articulated </a:t>
            </a:r>
            <a:r>
              <a:rPr lang="en-AU" b="1" dirty="0">
                <a:solidFill>
                  <a:srgbClr val="7030A0"/>
                </a:solidFill>
              </a:rPr>
              <a:t>teaching</a:t>
            </a:r>
            <a:endParaRPr lang="en-AU" dirty="0">
              <a:solidFill>
                <a:srgbClr val="7030A0"/>
              </a:solidFill>
            </a:endParaRPr>
          </a:p>
        </p:txBody>
      </p:sp>
      <p:sp>
        <p:nvSpPr>
          <p:cNvPr id="4" name="Rectangle 3"/>
          <p:cNvSpPr/>
          <p:nvPr/>
        </p:nvSpPr>
        <p:spPr>
          <a:xfrm>
            <a:off x="1638749" y="5937797"/>
            <a:ext cx="10097844" cy="923330"/>
          </a:xfrm>
          <a:prstGeom prst="rect">
            <a:avLst/>
          </a:prstGeom>
        </p:spPr>
        <p:txBody>
          <a:bodyPr wrap="square">
            <a:spAutoFit/>
          </a:bodyPr>
          <a:lstStyle/>
          <a:p>
            <a:r>
              <a:rPr lang="en-AU" dirty="0">
                <a:solidFill>
                  <a:srgbClr val="000000"/>
                </a:solidFill>
              </a:rPr>
              <a:t>Explicit </a:t>
            </a:r>
            <a:r>
              <a:rPr lang="en-AU" b="1" dirty="0">
                <a:solidFill>
                  <a:srgbClr val="000000"/>
                </a:solidFill>
              </a:rPr>
              <a:t>Instruction</a:t>
            </a:r>
            <a:r>
              <a:rPr lang="en-AU" dirty="0">
                <a:solidFill>
                  <a:srgbClr val="000000"/>
                </a:solidFill>
              </a:rPr>
              <a:t>: Students are given definitions or other attributes of words to be learned. </a:t>
            </a:r>
            <a:r>
              <a:rPr lang="en-AU" b="1" dirty="0">
                <a:solidFill>
                  <a:srgbClr val="000000"/>
                </a:solidFill>
              </a:rPr>
              <a:t>Implicit Instruction</a:t>
            </a:r>
            <a:r>
              <a:rPr lang="en-AU" dirty="0">
                <a:solidFill>
                  <a:srgbClr val="000000"/>
                </a:solidFill>
              </a:rPr>
              <a:t>: Students are exposed to words or given opportunities to do a great deal of reading</a:t>
            </a:r>
            <a:endParaRPr lang="en-AU" dirty="0"/>
          </a:p>
        </p:txBody>
      </p:sp>
    </p:spTree>
    <p:extLst>
      <p:ext uri="{BB962C8B-B14F-4D97-AF65-F5344CB8AC3E}">
        <p14:creationId xmlns:p14="http://schemas.microsoft.com/office/powerpoint/2010/main" val="3687843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5717" y="345169"/>
            <a:ext cx="10269967" cy="1815882"/>
          </a:xfrm>
          <a:prstGeom prst="rect">
            <a:avLst/>
          </a:prstGeom>
        </p:spPr>
        <p:txBody>
          <a:bodyPr wrap="square">
            <a:spAutoFit/>
          </a:bodyPr>
          <a:lstStyle/>
          <a:p>
            <a:r>
              <a:rPr lang="en-AU" sz="2800" dirty="0">
                <a:solidFill>
                  <a:srgbClr val="000000"/>
                </a:solidFill>
                <a:latin typeface="Times New Roman" panose="02020603050405020304" pitchFamily="18" charset="0"/>
              </a:rPr>
              <a:t>Hammer and </a:t>
            </a:r>
            <a:r>
              <a:rPr lang="en-AU" sz="2800" dirty="0" err="1">
                <a:solidFill>
                  <a:srgbClr val="000000"/>
                </a:solidFill>
                <a:latin typeface="Times New Roman" panose="02020603050405020304" pitchFamily="18" charset="0"/>
              </a:rPr>
              <a:t>Elby</a:t>
            </a:r>
            <a:r>
              <a:rPr lang="en-AU" sz="2800" dirty="0">
                <a:solidFill>
                  <a:srgbClr val="000000"/>
                </a:solidFill>
                <a:latin typeface="Times New Roman" panose="02020603050405020304" pitchFamily="18" charset="0"/>
              </a:rPr>
              <a:t> (2002) demonstrated that teaching strategies can implicitly encourage students to use epistemological resources that will aid learning. Examples given include encouraging student debate, using design and construction activities, and using bridging analogies. </a:t>
            </a:r>
            <a:endParaRPr lang="en-AU" sz="2800" dirty="0"/>
          </a:p>
        </p:txBody>
      </p:sp>
    </p:spTree>
    <p:extLst>
      <p:ext uri="{BB962C8B-B14F-4D97-AF65-F5344CB8AC3E}">
        <p14:creationId xmlns:p14="http://schemas.microsoft.com/office/powerpoint/2010/main" val="3547242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200" y="139208"/>
            <a:ext cx="10248454" cy="5940088"/>
          </a:xfrm>
          <a:prstGeom prst="rect">
            <a:avLst/>
          </a:prstGeom>
        </p:spPr>
        <p:txBody>
          <a:bodyPr wrap="square">
            <a:spAutoFit/>
          </a:bodyPr>
          <a:lstStyle/>
          <a:p>
            <a:r>
              <a:rPr lang="en-AU" sz="2000" b="1" i="1" dirty="0">
                <a:solidFill>
                  <a:srgbClr val="FF0000"/>
                </a:solidFill>
                <a:latin typeface="Helvetica-BoldOblique"/>
              </a:rPr>
              <a:t>Good teaching</a:t>
            </a:r>
          </a:p>
          <a:p>
            <a:r>
              <a:rPr lang="en-AU" sz="2000" dirty="0">
                <a:solidFill>
                  <a:schemeClr val="accent6">
                    <a:lumMod val="75000"/>
                  </a:schemeClr>
                </a:solidFill>
                <a:latin typeface="Times-Roman"/>
              </a:rPr>
              <a:t>The question of what is “good” or “effective” teaching is an important and contentious </a:t>
            </a:r>
            <a:r>
              <a:rPr lang="en-AU" sz="2000" dirty="0" smtClean="0">
                <a:solidFill>
                  <a:schemeClr val="accent6">
                    <a:lumMod val="75000"/>
                  </a:schemeClr>
                </a:solidFill>
                <a:latin typeface="Times-Roman"/>
              </a:rPr>
              <a:t>one (Duarte </a:t>
            </a:r>
            <a:r>
              <a:rPr lang="en-AU" sz="2000" dirty="0">
                <a:solidFill>
                  <a:schemeClr val="accent6">
                    <a:lumMod val="75000"/>
                  </a:schemeClr>
                </a:solidFill>
                <a:latin typeface="Times-Roman"/>
              </a:rPr>
              <a:t>2013). Some academics believe their role is to provide the required discipline content </a:t>
            </a:r>
            <a:r>
              <a:rPr lang="en-AU" sz="2000" dirty="0" smtClean="0">
                <a:solidFill>
                  <a:schemeClr val="accent6">
                    <a:lumMod val="75000"/>
                  </a:schemeClr>
                </a:solidFill>
                <a:latin typeface="Times-Roman"/>
              </a:rPr>
              <a:t>to students.</a:t>
            </a:r>
          </a:p>
          <a:p>
            <a:r>
              <a:rPr lang="en-AU" sz="2000" dirty="0" smtClean="0">
                <a:solidFill>
                  <a:schemeClr val="accent6">
                    <a:lumMod val="75000"/>
                  </a:schemeClr>
                </a:solidFill>
                <a:latin typeface="Times-Roman"/>
              </a:rPr>
              <a:t> </a:t>
            </a:r>
          </a:p>
          <a:p>
            <a:r>
              <a:rPr lang="en-AU" sz="2000" dirty="0" smtClean="0">
                <a:solidFill>
                  <a:schemeClr val="accent6">
                    <a:lumMod val="75000"/>
                  </a:schemeClr>
                </a:solidFill>
                <a:latin typeface="Times-Roman"/>
              </a:rPr>
              <a:t>On </a:t>
            </a:r>
            <a:r>
              <a:rPr lang="en-AU" sz="2000" dirty="0">
                <a:solidFill>
                  <a:schemeClr val="accent6">
                    <a:lumMod val="75000"/>
                  </a:schemeClr>
                </a:solidFill>
                <a:latin typeface="Times-Roman"/>
              </a:rPr>
              <a:t>occasion, others cite very eloquent arguments that the discussion should focus </a:t>
            </a:r>
            <a:r>
              <a:rPr lang="en-AU" sz="2000" dirty="0" smtClean="0">
                <a:solidFill>
                  <a:schemeClr val="accent6">
                    <a:lumMod val="75000"/>
                  </a:schemeClr>
                </a:solidFill>
                <a:latin typeface="Times-Roman"/>
              </a:rPr>
              <a:t>on enhancing </a:t>
            </a:r>
            <a:r>
              <a:rPr lang="en-AU" sz="2000" dirty="0">
                <a:solidFill>
                  <a:schemeClr val="accent6">
                    <a:lumMod val="75000"/>
                  </a:schemeClr>
                </a:solidFill>
                <a:latin typeface="Times-Roman"/>
              </a:rPr>
              <a:t>learning; they contend that talking about teaching only deflects attention from </a:t>
            </a:r>
            <a:r>
              <a:rPr lang="en-AU" sz="2000" dirty="0" smtClean="0">
                <a:solidFill>
                  <a:schemeClr val="accent6">
                    <a:lumMod val="75000"/>
                  </a:schemeClr>
                </a:solidFill>
                <a:latin typeface="Times-Roman"/>
              </a:rPr>
              <a:t>what they </a:t>
            </a:r>
            <a:r>
              <a:rPr lang="en-AU" sz="2000" dirty="0">
                <a:solidFill>
                  <a:schemeClr val="accent6">
                    <a:lumMod val="75000"/>
                  </a:schemeClr>
                </a:solidFill>
                <a:latin typeface="Times-Roman"/>
              </a:rPr>
              <a:t>must consider, plan and organise and </a:t>
            </a:r>
            <a:r>
              <a:rPr lang="en-AU" sz="2000" b="1" dirty="0">
                <a:solidFill>
                  <a:schemeClr val="accent6">
                    <a:lumMod val="75000"/>
                  </a:schemeClr>
                </a:solidFill>
                <a:latin typeface="Times-Bold"/>
              </a:rPr>
              <a:t>do, </a:t>
            </a:r>
            <a:r>
              <a:rPr lang="en-AU" sz="2000" dirty="0">
                <a:solidFill>
                  <a:schemeClr val="accent6">
                    <a:lumMod val="75000"/>
                  </a:schemeClr>
                </a:solidFill>
                <a:latin typeface="Times-Roman"/>
              </a:rPr>
              <a:t>and what skills and competencies they need to hone</a:t>
            </a:r>
            <a:r>
              <a:rPr lang="en-AU" sz="2000" dirty="0" smtClean="0">
                <a:solidFill>
                  <a:schemeClr val="accent6">
                    <a:lumMod val="75000"/>
                  </a:schemeClr>
                </a:solidFill>
                <a:latin typeface="Times-Roman"/>
              </a:rPr>
              <a:t>.</a:t>
            </a:r>
          </a:p>
          <a:p>
            <a:endParaRPr lang="en-AU" sz="2000" dirty="0">
              <a:solidFill>
                <a:schemeClr val="accent6">
                  <a:lumMod val="75000"/>
                </a:schemeClr>
              </a:solidFill>
              <a:latin typeface="Times-Roman"/>
            </a:endParaRPr>
          </a:p>
          <a:p>
            <a:r>
              <a:rPr lang="en-AU" sz="2000" dirty="0">
                <a:solidFill>
                  <a:schemeClr val="accent6">
                    <a:lumMod val="75000"/>
                  </a:schemeClr>
                </a:solidFill>
                <a:latin typeface="Times-Roman"/>
              </a:rPr>
              <a:t>Likewise, some academics do not believe it is their job to help students learn; rather, they </a:t>
            </a:r>
            <a:r>
              <a:rPr lang="en-AU" sz="2000" dirty="0" smtClean="0">
                <a:solidFill>
                  <a:schemeClr val="accent6">
                    <a:lumMod val="75000"/>
                  </a:schemeClr>
                </a:solidFill>
                <a:latin typeface="Times-Roman"/>
              </a:rPr>
              <a:t>are simply </a:t>
            </a:r>
            <a:r>
              <a:rPr lang="en-AU" sz="2000" dirty="0">
                <a:solidFill>
                  <a:schemeClr val="accent6">
                    <a:lumMod val="75000"/>
                  </a:schemeClr>
                </a:solidFill>
                <a:latin typeface="Times-Roman"/>
              </a:rPr>
              <a:t>there to explain concepts and answer questions (Bhatti 2012; Prosser &amp; </a:t>
            </a:r>
            <a:r>
              <a:rPr lang="en-AU" sz="2000" dirty="0" err="1">
                <a:solidFill>
                  <a:schemeClr val="accent6">
                    <a:lumMod val="75000"/>
                  </a:schemeClr>
                </a:solidFill>
                <a:latin typeface="Times-Roman"/>
              </a:rPr>
              <a:t>Trigwell</a:t>
            </a:r>
            <a:r>
              <a:rPr lang="en-AU" sz="2000" dirty="0">
                <a:solidFill>
                  <a:schemeClr val="accent6">
                    <a:lumMod val="75000"/>
                  </a:schemeClr>
                </a:solidFill>
                <a:latin typeface="Times-Roman"/>
              </a:rPr>
              <a:t> 1999a</a:t>
            </a:r>
            <a:r>
              <a:rPr lang="en-AU" sz="2000" dirty="0" smtClean="0">
                <a:solidFill>
                  <a:schemeClr val="accent6">
                    <a:lumMod val="75000"/>
                  </a:schemeClr>
                </a:solidFill>
                <a:latin typeface="Times-Roman"/>
              </a:rPr>
              <a:t>).</a:t>
            </a:r>
          </a:p>
          <a:p>
            <a:endParaRPr lang="en-AU" sz="2000" dirty="0">
              <a:solidFill>
                <a:schemeClr val="accent6">
                  <a:lumMod val="75000"/>
                </a:schemeClr>
              </a:solidFill>
              <a:latin typeface="Times-Roman"/>
            </a:endParaRPr>
          </a:p>
          <a:p>
            <a:r>
              <a:rPr lang="en-AU" sz="2000" dirty="0">
                <a:solidFill>
                  <a:schemeClr val="accent6">
                    <a:lumMod val="75000"/>
                  </a:schemeClr>
                </a:solidFill>
                <a:latin typeface="Times-Roman"/>
              </a:rPr>
              <a:t>The latter view also underpins conceptions that it is not the academic’s fault if students do </a:t>
            </a:r>
            <a:r>
              <a:rPr lang="en-AU" sz="2000" dirty="0" smtClean="0">
                <a:solidFill>
                  <a:schemeClr val="accent6">
                    <a:lumMod val="75000"/>
                  </a:schemeClr>
                </a:solidFill>
                <a:latin typeface="Times-Roman"/>
              </a:rPr>
              <a:t>not learn</a:t>
            </a:r>
            <a:r>
              <a:rPr lang="en-AU" sz="2000" dirty="0">
                <a:solidFill>
                  <a:schemeClr val="accent6">
                    <a:lumMod val="75000"/>
                  </a:schemeClr>
                </a:solidFill>
                <a:latin typeface="Times-Roman"/>
              </a:rPr>
              <a:t>, as students’ learning is somehow divorced from the actions of the lecturer, who </a:t>
            </a:r>
            <a:r>
              <a:rPr lang="en-AU" sz="2000" dirty="0" smtClean="0">
                <a:solidFill>
                  <a:schemeClr val="accent6">
                    <a:lumMod val="75000"/>
                  </a:schemeClr>
                </a:solidFill>
                <a:latin typeface="Times-Roman"/>
              </a:rPr>
              <a:t>provided the </a:t>
            </a:r>
            <a:r>
              <a:rPr lang="en-AU" sz="2000" dirty="0">
                <a:solidFill>
                  <a:schemeClr val="accent6">
                    <a:lumMod val="75000"/>
                  </a:schemeClr>
                </a:solidFill>
                <a:latin typeface="Times-Roman"/>
              </a:rPr>
              <a:t>content, or “cast pearls before swine”, in the lecture theatre. Our later research found </a:t>
            </a:r>
            <a:r>
              <a:rPr lang="en-AU" sz="2000" dirty="0" smtClean="0">
                <a:solidFill>
                  <a:schemeClr val="accent6">
                    <a:lumMod val="75000"/>
                  </a:schemeClr>
                </a:solidFill>
                <a:latin typeface="Times-Roman"/>
              </a:rPr>
              <a:t>there were </a:t>
            </a:r>
            <a:r>
              <a:rPr lang="en-AU" sz="2000" dirty="0">
                <a:solidFill>
                  <a:schemeClr val="accent6">
                    <a:lumMod val="75000"/>
                  </a:schemeClr>
                </a:solidFill>
                <a:latin typeface="Times-Roman"/>
              </a:rPr>
              <a:t>even some within the professoriate who deny that there is a pedagogical knowledge </a:t>
            </a:r>
            <a:r>
              <a:rPr lang="en-AU" sz="2000" dirty="0" smtClean="0">
                <a:solidFill>
                  <a:schemeClr val="accent6">
                    <a:lumMod val="75000"/>
                  </a:schemeClr>
                </a:solidFill>
                <a:latin typeface="Times-Roman"/>
              </a:rPr>
              <a:t>base (Scott </a:t>
            </a:r>
            <a:r>
              <a:rPr lang="en-AU" sz="2000" dirty="0">
                <a:solidFill>
                  <a:schemeClr val="accent6">
                    <a:lumMod val="75000"/>
                  </a:schemeClr>
                </a:solidFill>
                <a:latin typeface="Times-Roman"/>
              </a:rPr>
              <a:t>&amp; Scott in press).</a:t>
            </a:r>
            <a:endParaRPr lang="en-AU" sz="2000" dirty="0">
              <a:solidFill>
                <a:schemeClr val="accent6">
                  <a:lumMod val="75000"/>
                </a:schemeClr>
              </a:solidFill>
            </a:endParaRPr>
          </a:p>
        </p:txBody>
      </p:sp>
    </p:spTree>
    <p:extLst>
      <p:ext uri="{BB962C8B-B14F-4D97-AF65-F5344CB8AC3E}">
        <p14:creationId xmlns:p14="http://schemas.microsoft.com/office/powerpoint/2010/main" val="429333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1628" y="373581"/>
            <a:ext cx="9947238" cy="3108543"/>
          </a:xfrm>
          <a:prstGeom prst="rect">
            <a:avLst/>
          </a:prstGeom>
        </p:spPr>
        <p:txBody>
          <a:bodyPr wrap="square">
            <a:spAutoFit/>
          </a:bodyPr>
          <a:lstStyle/>
          <a:p>
            <a:r>
              <a:rPr lang="en-AU" sz="2800" dirty="0" smtClean="0">
                <a:solidFill>
                  <a:schemeClr val="accent6">
                    <a:lumMod val="75000"/>
                  </a:schemeClr>
                </a:solidFill>
                <a:latin typeface="Times-Roman"/>
              </a:rPr>
              <a:t>Conceptual </a:t>
            </a:r>
            <a:r>
              <a:rPr lang="en-AU" sz="2800" dirty="0">
                <a:solidFill>
                  <a:schemeClr val="accent6">
                    <a:lumMod val="75000"/>
                  </a:schemeClr>
                </a:solidFill>
                <a:latin typeface="Times-Roman"/>
              </a:rPr>
              <a:t>knowledge’:</a:t>
            </a:r>
          </a:p>
          <a:p>
            <a:r>
              <a:rPr lang="en-AU" sz="2800" i="1" dirty="0" smtClean="0">
                <a:solidFill>
                  <a:schemeClr val="accent6">
                    <a:lumMod val="50000"/>
                  </a:schemeClr>
                </a:solidFill>
                <a:latin typeface="Times-Italic"/>
              </a:rPr>
              <a:t>Competence </a:t>
            </a:r>
            <a:r>
              <a:rPr lang="en-AU" sz="2800" i="1" dirty="0">
                <a:solidFill>
                  <a:schemeClr val="accent6">
                    <a:lumMod val="50000"/>
                  </a:schemeClr>
                </a:solidFill>
                <a:latin typeface="Times-Italic"/>
              </a:rPr>
              <a:t>in applying </a:t>
            </a:r>
            <a:r>
              <a:rPr lang="en-AU" sz="2800" i="1" dirty="0" err="1">
                <a:solidFill>
                  <a:schemeClr val="accent6">
                    <a:lumMod val="50000"/>
                  </a:schemeClr>
                </a:solidFill>
                <a:latin typeface="Times-Italic"/>
              </a:rPr>
              <a:t>geoscientific</a:t>
            </a:r>
            <a:r>
              <a:rPr lang="en-AU" sz="2800" i="1" dirty="0">
                <a:solidFill>
                  <a:schemeClr val="accent6">
                    <a:lumMod val="50000"/>
                  </a:schemeClr>
                </a:solidFill>
                <a:latin typeface="Times-Italic"/>
              </a:rPr>
              <a:t> principles to understanding the sedimentary </a:t>
            </a:r>
            <a:r>
              <a:rPr lang="en-AU" sz="2800" i="1" dirty="0" smtClean="0">
                <a:solidFill>
                  <a:schemeClr val="accent6">
                    <a:lumMod val="50000"/>
                  </a:schemeClr>
                </a:solidFill>
                <a:latin typeface="Times-Italic"/>
              </a:rPr>
              <a:t>and igneous </a:t>
            </a:r>
            <a:r>
              <a:rPr lang="en-AU" sz="2800" i="1" dirty="0">
                <a:solidFill>
                  <a:schemeClr val="accent6">
                    <a:lumMod val="50000"/>
                  </a:schemeClr>
                </a:solidFill>
                <a:latin typeface="Times-Italic"/>
              </a:rPr>
              <a:t>environments in the world around you </a:t>
            </a:r>
            <a:r>
              <a:rPr lang="en-AU" sz="2800" dirty="0" smtClean="0">
                <a:solidFill>
                  <a:schemeClr val="accent6">
                    <a:lumMod val="50000"/>
                  </a:schemeClr>
                </a:solidFill>
                <a:latin typeface="Times-Roman"/>
              </a:rPr>
              <a:t>.</a:t>
            </a:r>
            <a:endParaRPr lang="en-AU" sz="2800" dirty="0">
              <a:solidFill>
                <a:schemeClr val="accent6">
                  <a:lumMod val="50000"/>
                </a:schemeClr>
              </a:solidFill>
              <a:latin typeface="Times-Roman"/>
            </a:endParaRPr>
          </a:p>
          <a:p>
            <a:r>
              <a:rPr lang="en-AU" sz="2800" dirty="0">
                <a:solidFill>
                  <a:schemeClr val="accent3">
                    <a:lumMod val="50000"/>
                  </a:schemeClr>
                </a:solidFill>
                <a:latin typeface="Times-Roman"/>
              </a:rPr>
              <a:t>And, in relation to ‘</a:t>
            </a:r>
            <a:r>
              <a:rPr lang="en-AU" sz="2800" dirty="0">
                <a:solidFill>
                  <a:srgbClr val="7030A0"/>
                </a:solidFill>
                <a:latin typeface="Times-Roman"/>
              </a:rPr>
              <a:t>procedural’ knowledge:</a:t>
            </a:r>
          </a:p>
          <a:p>
            <a:r>
              <a:rPr lang="en-AU" sz="2800" i="1" dirty="0">
                <a:solidFill>
                  <a:schemeClr val="accent3">
                    <a:lumMod val="50000"/>
                  </a:schemeClr>
                </a:solidFill>
                <a:latin typeface="Times-Italic"/>
              </a:rPr>
              <a:t>Use a computer package to find solutions to formulated problems</a:t>
            </a:r>
            <a:endParaRPr lang="en-AU" sz="2800" dirty="0">
              <a:solidFill>
                <a:schemeClr val="accent3">
                  <a:lumMod val="50000"/>
                </a:schemeClr>
              </a:solidFill>
            </a:endParaRPr>
          </a:p>
        </p:txBody>
      </p:sp>
    </p:spTree>
    <p:extLst>
      <p:ext uri="{BB962C8B-B14F-4D97-AF65-F5344CB8AC3E}">
        <p14:creationId xmlns:p14="http://schemas.microsoft.com/office/powerpoint/2010/main" val="3025886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8597" y="411107"/>
            <a:ext cx="9646024" cy="4524315"/>
          </a:xfrm>
          <a:prstGeom prst="rect">
            <a:avLst/>
          </a:prstGeom>
        </p:spPr>
        <p:txBody>
          <a:bodyPr wrap="square">
            <a:spAutoFit/>
          </a:bodyPr>
          <a:lstStyle/>
          <a:p>
            <a:r>
              <a:rPr lang="en-AU" sz="2400" b="1" i="1" dirty="0">
                <a:latin typeface="Helvetica-BoldOblique"/>
              </a:rPr>
              <a:t>Instructional design</a:t>
            </a:r>
          </a:p>
          <a:p>
            <a:r>
              <a:rPr lang="en-AU" sz="2400" dirty="0">
                <a:solidFill>
                  <a:srgbClr val="C00000"/>
                </a:solidFill>
                <a:latin typeface="Times-Roman"/>
              </a:rPr>
              <a:t>This unit was proposed to satisfy a key criterion in the pursuit of accreditation for the </a:t>
            </a:r>
            <a:r>
              <a:rPr lang="en-AU" sz="2400" dirty="0" smtClean="0">
                <a:solidFill>
                  <a:srgbClr val="C00000"/>
                </a:solidFill>
                <a:latin typeface="Times-Roman"/>
              </a:rPr>
              <a:t>business degree</a:t>
            </a:r>
            <a:r>
              <a:rPr lang="en-AU" sz="2400" dirty="0">
                <a:solidFill>
                  <a:srgbClr val="C00000"/>
                </a:solidFill>
                <a:latin typeface="Times-Roman"/>
              </a:rPr>
              <a:t>; that is, there was the need to ensure that students were provided with the opportunity to</a:t>
            </a:r>
          </a:p>
          <a:p>
            <a:r>
              <a:rPr lang="en-AU" sz="2400" dirty="0">
                <a:solidFill>
                  <a:srgbClr val="C00000"/>
                </a:solidFill>
                <a:latin typeface="Times-Roman"/>
              </a:rPr>
              <a:t>demonstrate their development and refinement of a range of professional skills integrated </a:t>
            </a:r>
            <a:r>
              <a:rPr lang="en-AU" sz="2400" dirty="0" smtClean="0">
                <a:solidFill>
                  <a:srgbClr val="C00000"/>
                </a:solidFill>
                <a:latin typeface="Times-Roman"/>
              </a:rPr>
              <a:t>with their </a:t>
            </a:r>
            <a:r>
              <a:rPr lang="en-AU" sz="2400" dirty="0">
                <a:solidFill>
                  <a:srgbClr val="C00000"/>
                </a:solidFill>
                <a:latin typeface="Times-Roman"/>
              </a:rPr>
              <a:t>discipline knowledge. </a:t>
            </a:r>
            <a:endParaRPr lang="en-AU" sz="2400" dirty="0" smtClean="0">
              <a:solidFill>
                <a:srgbClr val="C00000"/>
              </a:solidFill>
              <a:latin typeface="Times-Roman"/>
            </a:endParaRPr>
          </a:p>
          <a:p>
            <a:endParaRPr lang="en-AU" sz="2400" dirty="0">
              <a:solidFill>
                <a:srgbClr val="C00000"/>
              </a:solidFill>
              <a:latin typeface="Times-Roman"/>
            </a:endParaRPr>
          </a:p>
          <a:p>
            <a:r>
              <a:rPr lang="en-AU" sz="2400" dirty="0" smtClean="0">
                <a:solidFill>
                  <a:srgbClr val="C00000"/>
                </a:solidFill>
                <a:latin typeface="Times-Roman"/>
              </a:rPr>
              <a:t>Unlike </a:t>
            </a:r>
            <a:r>
              <a:rPr lang="en-AU" sz="2400" dirty="0">
                <a:solidFill>
                  <a:srgbClr val="C00000"/>
                </a:solidFill>
                <a:latin typeface="Times-Roman"/>
              </a:rPr>
              <a:t>most other units in the </a:t>
            </a:r>
            <a:r>
              <a:rPr lang="en-AU" sz="2400" dirty="0" err="1">
                <a:solidFill>
                  <a:srgbClr val="C00000"/>
                </a:solidFill>
                <a:latin typeface="Times-Roman"/>
              </a:rPr>
              <a:t>B.Com</a:t>
            </a:r>
            <a:r>
              <a:rPr lang="en-AU" sz="2400" dirty="0">
                <a:solidFill>
                  <a:srgbClr val="C00000"/>
                </a:solidFill>
                <a:latin typeface="Times-Roman"/>
              </a:rPr>
              <a:t>, which were content-focused,</a:t>
            </a:r>
          </a:p>
          <a:p>
            <a:r>
              <a:rPr lang="en-AU" sz="2400" dirty="0">
                <a:solidFill>
                  <a:srgbClr val="C00000"/>
                </a:solidFill>
                <a:latin typeface="Times-Roman"/>
              </a:rPr>
              <a:t>this capstone unit was designed to simulate a real-world business setting whereby students </a:t>
            </a:r>
            <a:r>
              <a:rPr lang="en-AU" sz="2400" dirty="0" smtClean="0">
                <a:solidFill>
                  <a:srgbClr val="C00000"/>
                </a:solidFill>
                <a:latin typeface="Times-Roman"/>
              </a:rPr>
              <a:t>were expected </a:t>
            </a:r>
            <a:r>
              <a:rPr lang="en-AU" sz="2400" dirty="0">
                <a:solidFill>
                  <a:srgbClr val="C00000"/>
                </a:solidFill>
                <a:latin typeface="Times-Roman"/>
              </a:rPr>
              <a:t>to apply their discipline knowledge accrued over the course of their degree to the</a:t>
            </a:r>
          </a:p>
          <a:p>
            <a:r>
              <a:rPr lang="en-AU" sz="2400" dirty="0">
                <a:solidFill>
                  <a:srgbClr val="C00000"/>
                </a:solidFill>
                <a:latin typeface="Times-Roman"/>
              </a:rPr>
              <a:t>operation of a (virtual) company</a:t>
            </a:r>
            <a:endParaRPr lang="en-AU" sz="2400" dirty="0">
              <a:solidFill>
                <a:srgbClr val="C00000"/>
              </a:solidFill>
            </a:endParaRPr>
          </a:p>
        </p:txBody>
      </p:sp>
    </p:spTree>
    <p:extLst>
      <p:ext uri="{BB962C8B-B14F-4D97-AF65-F5344CB8AC3E}">
        <p14:creationId xmlns:p14="http://schemas.microsoft.com/office/powerpoint/2010/main" val="17065235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4659" y="361329"/>
            <a:ext cx="9516932" cy="2308324"/>
          </a:xfrm>
          <a:prstGeom prst="rect">
            <a:avLst/>
          </a:prstGeom>
        </p:spPr>
        <p:txBody>
          <a:bodyPr wrap="square">
            <a:spAutoFit/>
          </a:bodyPr>
          <a:lstStyle/>
          <a:p>
            <a:r>
              <a:rPr lang="en-AU" sz="2400" i="1" dirty="0" smtClean="0">
                <a:solidFill>
                  <a:srgbClr val="7030A0"/>
                </a:solidFill>
                <a:latin typeface="Times-Italic"/>
              </a:rPr>
              <a:t>To </a:t>
            </a:r>
            <a:r>
              <a:rPr lang="en-AU" sz="2400" i="1" dirty="0">
                <a:solidFill>
                  <a:srgbClr val="7030A0"/>
                </a:solidFill>
                <a:latin typeface="Times-Italic"/>
              </a:rPr>
              <a:t>do a lecture which reviewed the success of the previous week’s</a:t>
            </a:r>
          </a:p>
          <a:p>
            <a:r>
              <a:rPr lang="en-AU" sz="2400" i="1" dirty="0">
                <a:solidFill>
                  <a:srgbClr val="7030A0"/>
                </a:solidFill>
                <a:latin typeface="Times-Italic"/>
              </a:rPr>
              <a:t>team decisions and identify some of the common errors and problematic areas </a:t>
            </a:r>
            <a:r>
              <a:rPr lang="en-AU" sz="2400" i="1" dirty="0" smtClean="0">
                <a:solidFill>
                  <a:srgbClr val="7030A0"/>
                </a:solidFill>
                <a:latin typeface="Times-Italic"/>
              </a:rPr>
              <a:t>that teams </a:t>
            </a:r>
            <a:r>
              <a:rPr lang="en-AU" sz="2400" i="1" dirty="0">
                <a:solidFill>
                  <a:srgbClr val="7030A0"/>
                </a:solidFill>
                <a:latin typeface="Times-Italic"/>
              </a:rPr>
              <a:t>encountered which affected their performance…I was not supposed to </a:t>
            </a:r>
            <a:r>
              <a:rPr lang="en-AU" sz="2400" i="1" dirty="0" smtClean="0">
                <a:solidFill>
                  <a:srgbClr val="7030A0"/>
                </a:solidFill>
                <a:latin typeface="Times-Italic"/>
              </a:rPr>
              <a:t>guide or </a:t>
            </a:r>
            <a:r>
              <a:rPr lang="en-AU" sz="2400" i="1" dirty="0">
                <a:solidFill>
                  <a:srgbClr val="7030A0"/>
                </a:solidFill>
                <a:latin typeface="Times-Italic"/>
              </a:rPr>
              <a:t>interfere with the teams’ decision-making or discussions, as they were supposed</a:t>
            </a:r>
          </a:p>
          <a:p>
            <a:r>
              <a:rPr lang="en-AU" sz="2400" i="1" dirty="0">
                <a:solidFill>
                  <a:srgbClr val="7030A0"/>
                </a:solidFill>
                <a:latin typeface="Times-Italic"/>
              </a:rPr>
              <a:t>to be quite autonomous.</a:t>
            </a:r>
            <a:endParaRPr lang="en-AU" sz="2400" dirty="0">
              <a:solidFill>
                <a:srgbClr val="7030A0"/>
              </a:solidFill>
            </a:endParaRPr>
          </a:p>
        </p:txBody>
      </p:sp>
      <p:sp>
        <p:nvSpPr>
          <p:cNvPr id="3" name="Rectangle 2"/>
          <p:cNvSpPr/>
          <p:nvPr/>
        </p:nvSpPr>
        <p:spPr>
          <a:xfrm>
            <a:off x="1864659" y="2824829"/>
            <a:ext cx="9516932" cy="2308324"/>
          </a:xfrm>
          <a:prstGeom prst="rect">
            <a:avLst/>
          </a:prstGeom>
        </p:spPr>
        <p:txBody>
          <a:bodyPr wrap="square">
            <a:spAutoFit/>
          </a:bodyPr>
          <a:lstStyle/>
          <a:p>
            <a:r>
              <a:rPr lang="en-AU" sz="2400" i="1" dirty="0" smtClean="0">
                <a:solidFill>
                  <a:srgbClr val="FF0000"/>
                </a:solidFill>
                <a:latin typeface="Times-Italic"/>
              </a:rPr>
              <a:t>The </a:t>
            </a:r>
            <a:r>
              <a:rPr lang="en-AU" sz="2400" i="1" dirty="0">
                <a:solidFill>
                  <a:srgbClr val="FF0000"/>
                </a:solidFill>
                <a:latin typeface="Times-Italic"/>
              </a:rPr>
              <a:t>students expect me to teach, and if I do not give them the right direction they </a:t>
            </a:r>
            <a:r>
              <a:rPr lang="en-AU" sz="2400" i="1" dirty="0" smtClean="0">
                <a:solidFill>
                  <a:srgbClr val="FF0000"/>
                </a:solidFill>
                <a:latin typeface="Times-Italic"/>
              </a:rPr>
              <a:t>will get </a:t>
            </a:r>
            <a:r>
              <a:rPr lang="en-AU" sz="2400" i="1" dirty="0">
                <a:solidFill>
                  <a:srgbClr val="FF0000"/>
                </a:solidFill>
                <a:latin typeface="Times-Italic"/>
              </a:rPr>
              <a:t>angry with me.... [The students] had no experience and I could have given </a:t>
            </a:r>
            <a:r>
              <a:rPr lang="en-AU" sz="2400" i="1" dirty="0" smtClean="0">
                <a:solidFill>
                  <a:srgbClr val="FF0000"/>
                </a:solidFill>
                <a:latin typeface="Times-Italic"/>
              </a:rPr>
              <a:t>them good </a:t>
            </a:r>
            <a:r>
              <a:rPr lang="en-AU" sz="2400" i="1" dirty="0">
                <a:solidFill>
                  <a:srgbClr val="FF0000"/>
                </a:solidFill>
                <a:latin typeface="Times-Italic"/>
              </a:rPr>
              <a:t>advice, but this was not allowed…my hands were tied by the unit outline and</a:t>
            </a:r>
          </a:p>
          <a:p>
            <a:r>
              <a:rPr lang="en-AU" sz="2400" i="1" dirty="0">
                <a:solidFill>
                  <a:srgbClr val="FF0000"/>
                </a:solidFill>
                <a:latin typeface="Times-Italic"/>
              </a:rPr>
              <a:t>structure of the unit, which meant the students were teaching themselves.… I am </a:t>
            </a:r>
            <a:r>
              <a:rPr lang="en-AU" sz="2400" i="1" dirty="0" smtClean="0">
                <a:solidFill>
                  <a:srgbClr val="FF0000"/>
                </a:solidFill>
                <a:latin typeface="Times-Italic"/>
              </a:rPr>
              <a:t>not sure </a:t>
            </a:r>
            <a:r>
              <a:rPr lang="en-AU" sz="2400" i="1" dirty="0">
                <a:solidFill>
                  <a:srgbClr val="FF0000"/>
                </a:solidFill>
                <a:latin typeface="Times-Italic"/>
              </a:rPr>
              <a:t>why I was there, really.</a:t>
            </a:r>
            <a:endParaRPr lang="en-AU" sz="2400" dirty="0">
              <a:solidFill>
                <a:srgbClr val="FF0000"/>
              </a:solidFill>
            </a:endParaRPr>
          </a:p>
        </p:txBody>
      </p:sp>
      <p:sp>
        <p:nvSpPr>
          <p:cNvPr id="4" name="Rectangle 3"/>
          <p:cNvSpPr/>
          <p:nvPr/>
        </p:nvSpPr>
        <p:spPr>
          <a:xfrm>
            <a:off x="2079812" y="5268570"/>
            <a:ext cx="9387840" cy="1631216"/>
          </a:xfrm>
          <a:prstGeom prst="rect">
            <a:avLst/>
          </a:prstGeom>
        </p:spPr>
        <p:txBody>
          <a:bodyPr wrap="square">
            <a:spAutoFit/>
          </a:bodyPr>
          <a:lstStyle/>
          <a:p>
            <a:r>
              <a:rPr lang="en-AU" sz="2000" dirty="0" smtClean="0">
                <a:latin typeface="Times-Roman"/>
              </a:rPr>
              <a:t>For </a:t>
            </a:r>
            <a:r>
              <a:rPr lang="en-AU" sz="2000" dirty="0">
                <a:latin typeface="Times-Roman"/>
              </a:rPr>
              <a:t>optimal teaching and learning results, there must be both good</a:t>
            </a:r>
          </a:p>
          <a:p>
            <a:r>
              <a:rPr lang="en-AU" sz="2000" dirty="0">
                <a:latin typeface="Times-Roman"/>
              </a:rPr>
              <a:t>instructional design </a:t>
            </a:r>
            <a:r>
              <a:rPr lang="en-AU" sz="2000" b="1" dirty="0">
                <a:latin typeface="Times-Bold"/>
              </a:rPr>
              <a:t>and </a:t>
            </a:r>
            <a:r>
              <a:rPr lang="en-AU" sz="2000" dirty="0">
                <a:latin typeface="Times-Roman"/>
              </a:rPr>
              <a:t>good teaching – that is, effective teaching that promotes optimal </a:t>
            </a:r>
            <a:r>
              <a:rPr lang="en-AU" sz="2000" dirty="0" smtClean="0">
                <a:latin typeface="Times-Roman"/>
              </a:rPr>
              <a:t>learning outcomes.</a:t>
            </a:r>
          </a:p>
          <a:p>
            <a:endParaRPr lang="en-AU" sz="2000" dirty="0">
              <a:latin typeface="Times-Roman"/>
            </a:endParaRPr>
          </a:p>
          <a:p>
            <a:r>
              <a:rPr lang="en-AU" sz="2000" dirty="0" smtClean="0">
                <a:latin typeface="Times-Roman"/>
              </a:rPr>
              <a:t>READ  Internship</a:t>
            </a:r>
            <a:endParaRPr lang="en-AU" sz="2000" dirty="0"/>
          </a:p>
        </p:txBody>
      </p:sp>
    </p:spTree>
    <p:extLst>
      <p:ext uri="{BB962C8B-B14F-4D97-AF65-F5344CB8AC3E}">
        <p14:creationId xmlns:p14="http://schemas.microsoft.com/office/powerpoint/2010/main" val="360501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9303" y="107576"/>
            <a:ext cx="10592697" cy="5632311"/>
          </a:xfrm>
          <a:prstGeom prst="rect">
            <a:avLst/>
          </a:prstGeom>
        </p:spPr>
        <p:txBody>
          <a:bodyPr wrap="square">
            <a:spAutoFit/>
          </a:bodyPr>
          <a:lstStyle/>
          <a:p>
            <a:r>
              <a:rPr lang="en-AU" sz="2400" b="1" dirty="0">
                <a:solidFill>
                  <a:srgbClr val="FF0000"/>
                </a:solidFill>
                <a:latin typeface="TimesNewRomanPS-BoldMT"/>
              </a:rPr>
              <a:t>The Teacher–Student </a:t>
            </a:r>
            <a:r>
              <a:rPr lang="en-AU" sz="2400" b="1" dirty="0" smtClean="0">
                <a:solidFill>
                  <a:srgbClr val="FF0000"/>
                </a:solidFill>
                <a:latin typeface="TimesNewRomanPS-BoldMT"/>
              </a:rPr>
              <a:t>Relationship</a:t>
            </a:r>
          </a:p>
          <a:p>
            <a:endParaRPr lang="en-AU" sz="2400" b="1" dirty="0">
              <a:latin typeface="TimesNewRomanPS-BoldMT"/>
            </a:endParaRPr>
          </a:p>
          <a:p>
            <a:r>
              <a:rPr lang="en-AU" sz="2400" dirty="0">
                <a:solidFill>
                  <a:srgbClr val="002060"/>
                </a:solidFill>
                <a:latin typeface="TimesNewRomanPSMT"/>
              </a:rPr>
              <a:t>The teacher–student relationship is one of the most powerful elements within </a:t>
            </a:r>
            <a:r>
              <a:rPr lang="en-AU" sz="2400" dirty="0" smtClean="0">
                <a:solidFill>
                  <a:srgbClr val="002060"/>
                </a:solidFill>
                <a:latin typeface="TimesNewRomanPSMT"/>
              </a:rPr>
              <a:t>the learning </a:t>
            </a:r>
            <a:r>
              <a:rPr lang="en-AU" sz="2400" dirty="0">
                <a:solidFill>
                  <a:srgbClr val="002060"/>
                </a:solidFill>
                <a:latin typeface="TimesNewRomanPSMT"/>
              </a:rPr>
              <a:t>environment. </a:t>
            </a:r>
            <a:endParaRPr lang="en-AU" sz="2400" dirty="0" smtClean="0">
              <a:solidFill>
                <a:srgbClr val="002060"/>
              </a:solidFill>
              <a:latin typeface="TimesNewRomanPSMT"/>
            </a:endParaRPr>
          </a:p>
          <a:p>
            <a:endParaRPr lang="en-AU" sz="2400" dirty="0">
              <a:solidFill>
                <a:srgbClr val="002060"/>
              </a:solidFill>
              <a:latin typeface="TimesNewRomanPSMT"/>
            </a:endParaRPr>
          </a:p>
          <a:p>
            <a:r>
              <a:rPr lang="en-AU" sz="2400" dirty="0" smtClean="0">
                <a:solidFill>
                  <a:srgbClr val="002060"/>
                </a:solidFill>
                <a:latin typeface="TimesNewRomanPSMT"/>
              </a:rPr>
              <a:t>A </a:t>
            </a:r>
            <a:r>
              <a:rPr lang="en-AU" sz="2400" dirty="0">
                <a:solidFill>
                  <a:srgbClr val="002060"/>
                </a:solidFill>
                <a:latin typeface="TimesNewRomanPSMT"/>
              </a:rPr>
              <a:t>major factor affecting students’ development, </a:t>
            </a:r>
            <a:r>
              <a:rPr lang="en-AU" sz="2400" dirty="0" smtClean="0">
                <a:solidFill>
                  <a:srgbClr val="002060"/>
                </a:solidFill>
                <a:latin typeface="TimesNewRomanPSMT"/>
              </a:rPr>
              <a:t>school engagement </a:t>
            </a:r>
            <a:r>
              <a:rPr lang="en-AU" sz="2400" dirty="0">
                <a:solidFill>
                  <a:srgbClr val="002060"/>
                </a:solidFill>
                <a:latin typeface="TimesNewRomanPSMT"/>
              </a:rPr>
              <a:t>and academic motivation, teacher–student relationships form the basis </a:t>
            </a:r>
            <a:r>
              <a:rPr lang="en-AU" sz="2400" dirty="0" smtClean="0">
                <a:solidFill>
                  <a:srgbClr val="002060"/>
                </a:solidFill>
                <a:latin typeface="TimesNewRomanPSMT"/>
              </a:rPr>
              <a:t>of the </a:t>
            </a:r>
            <a:r>
              <a:rPr lang="en-AU" sz="2400" dirty="0">
                <a:solidFill>
                  <a:srgbClr val="002060"/>
                </a:solidFill>
                <a:latin typeface="TimesNewRomanPSMT"/>
              </a:rPr>
              <a:t>social context in which learning takes place (Hughes &amp; Chen, 2011; </a:t>
            </a:r>
            <a:r>
              <a:rPr lang="en-AU" sz="2400" dirty="0" err="1">
                <a:solidFill>
                  <a:srgbClr val="002060"/>
                </a:solidFill>
                <a:latin typeface="TimesNewRomanPSMT"/>
              </a:rPr>
              <a:t>Roorda</a:t>
            </a:r>
            <a:r>
              <a:rPr lang="en-AU" sz="2400" dirty="0">
                <a:solidFill>
                  <a:srgbClr val="002060"/>
                </a:solidFill>
                <a:latin typeface="TimesNewRomanPSMT"/>
              </a:rPr>
              <a:t> </a:t>
            </a:r>
            <a:r>
              <a:rPr lang="en-AU" sz="2400" i="1" dirty="0">
                <a:solidFill>
                  <a:srgbClr val="002060"/>
                </a:solidFill>
                <a:latin typeface="TimesNewRomanPS-ItalicMT"/>
              </a:rPr>
              <a:t>et al</a:t>
            </a:r>
            <a:r>
              <a:rPr lang="en-AU" sz="2400" dirty="0" smtClean="0">
                <a:solidFill>
                  <a:srgbClr val="002060"/>
                </a:solidFill>
                <a:latin typeface="TimesNewRomanPSMT"/>
              </a:rPr>
              <a:t>., 2011</a:t>
            </a:r>
            <a:r>
              <a:rPr lang="en-AU" sz="2400" dirty="0">
                <a:solidFill>
                  <a:srgbClr val="002060"/>
                </a:solidFill>
                <a:latin typeface="TimesNewRomanPSMT"/>
              </a:rPr>
              <a:t>; Spilt, </a:t>
            </a:r>
            <a:r>
              <a:rPr lang="en-AU" sz="2400" dirty="0" err="1">
                <a:solidFill>
                  <a:srgbClr val="002060"/>
                </a:solidFill>
                <a:latin typeface="TimesNewRomanPSMT"/>
              </a:rPr>
              <a:t>Koomen</a:t>
            </a:r>
            <a:r>
              <a:rPr lang="en-AU" sz="2400" dirty="0">
                <a:solidFill>
                  <a:srgbClr val="002060"/>
                </a:solidFill>
                <a:latin typeface="TimesNewRomanPSMT"/>
              </a:rPr>
              <a:t> &amp; </a:t>
            </a:r>
            <a:r>
              <a:rPr lang="en-AU" sz="2400" dirty="0" err="1">
                <a:solidFill>
                  <a:srgbClr val="002060"/>
                </a:solidFill>
                <a:latin typeface="TimesNewRomanPSMT"/>
              </a:rPr>
              <a:t>Thijs</a:t>
            </a:r>
            <a:r>
              <a:rPr lang="en-AU" sz="2400" dirty="0">
                <a:solidFill>
                  <a:srgbClr val="002060"/>
                </a:solidFill>
                <a:latin typeface="TimesNewRomanPSMT"/>
              </a:rPr>
              <a:t>, 2011). </a:t>
            </a:r>
            <a:endParaRPr lang="en-AU" sz="2400" dirty="0" smtClean="0">
              <a:solidFill>
                <a:srgbClr val="002060"/>
              </a:solidFill>
              <a:latin typeface="TimesNewRomanPSMT"/>
            </a:endParaRPr>
          </a:p>
          <a:p>
            <a:endParaRPr lang="en-AU" sz="2400" dirty="0">
              <a:solidFill>
                <a:srgbClr val="002060"/>
              </a:solidFill>
              <a:latin typeface="TimesNewRomanPSMT"/>
            </a:endParaRPr>
          </a:p>
          <a:p>
            <a:r>
              <a:rPr lang="en-AU" sz="2400" dirty="0" smtClean="0">
                <a:solidFill>
                  <a:srgbClr val="002060"/>
                </a:solidFill>
                <a:latin typeface="TimesNewRomanPSMT"/>
              </a:rPr>
              <a:t>Teacher–student </a:t>
            </a:r>
            <a:r>
              <a:rPr lang="en-AU" sz="2400" dirty="0">
                <a:solidFill>
                  <a:srgbClr val="002060"/>
                </a:solidFill>
                <a:latin typeface="TimesNewRomanPSMT"/>
              </a:rPr>
              <a:t>interactions are not </a:t>
            </a:r>
            <a:r>
              <a:rPr lang="en-AU" sz="2400" dirty="0" smtClean="0">
                <a:solidFill>
                  <a:srgbClr val="002060"/>
                </a:solidFill>
                <a:latin typeface="TimesNewRomanPSMT"/>
              </a:rPr>
              <a:t>only influenced </a:t>
            </a:r>
            <a:r>
              <a:rPr lang="en-AU" sz="2400" dirty="0">
                <a:solidFill>
                  <a:srgbClr val="002060"/>
                </a:solidFill>
                <a:latin typeface="TimesNewRomanPSMT"/>
              </a:rPr>
              <a:t>by a number of aspects including gender, but in turn also influence </a:t>
            </a:r>
            <a:r>
              <a:rPr lang="en-AU" sz="2400" dirty="0" smtClean="0">
                <a:solidFill>
                  <a:srgbClr val="002060"/>
                </a:solidFill>
                <a:latin typeface="TimesNewRomanPSMT"/>
              </a:rPr>
              <a:t>a student’s </a:t>
            </a:r>
            <a:r>
              <a:rPr lang="en-AU" sz="2400" dirty="0">
                <a:solidFill>
                  <a:srgbClr val="002060"/>
                </a:solidFill>
                <a:latin typeface="TimesNewRomanPSMT"/>
              </a:rPr>
              <a:t>academic outcomes and behaviour. Supportive and positive </a:t>
            </a:r>
            <a:r>
              <a:rPr lang="en-AU" sz="2400" dirty="0" smtClean="0">
                <a:solidFill>
                  <a:srgbClr val="002060"/>
                </a:solidFill>
                <a:latin typeface="TimesNewRomanPSMT"/>
              </a:rPr>
              <a:t>relationships between </a:t>
            </a:r>
            <a:r>
              <a:rPr lang="en-AU" sz="2400" dirty="0">
                <a:solidFill>
                  <a:srgbClr val="002060"/>
                </a:solidFill>
                <a:latin typeface="TimesNewRomanPSMT"/>
              </a:rPr>
              <a:t>teachers and students ultimately promote a “sense of school belonging” </a:t>
            </a:r>
            <a:r>
              <a:rPr lang="en-AU" sz="2400" dirty="0" smtClean="0">
                <a:solidFill>
                  <a:srgbClr val="002060"/>
                </a:solidFill>
                <a:latin typeface="TimesNewRomanPSMT"/>
              </a:rPr>
              <a:t>and encourage </a:t>
            </a:r>
            <a:r>
              <a:rPr lang="en-AU" sz="2400" dirty="0">
                <a:solidFill>
                  <a:srgbClr val="002060"/>
                </a:solidFill>
                <a:latin typeface="TimesNewRomanPSMT"/>
              </a:rPr>
              <a:t>students to “participate cooperatively in classroom activities</a:t>
            </a:r>
            <a:endParaRPr lang="en-AU" sz="2400" dirty="0">
              <a:solidFill>
                <a:srgbClr val="002060"/>
              </a:solidFill>
            </a:endParaRPr>
          </a:p>
        </p:txBody>
      </p:sp>
    </p:spTree>
    <p:extLst>
      <p:ext uri="{BB962C8B-B14F-4D97-AF65-F5344CB8AC3E}">
        <p14:creationId xmlns:p14="http://schemas.microsoft.com/office/powerpoint/2010/main" val="2121385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112" y="247042"/>
            <a:ext cx="9775115" cy="3046988"/>
          </a:xfrm>
          <a:prstGeom prst="rect">
            <a:avLst/>
          </a:prstGeom>
        </p:spPr>
        <p:txBody>
          <a:bodyPr wrap="square">
            <a:spAutoFit/>
          </a:bodyPr>
          <a:lstStyle/>
          <a:p>
            <a:r>
              <a:rPr lang="en-AU" sz="2400" b="1" i="1" dirty="0">
                <a:solidFill>
                  <a:srgbClr val="FF0000"/>
                </a:solidFill>
                <a:latin typeface="TimesNewRomanPS-BoldItalicMT"/>
              </a:rPr>
              <a:t>Intellectual Quality</a:t>
            </a:r>
          </a:p>
          <a:p>
            <a:r>
              <a:rPr lang="en-AU" sz="2400" dirty="0">
                <a:solidFill>
                  <a:srgbClr val="7030A0"/>
                </a:solidFill>
                <a:latin typeface="TimesNewRomanPSMT"/>
              </a:rPr>
              <a:t>Intellectual quality can be identified as pedagogy that focuses on producing a </a:t>
            </a:r>
            <a:r>
              <a:rPr lang="en-AU" sz="2400" dirty="0" smtClean="0">
                <a:solidFill>
                  <a:srgbClr val="7030A0"/>
                </a:solidFill>
                <a:latin typeface="TimesNewRomanPSMT"/>
              </a:rPr>
              <a:t>deep and </a:t>
            </a:r>
            <a:r>
              <a:rPr lang="en-AU" sz="2400" dirty="0">
                <a:solidFill>
                  <a:srgbClr val="7030A0"/>
                </a:solidFill>
                <a:latin typeface="TimesNewRomanPSMT"/>
              </a:rPr>
              <a:t>conceptual understanding of important skills, ideas and areas of study (</a:t>
            </a:r>
            <a:r>
              <a:rPr lang="en-AU" sz="2400" dirty="0" smtClean="0">
                <a:solidFill>
                  <a:srgbClr val="7030A0"/>
                </a:solidFill>
                <a:latin typeface="TimesNewRomanPSMT"/>
              </a:rPr>
              <a:t>NSW DET</a:t>
            </a:r>
            <a:r>
              <a:rPr lang="en-AU" sz="2400" dirty="0">
                <a:solidFill>
                  <a:srgbClr val="7030A0"/>
                </a:solidFill>
                <a:latin typeface="TimesNewRomanPSMT"/>
              </a:rPr>
              <a:t>, 2003). Classrooms high in intellectual quality encourage all students to </a:t>
            </a:r>
            <a:r>
              <a:rPr lang="en-AU" sz="2400" dirty="0" smtClean="0">
                <a:solidFill>
                  <a:srgbClr val="7030A0"/>
                </a:solidFill>
                <a:latin typeface="TimesNewRomanPSMT"/>
              </a:rPr>
              <a:t>engage in </a:t>
            </a:r>
            <a:r>
              <a:rPr lang="en-AU" sz="2400" dirty="0">
                <a:solidFill>
                  <a:srgbClr val="7030A0"/>
                </a:solidFill>
                <a:latin typeface="TimesNewRomanPSMT"/>
              </a:rPr>
              <a:t>challenging work that provides opportunities for the development of higher-order</a:t>
            </a:r>
          </a:p>
          <a:p>
            <a:r>
              <a:rPr lang="en-AU" sz="2400" dirty="0">
                <a:solidFill>
                  <a:srgbClr val="7030A0"/>
                </a:solidFill>
                <a:latin typeface="TimesNewRomanPSMT"/>
              </a:rPr>
              <a:t>thinking and substantive communication, as students work to actively </a:t>
            </a:r>
            <a:r>
              <a:rPr lang="en-AU" sz="2400" dirty="0" smtClean="0">
                <a:solidFill>
                  <a:srgbClr val="7030A0"/>
                </a:solidFill>
                <a:latin typeface="TimesNewRomanPSMT"/>
              </a:rPr>
              <a:t>construct knowledge</a:t>
            </a:r>
            <a:r>
              <a:rPr lang="en-AU" sz="2400" dirty="0">
                <a:solidFill>
                  <a:srgbClr val="7030A0"/>
                </a:solidFill>
                <a:latin typeface="TimesNewRomanPSMT"/>
              </a:rPr>
              <a:t>.</a:t>
            </a:r>
            <a:endParaRPr lang="en-AU" sz="2400" dirty="0">
              <a:solidFill>
                <a:srgbClr val="7030A0"/>
              </a:solidFill>
            </a:endParaRPr>
          </a:p>
        </p:txBody>
      </p:sp>
      <p:sp>
        <p:nvSpPr>
          <p:cNvPr id="3" name="Rectangle 2"/>
          <p:cNvSpPr/>
          <p:nvPr/>
        </p:nvSpPr>
        <p:spPr>
          <a:xfrm>
            <a:off x="1800111" y="3294030"/>
            <a:ext cx="9882693" cy="3416320"/>
          </a:xfrm>
          <a:prstGeom prst="rect">
            <a:avLst/>
          </a:prstGeom>
        </p:spPr>
        <p:txBody>
          <a:bodyPr wrap="square">
            <a:spAutoFit/>
          </a:bodyPr>
          <a:lstStyle/>
          <a:p>
            <a:r>
              <a:rPr lang="en-AU" sz="2400" b="1" i="1" dirty="0">
                <a:solidFill>
                  <a:srgbClr val="FF0000"/>
                </a:solidFill>
                <a:latin typeface="TimesNewRomanPS-BoldItalicMT"/>
              </a:rPr>
              <a:t>Quality Learning Environment</a:t>
            </a:r>
          </a:p>
          <a:p>
            <a:r>
              <a:rPr lang="en-AU" sz="2400" dirty="0">
                <a:solidFill>
                  <a:srgbClr val="7030A0"/>
                </a:solidFill>
                <a:latin typeface="TimesNewRomanPSMT"/>
              </a:rPr>
              <a:t>A quality learning environment is achieved when the classroom or other </a:t>
            </a:r>
            <a:r>
              <a:rPr lang="en-AU" sz="2400" dirty="0" smtClean="0">
                <a:solidFill>
                  <a:srgbClr val="7030A0"/>
                </a:solidFill>
                <a:latin typeface="TimesNewRomanPSMT"/>
              </a:rPr>
              <a:t>learning environment </a:t>
            </a:r>
            <a:r>
              <a:rPr lang="en-AU" sz="2400" dirty="0">
                <a:solidFill>
                  <a:srgbClr val="7030A0"/>
                </a:solidFill>
                <a:latin typeface="TimesNewRomanPSMT"/>
              </a:rPr>
              <a:t>displays “high levels of support for learning” (NSW DET, 2003, p.12).</a:t>
            </a:r>
          </a:p>
          <a:p>
            <a:r>
              <a:rPr lang="en-AU" sz="2400" dirty="0">
                <a:solidFill>
                  <a:srgbClr val="7030A0"/>
                </a:solidFill>
                <a:latin typeface="TimesNewRomanPSMT"/>
              </a:rPr>
              <a:t>Dempsey and Arthur-Kelly refer to the classroom environment as the “range </a:t>
            </a:r>
            <a:r>
              <a:rPr lang="en-AU" sz="2400" dirty="0" smtClean="0">
                <a:solidFill>
                  <a:srgbClr val="7030A0"/>
                </a:solidFill>
                <a:latin typeface="TimesNewRomanPSMT"/>
              </a:rPr>
              <a:t>of conditions </a:t>
            </a:r>
            <a:r>
              <a:rPr lang="en-AU" sz="2400" dirty="0">
                <a:solidFill>
                  <a:srgbClr val="7030A0"/>
                </a:solidFill>
                <a:latin typeface="TimesNewRomanPSMT"/>
              </a:rPr>
              <a:t>in the learning setting that interact to influence the learning outcomes </a:t>
            </a:r>
            <a:r>
              <a:rPr lang="en-AU" sz="2400" dirty="0" smtClean="0">
                <a:solidFill>
                  <a:srgbClr val="7030A0"/>
                </a:solidFill>
                <a:latin typeface="TimesNewRomanPSMT"/>
              </a:rPr>
              <a:t>from that </a:t>
            </a:r>
            <a:r>
              <a:rPr lang="en-AU" sz="2400" dirty="0">
                <a:solidFill>
                  <a:srgbClr val="7030A0"/>
                </a:solidFill>
                <a:latin typeface="TimesNewRomanPSMT"/>
              </a:rPr>
              <a:t>setting” (2007, p.110). In </a:t>
            </a:r>
            <a:r>
              <a:rPr lang="en-AU" sz="2400" dirty="0" smtClean="0">
                <a:solidFill>
                  <a:srgbClr val="7030A0"/>
                </a:solidFill>
                <a:latin typeface="TimesNewRomanPSMT"/>
              </a:rPr>
              <a:t>such environments</a:t>
            </a:r>
            <a:r>
              <a:rPr lang="en-AU" sz="2400" dirty="0">
                <a:solidFill>
                  <a:srgbClr val="7030A0"/>
                </a:solidFill>
                <a:latin typeface="TimesNewRomanPSMT"/>
              </a:rPr>
              <a:t>, positive relationships are </a:t>
            </a:r>
            <a:r>
              <a:rPr lang="en-AU" sz="2400" dirty="0" smtClean="0">
                <a:solidFill>
                  <a:srgbClr val="7030A0"/>
                </a:solidFill>
                <a:latin typeface="TimesNewRomanPSMT"/>
              </a:rPr>
              <a:t>formed between </a:t>
            </a:r>
            <a:r>
              <a:rPr lang="en-AU" sz="2400" dirty="0">
                <a:solidFill>
                  <a:srgbClr val="7030A0"/>
                </a:solidFill>
                <a:latin typeface="TimesNewRomanPSMT"/>
              </a:rPr>
              <a:t>teachers and students as they work cooperatively in an </a:t>
            </a:r>
            <a:r>
              <a:rPr lang="en-AU" sz="2400" dirty="0" smtClean="0">
                <a:solidFill>
                  <a:srgbClr val="7030A0"/>
                </a:solidFill>
                <a:latin typeface="TimesNewRomanPSMT"/>
              </a:rPr>
              <a:t>encouraging atmosphere</a:t>
            </a:r>
            <a:r>
              <a:rPr lang="en-AU" sz="2400" dirty="0">
                <a:solidFill>
                  <a:srgbClr val="7030A0"/>
                </a:solidFill>
                <a:latin typeface="TimesNewRomanPSMT"/>
              </a:rPr>
              <a:t>.</a:t>
            </a:r>
            <a:endParaRPr lang="en-AU" sz="2400" dirty="0">
              <a:solidFill>
                <a:srgbClr val="7030A0"/>
              </a:solidFill>
            </a:endParaRPr>
          </a:p>
        </p:txBody>
      </p:sp>
    </p:spTree>
    <p:extLst>
      <p:ext uri="{BB962C8B-B14F-4D97-AF65-F5344CB8AC3E}">
        <p14:creationId xmlns:p14="http://schemas.microsoft.com/office/powerpoint/2010/main" val="2824932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536" y="330404"/>
            <a:ext cx="10130118" cy="3046988"/>
          </a:xfrm>
          <a:prstGeom prst="rect">
            <a:avLst/>
          </a:prstGeom>
        </p:spPr>
        <p:txBody>
          <a:bodyPr wrap="square">
            <a:spAutoFit/>
          </a:bodyPr>
          <a:lstStyle/>
          <a:p>
            <a:r>
              <a:rPr lang="en-AU" sz="2400" b="1" i="1" dirty="0">
                <a:solidFill>
                  <a:srgbClr val="FF0000"/>
                </a:solidFill>
                <a:latin typeface="TimesNewRomanPS-BoldItalicMT"/>
              </a:rPr>
              <a:t>Significance</a:t>
            </a:r>
          </a:p>
          <a:p>
            <a:r>
              <a:rPr lang="en-AU" sz="2400" dirty="0">
                <a:solidFill>
                  <a:srgbClr val="7030A0"/>
                </a:solidFill>
                <a:latin typeface="TimesNewRomanPSMT"/>
              </a:rPr>
              <a:t>Significance refers to pedagogy that helps students see connections between </a:t>
            </a:r>
            <a:r>
              <a:rPr lang="en-AU" sz="2400" dirty="0" smtClean="0">
                <a:solidFill>
                  <a:srgbClr val="7030A0"/>
                </a:solidFill>
                <a:latin typeface="TimesNewRomanPSMT"/>
              </a:rPr>
              <a:t>their learning </a:t>
            </a:r>
            <a:r>
              <a:rPr lang="en-AU" sz="2400" dirty="0">
                <a:solidFill>
                  <a:srgbClr val="7030A0"/>
                </a:solidFill>
                <a:latin typeface="TimesNewRomanPSMT"/>
              </a:rPr>
              <a:t>and prior knowledge, assisting students in understanding that their </a:t>
            </a:r>
            <a:r>
              <a:rPr lang="en-AU" sz="2400" dirty="0" smtClean="0">
                <a:solidFill>
                  <a:srgbClr val="7030A0"/>
                </a:solidFill>
                <a:latin typeface="TimesNewRomanPSMT"/>
              </a:rPr>
              <a:t>learning matters</a:t>
            </a:r>
            <a:r>
              <a:rPr lang="en-AU" sz="2400" dirty="0">
                <a:solidFill>
                  <a:srgbClr val="7030A0"/>
                </a:solidFill>
                <a:latin typeface="TimesNewRomanPSMT"/>
              </a:rPr>
              <a:t>. </a:t>
            </a:r>
            <a:endParaRPr lang="en-AU" sz="2400" dirty="0" smtClean="0">
              <a:solidFill>
                <a:srgbClr val="7030A0"/>
              </a:solidFill>
              <a:latin typeface="TimesNewRomanPSMT"/>
            </a:endParaRPr>
          </a:p>
          <a:p>
            <a:endParaRPr lang="en-AU" sz="2400" dirty="0">
              <a:solidFill>
                <a:srgbClr val="7030A0"/>
              </a:solidFill>
              <a:latin typeface="TimesNewRomanPSMT"/>
            </a:endParaRPr>
          </a:p>
          <a:p>
            <a:r>
              <a:rPr lang="en-AU" sz="2400" dirty="0" smtClean="0">
                <a:solidFill>
                  <a:srgbClr val="7030A0"/>
                </a:solidFill>
                <a:latin typeface="TimesNewRomanPSMT"/>
              </a:rPr>
              <a:t>Learning </a:t>
            </a:r>
            <a:r>
              <a:rPr lang="en-AU" sz="2400" dirty="0">
                <a:solidFill>
                  <a:srgbClr val="7030A0"/>
                </a:solidFill>
                <a:latin typeface="TimesNewRomanPSMT"/>
              </a:rPr>
              <a:t>is therefore made meaningful as students can see the importance </a:t>
            </a:r>
            <a:r>
              <a:rPr lang="en-AU" sz="2400" dirty="0" smtClean="0">
                <a:solidFill>
                  <a:srgbClr val="7030A0"/>
                </a:solidFill>
                <a:latin typeface="TimesNewRomanPSMT"/>
              </a:rPr>
              <a:t>of their </a:t>
            </a:r>
            <a:r>
              <a:rPr lang="en-AU" sz="2400" dirty="0">
                <a:solidFill>
                  <a:srgbClr val="7030A0"/>
                </a:solidFill>
                <a:latin typeface="TimesNewRomanPSMT"/>
              </a:rPr>
              <a:t>work in contexts beyond the classroom, and the ways in which their learning </a:t>
            </a:r>
            <a:r>
              <a:rPr lang="en-AU" sz="2400" dirty="0" smtClean="0">
                <a:solidFill>
                  <a:srgbClr val="7030A0"/>
                </a:solidFill>
                <a:latin typeface="TimesNewRomanPSMT"/>
              </a:rPr>
              <a:t>and knowledge </a:t>
            </a:r>
            <a:r>
              <a:rPr lang="en-AU" sz="2400" dirty="0">
                <a:solidFill>
                  <a:srgbClr val="7030A0"/>
                </a:solidFill>
                <a:latin typeface="TimesNewRomanPSMT"/>
              </a:rPr>
              <a:t>can be applied</a:t>
            </a:r>
            <a:endParaRPr lang="en-AU" sz="2400" dirty="0">
              <a:solidFill>
                <a:srgbClr val="7030A0"/>
              </a:solidFill>
            </a:endParaRPr>
          </a:p>
        </p:txBody>
      </p:sp>
      <p:sp>
        <p:nvSpPr>
          <p:cNvPr id="3" name="Rectangle 2"/>
          <p:cNvSpPr/>
          <p:nvPr/>
        </p:nvSpPr>
        <p:spPr>
          <a:xfrm>
            <a:off x="1800112" y="3573814"/>
            <a:ext cx="10022541" cy="3046988"/>
          </a:xfrm>
          <a:prstGeom prst="rect">
            <a:avLst/>
          </a:prstGeom>
        </p:spPr>
        <p:txBody>
          <a:bodyPr wrap="square">
            <a:spAutoFit/>
          </a:bodyPr>
          <a:lstStyle/>
          <a:p>
            <a:r>
              <a:rPr lang="en-AU" sz="2400" dirty="0" smtClean="0">
                <a:latin typeface="TimesNewRomanPSMT"/>
              </a:rPr>
              <a:t>Within </a:t>
            </a:r>
            <a:r>
              <a:rPr lang="en-AU" sz="2400" dirty="0">
                <a:latin typeface="TimesNewRomanPSMT"/>
              </a:rPr>
              <a:t>the learning environment, importance needs to be placed on the </a:t>
            </a:r>
            <a:r>
              <a:rPr lang="en-AU" sz="2400" dirty="0" smtClean="0">
                <a:latin typeface="TimesNewRomanPSMT"/>
              </a:rPr>
              <a:t>development of </a:t>
            </a:r>
            <a:r>
              <a:rPr lang="en-AU" sz="2400" dirty="0">
                <a:latin typeface="TimesNewRomanPSMT"/>
              </a:rPr>
              <a:t>positive teacher–student relationships, as these relationships have </a:t>
            </a:r>
            <a:r>
              <a:rPr lang="en-AU" sz="2400" dirty="0" smtClean="0">
                <a:latin typeface="TimesNewRomanPSMT"/>
              </a:rPr>
              <a:t>immeasurable effects </a:t>
            </a:r>
            <a:r>
              <a:rPr lang="en-AU" sz="2400" dirty="0">
                <a:latin typeface="TimesNewRomanPSMT"/>
              </a:rPr>
              <a:t>on students’ academic outcomes and behaviour. </a:t>
            </a:r>
            <a:endParaRPr lang="en-AU" sz="2400" dirty="0" smtClean="0">
              <a:latin typeface="TimesNewRomanPSMT"/>
            </a:endParaRPr>
          </a:p>
          <a:p>
            <a:endParaRPr lang="en-AU" sz="2400" dirty="0">
              <a:latin typeface="TimesNewRomanPSMT"/>
            </a:endParaRPr>
          </a:p>
          <a:p>
            <a:r>
              <a:rPr lang="en-AU" sz="2400" dirty="0">
                <a:solidFill>
                  <a:srgbClr val="FF0000"/>
                </a:solidFill>
                <a:latin typeface="TimesNewRomanPSMT"/>
              </a:rPr>
              <a:t>READ  Academic and </a:t>
            </a:r>
            <a:r>
              <a:rPr lang="en-AU" sz="2400" dirty="0" smtClean="0">
                <a:solidFill>
                  <a:srgbClr val="FF0000"/>
                </a:solidFill>
                <a:latin typeface="TimesNewRomanPSMT"/>
              </a:rPr>
              <a:t>workforce</a:t>
            </a:r>
          </a:p>
          <a:p>
            <a:r>
              <a:rPr lang="en-AU" sz="2400" smtClean="0">
                <a:solidFill>
                  <a:srgbClr val="FF0000"/>
                </a:solidFill>
                <a:latin typeface="TimesNewRomanPSMT"/>
              </a:rPr>
              <a:t>READ </a:t>
            </a:r>
            <a:r>
              <a:rPr lang="en-AU" sz="2400" dirty="0" smtClean="0">
                <a:solidFill>
                  <a:srgbClr val="FF0000"/>
                </a:solidFill>
                <a:latin typeface="TimesNewRomanPSMT"/>
              </a:rPr>
              <a:t>dimensions_of_quality.pdf</a:t>
            </a:r>
          </a:p>
          <a:p>
            <a:r>
              <a:rPr lang="en-AU" sz="2400" dirty="0">
                <a:solidFill>
                  <a:srgbClr val="FF0000"/>
                </a:solidFill>
                <a:latin typeface="TimesNewRomanPSMT"/>
              </a:rPr>
              <a:t>READ NASPA partnership workbook 2017.pdf</a:t>
            </a:r>
            <a:endParaRPr lang="en-AU" sz="2400" dirty="0">
              <a:solidFill>
                <a:srgbClr val="FF0000"/>
              </a:solidFill>
            </a:endParaRPr>
          </a:p>
        </p:txBody>
      </p:sp>
    </p:spTree>
    <p:extLst>
      <p:ext uri="{BB962C8B-B14F-4D97-AF65-F5344CB8AC3E}">
        <p14:creationId xmlns:p14="http://schemas.microsoft.com/office/powerpoint/2010/main" val="428598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4807" y="296822"/>
            <a:ext cx="10205423" cy="6370975"/>
          </a:xfrm>
          <a:prstGeom prst="rect">
            <a:avLst/>
          </a:prstGeom>
        </p:spPr>
        <p:txBody>
          <a:bodyPr wrap="square">
            <a:spAutoFit/>
          </a:bodyPr>
          <a:lstStyle/>
          <a:p>
            <a:r>
              <a:rPr lang="en-AU" sz="2400" dirty="0" smtClean="0">
                <a:latin typeface="Times-Roman"/>
              </a:rPr>
              <a:t>‘</a:t>
            </a:r>
            <a:r>
              <a:rPr lang="en-AU" sz="2400" dirty="0" smtClean="0">
                <a:solidFill>
                  <a:srgbClr val="7030A0"/>
                </a:solidFill>
                <a:latin typeface="Times-Roman"/>
              </a:rPr>
              <a:t>Apply</a:t>
            </a:r>
            <a:r>
              <a:rPr lang="en-AU" sz="2400" dirty="0">
                <a:solidFill>
                  <a:srgbClr val="7030A0"/>
                </a:solidFill>
                <a:latin typeface="Times-Roman"/>
              </a:rPr>
              <a:t>’ targeted generic skills such as problem solving or</a:t>
            </a:r>
          </a:p>
          <a:p>
            <a:r>
              <a:rPr lang="en-AU" sz="2400" dirty="0">
                <a:solidFill>
                  <a:srgbClr val="7030A0"/>
                </a:solidFill>
                <a:latin typeface="Times-Roman"/>
              </a:rPr>
              <a:t>communication, without any links to the discipline context</a:t>
            </a:r>
            <a:r>
              <a:rPr lang="en-AU" sz="2400" dirty="0">
                <a:latin typeface="Times-Roman"/>
              </a:rPr>
              <a:t>. </a:t>
            </a:r>
            <a:endParaRPr lang="en-AU" sz="2400" dirty="0" smtClean="0">
              <a:latin typeface="Times-Roman"/>
            </a:endParaRPr>
          </a:p>
          <a:p>
            <a:endParaRPr lang="en-AU" sz="2400" dirty="0">
              <a:latin typeface="Times-Roman"/>
            </a:endParaRPr>
          </a:p>
          <a:p>
            <a:r>
              <a:rPr lang="en-AU" sz="2400" dirty="0" smtClean="0">
                <a:solidFill>
                  <a:srgbClr val="0070C0"/>
                </a:solidFill>
                <a:latin typeface="Times-Roman"/>
              </a:rPr>
              <a:t>An </a:t>
            </a:r>
            <a:r>
              <a:rPr lang="en-AU" sz="2400" dirty="0">
                <a:solidFill>
                  <a:srgbClr val="0070C0"/>
                </a:solidFill>
                <a:latin typeface="Times-Roman"/>
              </a:rPr>
              <a:t>example is:</a:t>
            </a:r>
          </a:p>
          <a:p>
            <a:r>
              <a:rPr lang="en-AU" sz="2400" i="1" dirty="0">
                <a:solidFill>
                  <a:srgbClr val="0070C0"/>
                </a:solidFill>
                <a:latin typeface="Times-Italic"/>
              </a:rPr>
              <a:t>Be able to make appropriate use of primary and secondary sources in mounting </a:t>
            </a:r>
            <a:r>
              <a:rPr lang="en-AU" sz="2400" i="1" dirty="0" smtClean="0">
                <a:solidFill>
                  <a:srgbClr val="0070C0"/>
                </a:solidFill>
                <a:latin typeface="Times-Italic"/>
              </a:rPr>
              <a:t>an argument .</a:t>
            </a:r>
          </a:p>
          <a:p>
            <a:endParaRPr lang="en-AU" sz="2400" i="1" dirty="0">
              <a:latin typeface="Times-Italic"/>
            </a:endParaRPr>
          </a:p>
          <a:p>
            <a:r>
              <a:rPr lang="en-AU" sz="2400" dirty="0">
                <a:solidFill>
                  <a:srgbClr val="7030A0"/>
                </a:solidFill>
                <a:latin typeface="Times-Roman"/>
              </a:rPr>
              <a:t>There were limited examples of ‘analysis’ and ‘evaluation’, for example:</a:t>
            </a:r>
          </a:p>
          <a:p>
            <a:r>
              <a:rPr lang="en-AU" sz="2400" i="1" dirty="0">
                <a:solidFill>
                  <a:srgbClr val="7030A0"/>
                </a:solidFill>
                <a:latin typeface="Times-Italic"/>
              </a:rPr>
              <a:t>Comparative analyses of aspects of HRM in operation in schools and </a:t>
            </a:r>
            <a:r>
              <a:rPr lang="en-AU" sz="2400" i="1" dirty="0" smtClean="0">
                <a:solidFill>
                  <a:srgbClr val="7030A0"/>
                </a:solidFill>
                <a:latin typeface="Times-Italic"/>
              </a:rPr>
              <a:t>workplaces</a:t>
            </a:r>
          </a:p>
          <a:p>
            <a:endParaRPr lang="en-AU" sz="2400" i="1" dirty="0">
              <a:latin typeface="Times-Italic"/>
            </a:endParaRPr>
          </a:p>
          <a:p>
            <a:r>
              <a:rPr lang="en-AU" sz="2400" dirty="0" smtClean="0">
                <a:solidFill>
                  <a:srgbClr val="7030A0"/>
                </a:solidFill>
                <a:latin typeface="Times-Roman"/>
              </a:rPr>
              <a:t>Some </a:t>
            </a:r>
            <a:r>
              <a:rPr lang="en-AU" sz="2400" dirty="0">
                <a:solidFill>
                  <a:srgbClr val="7030A0"/>
                </a:solidFill>
                <a:latin typeface="Times-Roman"/>
              </a:rPr>
              <a:t>examples seem to suggest higher order learning but have not included sufficient </a:t>
            </a:r>
            <a:r>
              <a:rPr lang="en-AU" sz="2400" dirty="0" smtClean="0">
                <a:solidFill>
                  <a:srgbClr val="7030A0"/>
                </a:solidFill>
                <a:latin typeface="Times-Roman"/>
              </a:rPr>
              <a:t>detail to </a:t>
            </a:r>
            <a:r>
              <a:rPr lang="en-AU" sz="2400" dirty="0">
                <a:solidFill>
                  <a:srgbClr val="7030A0"/>
                </a:solidFill>
                <a:latin typeface="Times-Roman"/>
              </a:rPr>
              <a:t>be sure. </a:t>
            </a:r>
            <a:endParaRPr lang="en-AU" sz="2400" dirty="0" smtClean="0">
              <a:solidFill>
                <a:srgbClr val="7030A0"/>
              </a:solidFill>
              <a:latin typeface="Times-Roman"/>
            </a:endParaRPr>
          </a:p>
          <a:p>
            <a:endParaRPr lang="en-AU" sz="2400" dirty="0">
              <a:latin typeface="Times-Roman"/>
            </a:endParaRPr>
          </a:p>
          <a:p>
            <a:r>
              <a:rPr lang="en-AU" sz="2400" dirty="0" smtClean="0">
                <a:solidFill>
                  <a:srgbClr val="0070C0"/>
                </a:solidFill>
                <a:latin typeface="Times-Roman"/>
              </a:rPr>
              <a:t>An </a:t>
            </a:r>
            <a:r>
              <a:rPr lang="en-AU" sz="2400" dirty="0">
                <a:solidFill>
                  <a:srgbClr val="0070C0"/>
                </a:solidFill>
                <a:latin typeface="Times-Roman"/>
              </a:rPr>
              <a:t>example is:</a:t>
            </a:r>
          </a:p>
          <a:p>
            <a:r>
              <a:rPr lang="en-AU" sz="2400" i="1" dirty="0">
                <a:solidFill>
                  <a:srgbClr val="0070C0"/>
                </a:solidFill>
                <a:latin typeface="Times-Italic"/>
              </a:rPr>
              <a:t>Ensure that procedures are safe for personnel and ethical with regard to flora </a:t>
            </a:r>
            <a:r>
              <a:rPr lang="en-AU" sz="2400" i="1" dirty="0" smtClean="0">
                <a:solidFill>
                  <a:srgbClr val="0070C0"/>
                </a:solidFill>
                <a:latin typeface="Times-Italic"/>
              </a:rPr>
              <a:t>and fauna </a:t>
            </a:r>
            <a:r>
              <a:rPr lang="en-AU" i="1" dirty="0" smtClean="0">
                <a:solidFill>
                  <a:srgbClr val="0070C0"/>
                </a:solidFill>
                <a:latin typeface="Times-Italic"/>
              </a:rPr>
              <a:t>.</a:t>
            </a:r>
            <a:endParaRPr lang="en-AU" dirty="0">
              <a:solidFill>
                <a:srgbClr val="0070C0"/>
              </a:solidFill>
            </a:endParaRPr>
          </a:p>
        </p:txBody>
      </p:sp>
    </p:spTree>
    <p:extLst>
      <p:ext uri="{BB962C8B-B14F-4D97-AF65-F5344CB8AC3E}">
        <p14:creationId xmlns:p14="http://schemas.microsoft.com/office/powerpoint/2010/main" val="3733994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3749" y="370777"/>
            <a:ext cx="9484659" cy="5632311"/>
          </a:xfrm>
          <a:prstGeom prst="rect">
            <a:avLst/>
          </a:prstGeom>
        </p:spPr>
        <p:txBody>
          <a:bodyPr wrap="square">
            <a:spAutoFit/>
          </a:bodyPr>
          <a:lstStyle/>
          <a:p>
            <a:r>
              <a:rPr lang="en-AU" sz="2400" dirty="0">
                <a:solidFill>
                  <a:srgbClr val="FF0000"/>
                </a:solidFill>
                <a:latin typeface="Times-Roman"/>
              </a:rPr>
              <a:t>Two learning outcomes were categorised in the cognitive dimension as ‘create’, for example</a:t>
            </a:r>
            <a:r>
              <a:rPr lang="en-AU" sz="2400" dirty="0" smtClean="0">
                <a:solidFill>
                  <a:srgbClr val="FF0000"/>
                </a:solidFill>
                <a:latin typeface="Times-Roman"/>
              </a:rPr>
              <a:t>:</a:t>
            </a:r>
          </a:p>
          <a:p>
            <a:endParaRPr lang="en-AU" sz="2400" dirty="0">
              <a:latin typeface="Times-Roman"/>
            </a:endParaRPr>
          </a:p>
          <a:p>
            <a:r>
              <a:rPr lang="fr-FR" sz="2400" i="1" dirty="0" err="1">
                <a:solidFill>
                  <a:srgbClr val="00B050"/>
                </a:solidFill>
                <a:latin typeface="Times-Italic"/>
              </a:rPr>
              <a:t>Develop</a:t>
            </a:r>
            <a:r>
              <a:rPr lang="fr-FR" sz="2400" i="1" dirty="0">
                <a:solidFill>
                  <a:srgbClr val="00B050"/>
                </a:solidFill>
                <a:latin typeface="Times-Italic"/>
              </a:rPr>
              <a:t> change management </a:t>
            </a:r>
            <a:r>
              <a:rPr lang="fr-FR" sz="2400" i="1" dirty="0" err="1">
                <a:solidFill>
                  <a:srgbClr val="00B050"/>
                </a:solidFill>
                <a:latin typeface="Times-Italic"/>
              </a:rPr>
              <a:t>strategies</a:t>
            </a:r>
            <a:r>
              <a:rPr lang="fr-FR" sz="2400" i="1" dirty="0">
                <a:solidFill>
                  <a:srgbClr val="00B050"/>
                </a:solidFill>
                <a:latin typeface="Times-Italic"/>
              </a:rPr>
              <a:t> </a:t>
            </a:r>
            <a:r>
              <a:rPr lang="fr-FR" sz="2400" i="1" dirty="0" smtClean="0">
                <a:solidFill>
                  <a:srgbClr val="00B050"/>
                </a:solidFill>
                <a:latin typeface="Times-Italic"/>
              </a:rPr>
              <a:t>.</a:t>
            </a:r>
            <a:endParaRPr lang="fr-FR" sz="2400" i="1" dirty="0">
              <a:solidFill>
                <a:srgbClr val="00B050"/>
              </a:solidFill>
              <a:latin typeface="Times-Italic"/>
            </a:endParaRPr>
          </a:p>
          <a:p>
            <a:r>
              <a:rPr lang="en-AU" sz="2400" dirty="0">
                <a:solidFill>
                  <a:srgbClr val="00B050"/>
                </a:solidFill>
                <a:latin typeface="Times-Roman"/>
              </a:rPr>
              <a:t>Only one was coded as ‘metacognitive’, however, this specific example was not </a:t>
            </a:r>
            <a:r>
              <a:rPr lang="en-AU" sz="2400" dirty="0" smtClean="0">
                <a:solidFill>
                  <a:srgbClr val="00B050"/>
                </a:solidFill>
                <a:latin typeface="Times-Roman"/>
              </a:rPr>
              <a:t>explicitly expressed </a:t>
            </a:r>
            <a:r>
              <a:rPr lang="en-AU" sz="2400" dirty="0">
                <a:solidFill>
                  <a:srgbClr val="00B050"/>
                </a:solidFill>
                <a:latin typeface="Times-Roman"/>
              </a:rPr>
              <a:t>as a learning outcome. It was part of a statement about generic skills</a:t>
            </a:r>
            <a:r>
              <a:rPr lang="en-AU" sz="2400" dirty="0" smtClean="0">
                <a:solidFill>
                  <a:srgbClr val="00B050"/>
                </a:solidFill>
                <a:latin typeface="Times-Roman"/>
              </a:rPr>
              <a:t>:</a:t>
            </a:r>
          </a:p>
          <a:p>
            <a:endParaRPr lang="en-AU" sz="2400" dirty="0">
              <a:latin typeface="Times-Roman"/>
            </a:endParaRPr>
          </a:p>
          <a:p>
            <a:r>
              <a:rPr lang="en-AU" sz="2400" i="1" dirty="0">
                <a:solidFill>
                  <a:srgbClr val="7030A0"/>
                </a:solidFill>
                <a:latin typeface="Times-Italic"/>
              </a:rPr>
              <a:t>Problem solving skills: Any piece of assessment is a problem to be solved. You need </a:t>
            </a:r>
            <a:r>
              <a:rPr lang="en-AU" sz="2400" i="1" dirty="0" smtClean="0">
                <a:solidFill>
                  <a:srgbClr val="7030A0"/>
                </a:solidFill>
                <a:latin typeface="Times-Italic"/>
              </a:rPr>
              <a:t>to identity </a:t>
            </a:r>
            <a:r>
              <a:rPr lang="en-AU" sz="2400" i="1" dirty="0">
                <a:solidFill>
                  <a:srgbClr val="7030A0"/>
                </a:solidFill>
                <a:latin typeface="Times-Italic"/>
              </a:rPr>
              <a:t>the problem and implement the most effective and efficient solution. </a:t>
            </a:r>
            <a:endParaRPr lang="en-AU" sz="2400" i="1" dirty="0" smtClean="0">
              <a:solidFill>
                <a:srgbClr val="7030A0"/>
              </a:solidFill>
              <a:latin typeface="Times-Italic"/>
            </a:endParaRPr>
          </a:p>
          <a:p>
            <a:endParaRPr lang="en-AU" sz="2400" i="1" dirty="0" smtClean="0">
              <a:latin typeface="Times-Italic"/>
            </a:endParaRPr>
          </a:p>
          <a:p>
            <a:r>
              <a:rPr lang="en-AU" sz="2400" i="1" dirty="0" smtClean="0">
                <a:solidFill>
                  <a:srgbClr val="0070C0"/>
                </a:solidFill>
                <a:latin typeface="Times-Italic"/>
              </a:rPr>
              <a:t>You are then </a:t>
            </a:r>
            <a:r>
              <a:rPr lang="en-AU" sz="2400" i="1" dirty="0">
                <a:solidFill>
                  <a:srgbClr val="0070C0"/>
                </a:solidFill>
                <a:latin typeface="Times-Italic"/>
              </a:rPr>
              <a:t>able to reflect on past assessment to learn how you may be able to improve </a:t>
            </a:r>
            <a:r>
              <a:rPr lang="en-AU" sz="2400" i="1" dirty="0" smtClean="0">
                <a:solidFill>
                  <a:srgbClr val="0070C0"/>
                </a:solidFill>
                <a:latin typeface="Times-Italic"/>
              </a:rPr>
              <a:t>your problem </a:t>
            </a:r>
            <a:r>
              <a:rPr lang="en-AU" sz="2400" i="1" dirty="0">
                <a:solidFill>
                  <a:srgbClr val="0070C0"/>
                </a:solidFill>
                <a:latin typeface="Times-Italic"/>
              </a:rPr>
              <a:t>solving skills. How could you do it better next time? How can you apply </a:t>
            </a:r>
            <a:r>
              <a:rPr lang="en-AU" sz="2400" i="1" dirty="0" smtClean="0">
                <a:solidFill>
                  <a:srgbClr val="0070C0"/>
                </a:solidFill>
                <a:latin typeface="Times-Italic"/>
              </a:rPr>
              <a:t>this to </a:t>
            </a:r>
            <a:r>
              <a:rPr lang="en-AU" sz="2400" i="1" dirty="0">
                <a:solidFill>
                  <a:srgbClr val="0070C0"/>
                </a:solidFill>
                <a:latin typeface="Times-Italic"/>
              </a:rPr>
              <a:t>other scenarios?</a:t>
            </a:r>
            <a:endParaRPr lang="en-AU" sz="2400" dirty="0">
              <a:solidFill>
                <a:srgbClr val="0070C0"/>
              </a:solidFill>
            </a:endParaRPr>
          </a:p>
        </p:txBody>
      </p:sp>
    </p:spTree>
    <p:extLst>
      <p:ext uri="{BB962C8B-B14F-4D97-AF65-F5344CB8AC3E}">
        <p14:creationId xmlns:p14="http://schemas.microsoft.com/office/powerpoint/2010/main" val="301045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293" y="234936"/>
            <a:ext cx="10216180" cy="3539430"/>
          </a:xfrm>
          <a:prstGeom prst="rect">
            <a:avLst/>
          </a:prstGeom>
        </p:spPr>
        <p:txBody>
          <a:bodyPr wrap="square">
            <a:spAutoFit/>
          </a:bodyPr>
          <a:lstStyle/>
          <a:p>
            <a:r>
              <a:rPr lang="en-AU" sz="2800" dirty="0" smtClean="0">
                <a:solidFill>
                  <a:srgbClr val="FF0000"/>
                </a:solidFill>
                <a:latin typeface="Times-Roman"/>
              </a:rPr>
              <a:t>How </a:t>
            </a:r>
            <a:r>
              <a:rPr lang="en-AU" sz="2800" dirty="0">
                <a:solidFill>
                  <a:srgbClr val="FF0000"/>
                </a:solidFill>
                <a:latin typeface="Times-Roman"/>
              </a:rPr>
              <a:t>learning </a:t>
            </a:r>
            <a:r>
              <a:rPr lang="en-AU" sz="2800" dirty="0" smtClean="0">
                <a:solidFill>
                  <a:srgbClr val="FF0000"/>
                </a:solidFill>
                <a:latin typeface="Times-Roman"/>
              </a:rPr>
              <a:t>outcomes are </a:t>
            </a:r>
            <a:r>
              <a:rPr lang="en-AU" sz="2800" dirty="0">
                <a:solidFill>
                  <a:srgbClr val="FF0000"/>
                </a:solidFill>
                <a:latin typeface="Times-Roman"/>
              </a:rPr>
              <a:t>articulated:</a:t>
            </a:r>
          </a:p>
          <a:p>
            <a:r>
              <a:rPr lang="en-AU" sz="2800" dirty="0">
                <a:solidFill>
                  <a:srgbClr val="7030A0"/>
                </a:solidFill>
                <a:latin typeface="Symbol" panose="05050102010706020507" pitchFamily="18" charset="2"/>
              </a:rPr>
              <a:t>• </a:t>
            </a:r>
            <a:r>
              <a:rPr lang="en-AU" sz="2800" dirty="0">
                <a:solidFill>
                  <a:srgbClr val="7030A0"/>
                </a:solidFill>
                <a:latin typeface="Times-Roman"/>
              </a:rPr>
              <a:t>Some focused on the intentions of the teacher</a:t>
            </a:r>
          </a:p>
          <a:p>
            <a:r>
              <a:rPr lang="en-AU" sz="2800" dirty="0">
                <a:solidFill>
                  <a:srgbClr val="7030A0"/>
                </a:solidFill>
                <a:latin typeface="Symbol" panose="05050102010706020507" pitchFamily="18" charset="2"/>
              </a:rPr>
              <a:t>• </a:t>
            </a:r>
            <a:r>
              <a:rPr lang="en-AU" sz="2800" dirty="0">
                <a:solidFill>
                  <a:srgbClr val="7030A0"/>
                </a:solidFill>
                <a:latin typeface="Times-Roman"/>
              </a:rPr>
              <a:t>Some focused on learning processes</a:t>
            </a:r>
          </a:p>
          <a:p>
            <a:r>
              <a:rPr lang="en-AU" sz="2800" dirty="0">
                <a:solidFill>
                  <a:srgbClr val="7030A0"/>
                </a:solidFill>
                <a:latin typeface="Symbol" panose="05050102010706020507" pitchFamily="18" charset="2"/>
              </a:rPr>
              <a:t>• </a:t>
            </a:r>
            <a:r>
              <a:rPr lang="en-AU" sz="2800" dirty="0">
                <a:solidFill>
                  <a:srgbClr val="7030A0"/>
                </a:solidFill>
                <a:latin typeface="Times-Roman"/>
              </a:rPr>
              <a:t>Some focused on generic skills without embedding these into the specific </a:t>
            </a:r>
            <a:r>
              <a:rPr lang="en-AU" sz="2800" dirty="0" smtClean="0">
                <a:solidFill>
                  <a:srgbClr val="7030A0"/>
                </a:solidFill>
                <a:latin typeface="Times-Roman"/>
              </a:rPr>
              <a:t>discipline context</a:t>
            </a:r>
            <a:endParaRPr lang="en-AU" sz="2800" dirty="0">
              <a:solidFill>
                <a:srgbClr val="7030A0"/>
              </a:solidFill>
              <a:latin typeface="Times-Roman"/>
            </a:endParaRPr>
          </a:p>
          <a:p>
            <a:r>
              <a:rPr lang="en-AU" sz="2800" dirty="0">
                <a:solidFill>
                  <a:srgbClr val="7030A0"/>
                </a:solidFill>
                <a:latin typeface="Symbol" panose="05050102010706020507" pitchFamily="18" charset="2"/>
              </a:rPr>
              <a:t>• </a:t>
            </a:r>
            <a:r>
              <a:rPr lang="en-AU" sz="2800" dirty="0">
                <a:solidFill>
                  <a:srgbClr val="7030A0"/>
                </a:solidFill>
                <a:latin typeface="Times-Roman"/>
              </a:rPr>
              <a:t>Some included no verb at all, although this may have been due to </a:t>
            </a:r>
            <a:r>
              <a:rPr lang="en-AU" sz="2800" dirty="0" smtClean="0">
                <a:solidFill>
                  <a:srgbClr val="7030A0"/>
                </a:solidFill>
                <a:latin typeface="Times-Roman"/>
              </a:rPr>
              <a:t>academics’ paraphrasing </a:t>
            </a:r>
            <a:r>
              <a:rPr lang="en-AU" sz="2800" dirty="0">
                <a:solidFill>
                  <a:srgbClr val="7030A0"/>
                </a:solidFill>
                <a:latin typeface="Times-Roman"/>
              </a:rPr>
              <a:t>their unit outlines, rather than including the exact wording</a:t>
            </a:r>
            <a:endParaRPr lang="en-AU" sz="2800" dirty="0">
              <a:solidFill>
                <a:srgbClr val="7030A0"/>
              </a:solidFill>
            </a:endParaRPr>
          </a:p>
        </p:txBody>
      </p:sp>
    </p:spTree>
    <p:extLst>
      <p:ext uri="{BB962C8B-B14F-4D97-AF65-F5344CB8AC3E}">
        <p14:creationId xmlns:p14="http://schemas.microsoft.com/office/powerpoint/2010/main" val="229342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3144" y="429673"/>
            <a:ext cx="6096000" cy="4801314"/>
          </a:xfrm>
          <a:prstGeom prst="rect">
            <a:avLst/>
          </a:prstGeom>
        </p:spPr>
        <p:txBody>
          <a:bodyPr>
            <a:spAutoFit/>
          </a:bodyPr>
          <a:lstStyle/>
          <a:p>
            <a:r>
              <a:rPr lang="en-AU" b="1" dirty="0">
                <a:solidFill>
                  <a:srgbClr val="FFFFFF"/>
                </a:solidFill>
                <a:latin typeface="Times-Bold"/>
              </a:rPr>
              <a:t>Strategies Response Percent Response Count</a:t>
            </a:r>
          </a:p>
          <a:p>
            <a:pPr marL="457200" indent="-457200">
              <a:buFont typeface="Arial" panose="020B0604020202020204" pitchFamily="34" charset="0"/>
              <a:buChar char="•"/>
            </a:pPr>
            <a:r>
              <a:rPr lang="en-AU" sz="2400" dirty="0" smtClean="0">
                <a:solidFill>
                  <a:srgbClr val="FF0000"/>
                </a:solidFill>
                <a:latin typeface="Times-Roman"/>
              </a:rPr>
              <a:t>Assignment </a:t>
            </a:r>
          </a:p>
          <a:p>
            <a:pPr marL="457200" indent="-457200">
              <a:buFont typeface="Arial" panose="020B0604020202020204" pitchFamily="34" charset="0"/>
              <a:buChar char="•"/>
            </a:pPr>
            <a:r>
              <a:rPr lang="en-AU" sz="2400" dirty="0">
                <a:solidFill>
                  <a:srgbClr val="FF0000"/>
                </a:solidFill>
                <a:latin typeface="Times-Roman"/>
              </a:rPr>
              <a:t>D</a:t>
            </a:r>
            <a:r>
              <a:rPr lang="en-AU" sz="2400" dirty="0" smtClean="0">
                <a:solidFill>
                  <a:srgbClr val="FF0000"/>
                </a:solidFill>
                <a:latin typeface="Times-Roman"/>
              </a:rPr>
              <a:t>iscussion </a:t>
            </a:r>
          </a:p>
          <a:p>
            <a:pPr marL="457200" indent="-457200">
              <a:buFont typeface="Arial" panose="020B0604020202020204" pitchFamily="34" charset="0"/>
              <a:buChar char="•"/>
            </a:pPr>
            <a:r>
              <a:rPr lang="en-AU" sz="2400" dirty="0">
                <a:solidFill>
                  <a:srgbClr val="FF0000"/>
                </a:solidFill>
                <a:latin typeface="Times-Roman"/>
              </a:rPr>
              <a:t>E</a:t>
            </a:r>
            <a:r>
              <a:rPr lang="en-AU" sz="2400" dirty="0" smtClean="0">
                <a:solidFill>
                  <a:srgbClr val="FF0000"/>
                </a:solidFill>
                <a:latin typeface="Times-Roman"/>
              </a:rPr>
              <a:t>ssay </a:t>
            </a:r>
          </a:p>
          <a:p>
            <a:pPr marL="457200" indent="-457200">
              <a:buFont typeface="Arial" panose="020B0604020202020204" pitchFamily="34" charset="0"/>
              <a:buChar char="•"/>
            </a:pPr>
            <a:r>
              <a:rPr lang="en-AU" sz="2400" dirty="0">
                <a:solidFill>
                  <a:srgbClr val="FF0000"/>
                </a:solidFill>
                <a:latin typeface="Times-Roman"/>
              </a:rPr>
              <a:t>P</a:t>
            </a:r>
            <a:r>
              <a:rPr lang="en-AU" sz="2400" dirty="0" smtClean="0">
                <a:solidFill>
                  <a:srgbClr val="FF0000"/>
                </a:solidFill>
                <a:latin typeface="Times-Roman"/>
              </a:rPr>
              <a:t>ractical </a:t>
            </a:r>
          </a:p>
          <a:p>
            <a:pPr marL="457200" indent="-457200">
              <a:buFont typeface="Arial" panose="020B0604020202020204" pitchFamily="34" charset="0"/>
              <a:buChar char="•"/>
            </a:pPr>
            <a:r>
              <a:rPr lang="en-AU" sz="2400" dirty="0" smtClean="0">
                <a:solidFill>
                  <a:srgbClr val="FF0000"/>
                </a:solidFill>
                <a:latin typeface="Times-Roman"/>
              </a:rPr>
              <a:t>Quiz </a:t>
            </a:r>
          </a:p>
          <a:p>
            <a:pPr marL="457200" indent="-457200">
              <a:buFont typeface="Arial" panose="020B0604020202020204" pitchFamily="34" charset="0"/>
              <a:buChar char="•"/>
            </a:pPr>
            <a:r>
              <a:rPr lang="en-AU" sz="2400" dirty="0" smtClean="0">
                <a:solidFill>
                  <a:srgbClr val="FF0000"/>
                </a:solidFill>
                <a:latin typeface="Times-Roman"/>
              </a:rPr>
              <a:t>Individual Presentation</a:t>
            </a:r>
            <a:endParaRPr lang="en-AU" sz="2400" dirty="0">
              <a:solidFill>
                <a:srgbClr val="FF0000"/>
              </a:solidFill>
              <a:latin typeface="Times-Roman"/>
            </a:endParaRPr>
          </a:p>
          <a:p>
            <a:pPr marL="457200" indent="-457200">
              <a:buFont typeface="Arial" panose="020B0604020202020204" pitchFamily="34" charset="0"/>
              <a:buChar char="•"/>
            </a:pPr>
            <a:r>
              <a:rPr lang="en-AU" sz="2400" dirty="0" smtClean="0">
                <a:solidFill>
                  <a:srgbClr val="FF0000"/>
                </a:solidFill>
                <a:latin typeface="Times-Roman"/>
              </a:rPr>
              <a:t>Group </a:t>
            </a:r>
            <a:r>
              <a:rPr lang="en-AU" sz="2400" dirty="0">
                <a:solidFill>
                  <a:srgbClr val="FF0000"/>
                </a:solidFill>
                <a:latin typeface="Times-Roman"/>
              </a:rPr>
              <a:t>P</a:t>
            </a:r>
            <a:r>
              <a:rPr lang="en-AU" sz="2400" dirty="0" smtClean="0">
                <a:solidFill>
                  <a:srgbClr val="FF0000"/>
                </a:solidFill>
                <a:latin typeface="Times-Roman"/>
              </a:rPr>
              <a:t>resentation</a:t>
            </a:r>
            <a:endParaRPr lang="en-AU" sz="2400" dirty="0">
              <a:solidFill>
                <a:srgbClr val="FF0000"/>
              </a:solidFill>
              <a:latin typeface="Times-Roman"/>
            </a:endParaRPr>
          </a:p>
          <a:p>
            <a:pPr marL="457200" indent="-457200">
              <a:buFont typeface="Arial" panose="020B0604020202020204" pitchFamily="34" charset="0"/>
              <a:buChar char="•"/>
            </a:pPr>
            <a:r>
              <a:rPr lang="en-AU" sz="2400" dirty="0" smtClean="0">
                <a:solidFill>
                  <a:srgbClr val="FF0000"/>
                </a:solidFill>
                <a:latin typeface="Times-Roman"/>
              </a:rPr>
              <a:t>Reflection/Journal</a:t>
            </a:r>
            <a:endParaRPr lang="en-AU" sz="2400" dirty="0">
              <a:solidFill>
                <a:srgbClr val="FF0000"/>
              </a:solidFill>
              <a:latin typeface="Times-Roman"/>
            </a:endParaRPr>
          </a:p>
          <a:p>
            <a:pPr marL="457200" indent="-457200">
              <a:buFont typeface="Arial" panose="020B0604020202020204" pitchFamily="34" charset="0"/>
              <a:buChar char="•"/>
            </a:pPr>
            <a:r>
              <a:rPr lang="en-AU" sz="2400" dirty="0">
                <a:solidFill>
                  <a:srgbClr val="FF0000"/>
                </a:solidFill>
                <a:latin typeface="Times-Roman"/>
              </a:rPr>
              <a:t>R</a:t>
            </a:r>
            <a:r>
              <a:rPr lang="en-AU" sz="2400" dirty="0" smtClean="0">
                <a:solidFill>
                  <a:srgbClr val="FF0000"/>
                </a:solidFill>
                <a:latin typeface="Times-Roman"/>
              </a:rPr>
              <a:t>ole </a:t>
            </a:r>
            <a:r>
              <a:rPr lang="en-AU" sz="2400" dirty="0">
                <a:solidFill>
                  <a:srgbClr val="FF0000"/>
                </a:solidFill>
                <a:latin typeface="Times-Roman"/>
              </a:rPr>
              <a:t>play </a:t>
            </a:r>
            <a:endParaRPr lang="en-AU" sz="2400" dirty="0" smtClean="0">
              <a:solidFill>
                <a:srgbClr val="FF0000"/>
              </a:solidFill>
              <a:latin typeface="Times-Roman"/>
            </a:endParaRPr>
          </a:p>
          <a:p>
            <a:pPr marL="457200" indent="-457200">
              <a:buFont typeface="Arial" panose="020B0604020202020204" pitchFamily="34" charset="0"/>
              <a:buChar char="•"/>
            </a:pPr>
            <a:r>
              <a:rPr lang="en-AU" sz="2400" dirty="0">
                <a:solidFill>
                  <a:srgbClr val="FF0000"/>
                </a:solidFill>
                <a:latin typeface="Times-Roman"/>
              </a:rPr>
              <a:t>S</a:t>
            </a:r>
            <a:r>
              <a:rPr lang="en-AU" sz="2400" dirty="0" smtClean="0">
                <a:solidFill>
                  <a:srgbClr val="FF0000"/>
                </a:solidFill>
                <a:latin typeface="Times-Roman"/>
              </a:rPr>
              <a:t>imulation </a:t>
            </a:r>
          </a:p>
          <a:p>
            <a:pPr marL="457200" indent="-457200">
              <a:buFont typeface="Arial" panose="020B0604020202020204" pitchFamily="34" charset="0"/>
              <a:buChar char="•"/>
            </a:pPr>
            <a:r>
              <a:rPr lang="en-AU" sz="2400" dirty="0">
                <a:solidFill>
                  <a:srgbClr val="FF0000"/>
                </a:solidFill>
                <a:latin typeface="Times-Roman"/>
              </a:rPr>
              <a:t>P</a:t>
            </a:r>
            <a:r>
              <a:rPr lang="en-AU" sz="2400" dirty="0" smtClean="0">
                <a:solidFill>
                  <a:srgbClr val="FF0000"/>
                </a:solidFill>
                <a:latin typeface="Times-Roman"/>
              </a:rPr>
              <a:t>ortfolio </a:t>
            </a:r>
          </a:p>
          <a:p>
            <a:pPr marL="457200" indent="-457200">
              <a:buFont typeface="Arial" panose="020B0604020202020204" pitchFamily="34" charset="0"/>
              <a:buChar char="•"/>
            </a:pPr>
            <a:r>
              <a:rPr lang="en-AU" sz="2400" dirty="0" smtClean="0">
                <a:solidFill>
                  <a:srgbClr val="FF0000"/>
                </a:solidFill>
                <a:latin typeface="Times-Roman"/>
              </a:rPr>
              <a:t>other</a:t>
            </a:r>
            <a:endParaRPr lang="en-AU" sz="2400" dirty="0">
              <a:solidFill>
                <a:srgbClr val="FF0000"/>
              </a:solidFill>
            </a:endParaRPr>
          </a:p>
        </p:txBody>
      </p:sp>
      <p:sp>
        <p:nvSpPr>
          <p:cNvPr id="3" name="Rectangle 2"/>
          <p:cNvSpPr/>
          <p:nvPr/>
        </p:nvSpPr>
        <p:spPr>
          <a:xfrm>
            <a:off x="1843144" y="75730"/>
            <a:ext cx="9366324" cy="707886"/>
          </a:xfrm>
          <a:prstGeom prst="rect">
            <a:avLst/>
          </a:prstGeom>
        </p:spPr>
        <p:txBody>
          <a:bodyPr wrap="square">
            <a:spAutoFit/>
          </a:bodyPr>
          <a:lstStyle/>
          <a:p>
            <a:r>
              <a:rPr lang="en-AU" sz="2000" b="1" dirty="0">
                <a:solidFill>
                  <a:srgbClr val="00B050"/>
                </a:solidFill>
                <a:latin typeface="Helvetica-Bold"/>
              </a:rPr>
              <a:t>How these outcomes were assessed</a:t>
            </a:r>
          </a:p>
          <a:p>
            <a:r>
              <a:rPr lang="en-AU" sz="2000" b="1" dirty="0">
                <a:solidFill>
                  <a:srgbClr val="0070C0"/>
                </a:solidFill>
                <a:latin typeface="Times-Roman"/>
              </a:rPr>
              <a:t>T</a:t>
            </a:r>
            <a:r>
              <a:rPr lang="en-AU" sz="2000" b="1" dirty="0" smtClean="0">
                <a:solidFill>
                  <a:srgbClr val="0070C0"/>
                </a:solidFill>
                <a:latin typeface="Times-Roman"/>
              </a:rPr>
              <a:t>he </a:t>
            </a:r>
            <a:r>
              <a:rPr lang="en-AU" sz="2000" b="1" dirty="0">
                <a:solidFill>
                  <a:srgbClr val="0070C0"/>
                </a:solidFill>
                <a:latin typeface="Times-Roman"/>
              </a:rPr>
              <a:t>assessment strategies used for each </a:t>
            </a:r>
            <a:r>
              <a:rPr lang="en-AU" sz="2000" b="1" dirty="0" smtClean="0">
                <a:solidFill>
                  <a:srgbClr val="0070C0"/>
                </a:solidFill>
                <a:latin typeface="Times-Roman"/>
              </a:rPr>
              <a:t>learning outcome</a:t>
            </a:r>
            <a:r>
              <a:rPr lang="en-AU" b="1" dirty="0">
                <a:solidFill>
                  <a:srgbClr val="0070C0"/>
                </a:solidFill>
                <a:latin typeface="Times-Roman"/>
              </a:rPr>
              <a:t>.</a:t>
            </a:r>
            <a:endParaRPr lang="en-AU" b="1" dirty="0">
              <a:solidFill>
                <a:srgbClr val="0070C0"/>
              </a:solidFill>
            </a:endParaRPr>
          </a:p>
        </p:txBody>
      </p:sp>
      <p:sp>
        <p:nvSpPr>
          <p:cNvPr id="4" name="Rectangle 3"/>
          <p:cNvSpPr/>
          <p:nvPr/>
        </p:nvSpPr>
        <p:spPr>
          <a:xfrm>
            <a:off x="1584960" y="5007632"/>
            <a:ext cx="9882691" cy="1569660"/>
          </a:xfrm>
          <a:prstGeom prst="rect">
            <a:avLst/>
          </a:prstGeom>
        </p:spPr>
        <p:txBody>
          <a:bodyPr wrap="square">
            <a:spAutoFit/>
          </a:bodyPr>
          <a:lstStyle/>
          <a:p>
            <a:r>
              <a:rPr lang="en-AU" sz="2400" dirty="0">
                <a:latin typeface="Times-Roman"/>
              </a:rPr>
              <a:t>Assignments, discussions, essays and practicals were the most commonly used strategies.</a:t>
            </a:r>
          </a:p>
          <a:p>
            <a:r>
              <a:rPr lang="en-AU" sz="2400" dirty="0">
                <a:latin typeface="Times-Roman"/>
              </a:rPr>
              <a:t>This seems to align with the cognitive processes ‘understand’ and ‘apply’ and the types </a:t>
            </a:r>
            <a:r>
              <a:rPr lang="en-AU" sz="2400" dirty="0" smtClean="0">
                <a:latin typeface="Times-Roman"/>
              </a:rPr>
              <a:t>of knowledge </a:t>
            </a:r>
            <a:r>
              <a:rPr lang="en-AU" sz="2400" dirty="0">
                <a:latin typeface="Times-Roman"/>
              </a:rPr>
              <a:t>‘conceptual’ and ‘procedural’.</a:t>
            </a:r>
            <a:endParaRPr lang="en-AU" sz="2400" dirty="0"/>
          </a:p>
        </p:txBody>
      </p:sp>
    </p:spTree>
    <p:extLst>
      <p:ext uri="{BB962C8B-B14F-4D97-AF65-F5344CB8AC3E}">
        <p14:creationId xmlns:p14="http://schemas.microsoft.com/office/powerpoint/2010/main" val="122855661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233</TotalTime>
  <Words>5479</Words>
  <Application>Microsoft Office PowerPoint</Application>
  <PresentationFormat>Widescreen</PresentationFormat>
  <Paragraphs>353</Paragraphs>
  <Slides>54</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54</vt:i4>
      </vt:variant>
    </vt:vector>
  </HeadingPairs>
  <TitlesOfParts>
    <vt:vector size="75" baseType="lpstr">
      <vt:lpstr>Arial</vt:lpstr>
      <vt:lpstr>Century Gothic</vt:lpstr>
      <vt:lpstr>Frutiger-Bold</vt:lpstr>
      <vt:lpstr>Frutiger-Light</vt:lpstr>
      <vt:lpstr>Frutiger-LightItalic</vt:lpstr>
      <vt:lpstr>GillSansMT</vt:lpstr>
      <vt:lpstr>GillSansMT-Italic</vt:lpstr>
      <vt:lpstr>Helvetica-Bold</vt:lpstr>
      <vt:lpstr>Helvetica-BoldOblique</vt:lpstr>
      <vt:lpstr>Symbol</vt:lpstr>
      <vt:lpstr>Times New Roman</vt:lpstr>
      <vt:lpstr>Times-Bold</vt:lpstr>
      <vt:lpstr>Times-Italic</vt:lpstr>
      <vt:lpstr>TimesNewRomanPS-BoldItalicMT</vt:lpstr>
      <vt:lpstr>TimesNewRomanPS-BoldMT</vt:lpstr>
      <vt:lpstr>TimesNewRomanPS-ItalicMT</vt:lpstr>
      <vt:lpstr>TimesNewRomanPSMT</vt:lpstr>
      <vt:lpstr>Times-Roman</vt:lpstr>
      <vt:lpstr>TTE10B2008t00</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 &amp; Communities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Kyawnaing, U</dc:creator>
  <cp:lastModifiedBy>Kyawnaing, U</cp:lastModifiedBy>
  <cp:revision>117</cp:revision>
  <dcterms:created xsi:type="dcterms:W3CDTF">2017-03-28T02:58:28Z</dcterms:created>
  <dcterms:modified xsi:type="dcterms:W3CDTF">2017-03-29T03:41:28Z</dcterms:modified>
</cp:coreProperties>
</file>