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5" r:id="rId6"/>
    <p:sldId id="266" r:id="rId7"/>
    <p:sldId id="260" r:id="rId8"/>
    <p:sldId id="261" r:id="rId9"/>
    <p:sldId id="262" r:id="rId10"/>
    <p:sldId id="263" r:id="rId11"/>
    <p:sldId id="264" r:id="rId12"/>
    <p:sldId id="267" r:id="rId13"/>
    <p:sldId id="268" r:id="rId14"/>
    <p:sldId id="269" r:id="rId15"/>
    <p:sldId id="270" r:id="rId16"/>
    <p:sldId id="272" r:id="rId17"/>
    <p:sldId id="273" r:id="rId18"/>
    <p:sldId id="274" r:id="rId19"/>
    <p:sldId id="275" r:id="rId20"/>
    <p:sldId id="276" r:id="rId21"/>
    <p:sldId id="277" r:id="rId22"/>
    <p:sldId id="271"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5" r:id="rId40"/>
    <p:sldId id="296" r:id="rId41"/>
    <p:sldId id="297" r:id="rId42"/>
    <p:sldId id="298" r:id="rId43"/>
    <p:sldId id="294"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9A1E54F-4085-4270-8083-78A080645814}" type="datetimeFigureOut">
              <a:rPr lang="en-AU" smtClean="0"/>
              <a:t>28/03/2017</a:t>
            </a:fld>
            <a:endParaRPr lang="en-AU"/>
          </a:p>
        </p:txBody>
      </p:sp>
      <p:sp>
        <p:nvSpPr>
          <p:cNvPr id="5" name="Footer Placeholder 4"/>
          <p:cNvSpPr>
            <a:spLocks noGrp="1"/>
          </p:cNvSpPr>
          <p:nvPr>
            <p:ph type="ftr" sz="quarter" idx="11"/>
          </p:nvPr>
        </p:nvSpPr>
        <p:spPr/>
        <p:txBody>
          <a:bodyPr/>
          <a:lstStyle/>
          <a:p>
            <a:endParaRPr lang="en-A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1681418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A1E54F-4085-4270-8083-78A080645814}" type="datetimeFigureOut">
              <a:rPr lang="en-AU" smtClean="0"/>
              <a:t>28/03/2017</a:t>
            </a:fld>
            <a:endParaRPr lang="en-AU"/>
          </a:p>
        </p:txBody>
      </p:sp>
      <p:sp>
        <p:nvSpPr>
          <p:cNvPr id="5" name="Footer Placeholder 4"/>
          <p:cNvSpPr>
            <a:spLocks noGrp="1"/>
          </p:cNvSpPr>
          <p:nvPr>
            <p:ph type="ftr" sz="quarter" idx="11"/>
          </p:nvPr>
        </p:nvSpPr>
        <p:spPr/>
        <p:txBody>
          <a:bodyPr/>
          <a:lstStyle/>
          <a:p>
            <a:endParaRPr lang="en-A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1378964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A1E54F-4085-4270-8083-78A080645814}" type="datetimeFigureOut">
              <a:rPr lang="en-AU" smtClean="0"/>
              <a:t>28/03/2017</a:t>
            </a:fld>
            <a:endParaRPr lang="en-AU"/>
          </a:p>
        </p:txBody>
      </p:sp>
      <p:sp>
        <p:nvSpPr>
          <p:cNvPr id="5" name="Footer Placeholder 4"/>
          <p:cNvSpPr>
            <a:spLocks noGrp="1"/>
          </p:cNvSpPr>
          <p:nvPr>
            <p:ph type="ftr" sz="quarter" idx="11"/>
          </p:nvPr>
        </p:nvSpPr>
        <p:spPr/>
        <p:txBody>
          <a:bodyPr/>
          <a:lstStyle/>
          <a:p>
            <a:endParaRPr lang="en-A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9F669A-92C3-4A94-9C61-68C7AE4C8D11}" type="slidenum">
              <a:rPr lang="en-AU" smtClean="0"/>
              <a:t>‹#›</a:t>
            </a:fld>
            <a:endParaRPr lang="en-A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98929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9A1E54F-4085-4270-8083-78A080645814}" type="datetimeFigureOut">
              <a:rPr lang="en-AU" smtClean="0"/>
              <a:t>28/03/2017</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34379805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9A1E54F-4085-4270-8083-78A080645814}" type="datetimeFigureOut">
              <a:rPr lang="en-AU" smtClean="0"/>
              <a:t>28/03/2017</a:t>
            </a:fld>
            <a:endParaRPr lang="en-AU"/>
          </a:p>
        </p:txBody>
      </p:sp>
      <p:sp>
        <p:nvSpPr>
          <p:cNvPr id="6" name="Footer Placeholder 5"/>
          <p:cNvSpPr>
            <a:spLocks noGrp="1"/>
          </p:cNvSpPr>
          <p:nvPr>
            <p:ph type="ftr" sz="quarter" idx="11"/>
          </p:nvPr>
        </p:nvSpPr>
        <p:spPr/>
        <p:txBody>
          <a:bodyPr/>
          <a:lstStyle/>
          <a:p>
            <a:endParaRPr lang="en-A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9F669A-92C3-4A94-9C61-68C7AE4C8D11}" type="slidenum">
              <a:rPr lang="en-AU" smtClean="0"/>
              <a:t>‹#›</a:t>
            </a:fld>
            <a:endParaRPr lang="en-A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16295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9A1E54F-4085-4270-8083-78A080645814}" type="datetimeFigureOut">
              <a:rPr lang="en-AU" smtClean="0"/>
              <a:t>28/03/2017</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21213959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A1E54F-4085-4270-8083-78A080645814}" type="datetimeFigureOut">
              <a:rPr lang="en-AU" smtClean="0"/>
              <a:t>28/03/2017</a:t>
            </a:fld>
            <a:endParaRPr lang="en-AU"/>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709748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A1E54F-4085-4270-8083-78A080645814}" type="datetimeFigureOut">
              <a:rPr lang="en-AU" smtClean="0"/>
              <a:t>28/03/2017</a:t>
            </a:fld>
            <a:endParaRPr lang="en-AU"/>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3295141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A1E54F-4085-4270-8083-78A080645814}" type="datetimeFigureOut">
              <a:rPr lang="en-AU" smtClean="0"/>
              <a:t>28/03/2017</a:t>
            </a:fld>
            <a:endParaRPr lang="en-AU"/>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694611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A1E54F-4085-4270-8083-78A080645814}" type="datetimeFigureOut">
              <a:rPr lang="en-AU" smtClean="0"/>
              <a:t>28/03/2017</a:t>
            </a:fld>
            <a:endParaRPr lang="en-AU"/>
          </a:p>
        </p:txBody>
      </p:sp>
      <p:sp>
        <p:nvSpPr>
          <p:cNvPr id="5" name="Footer Placeholder 4"/>
          <p:cNvSpPr>
            <a:spLocks noGrp="1"/>
          </p:cNvSpPr>
          <p:nvPr>
            <p:ph type="ftr" sz="quarter" idx="11"/>
          </p:nvPr>
        </p:nvSpPr>
        <p:spPr/>
        <p:txBody>
          <a:bodyPr/>
          <a:lstStyle/>
          <a:p>
            <a:endParaRPr lang="en-A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246730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1E54F-4085-4270-8083-78A080645814}" type="datetimeFigureOut">
              <a:rPr lang="en-AU" smtClean="0"/>
              <a:t>28/03/2017</a:t>
            </a:fld>
            <a:endParaRPr lang="en-AU"/>
          </a:p>
        </p:txBody>
      </p:sp>
      <p:sp>
        <p:nvSpPr>
          <p:cNvPr id="6" name="Footer Placeholder 5"/>
          <p:cNvSpPr>
            <a:spLocks noGrp="1"/>
          </p:cNvSpPr>
          <p:nvPr>
            <p:ph type="ftr" sz="quarter" idx="11"/>
          </p:nvPr>
        </p:nvSpPr>
        <p:spPr/>
        <p:txBody>
          <a:bodyPr/>
          <a:lstStyle/>
          <a:p>
            <a:endParaRPr lang="en-A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650215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9A1E54F-4085-4270-8083-78A080645814}" type="datetimeFigureOut">
              <a:rPr lang="en-AU" smtClean="0"/>
              <a:t>28/03/2017</a:t>
            </a:fld>
            <a:endParaRPr lang="en-AU"/>
          </a:p>
        </p:txBody>
      </p:sp>
      <p:sp>
        <p:nvSpPr>
          <p:cNvPr id="8" name="Footer Placeholder 7"/>
          <p:cNvSpPr>
            <a:spLocks noGrp="1"/>
          </p:cNvSpPr>
          <p:nvPr>
            <p:ph type="ftr" sz="quarter" idx="11"/>
          </p:nvPr>
        </p:nvSpPr>
        <p:spPr/>
        <p:txBody>
          <a:bodyPr/>
          <a:lstStyle/>
          <a:p>
            <a:endParaRPr lang="en-A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4135395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9A1E54F-4085-4270-8083-78A080645814}" type="datetimeFigureOut">
              <a:rPr lang="en-AU" smtClean="0"/>
              <a:t>28/03/2017</a:t>
            </a:fld>
            <a:endParaRPr lang="en-AU"/>
          </a:p>
        </p:txBody>
      </p:sp>
      <p:sp>
        <p:nvSpPr>
          <p:cNvPr id="4" name="Footer Placeholder 3"/>
          <p:cNvSpPr>
            <a:spLocks noGrp="1"/>
          </p:cNvSpPr>
          <p:nvPr>
            <p:ph type="ftr" sz="quarter" idx="11"/>
          </p:nvPr>
        </p:nvSpPr>
        <p:spPr/>
        <p:txBody>
          <a:bodyPr/>
          <a:lstStyle/>
          <a:p>
            <a:endParaRPr lang="en-A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1018105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A1E54F-4085-4270-8083-78A080645814}" type="datetimeFigureOut">
              <a:rPr lang="en-AU" smtClean="0"/>
              <a:t>28/03/2017</a:t>
            </a:fld>
            <a:endParaRPr lang="en-AU"/>
          </a:p>
        </p:txBody>
      </p:sp>
      <p:sp>
        <p:nvSpPr>
          <p:cNvPr id="3" name="Footer Placeholder 2"/>
          <p:cNvSpPr>
            <a:spLocks noGrp="1"/>
          </p:cNvSpPr>
          <p:nvPr>
            <p:ph type="ftr" sz="quarter" idx="11"/>
          </p:nvPr>
        </p:nvSpPr>
        <p:spPr/>
        <p:txBody>
          <a:bodyPr/>
          <a:lstStyle/>
          <a:p>
            <a:endParaRPr lang="en-A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2734123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A1E54F-4085-4270-8083-78A080645814}" type="datetimeFigureOut">
              <a:rPr lang="en-AU" smtClean="0"/>
              <a:t>28/03/2017</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2735336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A1E54F-4085-4270-8083-78A080645814}" type="datetimeFigureOut">
              <a:rPr lang="en-AU" smtClean="0"/>
              <a:t>28/03/2017</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4069527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9A1E54F-4085-4270-8083-78A080645814}" type="datetimeFigureOut">
              <a:rPr lang="en-AU" smtClean="0"/>
              <a:t>28/03/2017</a:t>
            </a:fld>
            <a:endParaRPr lang="en-A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69F669A-92C3-4A94-9C61-68C7AE4C8D11}" type="slidenum">
              <a:rPr lang="en-AU" smtClean="0"/>
              <a:t>‹#›</a:t>
            </a:fld>
            <a:endParaRPr lang="en-AU"/>
          </a:p>
        </p:txBody>
      </p:sp>
    </p:spTree>
    <p:extLst>
      <p:ext uri="{BB962C8B-B14F-4D97-AF65-F5344CB8AC3E}">
        <p14:creationId xmlns:p14="http://schemas.microsoft.com/office/powerpoint/2010/main" val="2404682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ED434C-develop%20academic%20potential/academic%20career.htm"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1021" y="396341"/>
            <a:ext cx="9581478" cy="5262979"/>
          </a:xfrm>
          <a:prstGeom prst="rect">
            <a:avLst/>
          </a:prstGeom>
        </p:spPr>
        <p:txBody>
          <a:bodyPr wrap="square">
            <a:spAutoFit/>
          </a:bodyPr>
          <a:lstStyle/>
          <a:p>
            <a:r>
              <a:rPr lang="en-AU" sz="2400" dirty="0">
                <a:solidFill>
                  <a:srgbClr val="7030A0"/>
                </a:solidFill>
                <a:latin typeface="FoundryFormSans-Book"/>
              </a:rPr>
              <a:t>As a practice-oriented profession, social work has made major contributions to </a:t>
            </a:r>
            <a:r>
              <a:rPr lang="en-AU" sz="2400" dirty="0" smtClean="0">
                <a:solidFill>
                  <a:srgbClr val="7030A0"/>
                </a:solidFill>
                <a:latin typeface="FoundryFormSans-Book"/>
              </a:rPr>
              <a:t>the health </a:t>
            </a:r>
            <a:r>
              <a:rPr lang="en-AU" sz="2400" dirty="0">
                <a:solidFill>
                  <a:srgbClr val="7030A0"/>
                </a:solidFill>
                <a:latin typeface="FoundryFormSans-Book"/>
              </a:rPr>
              <a:t>and well being of older adults and their families. But with the expanding </a:t>
            </a:r>
            <a:r>
              <a:rPr lang="en-AU" sz="2400" dirty="0" smtClean="0">
                <a:solidFill>
                  <a:srgbClr val="7030A0"/>
                </a:solidFill>
                <a:latin typeface="FoundryFormSans-Book"/>
              </a:rPr>
              <a:t>older population </a:t>
            </a:r>
            <a:r>
              <a:rPr lang="en-AU" sz="2400" dirty="0">
                <a:solidFill>
                  <a:srgbClr val="7030A0"/>
                </a:solidFill>
                <a:latin typeface="FoundryFormSans-Book"/>
              </a:rPr>
              <a:t>comes the need to make sure every social worker is prepared to work </a:t>
            </a:r>
            <a:r>
              <a:rPr lang="en-AU" sz="2400" dirty="0" smtClean="0">
                <a:solidFill>
                  <a:srgbClr val="7030A0"/>
                </a:solidFill>
                <a:latin typeface="FoundryFormSans-Book"/>
              </a:rPr>
              <a:t>with older </a:t>
            </a:r>
            <a:r>
              <a:rPr lang="en-AU" sz="2400" dirty="0">
                <a:solidFill>
                  <a:srgbClr val="7030A0"/>
                </a:solidFill>
                <a:latin typeface="FoundryFormSans-Book"/>
              </a:rPr>
              <a:t>clients. The first step in that preparation is faculty who can </a:t>
            </a:r>
            <a:r>
              <a:rPr lang="en-AU" sz="2400" dirty="0" smtClean="0">
                <a:solidFill>
                  <a:srgbClr val="7030A0"/>
                </a:solidFill>
                <a:latin typeface="FoundryFormSans-Book"/>
              </a:rPr>
              <a:t>teach </a:t>
            </a:r>
            <a:r>
              <a:rPr lang="en-AU" sz="2400" dirty="0" err="1" smtClean="0">
                <a:solidFill>
                  <a:srgbClr val="7030A0"/>
                </a:solidFill>
                <a:latin typeface="FoundryFormSans-Book"/>
              </a:rPr>
              <a:t>gerontological</a:t>
            </a:r>
            <a:r>
              <a:rPr lang="en-AU" sz="2400" dirty="0" smtClean="0">
                <a:solidFill>
                  <a:srgbClr val="7030A0"/>
                </a:solidFill>
                <a:latin typeface="FoundryFormSans-Book"/>
              </a:rPr>
              <a:t> social </a:t>
            </a:r>
            <a:r>
              <a:rPr lang="en-AU" sz="2400" dirty="0">
                <a:solidFill>
                  <a:srgbClr val="7030A0"/>
                </a:solidFill>
                <a:latin typeface="FoundryFormSans-Book"/>
              </a:rPr>
              <a:t>work and develop the evidence-based research needed for effective interventions</a:t>
            </a:r>
            <a:r>
              <a:rPr lang="en-AU" sz="2400" dirty="0" smtClean="0">
                <a:solidFill>
                  <a:srgbClr val="7030A0"/>
                </a:solidFill>
                <a:latin typeface="FoundryFormSans-Book"/>
              </a:rPr>
              <a:t>.</a:t>
            </a:r>
          </a:p>
          <a:p>
            <a:endParaRPr lang="en-AU" sz="2400" dirty="0">
              <a:solidFill>
                <a:srgbClr val="7030A0"/>
              </a:solidFill>
              <a:latin typeface="FoundryFormSans-Book"/>
            </a:endParaRPr>
          </a:p>
          <a:p>
            <a:r>
              <a:rPr lang="en-AU" sz="2400" dirty="0">
                <a:solidFill>
                  <a:srgbClr val="7030A0"/>
                </a:solidFill>
                <a:latin typeface="FoundryFormSans-Book"/>
              </a:rPr>
              <a:t>Social work education programs need to create a cadre of </a:t>
            </a:r>
            <a:r>
              <a:rPr lang="en-AU" sz="2400" dirty="0" smtClean="0">
                <a:solidFill>
                  <a:srgbClr val="7030A0"/>
                </a:solidFill>
                <a:latin typeface="FoundryFormSans-Book"/>
              </a:rPr>
              <a:t>faculty leaders </a:t>
            </a:r>
            <a:r>
              <a:rPr lang="en-AU" sz="2400" dirty="0">
                <a:solidFill>
                  <a:srgbClr val="7030A0"/>
                </a:solidFill>
                <a:latin typeface="FoundryFormSans-Book"/>
              </a:rPr>
              <a:t>to </a:t>
            </a:r>
            <a:r>
              <a:rPr lang="en-AU" sz="2400" dirty="0" smtClean="0">
                <a:solidFill>
                  <a:srgbClr val="7030A0"/>
                </a:solidFill>
                <a:latin typeface="FoundryFormSans-Book"/>
              </a:rPr>
              <a:t>prepare the </a:t>
            </a:r>
            <a:r>
              <a:rPr lang="en-AU" sz="2400" dirty="0">
                <a:solidFill>
                  <a:srgbClr val="7030A0"/>
                </a:solidFill>
                <a:latin typeface="FoundryFormSans-Book"/>
              </a:rPr>
              <a:t>profession for the rising demands for aging-related services. Acting as </a:t>
            </a:r>
            <a:r>
              <a:rPr lang="en-AU" sz="2400" dirty="0" smtClean="0">
                <a:solidFill>
                  <a:srgbClr val="7030A0"/>
                </a:solidFill>
                <a:latin typeface="FoundryFormSans-Book"/>
              </a:rPr>
              <a:t>mentors, teachers</a:t>
            </a:r>
            <a:r>
              <a:rPr lang="en-AU" sz="2400" dirty="0">
                <a:solidFill>
                  <a:srgbClr val="7030A0"/>
                </a:solidFill>
                <a:latin typeface="FoundryFormSans-Book"/>
              </a:rPr>
              <a:t>, and role models, these faculty would increase the number of </a:t>
            </a:r>
            <a:r>
              <a:rPr lang="en-AU" sz="2400" dirty="0" smtClean="0">
                <a:solidFill>
                  <a:srgbClr val="7030A0"/>
                </a:solidFill>
                <a:latin typeface="FoundryFormSans-Book"/>
              </a:rPr>
              <a:t>well-trained geriatric </a:t>
            </a:r>
            <a:r>
              <a:rPr lang="en-AU" sz="2400" dirty="0">
                <a:solidFill>
                  <a:srgbClr val="7030A0"/>
                </a:solidFill>
                <a:latin typeface="FoundryFormSans-Book"/>
              </a:rPr>
              <a:t>social workers while raising the visibility of geriatric social work among</a:t>
            </a:r>
          </a:p>
          <a:p>
            <a:r>
              <a:rPr lang="en-AU" sz="2400" dirty="0">
                <a:solidFill>
                  <a:srgbClr val="7030A0"/>
                </a:solidFill>
                <a:latin typeface="FoundryFormSans-Book"/>
              </a:rPr>
              <a:t>policymakers and experts in other fields</a:t>
            </a:r>
            <a:r>
              <a:rPr lang="en-AU" dirty="0">
                <a:solidFill>
                  <a:srgbClr val="7030A0"/>
                </a:solidFill>
                <a:latin typeface="FoundryFormSans-Book"/>
              </a:rPr>
              <a:t>.</a:t>
            </a:r>
            <a:endParaRPr lang="en-AU" dirty="0">
              <a:solidFill>
                <a:srgbClr val="7030A0"/>
              </a:solidFill>
            </a:endParaRPr>
          </a:p>
        </p:txBody>
      </p:sp>
    </p:spTree>
    <p:extLst>
      <p:ext uri="{BB962C8B-B14F-4D97-AF65-F5344CB8AC3E}">
        <p14:creationId xmlns:p14="http://schemas.microsoft.com/office/powerpoint/2010/main" val="4111427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7082" y="197346"/>
            <a:ext cx="10076330" cy="6740307"/>
          </a:xfrm>
          <a:prstGeom prst="rect">
            <a:avLst/>
          </a:prstGeom>
        </p:spPr>
        <p:txBody>
          <a:bodyPr wrap="square">
            <a:spAutoFit/>
          </a:bodyPr>
          <a:lstStyle/>
          <a:p>
            <a:r>
              <a:rPr lang="en-AU" sz="2400" dirty="0">
                <a:solidFill>
                  <a:srgbClr val="C00000"/>
                </a:solidFill>
                <a:latin typeface="ArialMT"/>
              </a:rPr>
              <a:t>Attention to career development in </a:t>
            </a:r>
            <a:r>
              <a:rPr lang="en-AU" sz="2400" dirty="0" smtClean="0">
                <a:solidFill>
                  <a:srgbClr val="C00000"/>
                </a:solidFill>
                <a:latin typeface="ArialMT"/>
              </a:rPr>
              <a:t>definitions </a:t>
            </a:r>
            <a:r>
              <a:rPr lang="en-AU" sz="2400" dirty="0">
                <a:solidFill>
                  <a:srgbClr val="C00000"/>
                </a:solidFill>
                <a:latin typeface="ArialMT"/>
              </a:rPr>
              <a:t>of sustainable employability </a:t>
            </a:r>
            <a:r>
              <a:rPr lang="en-AU" sz="2400" dirty="0" smtClean="0">
                <a:solidFill>
                  <a:srgbClr val="C00000"/>
                </a:solidFill>
                <a:latin typeface="ArialMT"/>
              </a:rPr>
              <a:t>has not </a:t>
            </a:r>
            <a:r>
              <a:rPr lang="en-AU" sz="2400" dirty="0">
                <a:solidFill>
                  <a:srgbClr val="C00000"/>
                </a:solidFill>
                <a:latin typeface="ArialMT"/>
              </a:rPr>
              <a:t>always been as strong as it might have been</a:t>
            </a:r>
            <a:r>
              <a:rPr lang="en-AU" sz="2400" dirty="0" smtClean="0">
                <a:solidFill>
                  <a:srgbClr val="C00000"/>
                </a:solidFill>
                <a:latin typeface="ArialMT"/>
              </a:rPr>
              <a:t>.</a:t>
            </a:r>
          </a:p>
          <a:p>
            <a:endParaRPr lang="en-AU" sz="2400" dirty="0">
              <a:solidFill>
                <a:srgbClr val="C00000"/>
              </a:solidFill>
              <a:latin typeface="ArialMT"/>
            </a:endParaRPr>
          </a:p>
          <a:p>
            <a:r>
              <a:rPr lang="en-AU" sz="2400" dirty="0">
                <a:solidFill>
                  <a:srgbClr val="C00000"/>
                </a:solidFill>
                <a:latin typeface="ArialMT"/>
              </a:rPr>
              <a:t>The terminology used to describe career development learning in higher</a:t>
            </a:r>
          </a:p>
          <a:p>
            <a:r>
              <a:rPr lang="en-AU" sz="2400" dirty="0">
                <a:solidFill>
                  <a:srgbClr val="C00000"/>
                </a:solidFill>
                <a:latin typeface="ArialMT"/>
              </a:rPr>
              <a:t>education has </a:t>
            </a:r>
            <a:r>
              <a:rPr lang="en-AU" sz="2400" dirty="0" smtClean="0">
                <a:solidFill>
                  <a:srgbClr val="C00000"/>
                </a:solidFill>
                <a:latin typeface="ArialMT"/>
              </a:rPr>
              <a:t>fluctuated</a:t>
            </a:r>
            <a:r>
              <a:rPr lang="en-AU" sz="2400" dirty="0">
                <a:solidFill>
                  <a:srgbClr val="C00000"/>
                </a:solidFill>
                <a:latin typeface="ArialMT"/>
              </a:rPr>
              <a:t>, with career(s) education and career </a:t>
            </a:r>
            <a:r>
              <a:rPr lang="en-AU" sz="2400" dirty="0" smtClean="0">
                <a:solidFill>
                  <a:srgbClr val="C00000"/>
                </a:solidFill>
                <a:latin typeface="ArialMT"/>
              </a:rPr>
              <a:t>management skills </a:t>
            </a:r>
            <a:r>
              <a:rPr lang="en-AU" sz="2400" dirty="0">
                <a:solidFill>
                  <a:srgbClr val="C00000"/>
                </a:solidFill>
                <a:latin typeface="ArialMT"/>
              </a:rPr>
              <a:t>as alternative formulations. A number of different conceptual models </a:t>
            </a:r>
            <a:r>
              <a:rPr lang="en-AU" sz="2400" dirty="0" smtClean="0">
                <a:solidFill>
                  <a:srgbClr val="C00000"/>
                </a:solidFill>
                <a:latin typeface="ArialMT"/>
              </a:rPr>
              <a:t>have also </a:t>
            </a:r>
            <a:r>
              <a:rPr lang="en-AU" sz="2400" dirty="0">
                <a:solidFill>
                  <a:srgbClr val="C00000"/>
                </a:solidFill>
                <a:latin typeface="ArialMT"/>
              </a:rPr>
              <a:t>been developed, with the DOTS model being particularly </a:t>
            </a:r>
            <a:r>
              <a:rPr lang="en-AU" sz="2400" dirty="0" smtClean="0">
                <a:solidFill>
                  <a:srgbClr val="C00000"/>
                </a:solidFill>
                <a:latin typeface="ArialMT"/>
              </a:rPr>
              <a:t>influential.</a:t>
            </a:r>
          </a:p>
          <a:p>
            <a:endParaRPr lang="en-AU" sz="2400" dirty="0">
              <a:solidFill>
                <a:srgbClr val="C00000"/>
              </a:solidFill>
              <a:latin typeface="ArialMT"/>
            </a:endParaRPr>
          </a:p>
          <a:p>
            <a:r>
              <a:rPr lang="en-AU" sz="2400" dirty="0">
                <a:solidFill>
                  <a:srgbClr val="C00000"/>
                </a:solidFill>
                <a:latin typeface="ArialMT"/>
              </a:rPr>
              <a:t>Career development learning can be viewed as addressing an aspect of</a:t>
            </a:r>
          </a:p>
          <a:p>
            <a:r>
              <a:rPr lang="en-AU" sz="2400" dirty="0">
                <a:solidFill>
                  <a:srgbClr val="C00000"/>
                </a:solidFill>
                <a:latin typeface="ArialMT"/>
              </a:rPr>
              <a:t>employability, or a set of related meta-skills</a:t>
            </a:r>
            <a:r>
              <a:rPr lang="en-AU" sz="2400" dirty="0" smtClean="0">
                <a:solidFill>
                  <a:srgbClr val="C00000"/>
                </a:solidFill>
                <a:latin typeface="ArialMT"/>
              </a:rPr>
              <a:t>.</a:t>
            </a:r>
          </a:p>
          <a:p>
            <a:endParaRPr lang="en-AU" sz="2400" dirty="0">
              <a:solidFill>
                <a:srgbClr val="C00000"/>
              </a:solidFill>
              <a:latin typeface="ArialMT"/>
            </a:endParaRPr>
          </a:p>
          <a:p>
            <a:r>
              <a:rPr lang="en-AU" sz="2400" dirty="0">
                <a:solidFill>
                  <a:srgbClr val="C00000"/>
                </a:solidFill>
                <a:latin typeface="ArialMT"/>
              </a:rPr>
              <a:t>Career development learning can be delivered through </a:t>
            </a:r>
            <a:r>
              <a:rPr lang="en-AU" sz="2400" dirty="0" err="1">
                <a:solidFill>
                  <a:srgbClr val="C00000"/>
                </a:solidFill>
                <a:latin typeface="ArialMT"/>
              </a:rPr>
              <a:t>specifi</a:t>
            </a:r>
            <a:r>
              <a:rPr lang="en-AU" sz="2400" dirty="0">
                <a:solidFill>
                  <a:srgbClr val="C00000"/>
                </a:solidFill>
                <a:latin typeface="ArialMT"/>
              </a:rPr>
              <a:t> c modules,</a:t>
            </a:r>
          </a:p>
          <a:p>
            <a:r>
              <a:rPr lang="en-AU" sz="2400" dirty="0">
                <a:solidFill>
                  <a:srgbClr val="C00000"/>
                </a:solidFill>
                <a:latin typeface="ArialMT"/>
              </a:rPr>
              <a:t>through more general curriculum integration, or outside the curriculum. </a:t>
            </a:r>
            <a:r>
              <a:rPr lang="en-AU" sz="2400" dirty="0" smtClean="0">
                <a:solidFill>
                  <a:srgbClr val="C00000"/>
                </a:solidFill>
                <a:latin typeface="ArialMT"/>
              </a:rPr>
              <a:t>The modular </a:t>
            </a:r>
            <a:r>
              <a:rPr lang="en-AU" sz="2400" dirty="0">
                <a:solidFill>
                  <a:srgbClr val="C00000"/>
                </a:solidFill>
                <a:latin typeface="ArialMT"/>
              </a:rPr>
              <a:t>approach has been growing.</a:t>
            </a:r>
          </a:p>
          <a:p>
            <a:r>
              <a:rPr lang="en-AU" sz="2400" dirty="0">
                <a:solidFill>
                  <a:srgbClr val="C00000"/>
                </a:solidFill>
                <a:latin typeface="ArialMT"/>
              </a:rPr>
              <a:t>In a number of institutions, close links have been established between </a:t>
            </a:r>
            <a:r>
              <a:rPr lang="en-AU" sz="2400" dirty="0" smtClean="0">
                <a:solidFill>
                  <a:srgbClr val="C00000"/>
                </a:solidFill>
                <a:latin typeface="ArialMT"/>
              </a:rPr>
              <a:t>career development </a:t>
            </a:r>
            <a:r>
              <a:rPr lang="en-AU" sz="2400" dirty="0">
                <a:solidFill>
                  <a:srgbClr val="C00000"/>
                </a:solidFill>
                <a:latin typeface="ArialMT"/>
              </a:rPr>
              <a:t>learning and the processes of personal development planning</a:t>
            </a:r>
            <a:r>
              <a:rPr lang="en-AU" dirty="0">
                <a:solidFill>
                  <a:srgbClr val="C00000"/>
                </a:solidFill>
                <a:latin typeface="ArialMT"/>
              </a:rPr>
              <a:t>.</a:t>
            </a:r>
          </a:p>
        </p:txBody>
      </p:sp>
    </p:spTree>
    <p:extLst>
      <p:ext uri="{BB962C8B-B14F-4D97-AF65-F5344CB8AC3E}">
        <p14:creationId xmlns:p14="http://schemas.microsoft.com/office/powerpoint/2010/main" val="2970984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4052" y="303573"/>
            <a:ext cx="9452386" cy="6278642"/>
          </a:xfrm>
          <a:prstGeom prst="rect">
            <a:avLst/>
          </a:prstGeom>
        </p:spPr>
        <p:txBody>
          <a:bodyPr wrap="square">
            <a:spAutoFit/>
          </a:bodyPr>
          <a:lstStyle/>
          <a:p>
            <a:r>
              <a:rPr lang="en-AU" sz="2400" dirty="0">
                <a:solidFill>
                  <a:srgbClr val="0070C0"/>
                </a:solidFill>
                <a:latin typeface="ArialMT"/>
              </a:rPr>
              <a:t>The teaching and learning methods used in career development learning </a:t>
            </a:r>
            <a:r>
              <a:rPr lang="en-AU" sz="2400" dirty="0" smtClean="0">
                <a:solidFill>
                  <a:srgbClr val="0070C0"/>
                </a:solidFill>
                <a:latin typeface="ArialMT"/>
              </a:rPr>
              <a:t>need to </a:t>
            </a:r>
            <a:r>
              <a:rPr lang="en-AU" sz="2400" dirty="0">
                <a:solidFill>
                  <a:srgbClr val="0070C0"/>
                </a:solidFill>
                <a:latin typeface="ArialMT"/>
              </a:rPr>
              <a:t>be personally engaging (and therefore active and interactive in nature); </a:t>
            </a:r>
            <a:r>
              <a:rPr lang="en-AU" sz="2400" dirty="0" smtClean="0">
                <a:solidFill>
                  <a:srgbClr val="0070C0"/>
                </a:solidFill>
                <a:latin typeface="ArialMT"/>
              </a:rPr>
              <a:t>they also </a:t>
            </a:r>
            <a:r>
              <a:rPr lang="en-AU" sz="2400" dirty="0">
                <a:solidFill>
                  <a:srgbClr val="0070C0"/>
                </a:solidFill>
                <a:latin typeface="ArialMT"/>
              </a:rPr>
              <a:t>need to make the world of work real (and therefore include or draw </a:t>
            </a:r>
            <a:r>
              <a:rPr lang="en-AU" sz="2400" dirty="0" smtClean="0">
                <a:solidFill>
                  <a:srgbClr val="0070C0"/>
                </a:solidFill>
                <a:latin typeface="ArialMT"/>
              </a:rPr>
              <a:t>from direct </a:t>
            </a:r>
            <a:r>
              <a:rPr lang="en-AU" sz="2400" dirty="0">
                <a:solidFill>
                  <a:srgbClr val="0070C0"/>
                </a:solidFill>
                <a:latin typeface="ArialMT"/>
              </a:rPr>
              <a:t>experiences of work</a:t>
            </a:r>
            <a:r>
              <a:rPr lang="en-AU" sz="2400" dirty="0" smtClean="0">
                <a:solidFill>
                  <a:srgbClr val="0070C0"/>
                </a:solidFill>
                <a:latin typeface="ArialMT"/>
              </a:rPr>
              <a:t>).</a:t>
            </a:r>
          </a:p>
          <a:p>
            <a:endParaRPr lang="en-AU" sz="2400" dirty="0">
              <a:solidFill>
                <a:srgbClr val="231F20"/>
              </a:solidFill>
              <a:latin typeface="ArialMT"/>
            </a:endParaRPr>
          </a:p>
          <a:p>
            <a:r>
              <a:rPr lang="en-AU" sz="2400" dirty="0">
                <a:solidFill>
                  <a:srgbClr val="C00000"/>
                </a:solidFill>
                <a:latin typeface="ArialMT"/>
              </a:rPr>
              <a:t>The assessment methods used need to </a:t>
            </a:r>
            <a:r>
              <a:rPr lang="en-AU" sz="2400" dirty="0" smtClean="0">
                <a:solidFill>
                  <a:srgbClr val="C00000"/>
                </a:solidFill>
                <a:latin typeface="ArialMT"/>
              </a:rPr>
              <a:t>reflect </a:t>
            </a:r>
            <a:r>
              <a:rPr lang="en-AU" sz="2400" dirty="0">
                <a:solidFill>
                  <a:srgbClr val="C00000"/>
                </a:solidFill>
                <a:latin typeface="ArialMT"/>
              </a:rPr>
              <a:t>the learning goals of </a:t>
            </a:r>
            <a:r>
              <a:rPr lang="en-AU" sz="2400" dirty="0" smtClean="0">
                <a:solidFill>
                  <a:srgbClr val="C00000"/>
                </a:solidFill>
                <a:latin typeface="ArialMT"/>
              </a:rPr>
              <a:t>the programme</a:t>
            </a:r>
            <a:r>
              <a:rPr lang="en-AU" sz="2400" dirty="0">
                <a:solidFill>
                  <a:srgbClr val="C00000"/>
                </a:solidFill>
                <a:latin typeface="ArialMT"/>
              </a:rPr>
              <a:t>.</a:t>
            </a:r>
          </a:p>
          <a:p>
            <a:r>
              <a:rPr lang="en-AU" sz="2400" dirty="0">
                <a:solidFill>
                  <a:srgbClr val="C00000"/>
                </a:solidFill>
                <a:latin typeface="ArialMT"/>
              </a:rPr>
              <a:t>Careers services within universities can make a substantial contribution </a:t>
            </a:r>
            <a:r>
              <a:rPr lang="en-AU" sz="2400" dirty="0" smtClean="0">
                <a:solidFill>
                  <a:srgbClr val="C00000"/>
                </a:solidFill>
                <a:latin typeface="ArialMT"/>
              </a:rPr>
              <a:t>to career </a:t>
            </a:r>
            <a:r>
              <a:rPr lang="en-AU" sz="2400" dirty="0">
                <a:solidFill>
                  <a:srgbClr val="C00000"/>
                </a:solidFill>
                <a:latin typeface="ArialMT"/>
              </a:rPr>
              <a:t>development learning</a:t>
            </a:r>
            <a:r>
              <a:rPr lang="en-AU" sz="2400" dirty="0" smtClean="0">
                <a:solidFill>
                  <a:srgbClr val="C00000"/>
                </a:solidFill>
                <a:latin typeface="ArialMT"/>
              </a:rPr>
              <a:t>.</a:t>
            </a:r>
          </a:p>
          <a:p>
            <a:endParaRPr lang="en-AU" sz="2400" dirty="0">
              <a:solidFill>
                <a:srgbClr val="231F20"/>
              </a:solidFill>
              <a:latin typeface="ArialMT"/>
            </a:endParaRPr>
          </a:p>
          <a:p>
            <a:r>
              <a:rPr lang="en-AU" sz="2400" dirty="0">
                <a:solidFill>
                  <a:srgbClr val="7030A0"/>
                </a:solidFill>
                <a:latin typeface="ArialMT"/>
              </a:rPr>
              <a:t>There are a number of different models for the respective roles of the </a:t>
            </a:r>
            <a:r>
              <a:rPr lang="en-AU" sz="2400" dirty="0" smtClean="0">
                <a:solidFill>
                  <a:srgbClr val="7030A0"/>
                </a:solidFill>
                <a:latin typeface="ArialMT"/>
              </a:rPr>
              <a:t>careers service </a:t>
            </a:r>
            <a:r>
              <a:rPr lang="en-AU" sz="2400" dirty="0">
                <a:solidFill>
                  <a:srgbClr val="7030A0"/>
                </a:solidFill>
                <a:latin typeface="ArialMT"/>
              </a:rPr>
              <a:t>and of teaching departments in delivering career development learning.</a:t>
            </a:r>
          </a:p>
          <a:p>
            <a:r>
              <a:rPr lang="en-AU" sz="2400" dirty="0">
                <a:solidFill>
                  <a:srgbClr val="7030A0"/>
                </a:solidFill>
                <a:latin typeface="ArialMT"/>
              </a:rPr>
              <a:t>The nature of such models is likely to vary, depending in part on whether </a:t>
            </a:r>
            <a:r>
              <a:rPr lang="en-AU" sz="2400" dirty="0" smtClean="0">
                <a:solidFill>
                  <a:srgbClr val="7030A0"/>
                </a:solidFill>
                <a:latin typeface="ArialMT"/>
              </a:rPr>
              <a:t>the course </a:t>
            </a:r>
            <a:r>
              <a:rPr lang="en-AU" sz="2400" dirty="0">
                <a:solidFill>
                  <a:srgbClr val="7030A0"/>
                </a:solidFill>
                <a:latin typeface="ArialMT"/>
              </a:rPr>
              <a:t>is vocational, semi-vocational or non-vocational in nature.</a:t>
            </a:r>
          </a:p>
          <a:p>
            <a:r>
              <a:rPr lang="en-AU" dirty="0">
                <a:solidFill>
                  <a:srgbClr val="231F20"/>
                </a:solidFill>
                <a:latin typeface="ArialMT"/>
              </a:rPr>
              <a:t>●</a:t>
            </a:r>
            <a:endParaRPr lang="en-AU" dirty="0"/>
          </a:p>
        </p:txBody>
      </p:sp>
    </p:spTree>
    <p:extLst>
      <p:ext uri="{BB962C8B-B14F-4D97-AF65-F5344CB8AC3E}">
        <p14:creationId xmlns:p14="http://schemas.microsoft.com/office/powerpoint/2010/main" val="3764796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6474" y="962449"/>
            <a:ext cx="10108604" cy="1200329"/>
          </a:xfrm>
          <a:prstGeom prst="rect">
            <a:avLst/>
          </a:prstGeom>
        </p:spPr>
        <p:txBody>
          <a:bodyPr wrap="square">
            <a:spAutoFit/>
          </a:bodyPr>
          <a:lstStyle/>
          <a:p>
            <a:r>
              <a:rPr lang="en-AU" sz="2400" dirty="0">
                <a:solidFill>
                  <a:srgbClr val="00B050"/>
                </a:solidFill>
                <a:latin typeface="ArialMT"/>
              </a:rPr>
              <a:t>Students’ success in gaining employment is determined not only by the </a:t>
            </a:r>
            <a:r>
              <a:rPr lang="en-AU" sz="2400" dirty="0" smtClean="0">
                <a:solidFill>
                  <a:srgbClr val="00B050"/>
                </a:solidFill>
                <a:latin typeface="ArialMT"/>
              </a:rPr>
              <a:t>effects of </a:t>
            </a:r>
            <a:r>
              <a:rPr lang="en-AU" sz="2400" dirty="0">
                <a:solidFill>
                  <a:srgbClr val="00B050"/>
                </a:solidFill>
                <a:latin typeface="ArialMT"/>
              </a:rPr>
              <a:t>their higher education but also by their own pre-existing attributes and by </a:t>
            </a:r>
            <a:r>
              <a:rPr lang="en-AU" sz="2400" dirty="0" smtClean="0">
                <a:solidFill>
                  <a:srgbClr val="00B050"/>
                </a:solidFill>
                <a:latin typeface="ArialMT"/>
              </a:rPr>
              <a:t>the </a:t>
            </a:r>
            <a:r>
              <a:rPr lang="en-AU" sz="2400" dirty="0" smtClean="0">
                <a:solidFill>
                  <a:srgbClr val="00B050"/>
                </a:solidFill>
                <a:latin typeface="GillSansStd-Light"/>
              </a:rPr>
              <a:t>Career development.</a:t>
            </a:r>
            <a:endParaRPr lang="en-AU" sz="2400" dirty="0">
              <a:solidFill>
                <a:srgbClr val="00B050"/>
              </a:solidFill>
              <a:latin typeface="GillSansStd-Light"/>
            </a:endParaRPr>
          </a:p>
        </p:txBody>
      </p:sp>
      <p:sp>
        <p:nvSpPr>
          <p:cNvPr id="3" name="Rectangle 2"/>
          <p:cNvSpPr/>
          <p:nvPr/>
        </p:nvSpPr>
        <p:spPr>
          <a:xfrm>
            <a:off x="1498898" y="2334025"/>
            <a:ext cx="9484660" cy="2862322"/>
          </a:xfrm>
          <a:prstGeom prst="rect">
            <a:avLst/>
          </a:prstGeom>
        </p:spPr>
        <p:txBody>
          <a:bodyPr wrap="square">
            <a:spAutoFit/>
          </a:bodyPr>
          <a:lstStyle/>
          <a:p>
            <a:r>
              <a:rPr lang="en-AU" sz="2000" dirty="0" smtClean="0">
                <a:solidFill>
                  <a:srgbClr val="231F20"/>
                </a:solidFill>
                <a:latin typeface="ArialMT"/>
              </a:rPr>
              <a:t>Employability </a:t>
            </a:r>
            <a:r>
              <a:rPr lang="en-AU" sz="2000" dirty="0">
                <a:solidFill>
                  <a:srgbClr val="231F20"/>
                </a:solidFill>
                <a:latin typeface="ArialMT"/>
              </a:rPr>
              <a:t>is viewed </a:t>
            </a:r>
            <a:r>
              <a:rPr lang="en-AU" sz="2000" dirty="0" smtClean="0">
                <a:solidFill>
                  <a:srgbClr val="231F20"/>
                </a:solidFill>
                <a:latin typeface="ArialMT"/>
              </a:rPr>
              <a:t>as being influenced </a:t>
            </a:r>
            <a:r>
              <a:rPr lang="en-AU" sz="2000" dirty="0">
                <a:solidFill>
                  <a:srgbClr val="231F20"/>
                </a:solidFill>
                <a:latin typeface="ArialMT"/>
              </a:rPr>
              <a:t>by four broad and inter-related components:</a:t>
            </a:r>
          </a:p>
          <a:p>
            <a:endParaRPr lang="en-AU" sz="2000" dirty="0" smtClean="0">
              <a:solidFill>
                <a:srgbClr val="231F20"/>
              </a:solidFill>
              <a:latin typeface="ArialMT"/>
            </a:endParaRPr>
          </a:p>
          <a:p>
            <a:pPr marL="342900" indent="-342900">
              <a:buFont typeface="Arial" panose="020B0604020202020204" pitchFamily="34" charset="0"/>
              <a:buChar char="•"/>
            </a:pPr>
            <a:r>
              <a:rPr lang="en-AU" sz="2000" dirty="0" smtClean="0">
                <a:solidFill>
                  <a:srgbClr val="0070C0"/>
                </a:solidFill>
                <a:latin typeface="ArialMT"/>
              </a:rPr>
              <a:t>Understanding </a:t>
            </a:r>
            <a:r>
              <a:rPr lang="en-AU" sz="2000" dirty="0">
                <a:solidFill>
                  <a:srgbClr val="0070C0"/>
                </a:solidFill>
                <a:latin typeface="ArialMT"/>
              </a:rPr>
              <a:t>(viewed as being broader and deeper than ‘knowledge’).</a:t>
            </a:r>
          </a:p>
          <a:p>
            <a:pPr marL="342900" indent="-342900">
              <a:buFont typeface="Arial" panose="020B0604020202020204" pitchFamily="34" charset="0"/>
              <a:buChar char="•"/>
            </a:pPr>
            <a:r>
              <a:rPr lang="en-AU" sz="2000" dirty="0">
                <a:solidFill>
                  <a:srgbClr val="0070C0"/>
                </a:solidFill>
                <a:latin typeface="ArialMT"/>
              </a:rPr>
              <a:t>Skills (or, preferably, ‘skilful practices’, which includes the deployment of skills).</a:t>
            </a:r>
          </a:p>
          <a:p>
            <a:pPr marL="342900" indent="-342900">
              <a:buFont typeface="Arial" panose="020B0604020202020204" pitchFamily="34" charset="0"/>
              <a:buChar char="•"/>
            </a:pPr>
            <a:r>
              <a:rPr lang="en-AU" sz="2000" dirty="0" smtClean="0">
                <a:solidFill>
                  <a:srgbClr val="0070C0"/>
                </a:solidFill>
                <a:latin typeface="ArialMT"/>
              </a:rPr>
              <a:t>Efficacy </a:t>
            </a:r>
            <a:r>
              <a:rPr lang="en-AU" sz="2000" dirty="0">
                <a:solidFill>
                  <a:srgbClr val="0070C0"/>
                </a:solidFill>
                <a:latin typeface="ArialMT"/>
              </a:rPr>
              <a:t>beliefs (including students’ views of themselves and personal qualities).</a:t>
            </a:r>
          </a:p>
          <a:p>
            <a:pPr marL="342900" indent="-342900">
              <a:buFont typeface="Arial" panose="020B0604020202020204" pitchFamily="34" charset="0"/>
              <a:buChar char="•"/>
            </a:pPr>
            <a:r>
              <a:rPr lang="en-AU" sz="2000" dirty="0">
                <a:solidFill>
                  <a:srgbClr val="0070C0"/>
                </a:solidFill>
                <a:latin typeface="ArialMT"/>
              </a:rPr>
              <a:t>Metacognition (including students’ self-awareness regarding, and capacity to</a:t>
            </a:r>
          </a:p>
          <a:p>
            <a:pPr marL="342900" indent="-342900">
              <a:buFont typeface="Arial" panose="020B0604020202020204" pitchFamily="34" charset="0"/>
              <a:buChar char="•"/>
            </a:pPr>
            <a:r>
              <a:rPr lang="en-AU" sz="2000" dirty="0" smtClean="0">
                <a:solidFill>
                  <a:srgbClr val="0070C0"/>
                </a:solidFill>
                <a:latin typeface="ArialMT"/>
              </a:rPr>
              <a:t>reflect </a:t>
            </a:r>
            <a:r>
              <a:rPr lang="en-AU" sz="2000" dirty="0">
                <a:solidFill>
                  <a:srgbClr val="0070C0"/>
                </a:solidFill>
                <a:latin typeface="ArialMT"/>
              </a:rPr>
              <a:t>on, their learning)</a:t>
            </a:r>
            <a:endParaRPr lang="en-AU" sz="2000" dirty="0">
              <a:solidFill>
                <a:srgbClr val="0070C0"/>
              </a:solidFill>
            </a:endParaRPr>
          </a:p>
        </p:txBody>
      </p:sp>
    </p:spTree>
    <p:extLst>
      <p:ext uri="{BB962C8B-B14F-4D97-AF65-F5344CB8AC3E}">
        <p14:creationId xmlns:p14="http://schemas.microsoft.com/office/powerpoint/2010/main" val="854442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6" y="186589"/>
            <a:ext cx="10108602" cy="4708981"/>
          </a:xfrm>
          <a:prstGeom prst="rect">
            <a:avLst/>
          </a:prstGeom>
        </p:spPr>
        <p:txBody>
          <a:bodyPr wrap="square">
            <a:spAutoFit/>
          </a:bodyPr>
          <a:lstStyle/>
          <a:p>
            <a:r>
              <a:rPr lang="en-AU" sz="2000" dirty="0">
                <a:solidFill>
                  <a:srgbClr val="231F20"/>
                </a:solidFill>
                <a:latin typeface="ArialMT"/>
              </a:rPr>
              <a:t>The attention to career development in </a:t>
            </a:r>
            <a:r>
              <a:rPr lang="en-AU" sz="2000" dirty="0" smtClean="0">
                <a:solidFill>
                  <a:srgbClr val="231F20"/>
                </a:solidFill>
                <a:latin typeface="ArialMT"/>
              </a:rPr>
              <a:t>definitions </a:t>
            </a:r>
            <a:r>
              <a:rPr lang="en-AU" sz="2000" dirty="0">
                <a:solidFill>
                  <a:srgbClr val="231F20"/>
                </a:solidFill>
                <a:latin typeface="ArialMT"/>
              </a:rPr>
              <a:t>of sustainable employability has</a:t>
            </a:r>
          </a:p>
          <a:p>
            <a:r>
              <a:rPr lang="en-AU" sz="2000" dirty="0">
                <a:solidFill>
                  <a:srgbClr val="231F20"/>
                </a:solidFill>
                <a:latin typeface="ArialMT"/>
              </a:rPr>
              <a:t>not always been strong</a:t>
            </a:r>
            <a:r>
              <a:rPr lang="en-AU" sz="2000" dirty="0" smtClean="0">
                <a:solidFill>
                  <a:srgbClr val="231F20"/>
                </a:solidFill>
                <a:latin typeface="ArialMT"/>
              </a:rPr>
              <a:t>:</a:t>
            </a:r>
          </a:p>
          <a:p>
            <a:endParaRPr lang="en-AU" sz="2000" dirty="0">
              <a:solidFill>
                <a:srgbClr val="231F20"/>
              </a:solidFill>
              <a:latin typeface="ArialMT"/>
            </a:endParaRPr>
          </a:p>
          <a:p>
            <a:r>
              <a:rPr lang="en-AU" sz="2000" dirty="0">
                <a:solidFill>
                  <a:srgbClr val="0070C0"/>
                </a:solidFill>
                <a:latin typeface="ArialMT"/>
              </a:rPr>
              <a:t>Knight &amp; </a:t>
            </a:r>
            <a:r>
              <a:rPr lang="en-AU" sz="2000" dirty="0" err="1">
                <a:solidFill>
                  <a:srgbClr val="0070C0"/>
                </a:solidFill>
                <a:latin typeface="ArialMT"/>
              </a:rPr>
              <a:t>Yorke</a:t>
            </a:r>
            <a:r>
              <a:rPr lang="en-AU" sz="2000" dirty="0">
                <a:solidFill>
                  <a:srgbClr val="0070C0"/>
                </a:solidFill>
                <a:latin typeface="ArialMT"/>
              </a:rPr>
              <a:t> (2004, p.25) include ‘skilful career planning and interview</a:t>
            </a:r>
          </a:p>
          <a:p>
            <a:r>
              <a:rPr lang="en-AU" sz="2000" dirty="0">
                <a:solidFill>
                  <a:srgbClr val="0070C0"/>
                </a:solidFill>
                <a:latin typeface="ArialMT"/>
              </a:rPr>
              <a:t>technique’ in their list of ‘seven meanings of employability’, but the </a:t>
            </a:r>
            <a:r>
              <a:rPr lang="en-AU" sz="2000" dirty="0" smtClean="0">
                <a:solidFill>
                  <a:srgbClr val="0070C0"/>
                </a:solidFill>
                <a:latin typeface="ArialMT"/>
              </a:rPr>
              <a:t>specification</a:t>
            </a:r>
            <a:endParaRPr lang="en-AU" sz="2000" dirty="0">
              <a:solidFill>
                <a:srgbClr val="0070C0"/>
              </a:solidFill>
              <a:latin typeface="ArialMT"/>
            </a:endParaRPr>
          </a:p>
          <a:p>
            <a:r>
              <a:rPr lang="en-AU" sz="2000" dirty="0">
                <a:solidFill>
                  <a:srgbClr val="0070C0"/>
                </a:solidFill>
                <a:latin typeface="ArialMT"/>
              </a:rPr>
              <a:t>of interview technique tends to restrict the focus, as does the accompanying</a:t>
            </a:r>
          </a:p>
          <a:p>
            <a:r>
              <a:rPr lang="en-AU" sz="2000" dirty="0">
                <a:solidFill>
                  <a:srgbClr val="0070C0"/>
                </a:solidFill>
                <a:latin typeface="ArialMT"/>
              </a:rPr>
              <a:t>note which suggests that its concern is with ‘knowing the rules of the </a:t>
            </a:r>
            <a:r>
              <a:rPr lang="en-AU" sz="2000" dirty="0" err="1">
                <a:solidFill>
                  <a:srgbClr val="0070C0"/>
                </a:solidFill>
                <a:latin typeface="ArialMT"/>
              </a:rPr>
              <a:t>jobseeking</a:t>
            </a:r>
            <a:endParaRPr lang="en-AU" sz="2000" dirty="0">
              <a:solidFill>
                <a:srgbClr val="0070C0"/>
              </a:solidFill>
              <a:latin typeface="ArialMT"/>
            </a:endParaRPr>
          </a:p>
          <a:p>
            <a:r>
              <a:rPr lang="en-AU" sz="2000" dirty="0">
                <a:solidFill>
                  <a:srgbClr val="0070C0"/>
                </a:solidFill>
                <a:latin typeface="ArialMT"/>
              </a:rPr>
              <a:t>game</a:t>
            </a:r>
            <a:r>
              <a:rPr lang="en-AU" sz="2000" dirty="0" smtClean="0">
                <a:solidFill>
                  <a:srgbClr val="0070C0"/>
                </a:solidFill>
                <a:latin typeface="ArialMT"/>
              </a:rPr>
              <a:t>’.</a:t>
            </a:r>
          </a:p>
          <a:p>
            <a:endParaRPr lang="en-AU" sz="2000" dirty="0">
              <a:solidFill>
                <a:srgbClr val="231F20"/>
              </a:solidFill>
              <a:latin typeface="ArialMT"/>
            </a:endParaRPr>
          </a:p>
          <a:p>
            <a:r>
              <a:rPr lang="en-AU" sz="2000" dirty="0">
                <a:solidFill>
                  <a:srgbClr val="00B050"/>
                </a:solidFill>
                <a:latin typeface="ArialMT"/>
              </a:rPr>
              <a:t>The </a:t>
            </a:r>
            <a:r>
              <a:rPr lang="en-AU" sz="2000" dirty="0" smtClean="0">
                <a:solidFill>
                  <a:srgbClr val="00B050"/>
                </a:solidFill>
                <a:latin typeface="ArialMT"/>
              </a:rPr>
              <a:t>definition </a:t>
            </a:r>
            <a:r>
              <a:rPr lang="en-AU" sz="2000" dirty="0">
                <a:solidFill>
                  <a:srgbClr val="00B050"/>
                </a:solidFill>
                <a:latin typeface="ArialMT"/>
              </a:rPr>
              <a:t>of employability offered by </a:t>
            </a:r>
            <a:r>
              <a:rPr lang="en-AU" sz="2000" dirty="0" err="1">
                <a:solidFill>
                  <a:srgbClr val="00B050"/>
                </a:solidFill>
                <a:latin typeface="ArialMT"/>
              </a:rPr>
              <a:t>Yorke</a:t>
            </a:r>
            <a:r>
              <a:rPr lang="en-AU" sz="2000" dirty="0">
                <a:solidFill>
                  <a:srgbClr val="00B050"/>
                </a:solidFill>
                <a:latin typeface="ArialMT"/>
              </a:rPr>
              <a:t> (2004, p.7) – which focuses on</a:t>
            </a:r>
          </a:p>
          <a:p>
            <a:r>
              <a:rPr lang="en-AU" sz="2000" dirty="0">
                <a:solidFill>
                  <a:srgbClr val="00B050"/>
                </a:solidFill>
                <a:latin typeface="ArialMT"/>
              </a:rPr>
              <a:t>the ‘skills, understandings and personal attributes that make graduates more</a:t>
            </a:r>
          </a:p>
          <a:p>
            <a:r>
              <a:rPr lang="en-AU" sz="2000" dirty="0">
                <a:solidFill>
                  <a:srgbClr val="00B050"/>
                </a:solidFill>
                <a:latin typeface="ArialMT"/>
              </a:rPr>
              <a:t>likely to gain employment and be successful in their chosen occupations’ – can</a:t>
            </a:r>
          </a:p>
          <a:p>
            <a:r>
              <a:rPr lang="en-AU" sz="2000" dirty="0">
                <a:solidFill>
                  <a:srgbClr val="00B050"/>
                </a:solidFill>
                <a:latin typeface="ArialMT"/>
              </a:rPr>
              <a:t>be read as assuming that graduates will remain within a single occupation, and</a:t>
            </a:r>
          </a:p>
          <a:p>
            <a:r>
              <a:rPr lang="en-AU" sz="2000" dirty="0">
                <a:solidFill>
                  <a:srgbClr val="00B050"/>
                </a:solidFill>
                <a:latin typeface="ArialMT"/>
              </a:rPr>
              <a:t>as not attending to the competences required to manage progression within and</a:t>
            </a:r>
          </a:p>
          <a:p>
            <a:r>
              <a:rPr lang="en-AU" sz="2000" dirty="0">
                <a:solidFill>
                  <a:srgbClr val="00B050"/>
                </a:solidFill>
                <a:latin typeface="ArialMT"/>
              </a:rPr>
              <a:t>possibly across occupations.</a:t>
            </a:r>
            <a:endParaRPr lang="en-AU" sz="2000" dirty="0">
              <a:solidFill>
                <a:srgbClr val="00B050"/>
              </a:solidFill>
            </a:endParaRPr>
          </a:p>
        </p:txBody>
      </p:sp>
    </p:spTree>
    <p:extLst>
      <p:ext uri="{BB962C8B-B14F-4D97-AF65-F5344CB8AC3E}">
        <p14:creationId xmlns:p14="http://schemas.microsoft.com/office/powerpoint/2010/main" val="2851483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98897" y="0"/>
            <a:ext cx="10108603" cy="1938992"/>
          </a:xfrm>
          <a:prstGeom prst="rect">
            <a:avLst/>
          </a:prstGeom>
        </p:spPr>
        <p:txBody>
          <a:bodyPr wrap="square">
            <a:spAutoFit/>
          </a:bodyPr>
          <a:lstStyle/>
          <a:p>
            <a:pPr marL="285750" indent="-285750">
              <a:buFont typeface="Arial" panose="020B0604020202020204" pitchFamily="34" charset="0"/>
              <a:buChar char="•"/>
            </a:pPr>
            <a:r>
              <a:rPr lang="en-AU" sz="2400" dirty="0">
                <a:solidFill>
                  <a:schemeClr val="accent2">
                    <a:lumMod val="50000"/>
                  </a:schemeClr>
                </a:solidFill>
                <a:latin typeface="ArialMT"/>
              </a:rPr>
              <a:t>Self awareness – in terms of interests, abilities, values, etc.</a:t>
            </a:r>
          </a:p>
          <a:p>
            <a:pPr marL="285750" indent="-285750">
              <a:buFont typeface="Arial" panose="020B0604020202020204" pitchFamily="34" charset="0"/>
              <a:buChar char="•"/>
            </a:pPr>
            <a:r>
              <a:rPr lang="en-AU" sz="2400" dirty="0">
                <a:solidFill>
                  <a:schemeClr val="accent2">
                    <a:lumMod val="50000"/>
                  </a:schemeClr>
                </a:solidFill>
                <a:latin typeface="ArialMT"/>
              </a:rPr>
              <a:t>Opportunity awareness – knowing what work opportunities exist and what </a:t>
            </a:r>
            <a:r>
              <a:rPr lang="en-AU" sz="2400" dirty="0" smtClean="0">
                <a:solidFill>
                  <a:schemeClr val="accent2">
                    <a:lumMod val="50000"/>
                  </a:schemeClr>
                </a:solidFill>
                <a:latin typeface="ArialMT"/>
              </a:rPr>
              <a:t>their requirements </a:t>
            </a:r>
            <a:r>
              <a:rPr lang="en-AU" sz="2400" dirty="0">
                <a:solidFill>
                  <a:schemeClr val="accent2">
                    <a:lumMod val="50000"/>
                  </a:schemeClr>
                </a:solidFill>
                <a:latin typeface="ArialMT"/>
              </a:rPr>
              <a:t>are.</a:t>
            </a:r>
          </a:p>
          <a:p>
            <a:pPr marL="285750" indent="-285750">
              <a:buFont typeface="Arial" panose="020B0604020202020204" pitchFamily="34" charset="0"/>
              <a:buChar char="•"/>
            </a:pPr>
            <a:r>
              <a:rPr lang="en-AU" sz="2400" dirty="0">
                <a:solidFill>
                  <a:schemeClr val="accent2">
                    <a:lumMod val="50000"/>
                  </a:schemeClr>
                </a:solidFill>
                <a:latin typeface="ArialMT"/>
              </a:rPr>
              <a:t>Decision learning – decision-making skills.</a:t>
            </a:r>
          </a:p>
          <a:p>
            <a:pPr marL="285750" indent="-285750">
              <a:buFont typeface="Arial" panose="020B0604020202020204" pitchFamily="34" charset="0"/>
              <a:buChar char="•"/>
            </a:pPr>
            <a:r>
              <a:rPr lang="en-AU" sz="2400" dirty="0">
                <a:solidFill>
                  <a:schemeClr val="accent2">
                    <a:lumMod val="50000"/>
                  </a:schemeClr>
                </a:solidFill>
                <a:latin typeface="ArialMT"/>
              </a:rPr>
              <a:t>Transition learning – including job-search and self-presentation skills.</a:t>
            </a:r>
            <a:endParaRPr lang="en-AU" sz="2400" dirty="0">
              <a:solidFill>
                <a:schemeClr val="accent2">
                  <a:lumMod val="50000"/>
                </a:schemeClr>
              </a:solidFill>
            </a:endParaRPr>
          </a:p>
        </p:txBody>
      </p:sp>
      <p:sp>
        <p:nvSpPr>
          <p:cNvPr id="3" name="Rectangle 2"/>
          <p:cNvSpPr/>
          <p:nvPr/>
        </p:nvSpPr>
        <p:spPr>
          <a:xfrm>
            <a:off x="1176170" y="2048586"/>
            <a:ext cx="10904667" cy="3785652"/>
          </a:xfrm>
          <a:prstGeom prst="rect">
            <a:avLst/>
          </a:prstGeom>
        </p:spPr>
        <p:txBody>
          <a:bodyPr wrap="square">
            <a:spAutoFit/>
          </a:bodyPr>
          <a:lstStyle/>
          <a:p>
            <a:r>
              <a:rPr lang="en-AU" sz="2400" b="1" dirty="0">
                <a:solidFill>
                  <a:srgbClr val="FF0000"/>
                </a:solidFill>
                <a:latin typeface="Arial" panose="020B0604020202020204" pitchFamily="34" charset="0"/>
              </a:rPr>
              <a:t>Self awareness</a:t>
            </a:r>
          </a:p>
          <a:p>
            <a:pPr marL="342900" indent="-342900">
              <a:buFont typeface="Arial" panose="020B0604020202020204" pitchFamily="34" charset="0"/>
              <a:buChar char="•"/>
            </a:pPr>
            <a:r>
              <a:rPr lang="en-AU" sz="2400" dirty="0">
                <a:solidFill>
                  <a:srgbClr val="0070C0"/>
                </a:solidFill>
                <a:latin typeface="ArialMT"/>
              </a:rPr>
              <a:t>Identify knowledge, abilities and transferable skills developed by one’s degree</a:t>
            </a:r>
          </a:p>
          <a:p>
            <a:pPr marL="342900" indent="-342900">
              <a:buFont typeface="Arial" panose="020B0604020202020204" pitchFamily="34" charset="0"/>
              <a:buChar char="•"/>
            </a:pPr>
            <a:r>
              <a:rPr lang="en-AU" sz="2400" dirty="0">
                <a:solidFill>
                  <a:srgbClr val="0070C0"/>
                </a:solidFill>
                <a:latin typeface="ArialMT"/>
              </a:rPr>
              <a:t>Identify personal skills and how these can be deployed</a:t>
            </a:r>
          </a:p>
          <a:p>
            <a:pPr marL="342900" indent="-342900">
              <a:buFont typeface="Arial" panose="020B0604020202020204" pitchFamily="34" charset="0"/>
              <a:buChar char="•"/>
            </a:pPr>
            <a:r>
              <a:rPr lang="en-AU" sz="2400" dirty="0">
                <a:solidFill>
                  <a:srgbClr val="0070C0"/>
                </a:solidFill>
                <a:latin typeface="ArialMT"/>
              </a:rPr>
              <a:t>Identify one’s interests, values and personality in the context of vocational </a:t>
            </a:r>
            <a:r>
              <a:rPr lang="en-AU" sz="2400" dirty="0" smtClean="0">
                <a:solidFill>
                  <a:srgbClr val="0070C0"/>
                </a:solidFill>
                <a:latin typeface="ArialMT"/>
              </a:rPr>
              <a:t>and life </a:t>
            </a:r>
            <a:r>
              <a:rPr lang="en-AU" sz="2400" dirty="0">
                <a:solidFill>
                  <a:srgbClr val="0070C0"/>
                </a:solidFill>
                <a:latin typeface="ArialMT"/>
              </a:rPr>
              <a:t>planning</a:t>
            </a:r>
          </a:p>
          <a:p>
            <a:pPr marL="342900" indent="-342900">
              <a:buFont typeface="Arial" panose="020B0604020202020204" pitchFamily="34" charset="0"/>
              <a:buChar char="•"/>
            </a:pPr>
            <a:r>
              <a:rPr lang="en-AU" sz="2400" dirty="0">
                <a:solidFill>
                  <a:srgbClr val="0070C0"/>
                </a:solidFill>
                <a:latin typeface="ArialMT"/>
              </a:rPr>
              <a:t>Identify strengths and weaknesses, and areas requiring further development</a:t>
            </a:r>
          </a:p>
          <a:p>
            <a:pPr marL="342900" indent="-342900">
              <a:buFont typeface="Arial" panose="020B0604020202020204" pitchFamily="34" charset="0"/>
              <a:buChar char="•"/>
            </a:pPr>
            <a:r>
              <a:rPr lang="en-AU" sz="2400" dirty="0">
                <a:solidFill>
                  <a:srgbClr val="0070C0"/>
                </a:solidFill>
                <a:latin typeface="ArialMT"/>
              </a:rPr>
              <a:t>Develop a </a:t>
            </a:r>
            <a:r>
              <a:rPr lang="en-AU" sz="2400" dirty="0" smtClean="0">
                <a:solidFill>
                  <a:srgbClr val="0070C0"/>
                </a:solidFill>
                <a:latin typeface="ArialMT"/>
              </a:rPr>
              <a:t>self-reflective </a:t>
            </a:r>
            <a:r>
              <a:rPr lang="en-AU" sz="2400" dirty="0">
                <a:solidFill>
                  <a:srgbClr val="0070C0"/>
                </a:solidFill>
                <a:latin typeface="ArialMT"/>
              </a:rPr>
              <a:t>stance to academic work and other activities</a:t>
            </a:r>
          </a:p>
          <a:p>
            <a:pPr marL="342900" indent="-342900">
              <a:buFont typeface="Arial" panose="020B0604020202020204" pitchFamily="34" charset="0"/>
              <a:buChar char="•"/>
            </a:pPr>
            <a:r>
              <a:rPr lang="en-AU" sz="2400" dirty="0">
                <a:solidFill>
                  <a:srgbClr val="0070C0"/>
                </a:solidFill>
                <a:latin typeface="ArialMT"/>
              </a:rPr>
              <a:t>Synthesise one’s key strengths, goals and motivations into a rounded </a:t>
            </a:r>
            <a:r>
              <a:rPr lang="en-AU" sz="2400" dirty="0" smtClean="0">
                <a:solidFill>
                  <a:srgbClr val="0070C0"/>
                </a:solidFill>
                <a:latin typeface="ArialMT"/>
              </a:rPr>
              <a:t>personal profile</a:t>
            </a:r>
            <a:endParaRPr lang="en-AU" sz="2400" dirty="0">
              <a:solidFill>
                <a:srgbClr val="0070C0"/>
              </a:solidFill>
            </a:endParaRPr>
          </a:p>
        </p:txBody>
      </p:sp>
    </p:spTree>
    <p:extLst>
      <p:ext uri="{BB962C8B-B14F-4D97-AF65-F5344CB8AC3E}">
        <p14:creationId xmlns:p14="http://schemas.microsoft.com/office/powerpoint/2010/main" val="2908161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5567" y="372085"/>
            <a:ext cx="9581478" cy="3785652"/>
          </a:xfrm>
          <a:prstGeom prst="rect">
            <a:avLst/>
          </a:prstGeom>
        </p:spPr>
        <p:txBody>
          <a:bodyPr wrap="square">
            <a:spAutoFit/>
          </a:bodyPr>
          <a:lstStyle/>
          <a:p>
            <a:r>
              <a:rPr lang="en-AU" sz="2400" b="1" dirty="0">
                <a:solidFill>
                  <a:srgbClr val="0070C0"/>
                </a:solidFill>
                <a:latin typeface="Arial" panose="020B0604020202020204" pitchFamily="34" charset="0"/>
              </a:rPr>
              <a:t>Opportunity </a:t>
            </a:r>
            <a:r>
              <a:rPr lang="en-AU" sz="2400" b="1" dirty="0" smtClean="0">
                <a:solidFill>
                  <a:srgbClr val="0070C0"/>
                </a:solidFill>
                <a:latin typeface="Arial" panose="020B0604020202020204" pitchFamily="34" charset="0"/>
              </a:rPr>
              <a:t>awareness</a:t>
            </a:r>
          </a:p>
          <a:p>
            <a:endParaRPr lang="en-AU" sz="2400" b="1" dirty="0">
              <a:solidFill>
                <a:srgbClr val="0070C0"/>
              </a:solidFill>
              <a:latin typeface="Arial" panose="020B0604020202020204" pitchFamily="34" charset="0"/>
            </a:endParaRPr>
          </a:p>
          <a:p>
            <a:r>
              <a:rPr lang="en-AU" sz="2400" dirty="0">
                <a:solidFill>
                  <a:srgbClr val="0070C0"/>
                </a:solidFill>
                <a:latin typeface="ArialMT"/>
              </a:rPr>
              <a:t>Demonstrate knowledge of general trends in graduate employment </a:t>
            </a:r>
            <a:r>
              <a:rPr lang="en-AU" sz="2400" dirty="0" smtClean="0">
                <a:solidFill>
                  <a:srgbClr val="0070C0"/>
                </a:solidFill>
                <a:latin typeface="ArialMT"/>
              </a:rPr>
              <a:t>and opportunities </a:t>
            </a:r>
            <a:r>
              <a:rPr lang="en-AU" sz="2400" dirty="0">
                <a:solidFill>
                  <a:srgbClr val="0070C0"/>
                </a:solidFill>
                <a:latin typeface="ArialMT"/>
              </a:rPr>
              <a:t>for graduates in one’s </a:t>
            </a:r>
            <a:r>
              <a:rPr lang="en-AU" sz="2400" dirty="0" smtClean="0">
                <a:solidFill>
                  <a:srgbClr val="0070C0"/>
                </a:solidFill>
                <a:latin typeface="ArialMT"/>
              </a:rPr>
              <a:t>discipline</a:t>
            </a:r>
          </a:p>
          <a:p>
            <a:endParaRPr lang="en-AU" sz="2400" dirty="0">
              <a:solidFill>
                <a:srgbClr val="0070C0"/>
              </a:solidFill>
              <a:latin typeface="ArialMT"/>
            </a:endParaRPr>
          </a:p>
          <a:p>
            <a:r>
              <a:rPr lang="en-AU" sz="2400" dirty="0">
                <a:solidFill>
                  <a:srgbClr val="0070C0"/>
                </a:solidFill>
                <a:latin typeface="ArialMT"/>
              </a:rPr>
              <a:t>Demonstrate understanding of the requirements of graduate </a:t>
            </a:r>
            <a:r>
              <a:rPr lang="en-AU" sz="2400" dirty="0" smtClean="0">
                <a:solidFill>
                  <a:srgbClr val="0070C0"/>
                </a:solidFill>
                <a:latin typeface="ArialMT"/>
              </a:rPr>
              <a:t>recruiters</a:t>
            </a:r>
          </a:p>
          <a:p>
            <a:endParaRPr lang="en-AU" sz="2400" dirty="0">
              <a:solidFill>
                <a:srgbClr val="0070C0"/>
              </a:solidFill>
              <a:latin typeface="ArialMT"/>
            </a:endParaRPr>
          </a:p>
          <a:p>
            <a:r>
              <a:rPr lang="en-AU" sz="2400" dirty="0">
                <a:solidFill>
                  <a:srgbClr val="0070C0"/>
                </a:solidFill>
                <a:latin typeface="ArialMT"/>
              </a:rPr>
              <a:t>Demonstrate research-based knowledge of typical degree-related </a:t>
            </a:r>
            <a:r>
              <a:rPr lang="en-AU" sz="2400" dirty="0" smtClean="0">
                <a:solidFill>
                  <a:srgbClr val="0070C0"/>
                </a:solidFill>
                <a:latin typeface="ArialMT"/>
              </a:rPr>
              <a:t>career options </a:t>
            </a:r>
            <a:r>
              <a:rPr lang="en-AU" sz="2400" dirty="0">
                <a:solidFill>
                  <a:srgbClr val="0070C0"/>
                </a:solidFill>
                <a:latin typeface="ArialMT"/>
              </a:rPr>
              <a:t>and options in which one is interested</a:t>
            </a:r>
            <a:endParaRPr lang="en-AU" sz="2400" dirty="0">
              <a:solidFill>
                <a:srgbClr val="0070C0"/>
              </a:solidFill>
            </a:endParaRPr>
          </a:p>
        </p:txBody>
      </p:sp>
    </p:spTree>
    <p:extLst>
      <p:ext uri="{BB962C8B-B14F-4D97-AF65-F5344CB8AC3E}">
        <p14:creationId xmlns:p14="http://schemas.microsoft.com/office/powerpoint/2010/main" val="2859594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7083" y="399001"/>
            <a:ext cx="9118898" cy="5693866"/>
          </a:xfrm>
          <a:prstGeom prst="rect">
            <a:avLst/>
          </a:prstGeom>
        </p:spPr>
        <p:txBody>
          <a:bodyPr wrap="square">
            <a:spAutoFit/>
          </a:bodyPr>
          <a:lstStyle/>
          <a:p>
            <a:r>
              <a:rPr lang="en-AU" sz="2800" b="1" dirty="0">
                <a:solidFill>
                  <a:srgbClr val="FF0000"/>
                </a:solidFill>
                <a:latin typeface="Arial" panose="020B0604020202020204" pitchFamily="34" charset="0"/>
              </a:rPr>
              <a:t>Decision making</a:t>
            </a:r>
          </a:p>
          <a:p>
            <a:pPr marL="342900" indent="-342900">
              <a:buFont typeface="Arial" panose="020B0604020202020204" pitchFamily="34" charset="0"/>
              <a:buChar char="•"/>
            </a:pPr>
            <a:r>
              <a:rPr lang="en-AU" sz="2800" dirty="0">
                <a:solidFill>
                  <a:srgbClr val="7030A0"/>
                </a:solidFill>
                <a:latin typeface="ArialMT"/>
              </a:rPr>
              <a:t>Identify the key elements of career decision-making, in the context of </a:t>
            </a:r>
            <a:r>
              <a:rPr lang="en-AU" sz="2800" dirty="0" smtClean="0">
                <a:solidFill>
                  <a:srgbClr val="7030A0"/>
                </a:solidFill>
                <a:latin typeface="ArialMT"/>
              </a:rPr>
              <a:t>life planning</a:t>
            </a:r>
            <a:endParaRPr lang="en-AU" sz="2800" dirty="0">
              <a:solidFill>
                <a:srgbClr val="7030A0"/>
              </a:solidFill>
              <a:latin typeface="ArialMT"/>
            </a:endParaRPr>
          </a:p>
          <a:p>
            <a:pPr marL="342900" indent="-342900">
              <a:buFont typeface="Arial" panose="020B0604020202020204" pitchFamily="34" charset="0"/>
              <a:buChar char="•"/>
            </a:pPr>
            <a:r>
              <a:rPr lang="en-AU" sz="2800" dirty="0">
                <a:solidFill>
                  <a:srgbClr val="7030A0"/>
                </a:solidFill>
                <a:latin typeface="ArialMT"/>
              </a:rPr>
              <a:t>Relate self-awareness to knowledge of different opportunities</a:t>
            </a:r>
          </a:p>
          <a:p>
            <a:pPr marL="342900" indent="-342900">
              <a:buFont typeface="Arial" panose="020B0604020202020204" pitchFamily="34" charset="0"/>
              <a:buChar char="•"/>
            </a:pPr>
            <a:r>
              <a:rPr lang="en-AU" sz="2800" dirty="0">
                <a:solidFill>
                  <a:srgbClr val="7030A0"/>
                </a:solidFill>
                <a:latin typeface="ArialMT"/>
              </a:rPr>
              <a:t>Evaluate how personal priorities may impact upon future career options</a:t>
            </a:r>
          </a:p>
          <a:p>
            <a:pPr marL="342900" indent="-342900">
              <a:buFont typeface="Arial" panose="020B0604020202020204" pitchFamily="34" charset="0"/>
              <a:buChar char="•"/>
            </a:pPr>
            <a:r>
              <a:rPr lang="en-AU" sz="2800" dirty="0">
                <a:solidFill>
                  <a:srgbClr val="7030A0"/>
                </a:solidFill>
                <a:latin typeface="ArialMT"/>
              </a:rPr>
              <a:t>Devise a short/medium-term career development action plan</a:t>
            </a:r>
          </a:p>
          <a:p>
            <a:pPr marL="342900" indent="-342900">
              <a:buFont typeface="Arial" panose="020B0604020202020204" pitchFamily="34" charset="0"/>
              <a:buChar char="•"/>
            </a:pPr>
            <a:r>
              <a:rPr lang="en-AU" sz="2800" dirty="0">
                <a:solidFill>
                  <a:srgbClr val="7030A0"/>
                </a:solidFill>
                <a:latin typeface="ArialMT"/>
              </a:rPr>
              <a:t>Identify tactics for addressing the role of chance in career development</a:t>
            </a:r>
          </a:p>
          <a:p>
            <a:pPr marL="342900" indent="-342900">
              <a:buFont typeface="Arial" panose="020B0604020202020204" pitchFamily="34" charset="0"/>
              <a:buChar char="•"/>
            </a:pPr>
            <a:r>
              <a:rPr lang="en-AU" sz="2800" dirty="0">
                <a:solidFill>
                  <a:srgbClr val="7030A0"/>
                </a:solidFill>
                <a:latin typeface="ArialMT"/>
              </a:rPr>
              <a:t>Review changing plans and ideas on an ongoing basis</a:t>
            </a:r>
            <a:endParaRPr lang="en-AU" sz="2800" dirty="0">
              <a:solidFill>
                <a:srgbClr val="7030A0"/>
              </a:solidFill>
            </a:endParaRPr>
          </a:p>
        </p:txBody>
      </p:sp>
    </p:spTree>
    <p:extLst>
      <p:ext uri="{BB962C8B-B14F-4D97-AF65-F5344CB8AC3E}">
        <p14:creationId xmlns:p14="http://schemas.microsoft.com/office/powerpoint/2010/main" val="2647962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8141" y="117693"/>
            <a:ext cx="9882692" cy="5693866"/>
          </a:xfrm>
          <a:prstGeom prst="rect">
            <a:avLst/>
          </a:prstGeom>
        </p:spPr>
        <p:txBody>
          <a:bodyPr wrap="square">
            <a:spAutoFit/>
          </a:bodyPr>
          <a:lstStyle/>
          <a:p>
            <a:r>
              <a:rPr lang="en-AU" sz="2400" b="1" dirty="0">
                <a:solidFill>
                  <a:srgbClr val="C00000"/>
                </a:solidFill>
                <a:latin typeface="Arial" panose="020B0604020202020204" pitchFamily="34" charset="0"/>
              </a:rPr>
              <a:t>Transition learning</a:t>
            </a:r>
          </a:p>
          <a:p>
            <a:r>
              <a:rPr lang="en-AU" sz="2000" dirty="0">
                <a:solidFill>
                  <a:srgbClr val="C00000"/>
                </a:solidFill>
                <a:latin typeface="ArialMT"/>
              </a:rPr>
              <a:t>Demonstrate understanding of effective opportunity-search strategies</a:t>
            </a:r>
          </a:p>
          <a:p>
            <a:r>
              <a:rPr lang="en-AU" sz="2000" dirty="0">
                <a:solidFill>
                  <a:srgbClr val="C00000"/>
                </a:solidFill>
                <a:latin typeface="ArialMT"/>
              </a:rPr>
              <a:t>Apply understanding of recruitment/selection methods to </a:t>
            </a:r>
            <a:r>
              <a:rPr lang="en-AU" sz="2000" dirty="0" smtClean="0">
                <a:solidFill>
                  <a:srgbClr val="C00000"/>
                </a:solidFill>
                <a:latin typeface="ArialMT"/>
              </a:rPr>
              <a:t>applications</a:t>
            </a:r>
          </a:p>
          <a:p>
            <a:endParaRPr lang="en-AU" sz="2000" dirty="0">
              <a:solidFill>
                <a:srgbClr val="C00000"/>
              </a:solidFill>
              <a:latin typeface="ArialMT"/>
            </a:endParaRPr>
          </a:p>
          <a:p>
            <a:r>
              <a:rPr lang="en-AU" sz="2000" dirty="0">
                <a:solidFill>
                  <a:srgbClr val="C00000"/>
                </a:solidFill>
                <a:latin typeface="ArialMT"/>
              </a:rPr>
              <a:t>Demonstrate ability to use relevant vacancy information, including ways </a:t>
            </a:r>
            <a:r>
              <a:rPr lang="en-AU" sz="2000" dirty="0" smtClean="0">
                <a:solidFill>
                  <a:srgbClr val="C00000"/>
                </a:solidFill>
                <a:latin typeface="ArialMT"/>
              </a:rPr>
              <a:t>of accessing </a:t>
            </a:r>
            <a:r>
              <a:rPr lang="en-AU" sz="2000" dirty="0">
                <a:solidFill>
                  <a:srgbClr val="C00000"/>
                </a:solidFill>
                <a:latin typeface="ArialMT"/>
              </a:rPr>
              <a:t>unadvertised </a:t>
            </a:r>
            <a:r>
              <a:rPr lang="en-AU" sz="2000" dirty="0" smtClean="0">
                <a:solidFill>
                  <a:srgbClr val="C00000"/>
                </a:solidFill>
                <a:latin typeface="ArialMT"/>
              </a:rPr>
              <a:t>vacancies</a:t>
            </a:r>
          </a:p>
          <a:p>
            <a:endParaRPr lang="en-AU" sz="2000" dirty="0">
              <a:solidFill>
                <a:srgbClr val="C00000"/>
              </a:solidFill>
              <a:latin typeface="ArialMT"/>
            </a:endParaRPr>
          </a:p>
          <a:p>
            <a:r>
              <a:rPr lang="en-AU" sz="2000" dirty="0">
                <a:solidFill>
                  <a:srgbClr val="C00000"/>
                </a:solidFill>
                <a:latin typeface="ArialMT"/>
              </a:rPr>
              <a:t>Identify challenges and obstacles to success in obtaining suitable </a:t>
            </a:r>
            <a:r>
              <a:rPr lang="en-AU" sz="2000" dirty="0" smtClean="0">
                <a:solidFill>
                  <a:srgbClr val="C00000"/>
                </a:solidFill>
                <a:latin typeface="ArialMT"/>
              </a:rPr>
              <a:t>opportunities, and </a:t>
            </a:r>
            <a:r>
              <a:rPr lang="en-AU" sz="2000" dirty="0">
                <a:solidFill>
                  <a:srgbClr val="C00000"/>
                </a:solidFill>
                <a:latin typeface="ArialMT"/>
              </a:rPr>
              <a:t>strategies for addressing </a:t>
            </a:r>
            <a:r>
              <a:rPr lang="en-AU" sz="2000" dirty="0" smtClean="0">
                <a:solidFill>
                  <a:srgbClr val="C00000"/>
                </a:solidFill>
                <a:latin typeface="ArialMT"/>
              </a:rPr>
              <a:t>them</a:t>
            </a:r>
          </a:p>
          <a:p>
            <a:endParaRPr lang="en-AU" sz="2000" dirty="0">
              <a:solidFill>
                <a:srgbClr val="C00000"/>
              </a:solidFill>
              <a:latin typeface="ArialMT"/>
            </a:endParaRPr>
          </a:p>
          <a:p>
            <a:r>
              <a:rPr lang="en-AU" sz="2000" dirty="0">
                <a:solidFill>
                  <a:srgbClr val="C00000"/>
                </a:solidFill>
                <a:latin typeface="ArialMT"/>
              </a:rPr>
              <a:t>Demonstrate capacity to vary self-presentation to meet requirements of </a:t>
            </a:r>
            <a:r>
              <a:rPr lang="en-AU" sz="2000" dirty="0" smtClean="0">
                <a:solidFill>
                  <a:srgbClr val="C00000"/>
                </a:solidFill>
                <a:latin typeface="ArialMT"/>
              </a:rPr>
              <a:t>specific opportunities</a:t>
            </a:r>
          </a:p>
          <a:p>
            <a:endParaRPr lang="en-AU" sz="2000" dirty="0">
              <a:solidFill>
                <a:srgbClr val="C00000"/>
              </a:solidFill>
              <a:latin typeface="ArialMT"/>
            </a:endParaRPr>
          </a:p>
          <a:p>
            <a:r>
              <a:rPr lang="en-AU" sz="2000" dirty="0">
                <a:solidFill>
                  <a:srgbClr val="C00000"/>
                </a:solidFill>
                <a:latin typeface="ArialMT"/>
              </a:rPr>
              <a:t>Demonstrate ability to present oneself effectively in selection interviews </a:t>
            </a:r>
            <a:r>
              <a:rPr lang="en-AU" sz="2000" dirty="0" smtClean="0">
                <a:solidFill>
                  <a:srgbClr val="C00000"/>
                </a:solidFill>
                <a:latin typeface="ArialMT"/>
              </a:rPr>
              <a:t>and other </a:t>
            </a:r>
            <a:r>
              <a:rPr lang="en-AU" sz="2000" dirty="0">
                <a:solidFill>
                  <a:srgbClr val="C00000"/>
                </a:solidFill>
                <a:latin typeface="ArialMT"/>
              </a:rPr>
              <a:t>selection </a:t>
            </a:r>
            <a:r>
              <a:rPr lang="en-AU" sz="2000" dirty="0" smtClean="0">
                <a:solidFill>
                  <a:srgbClr val="C00000"/>
                </a:solidFill>
                <a:latin typeface="ArialMT"/>
              </a:rPr>
              <a:t>processes</a:t>
            </a:r>
          </a:p>
          <a:p>
            <a:endParaRPr lang="en-AU" sz="2000" dirty="0">
              <a:solidFill>
                <a:srgbClr val="C00000"/>
              </a:solidFill>
              <a:latin typeface="ArialMT"/>
            </a:endParaRPr>
          </a:p>
          <a:p>
            <a:r>
              <a:rPr lang="en-AU" sz="2000" dirty="0">
                <a:solidFill>
                  <a:srgbClr val="C00000"/>
                </a:solidFill>
                <a:latin typeface="ArialMT"/>
              </a:rPr>
              <a:t>Identify challenges and obstacles to adapting successfully to new </a:t>
            </a:r>
            <a:r>
              <a:rPr lang="en-AU" sz="2000" dirty="0" smtClean="0">
                <a:solidFill>
                  <a:srgbClr val="C00000"/>
                </a:solidFill>
                <a:latin typeface="ArialMT"/>
              </a:rPr>
              <a:t>environments, and </a:t>
            </a:r>
            <a:r>
              <a:rPr lang="en-AU" sz="2000" dirty="0">
                <a:solidFill>
                  <a:srgbClr val="C00000"/>
                </a:solidFill>
                <a:latin typeface="ArialMT"/>
              </a:rPr>
              <a:t>strategies for addressing them</a:t>
            </a:r>
            <a:endParaRPr lang="en-AU" sz="2000" dirty="0">
              <a:solidFill>
                <a:srgbClr val="C00000"/>
              </a:solidFill>
            </a:endParaRPr>
          </a:p>
        </p:txBody>
      </p:sp>
      <p:sp>
        <p:nvSpPr>
          <p:cNvPr id="3" name="Rectangle 2"/>
          <p:cNvSpPr/>
          <p:nvPr/>
        </p:nvSpPr>
        <p:spPr>
          <a:xfrm>
            <a:off x="1488141" y="5945854"/>
            <a:ext cx="9247991" cy="400110"/>
          </a:xfrm>
          <a:prstGeom prst="rect">
            <a:avLst/>
          </a:prstGeom>
        </p:spPr>
        <p:txBody>
          <a:bodyPr wrap="square">
            <a:spAutoFit/>
          </a:bodyPr>
          <a:lstStyle/>
          <a:p>
            <a:r>
              <a:rPr lang="en-AU" sz="2000" dirty="0">
                <a:solidFill>
                  <a:srgbClr val="C00000"/>
                </a:solidFill>
                <a:latin typeface="ArialMT"/>
              </a:rPr>
              <a:t>Demonstrate awareness of attitudes crucial to the achievement of one’s goals</a:t>
            </a:r>
            <a:endParaRPr lang="en-AU" sz="2000" dirty="0">
              <a:solidFill>
                <a:srgbClr val="C00000"/>
              </a:solidFill>
            </a:endParaRPr>
          </a:p>
        </p:txBody>
      </p:sp>
    </p:spTree>
    <p:extLst>
      <p:ext uri="{BB962C8B-B14F-4D97-AF65-F5344CB8AC3E}">
        <p14:creationId xmlns:p14="http://schemas.microsoft.com/office/powerpoint/2010/main" val="2402885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1778" y="400433"/>
            <a:ext cx="9689054" cy="5632311"/>
          </a:xfrm>
          <a:prstGeom prst="rect">
            <a:avLst/>
          </a:prstGeom>
        </p:spPr>
        <p:txBody>
          <a:bodyPr wrap="square">
            <a:spAutoFit/>
          </a:bodyPr>
          <a:lstStyle/>
          <a:p>
            <a:r>
              <a:rPr lang="en-AU" sz="2000" b="1" dirty="0">
                <a:solidFill>
                  <a:srgbClr val="231F20"/>
                </a:solidFill>
                <a:latin typeface="Arial" panose="020B0604020202020204" pitchFamily="34" charset="0"/>
              </a:rPr>
              <a:t>Positioning behaviours (making sure one has the contacts, skills and</a:t>
            </a:r>
          </a:p>
          <a:p>
            <a:r>
              <a:rPr lang="en-AU" sz="2000" b="1" dirty="0">
                <a:solidFill>
                  <a:srgbClr val="231F20"/>
                </a:solidFill>
                <a:latin typeface="Arial" panose="020B0604020202020204" pitchFamily="34" charset="0"/>
              </a:rPr>
              <a:t>experience to achieve one’s desired career outcomes</a:t>
            </a:r>
            <a:r>
              <a:rPr lang="en-AU" sz="2000" b="1" dirty="0" smtClean="0">
                <a:solidFill>
                  <a:srgbClr val="231F20"/>
                </a:solidFill>
                <a:latin typeface="Arial" panose="020B0604020202020204" pitchFamily="34" charset="0"/>
              </a:rPr>
              <a:t>)</a:t>
            </a:r>
          </a:p>
          <a:p>
            <a:endParaRPr lang="en-AU" sz="2000" b="1" dirty="0">
              <a:solidFill>
                <a:srgbClr val="231F20"/>
              </a:solidFill>
              <a:latin typeface="Arial" panose="020B0604020202020204" pitchFamily="34" charset="0"/>
            </a:endParaRPr>
          </a:p>
          <a:p>
            <a:pPr marL="342900" indent="-342900">
              <a:buFont typeface="Arial" panose="020B0604020202020204" pitchFamily="34" charset="0"/>
              <a:buChar char="•"/>
            </a:pPr>
            <a:r>
              <a:rPr lang="en-AU" sz="2000" dirty="0">
                <a:solidFill>
                  <a:srgbClr val="C00000"/>
                </a:solidFill>
                <a:latin typeface="ArialMT"/>
              </a:rPr>
              <a:t>Strategic choice of mobility opportunity – initiation of job moves, or acceptance</a:t>
            </a:r>
          </a:p>
          <a:p>
            <a:r>
              <a:rPr lang="en-AU" sz="2000" dirty="0" smtClean="0">
                <a:solidFill>
                  <a:srgbClr val="C00000"/>
                </a:solidFill>
                <a:latin typeface="ArialMT"/>
              </a:rPr>
              <a:t>     of </a:t>
            </a:r>
            <a:r>
              <a:rPr lang="en-AU" sz="2000" dirty="0">
                <a:solidFill>
                  <a:srgbClr val="C00000"/>
                </a:solidFill>
                <a:latin typeface="ArialMT"/>
              </a:rPr>
              <a:t>proposed changes made by another party (e.g. one’s employer)</a:t>
            </a:r>
          </a:p>
          <a:p>
            <a:pPr marL="342900" indent="-342900">
              <a:buFont typeface="Arial" panose="020B0604020202020204" pitchFamily="34" charset="0"/>
              <a:buChar char="•"/>
            </a:pPr>
            <a:r>
              <a:rPr lang="en-AU" sz="2000" dirty="0">
                <a:solidFill>
                  <a:srgbClr val="C00000"/>
                </a:solidFill>
                <a:latin typeface="ArialMT"/>
              </a:rPr>
              <a:t>Strategic investment in human capital – investing in training or educational</a:t>
            </a:r>
          </a:p>
          <a:p>
            <a:r>
              <a:rPr lang="en-AU" sz="2000" dirty="0" smtClean="0">
                <a:solidFill>
                  <a:srgbClr val="C00000"/>
                </a:solidFill>
                <a:latin typeface="ArialMT"/>
              </a:rPr>
              <a:t>     qualifications</a:t>
            </a:r>
            <a:endParaRPr lang="en-AU" sz="2000" dirty="0">
              <a:solidFill>
                <a:srgbClr val="C00000"/>
              </a:solidFill>
              <a:latin typeface="ArialMT"/>
            </a:endParaRPr>
          </a:p>
          <a:p>
            <a:pPr marL="342900" indent="-342900">
              <a:buFont typeface="Arial" panose="020B0604020202020204" pitchFamily="34" charset="0"/>
              <a:buChar char="•"/>
            </a:pPr>
            <a:r>
              <a:rPr lang="en-AU" sz="2000" dirty="0">
                <a:solidFill>
                  <a:srgbClr val="C00000"/>
                </a:solidFill>
                <a:latin typeface="ArialMT"/>
              </a:rPr>
              <a:t>Job content innovation – development of substantive changes in methods or</a:t>
            </a:r>
          </a:p>
          <a:p>
            <a:r>
              <a:rPr lang="en-AU" sz="2000" dirty="0" smtClean="0">
                <a:solidFill>
                  <a:srgbClr val="C00000"/>
                </a:solidFill>
                <a:latin typeface="ArialMT"/>
              </a:rPr>
              <a:t>     Environment</a:t>
            </a:r>
          </a:p>
          <a:p>
            <a:endParaRPr lang="en-AU" sz="2000" dirty="0">
              <a:solidFill>
                <a:srgbClr val="231F20"/>
              </a:solidFill>
              <a:latin typeface="ArialMT"/>
            </a:endParaRPr>
          </a:p>
          <a:p>
            <a:r>
              <a:rPr lang="en-AU" sz="2000" b="1" dirty="0" smtClean="0">
                <a:solidFill>
                  <a:srgbClr val="231F20"/>
                </a:solidFill>
                <a:latin typeface="Arial" panose="020B0604020202020204" pitchFamily="34" charset="0"/>
              </a:rPr>
              <a:t>Influence </a:t>
            </a:r>
            <a:r>
              <a:rPr lang="en-AU" sz="2000" b="1" dirty="0">
                <a:solidFill>
                  <a:srgbClr val="231F20"/>
                </a:solidFill>
                <a:latin typeface="Arial" panose="020B0604020202020204" pitchFamily="34" charset="0"/>
              </a:rPr>
              <a:t>behaviours (actively attempting to </a:t>
            </a:r>
            <a:r>
              <a:rPr lang="en-AU" sz="2000" b="1" dirty="0" smtClean="0">
                <a:solidFill>
                  <a:srgbClr val="231F20"/>
                </a:solidFill>
                <a:latin typeface="Arial" panose="020B0604020202020204" pitchFamily="34" charset="0"/>
              </a:rPr>
              <a:t>influence </a:t>
            </a:r>
            <a:r>
              <a:rPr lang="en-AU" sz="2000" b="1" dirty="0">
                <a:solidFill>
                  <a:srgbClr val="231F20"/>
                </a:solidFill>
                <a:latin typeface="Arial" panose="020B0604020202020204" pitchFamily="34" charset="0"/>
              </a:rPr>
              <a:t>the decisions of key</a:t>
            </a:r>
          </a:p>
          <a:p>
            <a:r>
              <a:rPr lang="en-AU" sz="2000" b="1" dirty="0">
                <a:solidFill>
                  <a:srgbClr val="231F20"/>
                </a:solidFill>
                <a:latin typeface="Arial" panose="020B0604020202020204" pitchFamily="34" charset="0"/>
              </a:rPr>
              <a:t>gatekeepers to desired career outcomes</a:t>
            </a:r>
            <a:r>
              <a:rPr lang="en-AU" sz="2000" b="1" dirty="0" smtClean="0">
                <a:solidFill>
                  <a:srgbClr val="231F20"/>
                </a:solidFill>
                <a:latin typeface="Arial" panose="020B0604020202020204" pitchFamily="34" charset="0"/>
              </a:rPr>
              <a:t>)</a:t>
            </a:r>
          </a:p>
          <a:p>
            <a:endParaRPr lang="en-AU" sz="2000" b="1" dirty="0">
              <a:solidFill>
                <a:srgbClr val="231F20"/>
              </a:solidFill>
              <a:latin typeface="Arial" panose="020B0604020202020204" pitchFamily="34" charset="0"/>
            </a:endParaRPr>
          </a:p>
          <a:p>
            <a:pPr marL="342900" indent="-342900">
              <a:buFont typeface="Arial" panose="020B0604020202020204" pitchFamily="34" charset="0"/>
              <a:buChar char="•"/>
            </a:pPr>
            <a:r>
              <a:rPr lang="en-AU" sz="2000" dirty="0">
                <a:solidFill>
                  <a:srgbClr val="7030A0"/>
                </a:solidFill>
                <a:latin typeface="ArialMT"/>
              </a:rPr>
              <a:t>Self-promotion</a:t>
            </a:r>
          </a:p>
          <a:p>
            <a:pPr marL="342900" indent="-342900">
              <a:buFont typeface="Arial" panose="020B0604020202020204" pitchFamily="34" charset="0"/>
              <a:buChar char="•"/>
            </a:pPr>
            <a:r>
              <a:rPr lang="en-AU" sz="2000" dirty="0">
                <a:solidFill>
                  <a:srgbClr val="7030A0"/>
                </a:solidFill>
                <a:latin typeface="ArialMT"/>
              </a:rPr>
              <a:t>Ingratiation – making oneself more attractive to others</a:t>
            </a:r>
          </a:p>
          <a:p>
            <a:pPr marL="342900" indent="-342900">
              <a:buFont typeface="Arial" panose="020B0604020202020204" pitchFamily="34" charset="0"/>
              <a:buChar char="•"/>
            </a:pPr>
            <a:r>
              <a:rPr lang="en-AU" sz="2000" dirty="0">
                <a:solidFill>
                  <a:srgbClr val="7030A0"/>
                </a:solidFill>
                <a:latin typeface="ArialMT"/>
              </a:rPr>
              <a:t>Upward </a:t>
            </a:r>
            <a:r>
              <a:rPr lang="en-AU" sz="2000" dirty="0" smtClean="0">
                <a:solidFill>
                  <a:srgbClr val="7030A0"/>
                </a:solidFill>
                <a:latin typeface="ArialMT"/>
              </a:rPr>
              <a:t>influence </a:t>
            </a:r>
            <a:r>
              <a:rPr lang="en-AU" sz="2000" dirty="0">
                <a:solidFill>
                  <a:srgbClr val="7030A0"/>
                </a:solidFill>
                <a:latin typeface="ArialMT"/>
              </a:rPr>
              <a:t>– increasing gatekeepers’ understanding of one’s desired</a:t>
            </a:r>
          </a:p>
          <a:p>
            <a:r>
              <a:rPr lang="en-AU" sz="2000" dirty="0" smtClean="0">
                <a:solidFill>
                  <a:srgbClr val="7030A0"/>
                </a:solidFill>
                <a:latin typeface="ArialMT"/>
              </a:rPr>
              <a:t>     outcomes </a:t>
            </a:r>
            <a:r>
              <a:rPr lang="en-AU" sz="2000" dirty="0">
                <a:solidFill>
                  <a:srgbClr val="7030A0"/>
                </a:solidFill>
                <a:latin typeface="ArialMT"/>
              </a:rPr>
              <a:t>and their sense of obligation to deliver them</a:t>
            </a:r>
          </a:p>
          <a:p>
            <a:pPr marL="342900" indent="-342900">
              <a:buFont typeface="Arial" panose="020B0604020202020204" pitchFamily="34" charset="0"/>
              <a:buChar char="•"/>
            </a:pPr>
            <a:r>
              <a:rPr lang="en-AU" sz="2000" dirty="0" smtClean="0">
                <a:solidFill>
                  <a:srgbClr val="7030A0"/>
                </a:solidFill>
                <a:latin typeface="ArialMT"/>
              </a:rPr>
              <a:t>Active </a:t>
            </a:r>
            <a:r>
              <a:rPr lang="en-AU" sz="2000" dirty="0">
                <a:solidFill>
                  <a:srgbClr val="7030A0"/>
                </a:solidFill>
                <a:latin typeface="ArialMT"/>
              </a:rPr>
              <a:t>network </a:t>
            </a:r>
            <a:r>
              <a:rPr lang="en-AU" sz="2000" dirty="0" smtClean="0">
                <a:solidFill>
                  <a:srgbClr val="7030A0"/>
                </a:solidFill>
                <a:latin typeface="ArialMT"/>
              </a:rPr>
              <a:t>development procedures </a:t>
            </a:r>
            <a:r>
              <a:rPr lang="en-AU" sz="2000" dirty="0">
                <a:solidFill>
                  <a:srgbClr val="7030A0"/>
                </a:solidFill>
                <a:latin typeface="ArialMT"/>
              </a:rPr>
              <a:t>used</a:t>
            </a:r>
            <a:endParaRPr lang="en-AU" sz="2000" dirty="0">
              <a:solidFill>
                <a:srgbClr val="7030A0"/>
              </a:solidFill>
            </a:endParaRPr>
          </a:p>
        </p:txBody>
      </p:sp>
    </p:spTree>
    <p:extLst>
      <p:ext uri="{BB962C8B-B14F-4D97-AF65-F5344CB8AC3E}">
        <p14:creationId xmlns:p14="http://schemas.microsoft.com/office/powerpoint/2010/main" val="1916686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3900" y="530460"/>
            <a:ext cx="9183445" cy="1631216"/>
          </a:xfrm>
          <a:prstGeom prst="rect">
            <a:avLst/>
          </a:prstGeom>
        </p:spPr>
        <p:txBody>
          <a:bodyPr wrap="square">
            <a:spAutoFit/>
          </a:bodyPr>
          <a:lstStyle/>
          <a:p>
            <a:r>
              <a:rPr lang="en-AU" sz="2000" b="1" dirty="0">
                <a:solidFill>
                  <a:srgbClr val="231F20"/>
                </a:solidFill>
                <a:latin typeface="Arial" panose="020B0604020202020204" pitchFamily="34" charset="0"/>
              </a:rPr>
              <a:t>Boundary management (balancing the demands of work and non-work</a:t>
            </a:r>
          </a:p>
          <a:p>
            <a:r>
              <a:rPr lang="en-AU" sz="2000" b="1" dirty="0">
                <a:solidFill>
                  <a:srgbClr val="231F20"/>
                </a:solidFill>
                <a:latin typeface="Arial" panose="020B0604020202020204" pitchFamily="34" charset="0"/>
              </a:rPr>
              <a:t>domains)</a:t>
            </a:r>
          </a:p>
          <a:p>
            <a:pPr marL="342900" indent="-342900">
              <a:buFont typeface="Arial" panose="020B0604020202020204" pitchFamily="34" charset="0"/>
              <a:buChar char="•"/>
            </a:pPr>
            <a:r>
              <a:rPr lang="en-AU" sz="2000" dirty="0">
                <a:solidFill>
                  <a:srgbClr val="7030A0"/>
                </a:solidFill>
                <a:latin typeface="ArialMT"/>
              </a:rPr>
              <a:t>Boundary maintenance – concerned with the location of the boundary </a:t>
            </a:r>
            <a:r>
              <a:rPr lang="en-AU" sz="2000" dirty="0" smtClean="0">
                <a:solidFill>
                  <a:srgbClr val="7030A0"/>
                </a:solidFill>
                <a:latin typeface="ArialMT"/>
              </a:rPr>
              <a:t>between work </a:t>
            </a:r>
            <a:r>
              <a:rPr lang="en-AU" sz="2000" dirty="0">
                <a:solidFill>
                  <a:srgbClr val="7030A0"/>
                </a:solidFill>
                <a:latin typeface="ArialMT"/>
              </a:rPr>
              <a:t>and non-work roles</a:t>
            </a:r>
          </a:p>
          <a:p>
            <a:pPr marL="342900" indent="-342900">
              <a:buFont typeface="Arial" panose="020B0604020202020204" pitchFamily="34" charset="0"/>
              <a:buChar char="•"/>
            </a:pPr>
            <a:r>
              <a:rPr lang="en-AU" sz="2000" dirty="0">
                <a:solidFill>
                  <a:srgbClr val="7030A0"/>
                </a:solidFill>
                <a:latin typeface="ArialMT"/>
              </a:rPr>
              <a:t>Role transition – navigating the transition between work and non-work roles</a:t>
            </a:r>
            <a:r>
              <a:rPr lang="en-AU" sz="2000" dirty="0">
                <a:solidFill>
                  <a:srgbClr val="7030A0"/>
                </a:solidFill>
                <a:latin typeface="Times New Roman" panose="02020603050405020304" pitchFamily="18" charset="0"/>
              </a:rPr>
              <a:t>.</a:t>
            </a:r>
            <a:endParaRPr lang="en-AU" sz="2000" dirty="0">
              <a:solidFill>
                <a:srgbClr val="7030A0"/>
              </a:solidFill>
            </a:endParaRPr>
          </a:p>
        </p:txBody>
      </p:sp>
    </p:spTree>
    <p:extLst>
      <p:ext uri="{BB962C8B-B14F-4D97-AF65-F5344CB8AC3E}">
        <p14:creationId xmlns:p14="http://schemas.microsoft.com/office/powerpoint/2010/main" val="238045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6931" y="233296"/>
            <a:ext cx="9646023" cy="2739211"/>
          </a:xfrm>
          <a:prstGeom prst="rect">
            <a:avLst/>
          </a:prstGeom>
        </p:spPr>
        <p:txBody>
          <a:bodyPr wrap="square">
            <a:spAutoFit/>
          </a:bodyPr>
          <a:lstStyle/>
          <a:p>
            <a:r>
              <a:rPr lang="en-AU" sz="2800" dirty="0">
                <a:latin typeface="DTLHaarlemmerD"/>
              </a:rPr>
              <a:t>Mentoring</a:t>
            </a:r>
          </a:p>
          <a:p>
            <a:r>
              <a:rPr lang="en-AU" sz="2400" dirty="0">
                <a:solidFill>
                  <a:srgbClr val="00B050"/>
                </a:solidFill>
                <a:latin typeface="FoundryFormSans-Book"/>
              </a:rPr>
              <a:t>Universities can provide junior faculty with a mentor </a:t>
            </a:r>
            <a:r>
              <a:rPr lang="en-AU" sz="2400" dirty="0" smtClean="0">
                <a:solidFill>
                  <a:srgbClr val="00B050"/>
                </a:solidFill>
                <a:latin typeface="FoundryFormSans-Book"/>
              </a:rPr>
              <a:t>who provides </a:t>
            </a:r>
            <a:r>
              <a:rPr lang="en-AU" sz="2400" dirty="0">
                <a:solidFill>
                  <a:srgbClr val="00B050"/>
                </a:solidFill>
                <a:latin typeface="FoundryFormSans-Book"/>
              </a:rPr>
              <a:t>guidance on geriatric research. The dean can </a:t>
            </a:r>
            <a:r>
              <a:rPr lang="en-AU" sz="2400" dirty="0" smtClean="0">
                <a:solidFill>
                  <a:srgbClr val="00B050"/>
                </a:solidFill>
                <a:latin typeface="FoundryFormSans-Book"/>
              </a:rPr>
              <a:t>invite a </a:t>
            </a:r>
            <a:r>
              <a:rPr lang="en-AU" sz="2400" dirty="0">
                <a:solidFill>
                  <a:srgbClr val="00B050"/>
                </a:solidFill>
                <a:latin typeface="FoundryFormSans-Book"/>
              </a:rPr>
              <a:t>professor at the school to become a research mentor </a:t>
            </a:r>
            <a:r>
              <a:rPr lang="en-AU" sz="2400" dirty="0" smtClean="0">
                <a:solidFill>
                  <a:srgbClr val="00B050"/>
                </a:solidFill>
                <a:latin typeface="FoundryFormSans-Book"/>
              </a:rPr>
              <a:t>or create </a:t>
            </a:r>
            <a:r>
              <a:rPr lang="en-AU" sz="2400" dirty="0">
                <a:solidFill>
                  <a:srgbClr val="00B050"/>
                </a:solidFill>
                <a:latin typeface="FoundryFormSans-Book"/>
              </a:rPr>
              <a:t>an alliance with an expert from another </a:t>
            </a:r>
            <a:r>
              <a:rPr lang="en-AU" sz="2400" dirty="0" smtClean="0">
                <a:solidFill>
                  <a:srgbClr val="00B050"/>
                </a:solidFill>
                <a:latin typeface="FoundryFormSans-Book"/>
              </a:rPr>
              <a:t>university’s school </a:t>
            </a:r>
            <a:r>
              <a:rPr lang="en-AU" sz="2400" dirty="0">
                <a:solidFill>
                  <a:srgbClr val="00B050"/>
                </a:solidFill>
                <a:latin typeface="FoundryFormSans-Book"/>
              </a:rPr>
              <a:t>of social work. Deans at schools of social work </a:t>
            </a:r>
            <a:r>
              <a:rPr lang="en-AU" sz="2400" dirty="0" smtClean="0">
                <a:solidFill>
                  <a:srgbClr val="00B050"/>
                </a:solidFill>
                <a:latin typeface="FoundryFormSans-Book"/>
              </a:rPr>
              <a:t>could establish </a:t>
            </a:r>
            <a:r>
              <a:rPr lang="en-AU" sz="2400" dirty="0">
                <a:solidFill>
                  <a:srgbClr val="00B050"/>
                </a:solidFill>
                <a:latin typeface="FoundryFormSans-Book"/>
              </a:rPr>
              <a:t>a long-distance system of mentoring for their </a:t>
            </a:r>
            <a:r>
              <a:rPr lang="en-AU" sz="2400" dirty="0" smtClean="0">
                <a:solidFill>
                  <a:srgbClr val="00B050"/>
                </a:solidFill>
                <a:latin typeface="FoundryFormSans-Book"/>
              </a:rPr>
              <a:t>young faculty</a:t>
            </a:r>
            <a:r>
              <a:rPr lang="en-AU" sz="2400" dirty="0">
                <a:solidFill>
                  <a:srgbClr val="00B050"/>
                </a:solidFill>
                <a:latin typeface="FoundryFormSans-Book"/>
              </a:rPr>
              <a:t>, as well.</a:t>
            </a:r>
            <a:endParaRPr lang="en-AU" sz="2400" dirty="0">
              <a:solidFill>
                <a:srgbClr val="00B050"/>
              </a:solidFill>
            </a:endParaRPr>
          </a:p>
        </p:txBody>
      </p:sp>
    </p:spTree>
    <p:extLst>
      <p:ext uri="{BB962C8B-B14F-4D97-AF65-F5344CB8AC3E}">
        <p14:creationId xmlns:p14="http://schemas.microsoft.com/office/powerpoint/2010/main" val="941582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1930" y="56138"/>
            <a:ext cx="10280724" cy="6801862"/>
          </a:xfrm>
          <a:prstGeom prst="rect">
            <a:avLst/>
          </a:prstGeom>
        </p:spPr>
        <p:txBody>
          <a:bodyPr wrap="square">
            <a:spAutoFit/>
          </a:bodyPr>
          <a:lstStyle/>
          <a:p>
            <a:r>
              <a:rPr lang="en-AU" sz="3200" dirty="0">
                <a:solidFill>
                  <a:srgbClr val="000000"/>
                </a:solidFill>
                <a:latin typeface="GillSansStd"/>
              </a:rPr>
              <a:t>Career management/self-reliance/effective </a:t>
            </a:r>
            <a:r>
              <a:rPr lang="en-AU" sz="3200" dirty="0" smtClean="0">
                <a:solidFill>
                  <a:srgbClr val="000000"/>
                </a:solidFill>
                <a:latin typeface="GillSansStd"/>
              </a:rPr>
              <a:t>learning skills</a:t>
            </a:r>
          </a:p>
          <a:p>
            <a:endParaRPr lang="en-AU" sz="3200" dirty="0">
              <a:solidFill>
                <a:srgbClr val="000000"/>
              </a:solidFill>
              <a:latin typeface="GillSansStd"/>
            </a:endParaRPr>
          </a:p>
          <a:p>
            <a:r>
              <a:rPr lang="en-AU" sz="2000" b="1" dirty="0" smtClean="0">
                <a:solidFill>
                  <a:srgbClr val="FF0000"/>
                </a:solidFill>
                <a:latin typeface="Arial" panose="020B0604020202020204" pitchFamily="34" charset="0"/>
              </a:rPr>
              <a:t>Self </a:t>
            </a:r>
            <a:r>
              <a:rPr lang="en-AU" sz="2000" b="1" dirty="0">
                <a:solidFill>
                  <a:srgbClr val="FF0000"/>
                </a:solidFill>
                <a:latin typeface="Arial" panose="020B0604020202020204" pitchFamily="34" charset="0"/>
              </a:rPr>
              <a:t>awareness</a:t>
            </a:r>
          </a:p>
          <a:p>
            <a:r>
              <a:rPr lang="en-AU" sz="2000" dirty="0">
                <a:solidFill>
                  <a:srgbClr val="7030A0"/>
                </a:solidFill>
                <a:latin typeface="ArialMT"/>
              </a:rPr>
              <a:t>Able clearly to identify skills, values, interests and other personal </a:t>
            </a:r>
            <a:r>
              <a:rPr lang="en-AU" sz="2000" dirty="0" smtClean="0">
                <a:solidFill>
                  <a:srgbClr val="7030A0"/>
                </a:solidFill>
                <a:latin typeface="ArialMT"/>
              </a:rPr>
              <a:t>attributes</a:t>
            </a:r>
          </a:p>
          <a:p>
            <a:endParaRPr lang="en-AU" sz="2000" dirty="0">
              <a:solidFill>
                <a:srgbClr val="7030A0"/>
              </a:solidFill>
              <a:latin typeface="ArialMT"/>
            </a:endParaRPr>
          </a:p>
          <a:p>
            <a:r>
              <a:rPr lang="en-AU" sz="2000" dirty="0">
                <a:solidFill>
                  <a:srgbClr val="7030A0"/>
                </a:solidFill>
                <a:latin typeface="ArialMT"/>
              </a:rPr>
              <a:t>Able to pinpoint core strengths and ‘differentiating factors’</a:t>
            </a:r>
          </a:p>
          <a:p>
            <a:r>
              <a:rPr lang="en-AU" sz="2000" dirty="0">
                <a:solidFill>
                  <a:srgbClr val="7030A0"/>
                </a:solidFill>
                <a:latin typeface="ArialMT"/>
              </a:rPr>
              <a:t>‘portfolio</a:t>
            </a:r>
            <a:r>
              <a:rPr lang="en-AU" sz="2000" dirty="0" smtClean="0">
                <a:solidFill>
                  <a:srgbClr val="7030A0"/>
                </a:solidFill>
                <a:latin typeface="ArialMT"/>
              </a:rPr>
              <a:t>’) feedback</a:t>
            </a:r>
          </a:p>
          <a:p>
            <a:endParaRPr lang="en-AU" sz="2000" dirty="0">
              <a:solidFill>
                <a:srgbClr val="7030A0"/>
              </a:solidFill>
              <a:latin typeface="ArialMT"/>
            </a:endParaRPr>
          </a:p>
          <a:p>
            <a:r>
              <a:rPr lang="en-AU" sz="2000" dirty="0">
                <a:solidFill>
                  <a:srgbClr val="7030A0"/>
                </a:solidFill>
                <a:latin typeface="ArialMT"/>
              </a:rPr>
              <a:t>Able to identify areas for personal, academic and professional </a:t>
            </a:r>
            <a:r>
              <a:rPr lang="en-AU" sz="2000" dirty="0" smtClean="0">
                <a:solidFill>
                  <a:srgbClr val="7030A0"/>
                </a:solidFill>
                <a:latin typeface="ArialMT"/>
              </a:rPr>
              <a:t>development</a:t>
            </a:r>
          </a:p>
          <a:p>
            <a:endParaRPr lang="en-AU" sz="2000" dirty="0">
              <a:solidFill>
                <a:srgbClr val="7030A0"/>
              </a:solidFill>
              <a:latin typeface="ArialMT"/>
            </a:endParaRPr>
          </a:p>
          <a:p>
            <a:r>
              <a:rPr lang="en-AU" sz="2000" b="1" dirty="0">
                <a:solidFill>
                  <a:srgbClr val="FF0000"/>
                </a:solidFill>
                <a:latin typeface="Arial" panose="020B0604020202020204" pitchFamily="34" charset="0"/>
              </a:rPr>
              <a:t>Self-promotion</a:t>
            </a:r>
          </a:p>
          <a:p>
            <a:r>
              <a:rPr lang="en-AU" sz="2000" dirty="0">
                <a:solidFill>
                  <a:srgbClr val="7030A0"/>
                </a:solidFill>
                <a:latin typeface="ArialMT"/>
              </a:rPr>
              <a:t>Able to </a:t>
            </a:r>
            <a:r>
              <a:rPr lang="en-AU" sz="2000" dirty="0" smtClean="0">
                <a:solidFill>
                  <a:srgbClr val="7030A0"/>
                </a:solidFill>
                <a:latin typeface="ArialMT"/>
              </a:rPr>
              <a:t>define </a:t>
            </a:r>
            <a:r>
              <a:rPr lang="en-AU" sz="2000" dirty="0">
                <a:solidFill>
                  <a:srgbClr val="7030A0"/>
                </a:solidFill>
                <a:latin typeface="ArialMT"/>
              </a:rPr>
              <a:t>and promote own </a:t>
            </a:r>
            <a:r>
              <a:rPr lang="en-AU" sz="2000" dirty="0" smtClean="0">
                <a:solidFill>
                  <a:srgbClr val="7030A0"/>
                </a:solidFill>
                <a:latin typeface="ArialMT"/>
              </a:rPr>
              <a:t>agenda</a:t>
            </a:r>
          </a:p>
          <a:p>
            <a:endParaRPr lang="en-AU" sz="2000" dirty="0">
              <a:solidFill>
                <a:srgbClr val="7030A0"/>
              </a:solidFill>
              <a:latin typeface="ArialMT"/>
            </a:endParaRPr>
          </a:p>
          <a:p>
            <a:r>
              <a:rPr lang="en-AU" sz="2000" dirty="0">
                <a:solidFill>
                  <a:srgbClr val="7030A0"/>
                </a:solidFill>
                <a:latin typeface="ArialMT"/>
              </a:rPr>
              <a:t>Can identify ‘customer needs’ (academic/community/employer) and can</a:t>
            </a:r>
          </a:p>
          <a:p>
            <a:r>
              <a:rPr lang="en-AU" sz="2000" dirty="0">
                <a:solidFill>
                  <a:srgbClr val="7030A0"/>
                </a:solidFill>
                <a:latin typeface="ArialMT"/>
              </a:rPr>
              <a:t>promote own strengths in a convincing way, both written and orally, selling</a:t>
            </a:r>
          </a:p>
          <a:p>
            <a:r>
              <a:rPr lang="en-AU" sz="2000" dirty="0">
                <a:solidFill>
                  <a:srgbClr val="7030A0"/>
                </a:solidFill>
                <a:latin typeface="ArialMT"/>
              </a:rPr>
              <a:t>‘</a:t>
            </a:r>
            <a:r>
              <a:rPr lang="en-AU" sz="2000" dirty="0" smtClean="0">
                <a:solidFill>
                  <a:srgbClr val="7030A0"/>
                </a:solidFill>
                <a:latin typeface="ArialMT"/>
              </a:rPr>
              <a:t>benefits</a:t>
            </a:r>
            <a:r>
              <a:rPr lang="en-AU" sz="2000" dirty="0">
                <a:solidFill>
                  <a:srgbClr val="7030A0"/>
                </a:solidFill>
                <a:latin typeface="ArialMT"/>
              </a:rPr>
              <a:t>’ to the ‘customer’, not simply ‘features</a:t>
            </a:r>
            <a:r>
              <a:rPr lang="en-AU" sz="2000" dirty="0" smtClean="0">
                <a:solidFill>
                  <a:srgbClr val="7030A0"/>
                </a:solidFill>
                <a:latin typeface="ArialMT"/>
              </a:rPr>
              <a:t>’</a:t>
            </a:r>
          </a:p>
          <a:p>
            <a:endParaRPr lang="en-AU" sz="2000" dirty="0">
              <a:solidFill>
                <a:srgbClr val="7030A0"/>
              </a:solidFill>
              <a:latin typeface="ArialMT"/>
            </a:endParaRPr>
          </a:p>
          <a:p>
            <a:r>
              <a:rPr lang="en-AU" sz="2000" dirty="0" smtClean="0">
                <a:solidFill>
                  <a:srgbClr val="7030A0"/>
                </a:solidFill>
                <a:latin typeface="ArialMT"/>
              </a:rPr>
              <a:t>Equipped </a:t>
            </a:r>
            <a:r>
              <a:rPr lang="en-AU" sz="2000" dirty="0">
                <a:solidFill>
                  <a:srgbClr val="7030A0"/>
                </a:solidFill>
                <a:latin typeface="ArialMT"/>
              </a:rPr>
              <a:t>with evidence of abilities (e.g. summary statement, record or</a:t>
            </a:r>
          </a:p>
          <a:p>
            <a:r>
              <a:rPr lang="en-AU" sz="2000" dirty="0">
                <a:solidFill>
                  <a:srgbClr val="7030A0"/>
                </a:solidFill>
                <a:latin typeface="ArialMT"/>
              </a:rPr>
              <a:t>Actively willing to seek feedback from others, and able to give constructive</a:t>
            </a:r>
            <a:endParaRPr lang="en-AU" sz="2000" dirty="0">
              <a:solidFill>
                <a:srgbClr val="7030A0"/>
              </a:solidFill>
            </a:endParaRPr>
          </a:p>
        </p:txBody>
      </p:sp>
    </p:spTree>
    <p:extLst>
      <p:ext uri="{BB962C8B-B14F-4D97-AF65-F5344CB8AC3E}">
        <p14:creationId xmlns:p14="http://schemas.microsoft.com/office/powerpoint/2010/main" val="1230142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6324" y="626260"/>
            <a:ext cx="9344810" cy="3170099"/>
          </a:xfrm>
          <a:prstGeom prst="rect">
            <a:avLst/>
          </a:prstGeom>
        </p:spPr>
        <p:txBody>
          <a:bodyPr wrap="square">
            <a:spAutoFit/>
          </a:bodyPr>
          <a:lstStyle/>
          <a:p>
            <a:r>
              <a:rPr lang="en-AU" sz="2000" b="1" dirty="0">
                <a:solidFill>
                  <a:srgbClr val="FF0000"/>
                </a:solidFill>
                <a:latin typeface="Arial" panose="020B0604020202020204" pitchFamily="34" charset="0"/>
              </a:rPr>
              <a:t>Exploring and creating opportunities</a:t>
            </a:r>
          </a:p>
          <a:p>
            <a:r>
              <a:rPr lang="en-AU" sz="2000" dirty="0">
                <a:solidFill>
                  <a:srgbClr val="231F20"/>
                </a:solidFill>
                <a:latin typeface="ArialMT"/>
              </a:rPr>
              <a:t>Able to identify, create, investigate and seize opportunities</a:t>
            </a:r>
          </a:p>
          <a:p>
            <a:r>
              <a:rPr lang="en-AU" sz="2000" dirty="0">
                <a:solidFill>
                  <a:srgbClr val="231F20"/>
                </a:solidFill>
                <a:latin typeface="ArialMT"/>
              </a:rPr>
              <a:t>Has research skills to identify possible sources of information, help and </a:t>
            </a:r>
            <a:r>
              <a:rPr lang="en-AU" sz="2000" dirty="0" smtClean="0">
                <a:solidFill>
                  <a:srgbClr val="231F20"/>
                </a:solidFill>
                <a:latin typeface="ArialMT"/>
              </a:rPr>
              <a:t>support</a:t>
            </a:r>
          </a:p>
          <a:p>
            <a:endParaRPr lang="en-AU" sz="2000" dirty="0">
              <a:solidFill>
                <a:srgbClr val="231F20"/>
              </a:solidFill>
              <a:latin typeface="ArialMT"/>
            </a:endParaRPr>
          </a:p>
          <a:p>
            <a:r>
              <a:rPr lang="en-AU" sz="2000" b="1" dirty="0">
                <a:solidFill>
                  <a:srgbClr val="FF0000"/>
                </a:solidFill>
                <a:latin typeface="Arial" panose="020B0604020202020204" pitchFamily="34" charset="0"/>
              </a:rPr>
              <a:t>Action planning</a:t>
            </a:r>
          </a:p>
          <a:p>
            <a:r>
              <a:rPr lang="en-AU" sz="2000" dirty="0">
                <a:solidFill>
                  <a:srgbClr val="231F20"/>
                </a:solidFill>
                <a:latin typeface="ArialMT"/>
              </a:rPr>
              <a:t>Able to plan a course of action which addresses: ‘Where am I now?’ ‘Where do I</a:t>
            </a:r>
          </a:p>
          <a:p>
            <a:r>
              <a:rPr lang="en-AU" sz="2000" dirty="0">
                <a:solidFill>
                  <a:srgbClr val="231F20"/>
                </a:solidFill>
                <a:latin typeface="ArialMT"/>
              </a:rPr>
              <a:t>want to be?’ ‘How do I get there?’</a:t>
            </a:r>
          </a:p>
          <a:p>
            <a:r>
              <a:rPr lang="en-AU" sz="2000" dirty="0">
                <a:solidFill>
                  <a:srgbClr val="231F20"/>
                </a:solidFill>
                <a:latin typeface="ArialMT"/>
              </a:rPr>
              <a:t>Able to implement an action plan by: organising time effectively; identifying</a:t>
            </a:r>
          </a:p>
          <a:p>
            <a:r>
              <a:rPr lang="en-AU" sz="2000" dirty="0">
                <a:solidFill>
                  <a:srgbClr val="231F20"/>
                </a:solidFill>
                <a:latin typeface="ArialMT"/>
              </a:rPr>
              <a:t>steps needed to reach the goal; preparing contingency plans</a:t>
            </a:r>
          </a:p>
          <a:p>
            <a:r>
              <a:rPr lang="en-AU" sz="2000" dirty="0">
                <a:solidFill>
                  <a:srgbClr val="231F20"/>
                </a:solidFill>
                <a:latin typeface="ArialMT"/>
              </a:rPr>
              <a:t>Able to monitor and evaluate progress against </a:t>
            </a:r>
            <a:r>
              <a:rPr lang="en-AU" sz="2000" dirty="0" smtClean="0">
                <a:solidFill>
                  <a:srgbClr val="231F20"/>
                </a:solidFill>
                <a:latin typeface="ArialMT"/>
              </a:rPr>
              <a:t>specific </a:t>
            </a:r>
            <a:r>
              <a:rPr lang="en-AU" sz="2000" dirty="0">
                <a:solidFill>
                  <a:srgbClr val="231F20"/>
                </a:solidFill>
                <a:latin typeface="ArialMT"/>
              </a:rPr>
              <a:t>objectives</a:t>
            </a:r>
            <a:endParaRPr lang="en-AU" sz="2000" dirty="0"/>
          </a:p>
        </p:txBody>
      </p:sp>
      <p:sp>
        <p:nvSpPr>
          <p:cNvPr id="3" name="Rectangle 2"/>
          <p:cNvSpPr/>
          <p:nvPr/>
        </p:nvSpPr>
        <p:spPr>
          <a:xfrm>
            <a:off x="1746324" y="4036393"/>
            <a:ext cx="9344810" cy="1692771"/>
          </a:xfrm>
          <a:prstGeom prst="rect">
            <a:avLst/>
          </a:prstGeom>
        </p:spPr>
        <p:txBody>
          <a:bodyPr wrap="square">
            <a:spAutoFit/>
          </a:bodyPr>
          <a:lstStyle/>
          <a:p>
            <a:r>
              <a:rPr lang="en-AU" sz="2400" b="1" dirty="0">
                <a:solidFill>
                  <a:srgbClr val="FF0000"/>
                </a:solidFill>
                <a:latin typeface="Arial" panose="020B0604020202020204" pitchFamily="34" charset="0"/>
              </a:rPr>
              <a:t>Networking</a:t>
            </a:r>
          </a:p>
          <a:p>
            <a:r>
              <a:rPr lang="en-AU" sz="2000" dirty="0">
                <a:solidFill>
                  <a:srgbClr val="231F20"/>
                </a:solidFill>
                <a:latin typeface="ArialMT"/>
              </a:rPr>
              <a:t>Aware of the need to develop networks of contacts</a:t>
            </a:r>
          </a:p>
          <a:p>
            <a:r>
              <a:rPr lang="en-AU" sz="2000" dirty="0">
                <a:solidFill>
                  <a:srgbClr val="231F20"/>
                </a:solidFill>
                <a:latin typeface="ArialMT"/>
              </a:rPr>
              <a:t>Able to </a:t>
            </a:r>
            <a:r>
              <a:rPr lang="en-AU" sz="2000" dirty="0" smtClean="0">
                <a:solidFill>
                  <a:srgbClr val="231F20"/>
                </a:solidFill>
                <a:latin typeface="ArialMT"/>
              </a:rPr>
              <a:t>define</a:t>
            </a:r>
            <a:r>
              <a:rPr lang="en-AU" sz="2000" dirty="0">
                <a:solidFill>
                  <a:srgbClr val="231F20"/>
                </a:solidFill>
                <a:latin typeface="ArialMT"/>
              </a:rPr>
              <a:t>, develop and maintain a support network for advice </a:t>
            </a:r>
            <a:r>
              <a:rPr lang="en-AU" sz="2000" dirty="0" smtClean="0">
                <a:solidFill>
                  <a:srgbClr val="231F20"/>
                </a:solidFill>
                <a:latin typeface="ArialMT"/>
              </a:rPr>
              <a:t>and information</a:t>
            </a:r>
            <a:endParaRPr lang="en-AU" sz="2000" dirty="0">
              <a:solidFill>
                <a:srgbClr val="231F20"/>
              </a:solidFill>
              <a:latin typeface="ArialMT"/>
            </a:endParaRPr>
          </a:p>
          <a:p>
            <a:r>
              <a:rPr lang="en-AU" sz="2000" dirty="0">
                <a:solidFill>
                  <a:srgbClr val="231F20"/>
                </a:solidFill>
                <a:latin typeface="ArialMT"/>
              </a:rPr>
              <a:t>Has good telephone skills</a:t>
            </a:r>
            <a:endParaRPr lang="en-AU" sz="2000" dirty="0"/>
          </a:p>
        </p:txBody>
      </p:sp>
    </p:spTree>
    <p:extLst>
      <p:ext uri="{BB962C8B-B14F-4D97-AF65-F5344CB8AC3E}">
        <p14:creationId xmlns:p14="http://schemas.microsoft.com/office/powerpoint/2010/main" val="1165573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4052" y="337155"/>
            <a:ext cx="9269506" cy="5632311"/>
          </a:xfrm>
          <a:prstGeom prst="rect">
            <a:avLst/>
          </a:prstGeom>
        </p:spPr>
        <p:txBody>
          <a:bodyPr wrap="square">
            <a:spAutoFit/>
          </a:bodyPr>
          <a:lstStyle/>
          <a:p>
            <a:r>
              <a:rPr lang="en-AU" sz="2400" b="1" dirty="0">
                <a:solidFill>
                  <a:srgbClr val="FF0000"/>
                </a:solidFill>
                <a:latin typeface="Arial" panose="020B0604020202020204" pitchFamily="34" charset="0"/>
              </a:rPr>
              <a:t>Matching and decision making</a:t>
            </a:r>
          </a:p>
          <a:p>
            <a:pPr marL="342900" indent="-342900">
              <a:buFont typeface="Arial" panose="020B0604020202020204" pitchFamily="34" charset="0"/>
              <a:buChar char="•"/>
            </a:pPr>
            <a:r>
              <a:rPr lang="en-AU" sz="2400" dirty="0">
                <a:solidFill>
                  <a:srgbClr val="231F20"/>
                </a:solidFill>
                <a:latin typeface="ArialMT"/>
              </a:rPr>
              <a:t>Understands personal priorities and constraints (internal and external), </a:t>
            </a:r>
            <a:r>
              <a:rPr lang="en-AU" sz="2400" dirty="0" smtClean="0">
                <a:solidFill>
                  <a:srgbClr val="231F20"/>
                </a:solidFill>
                <a:latin typeface="ArialMT"/>
              </a:rPr>
              <a:t>including need </a:t>
            </a:r>
            <a:r>
              <a:rPr lang="en-AU" sz="2400" dirty="0">
                <a:solidFill>
                  <a:srgbClr val="231F20"/>
                </a:solidFill>
                <a:latin typeface="ArialMT"/>
              </a:rPr>
              <a:t>for a sustainable balance of work and home life</a:t>
            </a:r>
          </a:p>
          <a:p>
            <a:pPr marL="342900" indent="-342900">
              <a:buFont typeface="Arial" panose="020B0604020202020204" pitchFamily="34" charset="0"/>
              <a:buChar char="•"/>
            </a:pPr>
            <a:r>
              <a:rPr lang="en-AU" sz="2400" dirty="0">
                <a:solidFill>
                  <a:srgbClr val="231F20"/>
                </a:solidFill>
                <a:latin typeface="ArialMT"/>
              </a:rPr>
              <a:t>Able to match opportunities to core skills, knowledge, values, interests etc.</a:t>
            </a:r>
          </a:p>
          <a:p>
            <a:pPr marL="342900" indent="-342900">
              <a:buFont typeface="Arial" panose="020B0604020202020204" pitchFamily="34" charset="0"/>
              <a:buChar char="•"/>
            </a:pPr>
            <a:r>
              <a:rPr lang="en-AU" sz="2400" dirty="0">
                <a:solidFill>
                  <a:srgbClr val="231F20"/>
                </a:solidFill>
                <a:latin typeface="ArialMT"/>
              </a:rPr>
              <a:t>Able to make an informed decision based on the available opportunities</a:t>
            </a:r>
          </a:p>
          <a:p>
            <a:r>
              <a:rPr lang="en-AU" sz="2400" b="1" dirty="0">
                <a:solidFill>
                  <a:srgbClr val="FF0000"/>
                </a:solidFill>
                <a:latin typeface="Arial" panose="020B0604020202020204" pitchFamily="34" charset="0"/>
              </a:rPr>
              <a:t>Negotiation</a:t>
            </a:r>
          </a:p>
          <a:p>
            <a:pPr marL="342900" indent="-342900">
              <a:buFont typeface="Arial" panose="020B0604020202020204" pitchFamily="34" charset="0"/>
              <a:buChar char="•"/>
            </a:pPr>
            <a:r>
              <a:rPr lang="en-AU" sz="2400" dirty="0">
                <a:solidFill>
                  <a:srgbClr val="231F20"/>
                </a:solidFill>
                <a:latin typeface="ArialMT"/>
              </a:rPr>
              <a:t>Able to negotiate the psychological contract from a position of powerlessness</a:t>
            </a:r>
          </a:p>
          <a:p>
            <a:pPr marL="342900" indent="-342900">
              <a:buFont typeface="Arial" panose="020B0604020202020204" pitchFamily="34" charset="0"/>
              <a:buChar char="•"/>
            </a:pPr>
            <a:r>
              <a:rPr lang="en-AU" sz="2400" dirty="0">
                <a:solidFill>
                  <a:srgbClr val="231F20"/>
                </a:solidFill>
                <a:latin typeface="ArialMT"/>
              </a:rPr>
              <a:t>Able to reach ‘win/win’ agreements</a:t>
            </a:r>
          </a:p>
          <a:p>
            <a:r>
              <a:rPr lang="en-AU" sz="2400" b="1" dirty="0">
                <a:solidFill>
                  <a:srgbClr val="FF0000"/>
                </a:solidFill>
                <a:latin typeface="Arial" panose="020B0604020202020204" pitchFamily="34" charset="0"/>
              </a:rPr>
              <a:t>Political awareness</a:t>
            </a:r>
          </a:p>
          <a:p>
            <a:pPr marL="342900" indent="-342900">
              <a:buFont typeface="Arial" panose="020B0604020202020204" pitchFamily="34" charset="0"/>
              <a:buChar char="•"/>
            </a:pPr>
            <a:r>
              <a:rPr lang="en-AU" sz="2400" dirty="0">
                <a:solidFill>
                  <a:srgbClr val="231F20"/>
                </a:solidFill>
                <a:latin typeface="ArialMT"/>
              </a:rPr>
              <a:t>Understands the hidden tensions and power struggles within organisations</a:t>
            </a:r>
            <a:endParaRPr lang="en-AU" sz="2400" dirty="0"/>
          </a:p>
        </p:txBody>
      </p:sp>
      <p:sp>
        <p:nvSpPr>
          <p:cNvPr id="3" name="Rectangle 2"/>
          <p:cNvSpPr/>
          <p:nvPr/>
        </p:nvSpPr>
        <p:spPr>
          <a:xfrm>
            <a:off x="1714052" y="5969466"/>
            <a:ext cx="9495416" cy="461665"/>
          </a:xfrm>
          <a:prstGeom prst="rect">
            <a:avLst/>
          </a:prstGeom>
        </p:spPr>
        <p:txBody>
          <a:bodyPr wrap="square">
            <a:spAutoFit/>
          </a:bodyPr>
          <a:lstStyle/>
          <a:p>
            <a:pPr marL="342900" indent="-342900">
              <a:buFont typeface="Arial" panose="020B0604020202020204" pitchFamily="34" charset="0"/>
              <a:buChar char="•"/>
            </a:pPr>
            <a:r>
              <a:rPr lang="en-AU" sz="2400" dirty="0">
                <a:solidFill>
                  <a:srgbClr val="231F20"/>
                </a:solidFill>
                <a:latin typeface="ArialMT"/>
              </a:rPr>
              <a:t>Aware of the location of power and </a:t>
            </a:r>
            <a:r>
              <a:rPr lang="en-AU" sz="2400" dirty="0" smtClean="0">
                <a:solidFill>
                  <a:srgbClr val="231F20"/>
                </a:solidFill>
                <a:latin typeface="ArialMT"/>
              </a:rPr>
              <a:t>influence </a:t>
            </a:r>
            <a:r>
              <a:rPr lang="en-AU" sz="2400" dirty="0">
                <a:solidFill>
                  <a:srgbClr val="231F20"/>
                </a:solidFill>
                <a:latin typeface="ArialMT"/>
              </a:rPr>
              <a:t>within organisations</a:t>
            </a:r>
            <a:endParaRPr lang="en-AU" sz="2400" dirty="0"/>
          </a:p>
        </p:txBody>
      </p:sp>
    </p:spTree>
    <p:extLst>
      <p:ext uri="{BB962C8B-B14F-4D97-AF65-F5344CB8AC3E}">
        <p14:creationId xmlns:p14="http://schemas.microsoft.com/office/powerpoint/2010/main" val="3878909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6932" y="545557"/>
            <a:ext cx="9377082" cy="3785652"/>
          </a:xfrm>
          <a:prstGeom prst="rect">
            <a:avLst/>
          </a:prstGeom>
        </p:spPr>
        <p:txBody>
          <a:bodyPr wrap="square">
            <a:spAutoFit/>
          </a:bodyPr>
          <a:lstStyle/>
          <a:p>
            <a:r>
              <a:rPr lang="en-AU" sz="2400" b="1" dirty="0">
                <a:solidFill>
                  <a:srgbClr val="FF0000"/>
                </a:solidFill>
                <a:latin typeface="Arial" panose="020B0604020202020204" pitchFamily="34" charset="0"/>
              </a:rPr>
              <a:t>Coping with uncertainty</a:t>
            </a:r>
          </a:p>
          <a:p>
            <a:r>
              <a:rPr lang="en-AU" sz="2400" dirty="0">
                <a:solidFill>
                  <a:srgbClr val="231F20"/>
                </a:solidFill>
                <a:latin typeface="ArialMT"/>
              </a:rPr>
              <a:t>Able to adapt goals in the light of changing circumstances</a:t>
            </a:r>
          </a:p>
          <a:p>
            <a:r>
              <a:rPr lang="en-AU" sz="2400" dirty="0">
                <a:solidFill>
                  <a:srgbClr val="231F20"/>
                </a:solidFill>
                <a:latin typeface="ArialMT"/>
              </a:rPr>
              <a:t>Able to take myriads of tiny risks</a:t>
            </a:r>
          </a:p>
          <a:p>
            <a:r>
              <a:rPr lang="en-AU" sz="2400" b="1" dirty="0">
                <a:solidFill>
                  <a:srgbClr val="FF0000"/>
                </a:solidFill>
                <a:latin typeface="Arial" panose="020B0604020202020204" pitchFamily="34" charset="0"/>
              </a:rPr>
              <a:t>Development focus</a:t>
            </a:r>
          </a:p>
          <a:p>
            <a:r>
              <a:rPr lang="en-AU" sz="2400" dirty="0">
                <a:solidFill>
                  <a:srgbClr val="231F20"/>
                </a:solidFill>
                <a:latin typeface="ArialMT"/>
              </a:rPr>
              <a:t>Committed to lifelong learning</a:t>
            </a:r>
          </a:p>
          <a:p>
            <a:r>
              <a:rPr lang="en-AU" sz="2400" dirty="0">
                <a:solidFill>
                  <a:srgbClr val="231F20"/>
                </a:solidFill>
                <a:latin typeface="ArialMT"/>
              </a:rPr>
              <a:t>Understands preferred method and style of learning</a:t>
            </a:r>
          </a:p>
          <a:p>
            <a:r>
              <a:rPr lang="en-AU" sz="2400" dirty="0" smtClean="0">
                <a:solidFill>
                  <a:srgbClr val="231F20"/>
                </a:solidFill>
                <a:latin typeface="ArialMT"/>
              </a:rPr>
              <a:t>Reflects </a:t>
            </a:r>
            <a:r>
              <a:rPr lang="en-AU" sz="2400" dirty="0">
                <a:solidFill>
                  <a:srgbClr val="231F20"/>
                </a:solidFill>
                <a:latin typeface="ArialMT"/>
              </a:rPr>
              <a:t>on learning from experiences, good and bad</a:t>
            </a:r>
          </a:p>
          <a:p>
            <a:r>
              <a:rPr lang="en-AU" sz="2400" dirty="0">
                <a:solidFill>
                  <a:srgbClr val="231F20"/>
                </a:solidFill>
                <a:latin typeface="ArialMT"/>
              </a:rPr>
              <a:t>Able to learn from the mistakes of others</a:t>
            </a:r>
          </a:p>
          <a:p>
            <a:r>
              <a:rPr lang="en-AU" sz="2400" b="1" dirty="0">
                <a:solidFill>
                  <a:srgbClr val="FF0000"/>
                </a:solidFill>
                <a:latin typeface="Arial" panose="020B0604020202020204" pitchFamily="34" charset="0"/>
              </a:rPr>
              <a:t>Transfer skills</a:t>
            </a:r>
          </a:p>
          <a:p>
            <a:r>
              <a:rPr lang="en-AU" sz="2400" dirty="0">
                <a:solidFill>
                  <a:srgbClr val="231F20"/>
                </a:solidFill>
                <a:latin typeface="ArialMT"/>
              </a:rPr>
              <a:t>Able to apply skills to new contexts</a:t>
            </a:r>
            <a:endParaRPr lang="en-AU" sz="2400" dirty="0"/>
          </a:p>
        </p:txBody>
      </p:sp>
    </p:spTree>
    <p:extLst>
      <p:ext uri="{BB962C8B-B14F-4D97-AF65-F5344CB8AC3E}">
        <p14:creationId xmlns:p14="http://schemas.microsoft.com/office/powerpoint/2010/main" val="11886349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7840" y="199817"/>
            <a:ext cx="9646024" cy="2431435"/>
          </a:xfrm>
          <a:prstGeom prst="rect">
            <a:avLst/>
          </a:prstGeom>
        </p:spPr>
        <p:txBody>
          <a:bodyPr wrap="square">
            <a:spAutoFit/>
          </a:bodyPr>
          <a:lstStyle/>
          <a:p>
            <a:r>
              <a:rPr lang="en-AU" sz="3200" b="1" dirty="0">
                <a:solidFill>
                  <a:srgbClr val="000000"/>
                </a:solidFill>
                <a:latin typeface="GillSansStd-Bold"/>
              </a:rPr>
              <a:t>4.3 Relevance to employability</a:t>
            </a:r>
          </a:p>
          <a:p>
            <a:r>
              <a:rPr lang="en-AU" sz="2000" dirty="0">
                <a:solidFill>
                  <a:srgbClr val="231F20"/>
                </a:solidFill>
                <a:latin typeface="ArialMT"/>
              </a:rPr>
              <a:t>According to Watts &amp; Hawthorn (1992, p.15), personal transferable skills and</a:t>
            </a:r>
          </a:p>
          <a:p>
            <a:r>
              <a:rPr lang="en-AU" sz="2000" dirty="0">
                <a:solidFill>
                  <a:srgbClr val="231F20"/>
                </a:solidFill>
                <a:latin typeface="ArialMT"/>
              </a:rPr>
              <a:t>career management skills have some degree of overlap but are essentially different</a:t>
            </a:r>
          </a:p>
          <a:p>
            <a:r>
              <a:rPr lang="en-AU" sz="2000" dirty="0">
                <a:solidFill>
                  <a:srgbClr val="231F20"/>
                </a:solidFill>
                <a:latin typeface="ArialMT"/>
              </a:rPr>
              <a:t>in focus</a:t>
            </a:r>
            <a:r>
              <a:rPr lang="en-AU" sz="2000" dirty="0" smtClean="0">
                <a:solidFill>
                  <a:srgbClr val="231F20"/>
                </a:solidFill>
                <a:latin typeface="ArialMT"/>
              </a:rPr>
              <a:t>:</a:t>
            </a:r>
          </a:p>
          <a:p>
            <a:endParaRPr lang="en-AU" sz="2000" dirty="0">
              <a:solidFill>
                <a:srgbClr val="231F20"/>
              </a:solidFill>
              <a:latin typeface="ArialMT"/>
            </a:endParaRPr>
          </a:p>
          <a:p>
            <a:r>
              <a:rPr lang="en-AU" sz="2000" dirty="0">
                <a:solidFill>
                  <a:srgbClr val="C00000"/>
                </a:solidFill>
                <a:latin typeface="ArialMT"/>
              </a:rPr>
              <a:t>The focus of career management skills is upon competence in making and</a:t>
            </a:r>
          </a:p>
          <a:p>
            <a:r>
              <a:rPr lang="en-AU" sz="2000" dirty="0">
                <a:solidFill>
                  <a:srgbClr val="C00000"/>
                </a:solidFill>
                <a:latin typeface="ArialMT"/>
              </a:rPr>
              <a:t>implementing the </a:t>
            </a:r>
            <a:r>
              <a:rPr lang="en-AU" sz="2000" i="1" dirty="0">
                <a:solidFill>
                  <a:srgbClr val="C00000"/>
                </a:solidFill>
                <a:latin typeface="Arial" panose="020B0604020202020204" pitchFamily="34" charset="0"/>
              </a:rPr>
              <a:t>decisions </a:t>
            </a:r>
            <a:r>
              <a:rPr lang="en-AU" sz="2000" dirty="0">
                <a:solidFill>
                  <a:srgbClr val="C00000"/>
                </a:solidFill>
                <a:latin typeface="ArialMT"/>
              </a:rPr>
              <a:t>that determine one’s career</a:t>
            </a:r>
            <a:endParaRPr lang="en-AU" sz="2000" dirty="0">
              <a:solidFill>
                <a:srgbClr val="C00000"/>
              </a:solidFill>
            </a:endParaRPr>
          </a:p>
        </p:txBody>
      </p:sp>
      <p:sp>
        <p:nvSpPr>
          <p:cNvPr id="3" name="Rectangle 2"/>
          <p:cNvSpPr/>
          <p:nvPr/>
        </p:nvSpPr>
        <p:spPr>
          <a:xfrm>
            <a:off x="1767840" y="2762984"/>
            <a:ext cx="9323294" cy="2616101"/>
          </a:xfrm>
          <a:prstGeom prst="rect">
            <a:avLst/>
          </a:prstGeom>
        </p:spPr>
        <p:txBody>
          <a:bodyPr wrap="square">
            <a:spAutoFit/>
          </a:bodyPr>
          <a:lstStyle/>
          <a:p>
            <a:r>
              <a:rPr lang="en-AU" sz="2000" dirty="0">
                <a:solidFill>
                  <a:srgbClr val="231F20"/>
                </a:solidFill>
                <a:latin typeface="ArialMT"/>
              </a:rPr>
              <a:t>The focus of personal transferable skills is on competence within the positions</a:t>
            </a:r>
          </a:p>
          <a:p>
            <a:r>
              <a:rPr lang="en-AU" sz="2000" dirty="0">
                <a:solidFill>
                  <a:srgbClr val="231F20"/>
                </a:solidFill>
                <a:latin typeface="ArialMT"/>
              </a:rPr>
              <a:t>that one enters as a </a:t>
            </a:r>
            <a:r>
              <a:rPr lang="en-AU" sz="2000" i="1" dirty="0">
                <a:solidFill>
                  <a:srgbClr val="231F20"/>
                </a:solidFill>
                <a:latin typeface="Arial" panose="020B0604020202020204" pitchFamily="34" charset="0"/>
              </a:rPr>
              <a:t>result </a:t>
            </a:r>
            <a:r>
              <a:rPr lang="en-AU" sz="2000" dirty="0">
                <a:solidFill>
                  <a:srgbClr val="231F20"/>
                </a:solidFill>
                <a:latin typeface="ArialMT"/>
              </a:rPr>
              <a:t>of these decisions and transitions.</a:t>
            </a:r>
          </a:p>
          <a:p>
            <a:r>
              <a:rPr lang="en-AU" sz="2000" dirty="0">
                <a:solidFill>
                  <a:srgbClr val="231F20"/>
                </a:solidFill>
                <a:latin typeface="ArialMT"/>
              </a:rPr>
              <a:t>It has subsequently been suggested (Watts, 1997, p.43) that career management</a:t>
            </a:r>
          </a:p>
          <a:p>
            <a:r>
              <a:rPr lang="en-AU" sz="2000" dirty="0">
                <a:solidFill>
                  <a:srgbClr val="231F20"/>
                </a:solidFill>
                <a:latin typeface="ArialMT"/>
              </a:rPr>
              <a:t>skills can be viewed in two ways</a:t>
            </a:r>
            <a:r>
              <a:rPr lang="en-AU" sz="2000" dirty="0" smtClean="0">
                <a:solidFill>
                  <a:srgbClr val="231F20"/>
                </a:solidFill>
                <a:latin typeface="ArialMT"/>
              </a:rPr>
              <a:t>:</a:t>
            </a:r>
          </a:p>
          <a:p>
            <a:endParaRPr lang="en-AU" sz="2000" dirty="0">
              <a:solidFill>
                <a:srgbClr val="231F20"/>
              </a:solidFill>
              <a:latin typeface="ArialMT"/>
            </a:endParaRPr>
          </a:p>
          <a:p>
            <a:r>
              <a:rPr lang="en-AU" sz="2000" dirty="0">
                <a:solidFill>
                  <a:srgbClr val="C00000"/>
                </a:solidFill>
                <a:latin typeface="ArialMT"/>
              </a:rPr>
              <a:t>As a sub-set of employability skills.</a:t>
            </a:r>
          </a:p>
          <a:p>
            <a:r>
              <a:rPr lang="en-AU" sz="2000" dirty="0">
                <a:solidFill>
                  <a:srgbClr val="C00000"/>
                </a:solidFill>
                <a:latin typeface="ArialMT"/>
              </a:rPr>
              <a:t>As a related set of meta-skills which enable individuals to develop and use the</a:t>
            </a:r>
          </a:p>
          <a:p>
            <a:r>
              <a:rPr lang="en-AU" sz="2000" dirty="0">
                <a:solidFill>
                  <a:srgbClr val="C00000"/>
                </a:solidFill>
                <a:latin typeface="ArialMT"/>
              </a:rPr>
              <a:t>full range of their other skills</a:t>
            </a:r>
            <a:r>
              <a:rPr lang="en-AU" sz="2400" dirty="0">
                <a:solidFill>
                  <a:srgbClr val="C00000"/>
                </a:solidFill>
                <a:latin typeface="ArialMT"/>
              </a:rPr>
              <a:t>.</a:t>
            </a:r>
            <a:endParaRPr lang="en-AU" sz="2400" dirty="0">
              <a:solidFill>
                <a:srgbClr val="C00000"/>
              </a:solidFill>
            </a:endParaRPr>
          </a:p>
        </p:txBody>
      </p:sp>
    </p:spTree>
    <p:extLst>
      <p:ext uri="{BB962C8B-B14F-4D97-AF65-F5344CB8AC3E}">
        <p14:creationId xmlns:p14="http://schemas.microsoft.com/office/powerpoint/2010/main" val="3172787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7990" y="533346"/>
            <a:ext cx="9118899" cy="5509200"/>
          </a:xfrm>
          <a:prstGeom prst="rect">
            <a:avLst/>
          </a:prstGeom>
        </p:spPr>
        <p:txBody>
          <a:bodyPr wrap="square">
            <a:spAutoFit/>
          </a:bodyPr>
          <a:lstStyle/>
          <a:p>
            <a:r>
              <a:rPr lang="en-AU" sz="3200" b="1" dirty="0">
                <a:solidFill>
                  <a:srgbClr val="C00000"/>
                </a:solidFill>
                <a:latin typeface="GillSansStd-Bold"/>
              </a:rPr>
              <a:t>5.1 Delivery strategies</a:t>
            </a:r>
          </a:p>
          <a:p>
            <a:r>
              <a:rPr lang="en-AU" sz="2000" dirty="0">
                <a:solidFill>
                  <a:srgbClr val="231F20"/>
                </a:solidFill>
                <a:latin typeface="ArialMT"/>
              </a:rPr>
              <a:t>In broad terms, three delivery strategies for promoting career development </a:t>
            </a:r>
            <a:r>
              <a:rPr lang="en-AU" sz="2000" dirty="0" smtClean="0">
                <a:solidFill>
                  <a:srgbClr val="231F20"/>
                </a:solidFill>
                <a:latin typeface="ArialMT"/>
              </a:rPr>
              <a:t>learning can </a:t>
            </a:r>
            <a:r>
              <a:rPr lang="en-AU" sz="2000" dirty="0">
                <a:solidFill>
                  <a:srgbClr val="231F20"/>
                </a:solidFill>
                <a:latin typeface="ArialMT"/>
              </a:rPr>
              <a:t>be distinguished (Hustler </a:t>
            </a:r>
            <a:r>
              <a:rPr lang="en-AU" sz="2000" i="1" dirty="0">
                <a:solidFill>
                  <a:srgbClr val="231F20"/>
                </a:solidFill>
                <a:latin typeface="Arial" panose="020B0604020202020204" pitchFamily="34" charset="0"/>
              </a:rPr>
              <a:t>et al., </a:t>
            </a:r>
            <a:r>
              <a:rPr lang="en-AU" sz="2000" dirty="0">
                <a:solidFill>
                  <a:srgbClr val="231F20"/>
                </a:solidFill>
                <a:latin typeface="ArialMT"/>
              </a:rPr>
              <a:t>1998</a:t>
            </a:r>
            <a:r>
              <a:rPr lang="en-AU" sz="2000" dirty="0" smtClean="0">
                <a:solidFill>
                  <a:srgbClr val="231F20"/>
                </a:solidFill>
                <a:latin typeface="ArialMT"/>
              </a:rPr>
              <a:t>):</a:t>
            </a:r>
          </a:p>
          <a:p>
            <a:endParaRPr lang="en-AU" sz="2000" dirty="0">
              <a:solidFill>
                <a:srgbClr val="231F20"/>
              </a:solidFill>
              <a:latin typeface="ArialMT"/>
            </a:endParaRPr>
          </a:p>
          <a:p>
            <a:r>
              <a:rPr lang="en-AU" sz="2000" dirty="0">
                <a:solidFill>
                  <a:srgbClr val="231F20"/>
                </a:solidFill>
                <a:latin typeface="ArialMT"/>
              </a:rPr>
              <a:t>Through </a:t>
            </a:r>
            <a:r>
              <a:rPr lang="en-AU" sz="2000" dirty="0" smtClean="0">
                <a:solidFill>
                  <a:srgbClr val="231F20"/>
                </a:solidFill>
                <a:latin typeface="ArialMT"/>
              </a:rPr>
              <a:t>specific </a:t>
            </a:r>
            <a:r>
              <a:rPr lang="en-AU" sz="2000" dirty="0">
                <a:solidFill>
                  <a:srgbClr val="231F20"/>
                </a:solidFill>
                <a:latin typeface="ArialMT"/>
              </a:rPr>
              <a:t>modules.</a:t>
            </a:r>
          </a:p>
          <a:p>
            <a:r>
              <a:rPr lang="en-AU" sz="2000" dirty="0">
                <a:solidFill>
                  <a:srgbClr val="231F20"/>
                </a:solidFill>
                <a:latin typeface="ArialMT"/>
              </a:rPr>
              <a:t>Through more general cross-curricular integration.</a:t>
            </a:r>
          </a:p>
          <a:p>
            <a:r>
              <a:rPr lang="en-AU" sz="2000" dirty="0">
                <a:solidFill>
                  <a:srgbClr val="231F20"/>
                </a:solidFill>
                <a:latin typeface="ArialMT"/>
              </a:rPr>
              <a:t>Outside the curriculum.</a:t>
            </a:r>
          </a:p>
          <a:p>
            <a:r>
              <a:rPr lang="en-AU" sz="2000" dirty="0">
                <a:solidFill>
                  <a:srgbClr val="231F20"/>
                </a:solidFill>
                <a:latin typeface="ArialMT"/>
              </a:rPr>
              <a:t>There are three forms of modular approach</a:t>
            </a:r>
            <a:r>
              <a:rPr lang="en-AU" sz="2000" dirty="0" smtClean="0">
                <a:solidFill>
                  <a:srgbClr val="231F20"/>
                </a:solidFill>
                <a:latin typeface="ArialMT"/>
              </a:rPr>
              <a:t>:</a:t>
            </a:r>
          </a:p>
          <a:p>
            <a:endParaRPr lang="en-AU" sz="2000" dirty="0">
              <a:solidFill>
                <a:srgbClr val="231F20"/>
              </a:solidFill>
              <a:latin typeface="ArialMT"/>
            </a:endParaRPr>
          </a:p>
          <a:p>
            <a:r>
              <a:rPr lang="en-AU" sz="2000" i="1" dirty="0">
                <a:solidFill>
                  <a:srgbClr val="C00000"/>
                </a:solidFill>
                <a:latin typeface="Arial" panose="020B0604020202020204" pitchFamily="34" charset="0"/>
              </a:rPr>
              <a:t>Generic</a:t>
            </a:r>
            <a:r>
              <a:rPr lang="en-AU" sz="2000" i="1" dirty="0">
                <a:solidFill>
                  <a:srgbClr val="231F20"/>
                </a:solidFill>
                <a:latin typeface="Arial" panose="020B0604020202020204" pitchFamily="34" charset="0"/>
              </a:rPr>
              <a:t>, </a:t>
            </a:r>
            <a:r>
              <a:rPr lang="en-AU" sz="2000" dirty="0">
                <a:solidFill>
                  <a:srgbClr val="231F20"/>
                </a:solidFill>
                <a:latin typeface="ArialMT"/>
              </a:rPr>
              <a:t>where the same module is designed to be available to students in any</a:t>
            </a:r>
          </a:p>
          <a:p>
            <a:r>
              <a:rPr lang="en-AU" sz="2000" dirty="0">
                <a:solidFill>
                  <a:srgbClr val="231F20"/>
                </a:solidFill>
                <a:latin typeface="ArialMT"/>
              </a:rPr>
              <a:t>department or course</a:t>
            </a:r>
            <a:r>
              <a:rPr lang="en-AU" sz="2000" dirty="0" smtClean="0">
                <a:solidFill>
                  <a:srgbClr val="231F20"/>
                </a:solidFill>
                <a:latin typeface="ArialMT"/>
              </a:rPr>
              <a:t>.</a:t>
            </a:r>
          </a:p>
          <a:p>
            <a:endParaRPr lang="en-AU" sz="2000" dirty="0">
              <a:solidFill>
                <a:srgbClr val="231F20"/>
              </a:solidFill>
              <a:latin typeface="ArialMT"/>
            </a:endParaRPr>
          </a:p>
          <a:p>
            <a:r>
              <a:rPr lang="en-AU" sz="2000" i="1" dirty="0">
                <a:solidFill>
                  <a:srgbClr val="C00000"/>
                </a:solidFill>
                <a:latin typeface="Arial" panose="020B0604020202020204" pitchFamily="34" charset="0"/>
              </a:rPr>
              <a:t>Customised, </a:t>
            </a:r>
            <a:r>
              <a:rPr lang="en-AU" sz="2000" dirty="0">
                <a:solidFill>
                  <a:srgbClr val="231F20"/>
                </a:solidFill>
                <a:latin typeface="ArialMT"/>
              </a:rPr>
              <a:t>where a generic template is adapted to the needs of particular</a:t>
            </a:r>
          </a:p>
          <a:p>
            <a:r>
              <a:rPr lang="en-AU" sz="2000" dirty="0">
                <a:solidFill>
                  <a:srgbClr val="231F20"/>
                </a:solidFill>
                <a:latin typeface="ArialMT"/>
              </a:rPr>
              <a:t>departments or courses</a:t>
            </a:r>
            <a:r>
              <a:rPr lang="en-AU" sz="2000" dirty="0" smtClean="0">
                <a:solidFill>
                  <a:srgbClr val="231F20"/>
                </a:solidFill>
                <a:latin typeface="ArialMT"/>
              </a:rPr>
              <a:t>.</a:t>
            </a:r>
          </a:p>
          <a:p>
            <a:endParaRPr lang="en-AU" sz="2000" dirty="0">
              <a:solidFill>
                <a:srgbClr val="231F20"/>
              </a:solidFill>
              <a:latin typeface="ArialMT"/>
            </a:endParaRPr>
          </a:p>
          <a:p>
            <a:r>
              <a:rPr lang="en-AU" sz="2000" i="1" dirty="0">
                <a:solidFill>
                  <a:srgbClr val="C00000"/>
                </a:solidFill>
                <a:latin typeface="Arial" panose="020B0604020202020204" pitchFamily="34" charset="0"/>
              </a:rPr>
              <a:t>Bespoke</a:t>
            </a:r>
            <a:r>
              <a:rPr lang="en-AU" sz="2000" dirty="0">
                <a:solidFill>
                  <a:srgbClr val="231F20"/>
                </a:solidFill>
                <a:latin typeface="ArialMT"/>
              </a:rPr>
              <a:t>, where modules are developed for </a:t>
            </a:r>
            <a:r>
              <a:rPr lang="en-AU" sz="2000" dirty="0" err="1">
                <a:solidFill>
                  <a:srgbClr val="231F20"/>
                </a:solidFill>
                <a:latin typeface="ArialMT"/>
              </a:rPr>
              <a:t>specifi</a:t>
            </a:r>
            <a:r>
              <a:rPr lang="en-AU" sz="2000" dirty="0">
                <a:solidFill>
                  <a:srgbClr val="231F20"/>
                </a:solidFill>
                <a:latin typeface="ArialMT"/>
              </a:rPr>
              <a:t> c purposes within particular</a:t>
            </a:r>
          </a:p>
          <a:p>
            <a:r>
              <a:rPr lang="en-AU" sz="2000" dirty="0">
                <a:solidFill>
                  <a:srgbClr val="231F20"/>
                </a:solidFill>
                <a:latin typeface="ArialMT"/>
              </a:rPr>
              <a:t>departments or courses.</a:t>
            </a:r>
            <a:endParaRPr lang="en-AU" sz="2000" dirty="0"/>
          </a:p>
        </p:txBody>
      </p:sp>
    </p:spTree>
    <p:extLst>
      <p:ext uri="{BB962C8B-B14F-4D97-AF65-F5344CB8AC3E}">
        <p14:creationId xmlns:p14="http://schemas.microsoft.com/office/powerpoint/2010/main" val="6367378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0263" y="530751"/>
            <a:ext cx="9108141" cy="1631216"/>
          </a:xfrm>
          <a:prstGeom prst="rect">
            <a:avLst/>
          </a:prstGeom>
        </p:spPr>
        <p:txBody>
          <a:bodyPr wrap="square">
            <a:spAutoFit/>
          </a:bodyPr>
          <a:lstStyle/>
          <a:p>
            <a:r>
              <a:rPr lang="en-AU" sz="2000" dirty="0">
                <a:solidFill>
                  <a:srgbClr val="231F20"/>
                </a:solidFill>
                <a:latin typeface="ArialMT"/>
              </a:rPr>
              <a:t>The teaching and learning methods used in career development learning need </a:t>
            </a:r>
            <a:r>
              <a:rPr lang="en-AU" sz="2000" dirty="0" smtClean="0">
                <a:solidFill>
                  <a:srgbClr val="231F20"/>
                </a:solidFill>
                <a:latin typeface="ArialMT"/>
              </a:rPr>
              <a:t>to meet </a:t>
            </a:r>
            <a:r>
              <a:rPr lang="en-AU" sz="2000" dirty="0">
                <a:solidFill>
                  <a:srgbClr val="231F20"/>
                </a:solidFill>
                <a:latin typeface="ArialMT"/>
              </a:rPr>
              <a:t>at least two major requirements</a:t>
            </a:r>
            <a:r>
              <a:rPr lang="en-AU" sz="2000" dirty="0" smtClean="0">
                <a:solidFill>
                  <a:srgbClr val="231F20"/>
                </a:solidFill>
                <a:latin typeface="ArialMT"/>
              </a:rPr>
              <a:t>:</a:t>
            </a:r>
          </a:p>
          <a:p>
            <a:endParaRPr lang="en-AU" sz="2000" dirty="0">
              <a:solidFill>
                <a:srgbClr val="231F20"/>
              </a:solidFill>
              <a:latin typeface="ArialMT"/>
            </a:endParaRPr>
          </a:p>
          <a:p>
            <a:r>
              <a:rPr lang="en-AU" sz="2000" dirty="0">
                <a:solidFill>
                  <a:srgbClr val="C00000"/>
                </a:solidFill>
                <a:latin typeface="ArialMT"/>
              </a:rPr>
              <a:t>They need to be personally engaging, and therefore based on active </a:t>
            </a:r>
            <a:r>
              <a:rPr lang="en-AU" sz="2000" dirty="0" smtClean="0">
                <a:solidFill>
                  <a:srgbClr val="C00000"/>
                </a:solidFill>
                <a:latin typeface="ArialMT"/>
              </a:rPr>
              <a:t>involvement of </a:t>
            </a:r>
            <a:r>
              <a:rPr lang="en-AU" sz="2000" dirty="0">
                <a:solidFill>
                  <a:srgbClr val="C00000"/>
                </a:solidFill>
                <a:latin typeface="ArialMT"/>
              </a:rPr>
              <a:t>students and use of interactive teaching and learning methods</a:t>
            </a:r>
            <a:r>
              <a:rPr lang="en-AU" sz="2000" dirty="0">
                <a:solidFill>
                  <a:srgbClr val="231F20"/>
                </a:solidFill>
                <a:latin typeface="ArialMT"/>
              </a:rPr>
              <a:t>.</a:t>
            </a:r>
            <a:endParaRPr lang="en-AU" sz="2000" dirty="0"/>
          </a:p>
        </p:txBody>
      </p:sp>
      <p:sp>
        <p:nvSpPr>
          <p:cNvPr id="3" name="Rectangle 2"/>
          <p:cNvSpPr/>
          <p:nvPr/>
        </p:nvSpPr>
        <p:spPr>
          <a:xfrm>
            <a:off x="1660263" y="2507456"/>
            <a:ext cx="9183444" cy="1015663"/>
          </a:xfrm>
          <a:prstGeom prst="rect">
            <a:avLst/>
          </a:prstGeom>
        </p:spPr>
        <p:txBody>
          <a:bodyPr wrap="square">
            <a:spAutoFit/>
          </a:bodyPr>
          <a:lstStyle/>
          <a:p>
            <a:r>
              <a:rPr lang="en-AU" sz="2000" dirty="0">
                <a:solidFill>
                  <a:srgbClr val="7030A0"/>
                </a:solidFill>
                <a:latin typeface="ArialMT"/>
              </a:rPr>
              <a:t>They need to make the world of work ‘become “real”’ (AGCAS, 2005, p.10), and</a:t>
            </a:r>
          </a:p>
          <a:p>
            <a:r>
              <a:rPr lang="en-AU" sz="2000" dirty="0">
                <a:solidFill>
                  <a:srgbClr val="7030A0"/>
                </a:solidFill>
                <a:latin typeface="ArialMT"/>
              </a:rPr>
              <a:t>therefore include active involvement of employers and, where possible, direct</a:t>
            </a:r>
          </a:p>
          <a:p>
            <a:r>
              <a:rPr lang="en-AU" sz="2000" dirty="0">
                <a:solidFill>
                  <a:srgbClr val="7030A0"/>
                </a:solidFill>
                <a:latin typeface="ArialMT"/>
              </a:rPr>
              <a:t>experiences of work</a:t>
            </a:r>
            <a:r>
              <a:rPr lang="en-AU" sz="2000" dirty="0">
                <a:solidFill>
                  <a:srgbClr val="231F20"/>
                </a:solidFill>
                <a:latin typeface="ArialMT"/>
              </a:rPr>
              <a:t>.</a:t>
            </a:r>
            <a:endParaRPr lang="en-AU" sz="2000" dirty="0"/>
          </a:p>
        </p:txBody>
      </p:sp>
    </p:spTree>
    <p:extLst>
      <p:ext uri="{BB962C8B-B14F-4D97-AF65-F5344CB8AC3E}">
        <p14:creationId xmlns:p14="http://schemas.microsoft.com/office/powerpoint/2010/main" val="5354521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6" y="194647"/>
            <a:ext cx="9581478" cy="6001643"/>
          </a:xfrm>
          <a:prstGeom prst="rect">
            <a:avLst/>
          </a:prstGeom>
        </p:spPr>
        <p:txBody>
          <a:bodyPr wrap="square">
            <a:spAutoFit/>
          </a:bodyPr>
          <a:lstStyle/>
          <a:p>
            <a:r>
              <a:rPr lang="en-AU" sz="2400" dirty="0">
                <a:solidFill>
                  <a:srgbClr val="FF0000"/>
                </a:solidFill>
                <a:latin typeface="ArialMT"/>
              </a:rPr>
              <a:t>Pedagogy for Employability Group (2004, p.13) include:</a:t>
            </a:r>
          </a:p>
          <a:p>
            <a:pPr marL="342900" indent="-342900">
              <a:buFont typeface="Arial" panose="020B0604020202020204" pitchFamily="34" charset="0"/>
              <a:buChar char="•"/>
            </a:pPr>
            <a:r>
              <a:rPr lang="en-AU" sz="2400" dirty="0">
                <a:solidFill>
                  <a:srgbClr val="7030A0"/>
                </a:solidFill>
                <a:latin typeface="ArialMT"/>
              </a:rPr>
              <a:t>Facilitative teaching styles that encourage and model an open and </a:t>
            </a:r>
            <a:r>
              <a:rPr lang="en-AU" sz="2400" dirty="0" smtClean="0">
                <a:solidFill>
                  <a:srgbClr val="7030A0"/>
                </a:solidFill>
                <a:latin typeface="ArialMT"/>
              </a:rPr>
              <a:t>honest exploration </a:t>
            </a:r>
            <a:r>
              <a:rPr lang="en-AU" sz="2400" dirty="0">
                <a:solidFill>
                  <a:srgbClr val="7030A0"/>
                </a:solidFill>
                <a:latin typeface="ArialMT"/>
              </a:rPr>
              <a:t>of the career planning process.</a:t>
            </a:r>
          </a:p>
          <a:p>
            <a:pPr marL="342900" indent="-342900">
              <a:buFont typeface="Arial" panose="020B0604020202020204" pitchFamily="34" charset="0"/>
              <a:buChar char="•"/>
            </a:pPr>
            <a:r>
              <a:rPr lang="en-AU" sz="2400" dirty="0">
                <a:solidFill>
                  <a:srgbClr val="7030A0"/>
                </a:solidFill>
                <a:latin typeface="ArialMT"/>
              </a:rPr>
              <a:t>Using short ‘buzz-group’ discussions within lecture-group sessions.</a:t>
            </a:r>
          </a:p>
          <a:p>
            <a:pPr marL="342900" indent="-342900">
              <a:buFont typeface="Arial" panose="020B0604020202020204" pitchFamily="34" charset="0"/>
              <a:buChar char="•"/>
            </a:pPr>
            <a:r>
              <a:rPr lang="en-AU" sz="2400" dirty="0">
                <a:solidFill>
                  <a:srgbClr val="7030A0"/>
                </a:solidFill>
                <a:latin typeface="ArialMT"/>
              </a:rPr>
              <a:t>Self-audits (e.g. of personal and career management skills).</a:t>
            </a:r>
          </a:p>
          <a:p>
            <a:pPr marL="342900" indent="-342900">
              <a:buFont typeface="Arial" panose="020B0604020202020204" pitchFamily="34" charset="0"/>
              <a:buChar char="•"/>
            </a:pPr>
            <a:r>
              <a:rPr lang="en-AU" sz="2400" dirty="0">
                <a:solidFill>
                  <a:srgbClr val="7030A0"/>
                </a:solidFill>
                <a:latin typeface="ArialMT"/>
              </a:rPr>
              <a:t>Role-play (e.g. recruitment personnel, mock interviews).</a:t>
            </a:r>
          </a:p>
          <a:p>
            <a:pPr marL="342900" indent="-342900">
              <a:buFont typeface="Arial" panose="020B0604020202020204" pitchFamily="34" charset="0"/>
              <a:buChar char="•"/>
            </a:pPr>
            <a:r>
              <a:rPr lang="en-AU" sz="2400" dirty="0">
                <a:solidFill>
                  <a:srgbClr val="7030A0"/>
                </a:solidFill>
                <a:latin typeface="ArialMT"/>
              </a:rPr>
              <a:t>Peer review (e.g. of CVs or of assignments).</a:t>
            </a:r>
          </a:p>
          <a:p>
            <a:pPr marL="342900" indent="-342900">
              <a:buFont typeface="Arial" panose="020B0604020202020204" pitchFamily="34" charset="0"/>
              <a:buChar char="•"/>
            </a:pPr>
            <a:r>
              <a:rPr lang="en-AU" sz="2400" dirty="0">
                <a:solidFill>
                  <a:srgbClr val="7030A0"/>
                </a:solidFill>
                <a:latin typeface="ArialMT"/>
              </a:rPr>
              <a:t>Card-sort exercises (e.g. devising a sequence of decision-making activities).</a:t>
            </a:r>
          </a:p>
          <a:p>
            <a:pPr marL="342900" indent="-342900">
              <a:buFont typeface="Arial" panose="020B0604020202020204" pitchFamily="34" charset="0"/>
              <a:buChar char="•"/>
            </a:pPr>
            <a:r>
              <a:rPr lang="en-AU" sz="2400" dirty="0">
                <a:solidFill>
                  <a:srgbClr val="7030A0"/>
                </a:solidFill>
                <a:latin typeface="ArialMT"/>
              </a:rPr>
              <a:t>‘Snowballing’ activities which begin with pair-based work, </a:t>
            </a:r>
            <a:r>
              <a:rPr lang="en-AU" sz="2400" dirty="0" smtClean="0">
                <a:solidFill>
                  <a:srgbClr val="7030A0"/>
                </a:solidFill>
                <a:latin typeface="ArialMT"/>
              </a:rPr>
              <a:t>progressively combining </a:t>
            </a:r>
            <a:r>
              <a:rPr lang="en-AU" sz="2400" dirty="0">
                <a:solidFill>
                  <a:srgbClr val="7030A0"/>
                </a:solidFill>
                <a:latin typeface="ArialMT"/>
              </a:rPr>
              <a:t>to produce a larger-group response to the challenge set.</a:t>
            </a:r>
          </a:p>
          <a:p>
            <a:pPr marL="342900" indent="-342900">
              <a:buFont typeface="Arial" panose="020B0604020202020204" pitchFamily="34" charset="0"/>
              <a:buChar char="•"/>
            </a:pPr>
            <a:r>
              <a:rPr lang="en-AU" sz="2400" dirty="0">
                <a:solidFill>
                  <a:srgbClr val="7030A0"/>
                </a:solidFill>
                <a:latin typeface="ArialMT"/>
              </a:rPr>
              <a:t>Problem-based methods.</a:t>
            </a:r>
          </a:p>
          <a:p>
            <a:pPr marL="342900" indent="-342900">
              <a:buFont typeface="Arial" panose="020B0604020202020204" pitchFamily="34" charset="0"/>
              <a:buChar char="•"/>
            </a:pPr>
            <a:r>
              <a:rPr lang="en-AU" sz="2400" dirty="0">
                <a:solidFill>
                  <a:srgbClr val="7030A0"/>
                </a:solidFill>
                <a:latin typeface="ArialMT"/>
              </a:rPr>
              <a:t>Supplementing lectures with on-line peer discussion groups or </a:t>
            </a:r>
            <a:r>
              <a:rPr lang="en-AU" sz="2400" dirty="0" smtClean="0">
                <a:solidFill>
                  <a:srgbClr val="7030A0"/>
                </a:solidFill>
                <a:latin typeface="ArialMT"/>
              </a:rPr>
              <a:t>tutor-managed discussion </a:t>
            </a:r>
            <a:r>
              <a:rPr lang="en-AU" sz="2400" dirty="0">
                <a:solidFill>
                  <a:srgbClr val="7030A0"/>
                </a:solidFill>
                <a:latin typeface="ArialMT"/>
              </a:rPr>
              <a:t>forums.</a:t>
            </a:r>
          </a:p>
          <a:p>
            <a:pPr marL="342900" indent="-342900">
              <a:buFont typeface="Arial" panose="020B0604020202020204" pitchFamily="34" charset="0"/>
              <a:buChar char="•"/>
            </a:pPr>
            <a:r>
              <a:rPr lang="en-AU" sz="2400" dirty="0">
                <a:solidFill>
                  <a:srgbClr val="7030A0"/>
                </a:solidFill>
                <a:latin typeface="ArialMT"/>
              </a:rPr>
              <a:t>Self-directed learning.</a:t>
            </a:r>
            <a:endParaRPr lang="en-AU" sz="2400" dirty="0">
              <a:solidFill>
                <a:srgbClr val="7030A0"/>
              </a:solidFill>
            </a:endParaRPr>
          </a:p>
        </p:txBody>
      </p:sp>
    </p:spTree>
    <p:extLst>
      <p:ext uri="{BB962C8B-B14F-4D97-AF65-F5344CB8AC3E}">
        <p14:creationId xmlns:p14="http://schemas.microsoft.com/office/powerpoint/2010/main" val="37942878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6476" y="376134"/>
            <a:ext cx="9796630" cy="3785652"/>
          </a:xfrm>
          <a:prstGeom prst="rect">
            <a:avLst/>
          </a:prstGeom>
        </p:spPr>
        <p:txBody>
          <a:bodyPr wrap="square">
            <a:spAutoFit/>
          </a:bodyPr>
          <a:lstStyle/>
          <a:p>
            <a:r>
              <a:rPr lang="en-AU" sz="2000" dirty="0">
                <a:solidFill>
                  <a:srgbClr val="7030A0"/>
                </a:solidFill>
                <a:latin typeface="ArialMT"/>
              </a:rPr>
              <a:t>In addition, there is potential for active involvement of students in the design and</a:t>
            </a:r>
          </a:p>
          <a:p>
            <a:r>
              <a:rPr lang="en-AU" sz="2000" dirty="0">
                <a:solidFill>
                  <a:srgbClr val="7030A0"/>
                </a:solidFill>
                <a:latin typeface="ArialMT"/>
              </a:rPr>
              <a:t>delivery of programmes</a:t>
            </a:r>
            <a:r>
              <a:rPr lang="en-AU" sz="2000" dirty="0">
                <a:solidFill>
                  <a:srgbClr val="231F20"/>
                </a:solidFill>
                <a:latin typeface="ArialMT"/>
              </a:rPr>
              <a:t>. </a:t>
            </a:r>
            <a:endParaRPr lang="en-AU" sz="2000" dirty="0" smtClean="0">
              <a:solidFill>
                <a:srgbClr val="231F20"/>
              </a:solidFill>
              <a:latin typeface="ArialMT"/>
            </a:endParaRPr>
          </a:p>
          <a:p>
            <a:endParaRPr lang="en-AU" sz="2000" dirty="0">
              <a:solidFill>
                <a:srgbClr val="231F20"/>
              </a:solidFill>
              <a:latin typeface="ArialMT"/>
            </a:endParaRPr>
          </a:p>
          <a:p>
            <a:r>
              <a:rPr lang="en-AU" sz="2000" dirty="0" smtClean="0">
                <a:solidFill>
                  <a:srgbClr val="231F20"/>
                </a:solidFill>
                <a:latin typeface="ArialMT"/>
              </a:rPr>
              <a:t>This </a:t>
            </a:r>
            <a:r>
              <a:rPr lang="en-AU" sz="2000" dirty="0">
                <a:solidFill>
                  <a:srgbClr val="231F20"/>
                </a:solidFill>
                <a:latin typeface="ArialMT"/>
              </a:rPr>
              <a:t>can include (Hustler </a:t>
            </a:r>
            <a:r>
              <a:rPr lang="en-AU" sz="2000" i="1" dirty="0">
                <a:solidFill>
                  <a:srgbClr val="231F20"/>
                </a:solidFill>
                <a:latin typeface="Arial" panose="020B0604020202020204" pitchFamily="34" charset="0"/>
              </a:rPr>
              <a:t>et al., </a:t>
            </a:r>
            <a:r>
              <a:rPr lang="en-AU" sz="2000" dirty="0">
                <a:solidFill>
                  <a:srgbClr val="231F20"/>
                </a:solidFill>
                <a:latin typeface="ArialMT"/>
              </a:rPr>
              <a:t>1998, pp.31-34</a:t>
            </a:r>
            <a:r>
              <a:rPr lang="en-AU" sz="2000" dirty="0" smtClean="0">
                <a:solidFill>
                  <a:srgbClr val="231F20"/>
                </a:solidFill>
                <a:latin typeface="ArialMT"/>
              </a:rPr>
              <a:t>):</a:t>
            </a:r>
          </a:p>
          <a:p>
            <a:endParaRPr lang="en-AU" sz="2000" dirty="0">
              <a:solidFill>
                <a:srgbClr val="231F20"/>
              </a:solidFill>
              <a:latin typeface="ArialMT"/>
            </a:endParaRPr>
          </a:p>
          <a:p>
            <a:pPr marL="342900" indent="-342900">
              <a:buFont typeface="Arial" panose="020B0604020202020204" pitchFamily="34" charset="0"/>
              <a:buChar char="•"/>
            </a:pPr>
            <a:r>
              <a:rPr lang="en-AU" sz="2000" dirty="0">
                <a:solidFill>
                  <a:srgbClr val="FF0000"/>
                </a:solidFill>
                <a:latin typeface="ArialMT"/>
              </a:rPr>
              <a:t>Systematic consultation of students, through surveys or focus-group</a:t>
            </a:r>
          </a:p>
          <a:p>
            <a:r>
              <a:rPr lang="en-AU" sz="2000" dirty="0" smtClean="0">
                <a:solidFill>
                  <a:srgbClr val="FF0000"/>
                </a:solidFill>
                <a:latin typeface="ArialMT"/>
              </a:rPr>
              <a:t>     discussions</a:t>
            </a:r>
            <a:r>
              <a:rPr lang="en-AU" sz="2000" dirty="0">
                <a:solidFill>
                  <a:srgbClr val="FF0000"/>
                </a:solidFill>
                <a:latin typeface="ArialMT"/>
              </a:rPr>
              <a:t>, in designing programmes</a:t>
            </a:r>
            <a:r>
              <a:rPr lang="en-AU" sz="2000" dirty="0" smtClean="0">
                <a:solidFill>
                  <a:srgbClr val="FF0000"/>
                </a:solidFill>
                <a:latin typeface="ArialMT"/>
              </a:rPr>
              <a:t>.</a:t>
            </a:r>
          </a:p>
          <a:p>
            <a:endParaRPr lang="en-AU" sz="2000" dirty="0">
              <a:solidFill>
                <a:srgbClr val="FF0000"/>
              </a:solidFill>
              <a:latin typeface="ArialMT"/>
            </a:endParaRPr>
          </a:p>
          <a:p>
            <a:pPr marL="342900" indent="-342900">
              <a:buFont typeface="Arial" panose="020B0604020202020204" pitchFamily="34" charset="0"/>
              <a:buChar char="•"/>
            </a:pPr>
            <a:r>
              <a:rPr lang="en-AU" sz="2000" dirty="0">
                <a:solidFill>
                  <a:srgbClr val="FF0000"/>
                </a:solidFill>
                <a:latin typeface="ArialMT"/>
              </a:rPr>
              <a:t>Using immediate student feedback in reviewing programmes</a:t>
            </a:r>
            <a:r>
              <a:rPr lang="en-AU" sz="2000" dirty="0" smtClean="0">
                <a:solidFill>
                  <a:srgbClr val="FF0000"/>
                </a:solidFill>
                <a:latin typeface="ArialMT"/>
              </a:rPr>
              <a:t>.</a:t>
            </a:r>
          </a:p>
          <a:p>
            <a:pPr marL="342900" indent="-342900">
              <a:buFont typeface="Arial" panose="020B0604020202020204" pitchFamily="34" charset="0"/>
              <a:buChar char="•"/>
            </a:pPr>
            <a:endParaRPr lang="en-AU" sz="2000" dirty="0">
              <a:solidFill>
                <a:srgbClr val="FF0000"/>
              </a:solidFill>
              <a:latin typeface="ArialMT"/>
            </a:endParaRPr>
          </a:p>
          <a:p>
            <a:pPr marL="342900" indent="-342900">
              <a:buFont typeface="Arial" panose="020B0604020202020204" pitchFamily="34" charset="0"/>
              <a:buChar char="•"/>
            </a:pPr>
            <a:r>
              <a:rPr lang="en-AU" sz="2000" dirty="0">
                <a:solidFill>
                  <a:srgbClr val="FF0000"/>
                </a:solidFill>
                <a:latin typeface="ArialMT"/>
              </a:rPr>
              <a:t>Contacting former career management module students after graduation to</a:t>
            </a:r>
          </a:p>
          <a:p>
            <a:r>
              <a:rPr lang="en-AU" sz="2000" dirty="0" smtClean="0">
                <a:solidFill>
                  <a:srgbClr val="FF0000"/>
                </a:solidFill>
                <a:latin typeface="ArialMT"/>
              </a:rPr>
              <a:t>     provide </a:t>
            </a:r>
            <a:r>
              <a:rPr lang="en-AU" sz="2000" dirty="0">
                <a:solidFill>
                  <a:srgbClr val="FF0000"/>
                </a:solidFill>
                <a:latin typeface="ArialMT"/>
              </a:rPr>
              <a:t>longer-term feedback.</a:t>
            </a:r>
            <a:endParaRPr lang="en-AU" sz="2000" dirty="0">
              <a:solidFill>
                <a:srgbClr val="FF0000"/>
              </a:solidFill>
            </a:endParaRPr>
          </a:p>
        </p:txBody>
      </p:sp>
      <p:sp>
        <p:nvSpPr>
          <p:cNvPr id="3" name="Rectangle 2"/>
          <p:cNvSpPr/>
          <p:nvPr/>
        </p:nvSpPr>
        <p:spPr>
          <a:xfrm>
            <a:off x="1606476" y="4375239"/>
            <a:ext cx="8892989" cy="400110"/>
          </a:xfrm>
          <a:prstGeom prst="rect">
            <a:avLst/>
          </a:prstGeom>
        </p:spPr>
        <p:txBody>
          <a:bodyPr wrap="square">
            <a:spAutoFit/>
          </a:bodyPr>
          <a:lstStyle/>
          <a:p>
            <a:pPr marL="342900" indent="-342900">
              <a:buFont typeface="Arial" panose="020B0604020202020204" pitchFamily="34" charset="0"/>
              <a:buChar char="•"/>
            </a:pPr>
            <a:r>
              <a:rPr lang="en-AU" sz="2000" dirty="0">
                <a:solidFill>
                  <a:srgbClr val="FF0000"/>
                </a:solidFill>
                <a:latin typeface="ArialMT"/>
              </a:rPr>
              <a:t>Involving such graduates in the delivery of modules to current students.</a:t>
            </a:r>
            <a:endParaRPr lang="en-AU" sz="2000" dirty="0">
              <a:solidFill>
                <a:srgbClr val="FF0000"/>
              </a:solidFill>
            </a:endParaRPr>
          </a:p>
        </p:txBody>
      </p:sp>
    </p:spTree>
    <p:extLst>
      <p:ext uri="{BB962C8B-B14F-4D97-AF65-F5344CB8AC3E}">
        <p14:creationId xmlns:p14="http://schemas.microsoft.com/office/powerpoint/2010/main" val="15347796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3750" y="701563"/>
            <a:ext cx="9355568" cy="4893647"/>
          </a:xfrm>
          <a:prstGeom prst="rect">
            <a:avLst/>
          </a:prstGeom>
        </p:spPr>
        <p:txBody>
          <a:bodyPr wrap="square">
            <a:spAutoFit/>
          </a:bodyPr>
          <a:lstStyle/>
          <a:p>
            <a:r>
              <a:rPr lang="en-AU" sz="2400" dirty="0">
                <a:solidFill>
                  <a:srgbClr val="FF0000"/>
                </a:solidFill>
                <a:latin typeface="ArialMT"/>
              </a:rPr>
              <a:t>Career development learning can use all of these experiences as resources </a:t>
            </a:r>
            <a:r>
              <a:rPr lang="en-AU" sz="2400" dirty="0" smtClean="0">
                <a:solidFill>
                  <a:srgbClr val="FF0000"/>
                </a:solidFill>
                <a:latin typeface="ArialMT"/>
              </a:rPr>
              <a:t>for learning</a:t>
            </a:r>
            <a:r>
              <a:rPr lang="en-AU" sz="2400" dirty="0">
                <a:solidFill>
                  <a:srgbClr val="FF0000"/>
                </a:solidFill>
                <a:latin typeface="ArialMT"/>
              </a:rPr>
              <a:t>. In particular, it can</a:t>
            </a:r>
            <a:r>
              <a:rPr lang="en-AU" sz="2400" dirty="0" smtClean="0">
                <a:solidFill>
                  <a:srgbClr val="FF0000"/>
                </a:solidFill>
                <a:latin typeface="ArialMT"/>
              </a:rPr>
              <a:t>:</a:t>
            </a:r>
          </a:p>
          <a:p>
            <a:endParaRPr lang="en-AU" sz="2400" dirty="0">
              <a:solidFill>
                <a:srgbClr val="FF0000"/>
              </a:solidFill>
              <a:latin typeface="ArialMT"/>
            </a:endParaRPr>
          </a:p>
          <a:p>
            <a:pPr marL="342900" indent="-342900">
              <a:buFont typeface="Arial" panose="020B0604020202020204" pitchFamily="34" charset="0"/>
              <a:buChar char="•"/>
            </a:pPr>
            <a:r>
              <a:rPr lang="en-AU" sz="2400" dirty="0">
                <a:solidFill>
                  <a:srgbClr val="7030A0"/>
                </a:solidFill>
                <a:latin typeface="ArialMT"/>
              </a:rPr>
              <a:t>Help students to prepare for such experiences in ways which harness </a:t>
            </a:r>
            <a:r>
              <a:rPr lang="en-AU" sz="2400" dirty="0" smtClean="0">
                <a:solidFill>
                  <a:srgbClr val="7030A0"/>
                </a:solidFill>
                <a:latin typeface="ArialMT"/>
              </a:rPr>
              <a:t>their career </a:t>
            </a:r>
            <a:r>
              <a:rPr lang="en-AU" sz="2400" dirty="0">
                <a:solidFill>
                  <a:srgbClr val="7030A0"/>
                </a:solidFill>
                <a:latin typeface="ArialMT"/>
              </a:rPr>
              <a:t>development learning potential</a:t>
            </a:r>
            <a:r>
              <a:rPr lang="en-AU" sz="2400" dirty="0" smtClean="0">
                <a:solidFill>
                  <a:srgbClr val="7030A0"/>
                </a:solidFill>
                <a:latin typeface="ArialMT"/>
              </a:rPr>
              <a:t>.</a:t>
            </a:r>
          </a:p>
          <a:p>
            <a:pPr marL="342900" indent="-342900">
              <a:buFont typeface="Arial" panose="020B0604020202020204" pitchFamily="34" charset="0"/>
              <a:buChar char="•"/>
            </a:pPr>
            <a:endParaRPr lang="en-AU" sz="2400" dirty="0">
              <a:solidFill>
                <a:srgbClr val="7030A0"/>
              </a:solidFill>
              <a:latin typeface="ArialMT"/>
            </a:endParaRPr>
          </a:p>
          <a:p>
            <a:pPr marL="342900" indent="-342900">
              <a:buFont typeface="Arial" panose="020B0604020202020204" pitchFamily="34" charset="0"/>
              <a:buChar char="•"/>
            </a:pPr>
            <a:r>
              <a:rPr lang="en-AU" sz="2400" dirty="0">
                <a:solidFill>
                  <a:srgbClr val="7030A0"/>
                </a:solidFill>
                <a:latin typeface="ArialMT"/>
              </a:rPr>
              <a:t>Help students to </a:t>
            </a:r>
            <a:r>
              <a:rPr lang="en-AU" sz="2400" dirty="0" err="1">
                <a:solidFill>
                  <a:srgbClr val="7030A0"/>
                </a:solidFill>
                <a:latin typeface="ArialMT"/>
              </a:rPr>
              <a:t>refl</a:t>
            </a:r>
            <a:r>
              <a:rPr lang="en-AU" sz="2400" dirty="0">
                <a:solidFill>
                  <a:srgbClr val="7030A0"/>
                </a:solidFill>
                <a:latin typeface="ArialMT"/>
              </a:rPr>
              <a:t> </a:t>
            </a:r>
            <a:r>
              <a:rPr lang="en-AU" sz="2400" dirty="0" err="1">
                <a:solidFill>
                  <a:srgbClr val="7030A0"/>
                </a:solidFill>
                <a:latin typeface="ArialMT"/>
              </a:rPr>
              <a:t>ect</a:t>
            </a:r>
            <a:r>
              <a:rPr lang="en-AU" sz="2400" dirty="0">
                <a:solidFill>
                  <a:srgbClr val="7030A0"/>
                </a:solidFill>
                <a:latin typeface="ArialMT"/>
              </a:rPr>
              <a:t> on the career development learning they can draw </a:t>
            </a:r>
            <a:r>
              <a:rPr lang="en-AU" sz="2400" dirty="0" smtClean="0">
                <a:solidFill>
                  <a:srgbClr val="7030A0"/>
                </a:solidFill>
                <a:latin typeface="ArialMT"/>
              </a:rPr>
              <a:t>from such </a:t>
            </a:r>
            <a:r>
              <a:rPr lang="en-AU" sz="2400" dirty="0">
                <a:solidFill>
                  <a:srgbClr val="7030A0"/>
                </a:solidFill>
                <a:latin typeface="ArialMT"/>
              </a:rPr>
              <a:t>experiences, both during and after the experiences (see Moon, </a:t>
            </a:r>
            <a:r>
              <a:rPr lang="en-AU" sz="2400" dirty="0" smtClean="0">
                <a:solidFill>
                  <a:srgbClr val="7030A0"/>
                </a:solidFill>
                <a:latin typeface="ArialMT"/>
              </a:rPr>
              <a:t>1999; 2004).</a:t>
            </a:r>
          </a:p>
          <a:p>
            <a:pPr marL="342900" indent="-342900">
              <a:buFont typeface="Arial" panose="020B0604020202020204" pitchFamily="34" charset="0"/>
              <a:buChar char="•"/>
            </a:pPr>
            <a:endParaRPr lang="en-AU" sz="2400" dirty="0">
              <a:solidFill>
                <a:srgbClr val="7030A0"/>
              </a:solidFill>
              <a:latin typeface="ArialMT"/>
            </a:endParaRPr>
          </a:p>
          <a:p>
            <a:pPr marL="342900" indent="-342900">
              <a:buFont typeface="Arial" panose="020B0604020202020204" pitchFamily="34" charset="0"/>
              <a:buChar char="•"/>
            </a:pPr>
            <a:r>
              <a:rPr lang="en-AU" sz="2400" dirty="0">
                <a:solidFill>
                  <a:srgbClr val="7030A0"/>
                </a:solidFill>
                <a:latin typeface="ArialMT"/>
              </a:rPr>
              <a:t>Help students to develop evidence of work-related experience and </a:t>
            </a:r>
            <a:r>
              <a:rPr lang="en-AU" sz="2400" dirty="0" smtClean="0">
                <a:solidFill>
                  <a:srgbClr val="7030A0"/>
                </a:solidFill>
                <a:latin typeface="ArialMT"/>
              </a:rPr>
              <a:t>possibly proficiency </a:t>
            </a:r>
            <a:r>
              <a:rPr lang="en-AU" sz="2400" dirty="0">
                <a:solidFill>
                  <a:srgbClr val="7030A0"/>
                </a:solidFill>
                <a:latin typeface="ArialMT"/>
              </a:rPr>
              <a:t>that can be used in future job applications</a:t>
            </a:r>
            <a:endParaRPr lang="en-AU" sz="2400" dirty="0">
              <a:solidFill>
                <a:srgbClr val="7030A0"/>
              </a:solidFill>
            </a:endParaRPr>
          </a:p>
        </p:txBody>
      </p:sp>
    </p:spTree>
    <p:extLst>
      <p:ext uri="{BB962C8B-B14F-4D97-AF65-F5344CB8AC3E}">
        <p14:creationId xmlns:p14="http://schemas.microsoft.com/office/powerpoint/2010/main" val="56024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9656" y="113697"/>
            <a:ext cx="10269967" cy="5755422"/>
          </a:xfrm>
          <a:prstGeom prst="rect">
            <a:avLst/>
          </a:prstGeom>
        </p:spPr>
        <p:txBody>
          <a:bodyPr wrap="square">
            <a:spAutoFit/>
          </a:bodyPr>
          <a:lstStyle/>
          <a:p>
            <a:r>
              <a:rPr lang="en-AU" sz="2800" dirty="0">
                <a:latin typeface="DTLHaarlemmerD"/>
              </a:rPr>
              <a:t>Bolstering Research</a:t>
            </a:r>
          </a:p>
          <a:p>
            <a:r>
              <a:rPr lang="en-AU" sz="2000" dirty="0">
                <a:latin typeface="FoundryFormSans-Book"/>
              </a:rPr>
              <a:t>Besides offering mentors, institutions can provide financial and </a:t>
            </a:r>
            <a:r>
              <a:rPr lang="en-AU" sz="2000" dirty="0" smtClean="0">
                <a:latin typeface="FoundryFormSans-Book"/>
              </a:rPr>
              <a:t>skills-improvement resources </a:t>
            </a:r>
            <a:r>
              <a:rPr lang="en-AU" sz="2000" dirty="0">
                <a:latin typeface="FoundryFormSans-Book"/>
              </a:rPr>
              <a:t>to encourage and help doctoral students and junior faculty </a:t>
            </a:r>
            <a:r>
              <a:rPr lang="en-AU" sz="2000" dirty="0" smtClean="0">
                <a:latin typeface="FoundryFormSans-Book"/>
              </a:rPr>
              <a:t>undertake geriatric </a:t>
            </a:r>
            <a:r>
              <a:rPr lang="en-AU" sz="2000" dirty="0">
                <a:latin typeface="FoundryFormSans-Book"/>
              </a:rPr>
              <a:t>research projects.</a:t>
            </a:r>
          </a:p>
          <a:p>
            <a:endParaRPr lang="en-AU" sz="2000" dirty="0" smtClean="0">
              <a:latin typeface="FoundryFormSans-Book"/>
            </a:endParaRPr>
          </a:p>
          <a:p>
            <a:r>
              <a:rPr lang="en-AU" sz="2000" dirty="0" smtClean="0">
                <a:latin typeface="FoundryFormSans-Book"/>
              </a:rPr>
              <a:t>University-sponsored </a:t>
            </a:r>
            <a:r>
              <a:rPr lang="en-AU" sz="2000" dirty="0">
                <a:latin typeface="FoundryFormSans-Book"/>
              </a:rPr>
              <a:t>research and doctoral grants can be viewed as an investment.</a:t>
            </a:r>
          </a:p>
          <a:p>
            <a:r>
              <a:rPr lang="en-AU" sz="2000" dirty="0">
                <a:latin typeface="FoundryFormSans-Book"/>
              </a:rPr>
              <a:t>Doctoral students and junior faculty in gerontology who pursue important </a:t>
            </a:r>
            <a:r>
              <a:rPr lang="en-AU" sz="2000" dirty="0" smtClean="0">
                <a:latin typeface="FoundryFormSans-Book"/>
              </a:rPr>
              <a:t>research are </a:t>
            </a:r>
            <a:r>
              <a:rPr lang="en-AU" sz="2000" dirty="0">
                <a:latin typeface="FoundryFormSans-Book"/>
              </a:rPr>
              <a:t>more likely to receive tenure-track appointments, win additional grants from </a:t>
            </a:r>
            <a:r>
              <a:rPr lang="en-AU" sz="2000" dirty="0" smtClean="0">
                <a:latin typeface="FoundryFormSans-Book"/>
              </a:rPr>
              <a:t>public and </a:t>
            </a:r>
            <a:r>
              <a:rPr lang="en-AU" sz="2000" dirty="0">
                <a:latin typeface="FoundryFormSans-Book"/>
              </a:rPr>
              <a:t>private sources, and generate published articles that will elevate the field </a:t>
            </a:r>
            <a:r>
              <a:rPr lang="en-AU" sz="2000" dirty="0" smtClean="0">
                <a:latin typeface="FoundryFormSans-Book"/>
              </a:rPr>
              <a:t>of gerontology </a:t>
            </a:r>
            <a:r>
              <a:rPr lang="en-AU" sz="2000" dirty="0">
                <a:latin typeface="FoundryFormSans-Book"/>
              </a:rPr>
              <a:t>and university prestige</a:t>
            </a:r>
            <a:r>
              <a:rPr lang="en-AU" sz="2000" dirty="0" smtClean="0">
                <a:latin typeface="FoundryFormSans-Book"/>
              </a:rPr>
              <a:t>.</a:t>
            </a:r>
          </a:p>
          <a:p>
            <a:endParaRPr lang="en-AU" sz="2000" dirty="0">
              <a:latin typeface="FoundryFormSans-Book"/>
            </a:endParaRPr>
          </a:p>
          <a:p>
            <a:r>
              <a:rPr lang="en-AU" sz="2000" dirty="0">
                <a:latin typeface="FoundryFormSans-Book"/>
              </a:rPr>
              <a:t>To strengthen research skills, the university can provide teaching release time so </a:t>
            </a:r>
            <a:r>
              <a:rPr lang="en-AU" sz="2000" dirty="0" smtClean="0">
                <a:latin typeface="FoundryFormSans-Book"/>
              </a:rPr>
              <a:t>that junior </a:t>
            </a:r>
            <a:r>
              <a:rPr lang="en-AU" sz="2000" dirty="0">
                <a:latin typeface="FoundryFormSans-Book"/>
              </a:rPr>
              <a:t>faculty can attend specialized programs in social work research methodology</a:t>
            </a:r>
            <a:r>
              <a:rPr lang="en-AU" sz="2000" dirty="0" smtClean="0">
                <a:latin typeface="Jkformbook-Book"/>
              </a:rPr>
              <a:t>.</a:t>
            </a:r>
          </a:p>
          <a:p>
            <a:endParaRPr lang="en-AU" sz="2000" dirty="0">
              <a:latin typeface="Jkformbook-Book"/>
            </a:endParaRPr>
          </a:p>
          <a:p>
            <a:r>
              <a:rPr lang="en-AU" sz="2000" dirty="0">
                <a:latin typeface="FoundryFormSans-Book"/>
              </a:rPr>
              <a:t>The dean of social work can cooperate with deans of other schools on campus </a:t>
            </a:r>
            <a:r>
              <a:rPr lang="en-AU" sz="2000" dirty="0" smtClean="0">
                <a:latin typeface="FoundryFormSans-Book"/>
              </a:rPr>
              <a:t>to design </a:t>
            </a:r>
            <a:r>
              <a:rPr lang="en-AU" sz="2000" dirty="0">
                <a:latin typeface="FoundryFormSans-Book"/>
              </a:rPr>
              <a:t>a one-semester seminar or a faculty retreat that includes gerontology </a:t>
            </a:r>
            <a:r>
              <a:rPr lang="en-AU" sz="2000" dirty="0" smtClean="0">
                <a:latin typeface="FoundryFormSans-Book"/>
              </a:rPr>
              <a:t>faculty from </a:t>
            </a:r>
            <a:r>
              <a:rPr lang="en-AU" sz="2000" dirty="0">
                <a:latin typeface="FoundryFormSans-Book"/>
              </a:rPr>
              <a:t>social work, nursing, medicine, and public health. The university also can </a:t>
            </a:r>
            <a:r>
              <a:rPr lang="en-AU" sz="2000" dirty="0" smtClean="0">
                <a:latin typeface="FoundryFormSans-Book"/>
              </a:rPr>
              <a:t>conduct workshops </a:t>
            </a:r>
            <a:r>
              <a:rPr lang="en-AU" sz="2000" dirty="0">
                <a:latin typeface="FoundryFormSans-Book"/>
              </a:rPr>
              <a:t>on grant writing and research funding.</a:t>
            </a:r>
            <a:endParaRPr lang="en-AU" sz="2000" dirty="0"/>
          </a:p>
        </p:txBody>
      </p:sp>
    </p:spTree>
    <p:extLst>
      <p:ext uri="{BB962C8B-B14F-4D97-AF65-F5344CB8AC3E}">
        <p14:creationId xmlns:p14="http://schemas.microsoft.com/office/powerpoint/2010/main" val="12035962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4306" y="2056985"/>
            <a:ext cx="8640309" cy="4154984"/>
          </a:xfrm>
          <a:prstGeom prst="rect">
            <a:avLst/>
          </a:prstGeom>
        </p:spPr>
        <p:txBody>
          <a:bodyPr wrap="square">
            <a:spAutoFit/>
          </a:bodyPr>
          <a:lstStyle/>
          <a:p>
            <a:pPr marL="342900" indent="-342900">
              <a:buFont typeface="Arial" panose="020B0604020202020204" pitchFamily="34" charset="0"/>
              <a:buChar char="•"/>
            </a:pPr>
            <a:r>
              <a:rPr lang="en-AU" sz="2400" dirty="0" smtClean="0">
                <a:solidFill>
                  <a:srgbClr val="00B050"/>
                </a:solidFill>
                <a:latin typeface="ArialMT"/>
              </a:rPr>
              <a:t>Reflective </a:t>
            </a:r>
            <a:r>
              <a:rPr lang="en-AU" sz="2400" dirty="0">
                <a:solidFill>
                  <a:srgbClr val="00B050"/>
                </a:solidFill>
                <a:latin typeface="ArialMT"/>
              </a:rPr>
              <a:t>essays or reports</a:t>
            </a:r>
            <a:r>
              <a:rPr lang="en-AU" sz="2400" dirty="0" smtClean="0">
                <a:solidFill>
                  <a:srgbClr val="00B050"/>
                </a:solidFill>
                <a:latin typeface="ArialMT"/>
              </a:rPr>
              <a:t>.</a:t>
            </a:r>
          </a:p>
          <a:p>
            <a:pPr marL="342900" indent="-342900">
              <a:buFont typeface="Arial" panose="020B0604020202020204" pitchFamily="34" charset="0"/>
              <a:buChar char="•"/>
            </a:pPr>
            <a:endParaRPr lang="en-AU" sz="2400" dirty="0">
              <a:solidFill>
                <a:srgbClr val="00B050"/>
              </a:solidFill>
              <a:latin typeface="ArialMT"/>
            </a:endParaRPr>
          </a:p>
          <a:p>
            <a:pPr marL="342900" indent="-342900">
              <a:buFont typeface="Arial" panose="020B0604020202020204" pitchFamily="34" charset="0"/>
              <a:buChar char="•"/>
            </a:pPr>
            <a:r>
              <a:rPr lang="en-AU" sz="2400" dirty="0">
                <a:solidFill>
                  <a:srgbClr val="00B050"/>
                </a:solidFill>
                <a:latin typeface="ArialMT"/>
              </a:rPr>
              <a:t>Learning logs and portfolios, including action plans</a:t>
            </a:r>
            <a:r>
              <a:rPr lang="en-AU" sz="2400" dirty="0" smtClean="0">
                <a:solidFill>
                  <a:srgbClr val="00B050"/>
                </a:solidFill>
                <a:latin typeface="ArialMT"/>
              </a:rPr>
              <a:t>.</a:t>
            </a:r>
          </a:p>
          <a:p>
            <a:pPr marL="342900" indent="-342900">
              <a:buFont typeface="Arial" panose="020B0604020202020204" pitchFamily="34" charset="0"/>
              <a:buChar char="•"/>
            </a:pPr>
            <a:endParaRPr lang="en-AU" sz="2400" dirty="0">
              <a:solidFill>
                <a:srgbClr val="00B050"/>
              </a:solidFill>
              <a:latin typeface="ArialMT"/>
            </a:endParaRPr>
          </a:p>
          <a:p>
            <a:pPr marL="342900" indent="-342900">
              <a:buFont typeface="Arial" panose="020B0604020202020204" pitchFamily="34" charset="0"/>
              <a:buChar char="•"/>
            </a:pPr>
            <a:r>
              <a:rPr lang="en-AU" sz="2400" dirty="0">
                <a:solidFill>
                  <a:srgbClr val="00B050"/>
                </a:solidFill>
                <a:latin typeface="ArialMT"/>
              </a:rPr>
              <a:t>Group or individual projects</a:t>
            </a:r>
            <a:r>
              <a:rPr lang="en-AU" sz="2400" dirty="0" smtClean="0">
                <a:solidFill>
                  <a:srgbClr val="00B050"/>
                </a:solidFill>
                <a:latin typeface="ArialMT"/>
              </a:rPr>
              <a:t>.</a:t>
            </a:r>
          </a:p>
          <a:p>
            <a:pPr marL="342900" indent="-342900">
              <a:buFont typeface="Arial" panose="020B0604020202020204" pitchFamily="34" charset="0"/>
              <a:buChar char="•"/>
            </a:pPr>
            <a:endParaRPr lang="en-AU" sz="2400" dirty="0">
              <a:solidFill>
                <a:srgbClr val="00B050"/>
              </a:solidFill>
              <a:latin typeface="ArialMT"/>
            </a:endParaRPr>
          </a:p>
          <a:p>
            <a:pPr marL="342900" indent="-342900">
              <a:buFont typeface="Arial" panose="020B0604020202020204" pitchFamily="34" charset="0"/>
              <a:buChar char="•"/>
            </a:pPr>
            <a:r>
              <a:rPr lang="en-AU" sz="2400" dirty="0">
                <a:solidFill>
                  <a:srgbClr val="00B050"/>
                </a:solidFill>
                <a:latin typeface="ArialMT"/>
              </a:rPr>
              <a:t>Group or individual presentations</a:t>
            </a:r>
            <a:r>
              <a:rPr lang="en-AU" sz="2400" dirty="0" smtClean="0">
                <a:solidFill>
                  <a:srgbClr val="00B050"/>
                </a:solidFill>
                <a:latin typeface="ArialMT"/>
              </a:rPr>
              <a:t>.</a:t>
            </a:r>
          </a:p>
          <a:p>
            <a:pPr marL="342900" indent="-342900">
              <a:buFont typeface="Arial" panose="020B0604020202020204" pitchFamily="34" charset="0"/>
              <a:buChar char="•"/>
            </a:pPr>
            <a:endParaRPr lang="en-AU" sz="2400" dirty="0">
              <a:solidFill>
                <a:srgbClr val="00B050"/>
              </a:solidFill>
              <a:latin typeface="ArialMT"/>
            </a:endParaRPr>
          </a:p>
          <a:p>
            <a:pPr marL="342900" indent="-342900">
              <a:buFont typeface="Arial" panose="020B0604020202020204" pitchFamily="34" charset="0"/>
              <a:buChar char="•"/>
            </a:pPr>
            <a:r>
              <a:rPr lang="en-AU" sz="2400" dirty="0">
                <a:solidFill>
                  <a:srgbClr val="00B050"/>
                </a:solidFill>
                <a:latin typeface="ArialMT"/>
              </a:rPr>
              <a:t>Direct assessment of CVs, applications and interviews</a:t>
            </a:r>
            <a:r>
              <a:rPr lang="en-AU" sz="2400" dirty="0" smtClean="0">
                <a:solidFill>
                  <a:srgbClr val="00B050"/>
                </a:solidFill>
                <a:latin typeface="ArialMT"/>
              </a:rPr>
              <a:t>.</a:t>
            </a:r>
          </a:p>
          <a:p>
            <a:pPr marL="342900" indent="-342900">
              <a:buFont typeface="Arial" panose="020B0604020202020204" pitchFamily="34" charset="0"/>
              <a:buChar char="•"/>
            </a:pPr>
            <a:endParaRPr lang="en-AU" sz="2400" dirty="0">
              <a:solidFill>
                <a:srgbClr val="00B050"/>
              </a:solidFill>
              <a:latin typeface="ArialMT"/>
            </a:endParaRPr>
          </a:p>
          <a:p>
            <a:pPr marL="342900" indent="-342900">
              <a:buFont typeface="Arial" panose="020B0604020202020204" pitchFamily="34" charset="0"/>
              <a:buChar char="•"/>
            </a:pPr>
            <a:r>
              <a:rPr lang="en-AU" sz="2400" dirty="0">
                <a:solidFill>
                  <a:srgbClr val="00B050"/>
                </a:solidFill>
                <a:latin typeface="ArialMT"/>
              </a:rPr>
              <a:t>Written examinations.</a:t>
            </a:r>
            <a:endParaRPr lang="en-AU" sz="2400" dirty="0">
              <a:solidFill>
                <a:srgbClr val="00B050"/>
              </a:solidFill>
            </a:endParaRPr>
          </a:p>
        </p:txBody>
      </p:sp>
      <p:sp>
        <p:nvSpPr>
          <p:cNvPr id="3" name="Rectangle 2"/>
          <p:cNvSpPr/>
          <p:nvPr/>
        </p:nvSpPr>
        <p:spPr>
          <a:xfrm>
            <a:off x="2074307" y="845379"/>
            <a:ext cx="4923143" cy="523220"/>
          </a:xfrm>
          <a:prstGeom prst="rect">
            <a:avLst/>
          </a:prstGeom>
        </p:spPr>
        <p:txBody>
          <a:bodyPr wrap="none">
            <a:spAutoFit/>
          </a:bodyPr>
          <a:lstStyle/>
          <a:p>
            <a:r>
              <a:rPr lang="en-AU" sz="2800" b="1" dirty="0">
                <a:solidFill>
                  <a:srgbClr val="FF0000"/>
                </a:solidFill>
                <a:latin typeface="GillSansStd-Bold"/>
              </a:rPr>
              <a:t>Assessment and evaluation</a:t>
            </a:r>
            <a:endParaRPr lang="en-AU" sz="2800" dirty="0">
              <a:solidFill>
                <a:srgbClr val="FF0000"/>
              </a:solidFill>
            </a:endParaRPr>
          </a:p>
        </p:txBody>
      </p:sp>
    </p:spTree>
    <p:extLst>
      <p:ext uri="{BB962C8B-B14F-4D97-AF65-F5344CB8AC3E}">
        <p14:creationId xmlns:p14="http://schemas.microsoft.com/office/powerpoint/2010/main" val="1319872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00744" y="2052935"/>
            <a:ext cx="7409016" cy="1938992"/>
          </a:xfrm>
          <a:prstGeom prst="rect">
            <a:avLst/>
          </a:prstGeom>
        </p:spPr>
        <p:txBody>
          <a:bodyPr wrap="square">
            <a:spAutoFit/>
          </a:bodyPr>
          <a:lstStyle/>
          <a:p>
            <a:pPr marL="342900" indent="-342900">
              <a:buFont typeface="Arial" panose="020B0604020202020204" pitchFamily="34" charset="0"/>
              <a:buChar char="•"/>
            </a:pPr>
            <a:r>
              <a:rPr lang="en-AU" sz="2400" dirty="0">
                <a:solidFill>
                  <a:srgbClr val="FF0000"/>
                </a:solidFill>
                <a:latin typeface="ArialMT"/>
              </a:rPr>
              <a:t>Individual and group guidance</a:t>
            </a:r>
            <a:r>
              <a:rPr lang="en-AU" sz="2400" dirty="0" smtClean="0">
                <a:solidFill>
                  <a:srgbClr val="FF0000"/>
                </a:solidFill>
                <a:latin typeface="ArialMT"/>
              </a:rPr>
              <a:t>.</a:t>
            </a:r>
          </a:p>
          <a:p>
            <a:pPr marL="342900" indent="-342900">
              <a:buFont typeface="Arial" panose="020B0604020202020204" pitchFamily="34" charset="0"/>
              <a:buChar char="•"/>
            </a:pPr>
            <a:endParaRPr lang="en-AU" sz="2400" dirty="0">
              <a:solidFill>
                <a:srgbClr val="FF0000"/>
              </a:solidFill>
              <a:latin typeface="ArialMT"/>
            </a:endParaRPr>
          </a:p>
          <a:p>
            <a:pPr marL="342900" indent="-342900">
              <a:buFont typeface="Arial" panose="020B0604020202020204" pitchFamily="34" charset="0"/>
              <a:buChar char="•"/>
            </a:pPr>
            <a:r>
              <a:rPr lang="en-AU" sz="2400" dirty="0">
                <a:solidFill>
                  <a:srgbClr val="FF0000"/>
                </a:solidFill>
                <a:latin typeface="ArialMT"/>
              </a:rPr>
              <a:t>Information services</a:t>
            </a:r>
            <a:r>
              <a:rPr lang="en-AU" sz="2400" dirty="0" smtClean="0">
                <a:solidFill>
                  <a:srgbClr val="FF0000"/>
                </a:solidFill>
                <a:latin typeface="ArialMT"/>
              </a:rPr>
              <a:t>.</a:t>
            </a:r>
          </a:p>
          <a:p>
            <a:pPr marL="342900" indent="-342900">
              <a:buFont typeface="Arial" panose="020B0604020202020204" pitchFamily="34" charset="0"/>
              <a:buChar char="•"/>
            </a:pPr>
            <a:endParaRPr lang="en-AU" sz="2400" dirty="0">
              <a:solidFill>
                <a:srgbClr val="FF0000"/>
              </a:solidFill>
              <a:latin typeface="ArialMT"/>
            </a:endParaRPr>
          </a:p>
          <a:p>
            <a:pPr marL="342900" indent="-342900">
              <a:buFont typeface="Arial" panose="020B0604020202020204" pitchFamily="34" charset="0"/>
              <a:buChar char="•"/>
            </a:pPr>
            <a:r>
              <a:rPr lang="en-AU" sz="2400" dirty="0">
                <a:solidFill>
                  <a:srgbClr val="FF0000"/>
                </a:solidFill>
                <a:latin typeface="ArialMT"/>
              </a:rPr>
              <a:t>Employer liaison and placement services.</a:t>
            </a:r>
            <a:endParaRPr lang="en-AU" sz="2400" dirty="0">
              <a:solidFill>
                <a:srgbClr val="FF0000"/>
              </a:solidFill>
            </a:endParaRPr>
          </a:p>
        </p:txBody>
      </p:sp>
      <p:sp>
        <p:nvSpPr>
          <p:cNvPr id="3" name="Rectangle 2"/>
          <p:cNvSpPr/>
          <p:nvPr/>
        </p:nvSpPr>
        <p:spPr>
          <a:xfrm>
            <a:off x="2100744" y="931440"/>
            <a:ext cx="4323620" cy="523220"/>
          </a:xfrm>
          <a:prstGeom prst="rect">
            <a:avLst/>
          </a:prstGeom>
        </p:spPr>
        <p:txBody>
          <a:bodyPr wrap="none">
            <a:spAutoFit/>
          </a:bodyPr>
          <a:lstStyle/>
          <a:p>
            <a:r>
              <a:rPr lang="en-AU" sz="2800" b="1" dirty="0" smtClean="0">
                <a:solidFill>
                  <a:srgbClr val="00B050"/>
                </a:solidFill>
                <a:latin typeface="GillSansStd-Bold"/>
              </a:rPr>
              <a:t>Role </a:t>
            </a:r>
            <a:r>
              <a:rPr lang="en-AU" sz="2800" b="1" dirty="0">
                <a:solidFill>
                  <a:srgbClr val="00B050"/>
                </a:solidFill>
                <a:latin typeface="GillSansStd-Bold"/>
              </a:rPr>
              <a:t>of careers services</a:t>
            </a:r>
            <a:endParaRPr lang="en-AU" sz="2800" dirty="0">
              <a:solidFill>
                <a:srgbClr val="00B050"/>
              </a:solidFill>
            </a:endParaRPr>
          </a:p>
        </p:txBody>
      </p:sp>
    </p:spTree>
    <p:extLst>
      <p:ext uri="{BB962C8B-B14F-4D97-AF65-F5344CB8AC3E}">
        <p14:creationId xmlns:p14="http://schemas.microsoft.com/office/powerpoint/2010/main" val="32832867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3294" y="416550"/>
            <a:ext cx="8279802" cy="5940088"/>
          </a:xfrm>
          <a:prstGeom prst="rect">
            <a:avLst/>
          </a:prstGeom>
        </p:spPr>
        <p:txBody>
          <a:bodyPr wrap="square">
            <a:spAutoFit/>
          </a:bodyPr>
          <a:lstStyle/>
          <a:p>
            <a:r>
              <a:rPr lang="en-AU" sz="2000" dirty="0">
                <a:solidFill>
                  <a:srgbClr val="FF0000"/>
                </a:solidFill>
                <a:latin typeface="ArialMT"/>
              </a:rPr>
              <a:t>The </a:t>
            </a:r>
            <a:r>
              <a:rPr lang="en-AU" sz="2000" i="1" dirty="0">
                <a:solidFill>
                  <a:srgbClr val="FF0000"/>
                </a:solidFill>
                <a:latin typeface="Arial" panose="020B0604020202020204" pitchFamily="34" charset="0"/>
              </a:rPr>
              <a:t>integrated guidance </a:t>
            </a:r>
            <a:r>
              <a:rPr lang="en-AU" sz="2000" dirty="0">
                <a:solidFill>
                  <a:srgbClr val="FF0000"/>
                </a:solidFill>
                <a:latin typeface="ArialMT"/>
              </a:rPr>
              <a:t>model, </a:t>
            </a:r>
            <a:r>
              <a:rPr lang="en-AU" sz="2000" dirty="0">
                <a:solidFill>
                  <a:srgbClr val="231F20"/>
                </a:solidFill>
                <a:latin typeface="ArialMT"/>
              </a:rPr>
              <a:t>in which the careers service becomes </a:t>
            </a:r>
            <a:r>
              <a:rPr lang="en-AU" sz="2000" dirty="0" smtClean="0">
                <a:solidFill>
                  <a:srgbClr val="231F20"/>
                </a:solidFill>
                <a:latin typeface="ArialMT"/>
              </a:rPr>
              <a:t>an integral </a:t>
            </a:r>
            <a:r>
              <a:rPr lang="en-AU" sz="2000" dirty="0">
                <a:solidFill>
                  <a:srgbClr val="231F20"/>
                </a:solidFill>
                <a:latin typeface="ArialMT"/>
              </a:rPr>
              <a:t>part of a continuous guidance process available to students </a:t>
            </a:r>
            <a:r>
              <a:rPr lang="en-AU" sz="2000" dirty="0" smtClean="0">
                <a:solidFill>
                  <a:srgbClr val="231F20"/>
                </a:solidFill>
                <a:latin typeface="ArialMT"/>
              </a:rPr>
              <a:t>pre-entry, on </a:t>
            </a:r>
            <a:r>
              <a:rPr lang="en-AU" sz="2000" dirty="0">
                <a:solidFill>
                  <a:srgbClr val="231F20"/>
                </a:solidFill>
                <a:latin typeface="ArialMT"/>
              </a:rPr>
              <a:t>entry, and throughout the student’s course, as well as on exit from it</a:t>
            </a:r>
            <a:r>
              <a:rPr lang="en-AU" sz="2000" dirty="0" smtClean="0">
                <a:solidFill>
                  <a:srgbClr val="231F20"/>
                </a:solidFill>
                <a:latin typeface="ArialMT"/>
              </a:rPr>
              <a:t>.</a:t>
            </a:r>
          </a:p>
          <a:p>
            <a:endParaRPr lang="en-AU" sz="2000" dirty="0">
              <a:solidFill>
                <a:srgbClr val="231F20"/>
              </a:solidFill>
              <a:latin typeface="ArialMT"/>
            </a:endParaRPr>
          </a:p>
          <a:p>
            <a:r>
              <a:rPr lang="en-AU" sz="2000" dirty="0">
                <a:solidFill>
                  <a:srgbClr val="FF0000"/>
                </a:solidFill>
                <a:latin typeface="ArialMT"/>
              </a:rPr>
              <a:t>The </a:t>
            </a:r>
            <a:r>
              <a:rPr lang="en-AU" sz="2000" i="1" dirty="0">
                <a:solidFill>
                  <a:srgbClr val="FF0000"/>
                </a:solidFill>
                <a:latin typeface="Arial" panose="020B0604020202020204" pitchFamily="34" charset="0"/>
              </a:rPr>
              <a:t>integrated placement </a:t>
            </a:r>
            <a:r>
              <a:rPr lang="en-AU" sz="2000" dirty="0">
                <a:solidFill>
                  <a:srgbClr val="FF0000"/>
                </a:solidFill>
                <a:latin typeface="ArialMT"/>
              </a:rPr>
              <a:t>model</a:t>
            </a:r>
            <a:r>
              <a:rPr lang="en-AU" sz="2000" dirty="0">
                <a:solidFill>
                  <a:srgbClr val="231F20"/>
                </a:solidFill>
                <a:latin typeface="ArialMT"/>
              </a:rPr>
              <a:t>, in which the careers service’s concern </a:t>
            </a:r>
            <a:r>
              <a:rPr lang="en-AU" sz="2000" dirty="0" smtClean="0">
                <a:solidFill>
                  <a:srgbClr val="231F20"/>
                </a:solidFill>
                <a:latin typeface="ArialMT"/>
              </a:rPr>
              <a:t>for placement </a:t>
            </a:r>
            <a:r>
              <a:rPr lang="en-AU" sz="2000" dirty="0">
                <a:solidFill>
                  <a:srgbClr val="231F20"/>
                </a:solidFill>
                <a:latin typeface="ArialMT"/>
              </a:rPr>
              <a:t>on graduation becomes part of an integrated placement </a:t>
            </a:r>
            <a:r>
              <a:rPr lang="en-AU" sz="2000" dirty="0" smtClean="0">
                <a:solidFill>
                  <a:srgbClr val="231F20"/>
                </a:solidFill>
                <a:latin typeface="ArialMT"/>
              </a:rPr>
              <a:t>operation which </a:t>
            </a:r>
            <a:r>
              <a:rPr lang="en-AU" sz="2000" dirty="0">
                <a:solidFill>
                  <a:srgbClr val="231F20"/>
                </a:solidFill>
                <a:latin typeface="ArialMT"/>
              </a:rPr>
              <a:t>also includes course-related placements, and placements into </a:t>
            </a:r>
            <a:r>
              <a:rPr lang="en-AU" sz="2000" dirty="0" smtClean="0">
                <a:solidFill>
                  <a:srgbClr val="231F20"/>
                </a:solidFill>
                <a:latin typeface="ArialMT"/>
              </a:rPr>
              <a:t>part-time and </a:t>
            </a:r>
            <a:r>
              <a:rPr lang="en-AU" sz="2000" dirty="0">
                <a:solidFill>
                  <a:srgbClr val="231F20"/>
                </a:solidFill>
                <a:latin typeface="ArialMT"/>
              </a:rPr>
              <a:t>vacation jobs</a:t>
            </a:r>
            <a:r>
              <a:rPr lang="en-AU" sz="2000" dirty="0" smtClean="0">
                <a:solidFill>
                  <a:srgbClr val="231F20"/>
                </a:solidFill>
                <a:latin typeface="ArialMT"/>
              </a:rPr>
              <a:t>.</a:t>
            </a:r>
          </a:p>
          <a:p>
            <a:endParaRPr lang="en-AU" sz="2000" dirty="0">
              <a:solidFill>
                <a:srgbClr val="231F20"/>
              </a:solidFill>
              <a:latin typeface="ArialMT"/>
            </a:endParaRPr>
          </a:p>
          <a:p>
            <a:r>
              <a:rPr lang="en-AU" sz="2000" dirty="0">
                <a:solidFill>
                  <a:srgbClr val="FF0000"/>
                </a:solidFill>
                <a:latin typeface="ArialMT"/>
              </a:rPr>
              <a:t>The </a:t>
            </a:r>
            <a:r>
              <a:rPr lang="en-AU" sz="2000" i="1" dirty="0">
                <a:solidFill>
                  <a:srgbClr val="FF0000"/>
                </a:solidFill>
                <a:latin typeface="Arial" panose="020B0604020202020204" pitchFamily="34" charset="0"/>
              </a:rPr>
              <a:t>curriculum </a:t>
            </a:r>
            <a:r>
              <a:rPr lang="en-AU" sz="2000" dirty="0">
                <a:solidFill>
                  <a:srgbClr val="FF0000"/>
                </a:solidFill>
                <a:latin typeface="ArialMT"/>
              </a:rPr>
              <a:t>model</a:t>
            </a:r>
            <a:r>
              <a:rPr lang="en-AU" sz="2000" dirty="0">
                <a:solidFill>
                  <a:srgbClr val="231F20"/>
                </a:solidFill>
                <a:latin typeface="ArialMT"/>
              </a:rPr>
              <a:t>, in which the careers service becomes part of the</a:t>
            </a:r>
          </a:p>
          <a:p>
            <a:r>
              <a:rPr lang="en-AU" sz="2000" dirty="0">
                <a:solidFill>
                  <a:srgbClr val="231F20"/>
                </a:solidFill>
                <a:latin typeface="ArialMT"/>
              </a:rPr>
              <a:t>teaching delivery vehicle for, or of a consultancy service designed to </a:t>
            </a:r>
            <a:r>
              <a:rPr lang="en-AU" sz="2000" dirty="0" smtClean="0">
                <a:solidFill>
                  <a:srgbClr val="231F20"/>
                </a:solidFill>
                <a:latin typeface="ArialMT"/>
              </a:rPr>
              <a:t>support academic </a:t>
            </a:r>
            <a:r>
              <a:rPr lang="en-AU" sz="2000" dirty="0">
                <a:solidFill>
                  <a:srgbClr val="231F20"/>
                </a:solidFill>
                <a:latin typeface="ArialMT"/>
              </a:rPr>
              <a:t>departments in, incorporating into course provision the </a:t>
            </a:r>
            <a:r>
              <a:rPr lang="en-AU" sz="2000" dirty="0" smtClean="0">
                <a:solidFill>
                  <a:srgbClr val="231F20"/>
                </a:solidFill>
                <a:latin typeface="ArialMT"/>
              </a:rPr>
              <a:t>development of </a:t>
            </a:r>
            <a:r>
              <a:rPr lang="en-AU" sz="2000" dirty="0">
                <a:solidFill>
                  <a:srgbClr val="231F20"/>
                </a:solidFill>
                <a:latin typeface="ArialMT"/>
              </a:rPr>
              <a:t>employability and career management skills</a:t>
            </a:r>
            <a:r>
              <a:rPr lang="en-AU" sz="2000" dirty="0" smtClean="0">
                <a:solidFill>
                  <a:srgbClr val="231F20"/>
                </a:solidFill>
                <a:latin typeface="ArialMT"/>
              </a:rPr>
              <a:t>.</a:t>
            </a:r>
          </a:p>
          <a:p>
            <a:endParaRPr lang="en-AU" sz="2000" dirty="0">
              <a:solidFill>
                <a:srgbClr val="231F20"/>
              </a:solidFill>
              <a:latin typeface="ArialMT"/>
            </a:endParaRPr>
          </a:p>
          <a:p>
            <a:r>
              <a:rPr lang="en-AU" sz="2000" dirty="0">
                <a:solidFill>
                  <a:srgbClr val="FF0000"/>
                </a:solidFill>
                <a:latin typeface="ArialMT"/>
              </a:rPr>
              <a:t>The </a:t>
            </a:r>
            <a:r>
              <a:rPr lang="en-AU" sz="2000" i="1" dirty="0">
                <a:solidFill>
                  <a:srgbClr val="FF0000"/>
                </a:solidFill>
                <a:latin typeface="Arial" panose="020B0604020202020204" pitchFamily="34" charset="0"/>
              </a:rPr>
              <a:t>learning organisation </a:t>
            </a:r>
            <a:r>
              <a:rPr lang="en-AU" sz="2000" dirty="0">
                <a:solidFill>
                  <a:srgbClr val="FF0000"/>
                </a:solidFill>
                <a:latin typeface="ArialMT"/>
              </a:rPr>
              <a:t>model</a:t>
            </a:r>
            <a:r>
              <a:rPr lang="en-AU" sz="2000" dirty="0">
                <a:solidFill>
                  <a:srgbClr val="231F20"/>
                </a:solidFill>
                <a:latin typeface="ArialMT"/>
              </a:rPr>
              <a:t>, in which the careers service becomes </a:t>
            </a:r>
            <a:r>
              <a:rPr lang="en-AU" sz="2000" dirty="0" smtClean="0">
                <a:solidFill>
                  <a:srgbClr val="231F20"/>
                </a:solidFill>
                <a:latin typeface="ArialMT"/>
              </a:rPr>
              <a:t>part of </a:t>
            </a:r>
            <a:r>
              <a:rPr lang="en-AU" sz="2000" dirty="0">
                <a:solidFill>
                  <a:srgbClr val="231F20"/>
                </a:solidFill>
                <a:latin typeface="ArialMT"/>
              </a:rPr>
              <a:t>a service designed to foster the career development of all members of </a:t>
            </a:r>
            <a:r>
              <a:rPr lang="en-AU" sz="2000" dirty="0" smtClean="0">
                <a:solidFill>
                  <a:srgbClr val="231F20"/>
                </a:solidFill>
                <a:latin typeface="ArialMT"/>
              </a:rPr>
              <a:t>staff, including </a:t>
            </a:r>
            <a:r>
              <a:rPr lang="en-AU" sz="2000" dirty="0">
                <a:solidFill>
                  <a:srgbClr val="231F20"/>
                </a:solidFill>
                <a:latin typeface="ArialMT"/>
              </a:rPr>
              <a:t>contract researchers and other staff, as well as students.</a:t>
            </a:r>
            <a:endParaRPr lang="en-AU" sz="2000" dirty="0"/>
          </a:p>
        </p:txBody>
      </p:sp>
    </p:spTree>
    <p:extLst>
      <p:ext uri="{BB962C8B-B14F-4D97-AF65-F5344CB8AC3E}">
        <p14:creationId xmlns:p14="http://schemas.microsoft.com/office/powerpoint/2010/main" val="13598556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7532" y="382800"/>
            <a:ext cx="7378943" cy="461665"/>
          </a:xfrm>
          <a:prstGeom prst="rect">
            <a:avLst/>
          </a:prstGeom>
        </p:spPr>
        <p:txBody>
          <a:bodyPr wrap="none">
            <a:spAutoFit/>
          </a:bodyPr>
          <a:lstStyle/>
          <a:p>
            <a:r>
              <a:rPr lang="en-AU" sz="2400" b="1" dirty="0">
                <a:solidFill>
                  <a:srgbClr val="FF0000"/>
                </a:solidFill>
                <a:latin typeface="GillSansStd-Bold"/>
              </a:rPr>
              <a:t>Models of partnership with teaching departments</a:t>
            </a:r>
            <a:endParaRPr lang="en-AU" sz="2400" dirty="0">
              <a:solidFill>
                <a:srgbClr val="FF0000"/>
              </a:solidFill>
            </a:endParaRPr>
          </a:p>
        </p:txBody>
      </p:sp>
      <p:sp>
        <p:nvSpPr>
          <p:cNvPr id="3" name="Rectangle 2"/>
          <p:cNvSpPr/>
          <p:nvPr/>
        </p:nvSpPr>
        <p:spPr>
          <a:xfrm>
            <a:off x="1369807" y="1086225"/>
            <a:ext cx="9828904" cy="5324535"/>
          </a:xfrm>
          <a:prstGeom prst="rect">
            <a:avLst/>
          </a:prstGeom>
        </p:spPr>
        <p:txBody>
          <a:bodyPr wrap="square">
            <a:spAutoFit/>
          </a:bodyPr>
          <a:lstStyle/>
          <a:p>
            <a:r>
              <a:rPr lang="en-AU" sz="2000" dirty="0">
                <a:solidFill>
                  <a:srgbClr val="FF0000"/>
                </a:solidFill>
                <a:latin typeface="ArialMT"/>
              </a:rPr>
              <a:t>Within </a:t>
            </a:r>
            <a:r>
              <a:rPr lang="en-AU" sz="2000" i="1" dirty="0">
                <a:solidFill>
                  <a:srgbClr val="FF0000"/>
                </a:solidFill>
                <a:latin typeface="Arial" panose="020B0604020202020204" pitchFamily="34" charset="0"/>
              </a:rPr>
              <a:t>vocational </a:t>
            </a:r>
            <a:r>
              <a:rPr lang="en-AU" sz="2000" dirty="0">
                <a:solidFill>
                  <a:srgbClr val="FF0000"/>
                </a:solidFill>
                <a:latin typeface="ArialMT"/>
              </a:rPr>
              <a:t>courses, </a:t>
            </a:r>
            <a:r>
              <a:rPr lang="en-AU" sz="2000" dirty="0">
                <a:solidFill>
                  <a:srgbClr val="231F20"/>
                </a:solidFill>
                <a:latin typeface="ArialMT"/>
              </a:rPr>
              <a:t>which are linked to a </a:t>
            </a:r>
            <a:r>
              <a:rPr lang="en-AU" sz="2000" dirty="0" smtClean="0">
                <a:solidFill>
                  <a:srgbClr val="231F20"/>
                </a:solidFill>
                <a:latin typeface="ArialMT"/>
              </a:rPr>
              <a:t>specific </a:t>
            </a:r>
            <a:r>
              <a:rPr lang="en-AU" sz="2000" dirty="0">
                <a:solidFill>
                  <a:srgbClr val="231F20"/>
                </a:solidFill>
                <a:latin typeface="ArialMT"/>
              </a:rPr>
              <a:t>occupation, and are</a:t>
            </a:r>
          </a:p>
          <a:p>
            <a:r>
              <a:rPr lang="en-AU" sz="2000" dirty="0">
                <a:solidFill>
                  <a:srgbClr val="231F20"/>
                </a:solidFill>
                <a:latin typeface="ArialMT"/>
              </a:rPr>
              <a:t>regarded as essential for entry to, and as providing preparatory training for, that</a:t>
            </a:r>
          </a:p>
          <a:p>
            <a:r>
              <a:rPr lang="en-AU" sz="2000" dirty="0">
                <a:solidFill>
                  <a:srgbClr val="231F20"/>
                </a:solidFill>
                <a:latin typeface="ArialMT"/>
              </a:rPr>
              <a:t>occupation (e.g. medicine, architecture), the department is likely to view career</a:t>
            </a:r>
          </a:p>
          <a:p>
            <a:r>
              <a:rPr lang="en-AU" sz="2000" dirty="0">
                <a:solidFill>
                  <a:srgbClr val="231F20"/>
                </a:solidFill>
                <a:latin typeface="ArialMT"/>
              </a:rPr>
              <a:t>development related to that occupation as being its own primary responsibility</a:t>
            </a:r>
          </a:p>
          <a:p>
            <a:r>
              <a:rPr lang="en-AU" sz="2000" dirty="0">
                <a:solidFill>
                  <a:srgbClr val="231F20"/>
                </a:solidFill>
                <a:latin typeface="ArialMT"/>
              </a:rPr>
              <a:t>(though is unlikely to pay any attention to career development outside it</a:t>
            </a:r>
            <a:r>
              <a:rPr lang="en-AU" sz="2000" dirty="0" smtClean="0">
                <a:solidFill>
                  <a:srgbClr val="231F20"/>
                </a:solidFill>
                <a:latin typeface="ArialMT"/>
              </a:rPr>
              <a:t>).</a:t>
            </a:r>
          </a:p>
          <a:p>
            <a:endParaRPr lang="en-AU" sz="2000" dirty="0">
              <a:solidFill>
                <a:srgbClr val="231F20"/>
              </a:solidFill>
              <a:latin typeface="ArialMT"/>
            </a:endParaRPr>
          </a:p>
          <a:p>
            <a:r>
              <a:rPr lang="en-AU" sz="2000" dirty="0">
                <a:solidFill>
                  <a:srgbClr val="FF0000"/>
                </a:solidFill>
                <a:latin typeface="ArialMT"/>
              </a:rPr>
              <a:t>Within </a:t>
            </a:r>
            <a:r>
              <a:rPr lang="en-AU" sz="2000" i="1" dirty="0">
                <a:solidFill>
                  <a:srgbClr val="FF0000"/>
                </a:solidFill>
                <a:latin typeface="Arial" panose="020B0604020202020204" pitchFamily="34" charset="0"/>
              </a:rPr>
              <a:t>semi-vocational </a:t>
            </a:r>
            <a:r>
              <a:rPr lang="en-AU" sz="2000" dirty="0">
                <a:solidFill>
                  <a:srgbClr val="FF0000"/>
                </a:solidFill>
                <a:latin typeface="ArialMT"/>
              </a:rPr>
              <a:t>courses</a:t>
            </a:r>
            <a:r>
              <a:rPr lang="en-AU" sz="2000" dirty="0">
                <a:solidFill>
                  <a:srgbClr val="231F20"/>
                </a:solidFill>
                <a:latin typeface="ArialMT"/>
              </a:rPr>
              <a:t>, which lead to a wide range of occupations, but</a:t>
            </a:r>
          </a:p>
          <a:p>
            <a:r>
              <a:rPr lang="en-AU" sz="2000" dirty="0">
                <a:solidFill>
                  <a:srgbClr val="231F20"/>
                </a:solidFill>
                <a:latin typeface="ArialMT"/>
              </a:rPr>
              <a:t>with the expectation that they will be regarded as essential or desirable for entry</a:t>
            </a:r>
          </a:p>
          <a:p>
            <a:r>
              <a:rPr lang="en-AU" sz="2000" dirty="0">
                <a:solidFill>
                  <a:srgbClr val="231F20"/>
                </a:solidFill>
                <a:latin typeface="ArialMT"/>
              </a:rPr>
              <a:t>to many of those fi </a:t>
            </a:r>
            <a:r>
              <a:rPr lang="en-AU" sz="2000" dirty="0" err="1">
                <a:solidFill>
                  <a:srgbClr val="231F20"/>
                </a:solidFill>
                <a:latin typeface="ArialMT"/>
              </a:rPr>
              <a:t>elds</a:t>
            </a:r>
            <a:r>
              <a:rPr lang="en-AU" sz="2000" dirty="0">
                <a:solidFill>
                  <a:srgbClr val="231F20"/>
                </a:solidFill>
                <a:latin typeface="ArialMT"/>
              </a:rPr>
              <a:t> (e.g. chemistry, psychology), the department is likely to</a:t>
            </a:r>
          </a:p>
          <a:p>
            <a:r>
              <a:rPr lang="en-AU" sz="2000" dirty="0">
                <a:solidFill>
                  <a:srgbClr val="231F20"/>
                </a:solidFill>
                <a:latin typeface="ArialMT"/>
              </a:rPr>
              <a:t>view responsibility for career development learning as being shared with the</a:t>
            </a:r>
          </a:p>
          <a:p>
            <a:r>
              <a:rPr lang="en-AU" sz="2000" dirty="0">
                <a:solidFill>
                  <a:srgbClr val="231F20"/>
                </a:solidFill>
                <a:latin typeface="ArialMT"/>
              </a:rPr>
              <a:t>careers service</a:t>
            </a:r>
            <a:r>
              <a:rPr lang="en-AU" sz="2000" dirty="0" smtClean="0">
                <a:solidFill>
                  <a:srgbClr val="231F20"/>
                </a:solidFill>
                <a:latin typeface="ArialMT"/>
              </a:rPr>
              <a:t>.</a:t>
            </a:r>
          </a:p>
          <a:p>
            <a:endParaRPr lang="en-AU" sz="2000" dirty="0">
              <a:solidFill>
                <a:srgbClr val="231F20"/>
              </a:solidFill>
              <a:latin typeface="ArialMT"/>
            </a:endParaRPr>
          </a:p>
          <a:p>
            <a:r>
              <a:rPr lang="en-AU" sz="2000" dirty="0">
                <a:solidFill>
                  <a:srgbClr val="FF0000"/>
                </a:solidFill>
                <a:latin typeface="ArialMT"/>
              </a:rPr>
              <a:t>Within </a:t>
            </a:r>
            <a:r>
              <a:rPr lang="en-AU" sz="2000" i="1" dirty="0">
                <a:solidFill>
                  <a:srgbClr val="FF0000"/>
                </a:solidFill>
                <a:latin typeface="Arial" panose="020B0604020202020204" pitchFamily="34" charset="0"/>
              </a:rPr>
              <a:t>non-vocational </a:t>
            </a:r>
            <a:r>
              <a:rPr lang="en-AU" sz="2000" dirty="0">
                <a:solidFill>
                  <a:srgbClr val="FF0000"/>
                </a:solidFill>
                <a:latin typeface="ArialMT"/>
              </a:rPr>
              <a:t>courses, </a:t>
            </a:r>
            <a:r>
              <a:rPr lang="en-AU" sz="2000" dirty="0">
                <a:solidFill>
                  <a:srgbClr val="231F20"/>
                </a:solidFill>
                <a:latin typeface="ArialMT"/>
              </a:rPr>
              <a:t>from which it is common for students to enter a</a:t>
            </a:r>
          </a:p>
          <a:p>
            <a:r>
              <a:rPr lang="en-AU" sz="2000" dirty="0">
                <a:solidFill>
                  <a:srgbClr val="231F20"/>
                </a:solidFill>
                <a:latin typeface="ArialMT"/>
              </a:rPr>
              <a:t>wide range of occupations, to most of which the subject content of their course</a:t>
            </a:r>
          </a:p>
          <a:p>
            <a:r>
              <a:rPr lang="en-AU" sz="2000" dirty="0">
                <a:solidFill>
                  <a:srgbClr val="231F20"/>
                </a:solidFill>
                <a:latin typeface="ArialMT"/>
              </a:rPr>
              <a:t>is not directly relevant (e.g. history, philosophy), the department is likely to view</a:t>
            </a:r>
          </a:p>
          <a:p>
            <a:r>
              <a:rPr lang="en-AU" sz="2000" dirty="0">
                <a:solidFill>
                  <a:srgbClr val="231F20"/>
                </a:solidFill>
                <a:latin typeface="ArialMT"/>
              </a:rPr>
              <a:t>career development learning as being primarily the responsibility of the careers</a:t>
            </a:r>
          </a:p>
          <a:p>
            <a:r>
              <a:rPr lang="en-AU" sz="2000" dirty="0">
                <a:solidFill>
                  <a:srgbClr val="231F20"/>
                </a:solidFill>
                <a:latin typeface="ArialMT"/>
              </a:rPr>
              <a:t>service.</a:t>
            </a:r>
            <a:endParaRPr lang="en-AU" sz="2000" dirty="0"/>
          </a:p>
        </p:txBody>
      </p:sp>
    </p:spTree>
    <p:extLst>
      <p:ext uri="{BB962C8B-B14F-4D97-AF65-F5344CB8AC3E}">
        <p14:creationId xmlns:p14="http://schemas.microsoft.com/office/powerpoint/2010/main" val="16352088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1321" y="117693"/>
            <a:ext cx="10571183" cy="5262979"/>
          </a:xfrm>
          <a:prstGeom prst="rect">
            <a:avLst/>
          </a:prstGeom>
        </p:spPr>
        <p:txBody>
          <a:bodyPr wrap="square">
            <a:spAutoFit/>
          </a:bodyPr>
          <a:lstStyle/>
          <a:p>
            <a:r>
              <a:rPr lang="en-AU" sz="2400" dirty="0">
                <a:solidFill>
                  <a:srgbClr val="231F20"/>
                </a:solidFill>
                <a:latin typeface="ArialMT"/>
              </a:rPr>
              <a:t>There are a number of different models for the respective roles of the </a:t>
            </a:r>
            <a:r>
              <a:rPr lang="en-AU" sz="2400" dirty="0" smtClean="0">
                <a:solidFill>
                  <a:srgbClr val="231F20"/>
                </a:solidFill>
                <a:latin typeface="ArialMT"/>
              </a:rPr>
              <a:t>careers service </a:t>
            </a:r>
            <a:r>
              <a:rPr lang="en-AU" sz="2400" dirty="0">
                <a:solidFill>
                  <a:srgbClr val="231F20"/>
                </a:solidFill>
                <a:latin typeface="ArialMT"/>
              </a:rPr>
              <a:t>and teaching departments in delivering career development learning</a:t>
            </a:r>
            <a:r>
              <a:rPr lang="en-AU" sz="2400" dirty="0" smtClean="0">
                <a:solidFill>
                  <a:srgbClr val="231F20"/>
                </a:solidFill>
                <a:latin typeface="ArialMT"/>
              </a:rPr>
              <a:t>.</a:t>
            </a:r>
          </a:p>
          <a:p>
            <a:endParaRPr lang="en-AU" sz="2400" dirty="0">
              <a:solidFill>
                <a:srgbClr val="231F20"/>
              </a:solidFill>
              <a:latin typeface="ArialMT"/>
            </a:endParaRPr>
          </a:p>
          <a:p>
            <a:r>
              <a:rPr lang="da-DK" sz="2400" dirty="0">
                <a:solidFill>
                  <a:srgbClr val="231F20"/>
                </a:solidFill>
                <a:latin typeface="ArialMT"/>
              </a:rPr>
              <a:t>These include (Hustler </a:t>
            </a:r>
            <a:r>
              <a:rPr lang="da-DK" sz="2400" i="1" dirty="0">
                <a:solidFill>
                  <a:srgbClr val="231F20"/>
                </a:solidFill>
                <a:latin typeface="Arial" panose="020B0604020202020204" pitchFamily="34" charset="0"/>
              </a:rPr>
              <a:t>et al., </a:t>
            </a:r>
            <a:r>
              <a:rPr lang="da-DK" sz="2400" dirty="0">
                <a:solidFill>
                  <a:srgbClr val="231F20"/>
                </a:solidFill>
                <a:latin typeface="ArialMT"/>
              </a:rPr>
              <a:t>1998, p.41</a:t>
            </a:r>
            <a:r>
              <a:rPr lang="da-DK" sz="2400" dirty="0" smtClean="0">
                <a:solidFill>
                  <a:srgbClr val="231F20"/>
                </a:solidFill>
                <a:latin typeface="ArialMT"/>
              </a:rPr>
              <a:t>):</a:t>
            </a:r>
          </a:p>
          <a:p>
            <a:endParaRPr lang="da-DK" sz="2400" dirty="0">
              <a:solidFill>
                <a:srgbClr val="231F20"/>
              </a:solidFill>
              <a:latin typeface="ArialMT"/>
            </a:endParaRPr>
          </a:p>
          <a:p>
            <a:r>
              <a:rPr lang="en-AU" sz="2400" i="1" dirty="0">
                <a:solidFill>
                  <a:srgbClr val="FF0000"/>
                </a:solidFill>
                <a:latin typeface="Arial" panose="020B0604020202020204" pitchFamily="34" charset="0"/>
              </a:rPr>
              <a:t>Specialist: </a:t>
            </a:r>
            <a:r>
              <a:rPr lang="en-AU" sz="2400" dirty="0">
                <a:solidFill>
                  <a:srgbClr val="231F20"/>
                </a:solidFill>
                <a:latin typeface="ArialMT"/>
              </a:rPr>
              <a:t>delivered solely by careers advisers.</a:t>
            </a:r>
          </a:p>
          <a:p>
            <a:r>
              <a:rPr lang="en-AU" sz="2400" i="1" dirty="0">
                <a:solidFill>
                  <a:srgbClr val="FF0000"/>
                </a:solidFill>
                <a:latin typeface="Arial" panose="020B0604020202020204" pitchFamily="34" charset="0"/>
              </a:rPr>
              <a:t>Consultancy: </a:t>
            </a:r>
            <a:r>
              <a:rPr lang="en-AU" sz="2400" dirty="0">
                <a:solidFill>
                  <a:srgbClr val="231F20"/>
                </a:solidFill>
                <a:latin typeface="ArialMT"/>
              </a:rPr>
              <a:t>careers advisers lend support and expertise to work </a:t>
            </a:r>
            <a:r>
              <a:rPr lang="en-AU" sz="2400" dirty="0" smtClean="0">
                <a:solidFill>
                  <a:srgbClr val="231F20"/>
                </a:solidFill>
                <a:latin typeface="ArialMT"/>
              </a:rPr>
              <a:t>undertaken by </a:t>
            </a:r>
            <a:r>
              <a:rPr lang="en-AU" sz="2400" dirty="0">
                <a:solidFill>
                  <a:srgbClr val="231F20"/>
                </a:solidFill>
                <a:latin typeface="ArialMT"/>
              </a:rPr>
              <a:t>departments, including involvement in planning groups, </a:t>
            </a:r>
            <a:r>
              <a:rPr lang="en-AU" sz="2400" dirty="0" smtClean="0">
                <a:solidFill>
                  <a:srgbClr val="231F20"/>
                </a:solidFill>
                <a:latin typeface="ArialMT"/>
              </a:rPr>
              <a:t>materials development </a:t>
            </a:r>
            <a:r>
              <a:rPr lang="en-AU" sz="2400" dirty="0">
                <a:solidFill>
                  <a:srgbClr val="231F20"/>
                </a:solidFill>
                <a:latin typeface="ArialMT"/>
              </a:rPr>
              <a:t>and informal staff development.</a:t>
            </a:r>
          </a:p>
          <a:p>
            <a:r>
              <a:rPr lang="en-AU" sz="2400" i="1" dirty="0">
                <a:solidFill>
                  <a:srgbClr val="FF0000"/>
                </a:solidFill>
                <a:latin typeface="Arial" panose="020B0604020202020204" pitchFamily="34" charset="0"/>
              </a:rPr>
              <a:t>Parallel delivery</a:t>
            </a:r>
            <a:r>
              <a:rPr lang="en-AU" sz="2400" i="1" dirty="0">
                <a:solidFill>
                  <a:srgbClr val="231F20"/>
                </a:solidFill>
                <a:latin typeface="Arial" panose="020B0604020202020204" pitchFamily="34" charset="0"/>
              </a:rPr>
              <a:t>: </a:t>
            </a:r>
            <a:r>
              <a:rPr lang="en-AU" sz="2400" dirty="0">
                <a:solidFill>
                  <a:srgbClr val="231F20"/>
                </a:solidFill>
                <a:latin typeface="ArialMT"/>
              </a:rPr>
              <a:t>academic staff and careers advisers have separate </a:t>
            </a:r>
            <a:r>
              <a:rPr lang="en-AU" sz="2400" dirty="0" smtClean="0">
                <a:solidFill>
                  <a:srgbClr val="231F20"/>
                </a:solidFill>
                <a:latin typeface="ArialMT"/>
              </a:rPr>
              <a:t>slots in </a:t>
            </a:r>
            <a:r>
              <a:rPr lang="en-AU" sz="2400" dirty="0">
                <a:solidFill>
                  <a:srgbClr val="231F20"/>
                </a:solidFill>
                <a:latin typeface="ArialMT"/>
              </a:rPr>
              <a:t>a departmentally-based programme, usually initiated and owned by </a:t>
            </a:r>
            <a:r>
              <a:rPr lang="en-AU" sz="2400" dirty="0" smtClean="0">
                <a:solidFill>
                  <a:srgbClr val="231F20"/>
                </a:solidFill>
                <a:latin typeface="ArialMT"/>
              </a:rPr>
              <a:t>the department</a:t>
            </a:r>
            <a:r>
              <a:rPr lang="en-AU" sz="2400" dirty="0">
                <a:solidFill>
                  <a:srgbClr val="231F20"/>
                </a:solidFill>
                <a:latin typeface="ArialMT"/>
              </a:rPr>
              <a:t>.</a:t>
            </a:r>
          </a:p>
          <a:p>
            <a:r>
              <a:rPr lang="en-AU" sz="2400" i="1" dirty="0">
                <a:solidFill>
                  <a:srgbClr val="FF0000"/>
                </a:solidFill>
                <a:latin typeface="Arial" panose="020B0604020202020204" pitchFamily="34" charset="0"/>
              </a:rPr>
              <a:t>Integrated: </a:t>
            </a:r>
            <a:r>
              <a:rPr lang="en-AU" sz="2400" dirty="0">
                <a:solidFill>
                  <a:srgbClr val="231F20"/>
                </a:solidFill>
                <a:latin typeface="ArialMT"/>
              </a:rPr>
              <a:t>academic staff and careers advisers work as a joint course team</a:t>
            </a:r>
            <a:r>
              <a:rPr lang="en-AU" dirty="0">
                <a:solidFill>
                  <a:srgbClr val="231F20"/>
                </a:solidFill>
                <a:latin typeface="ArialMT"/>
              </a:rPr>
              <a:t>.</a:t>
            </a:r>
            <a:endParaRPr lang="en-AU" dirty="0"/>
          </a:p>
        </p:txBody>
      </p:sp>
    </p:spTree>
    <p:extLst>
      <p:ext uri="{BB962C8B-B14F-4D97-AF65-F5344CB8AC3E}">
        <p14:creationId xmlns:p14="http://schemas.microsoft.com/office/powerpoint/2010/main" val="6118855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5566" y="320997"/>
            <a:ext cx="9721327" cy="2554545"/>
          </a:xfrm>
          <a:prstGeom prst="rect">
            <a:avLst/>
          </a:prstGeom>
        </p:spPr>
        <p:txBody>
          <a:bodyPr wrap="square">
            <a:spAutoFit/>
          </a:bodyPr>
          <a:lstStyle/>
          <a:p>
            <a:r>
              <a:rPr lang="en-AU" sz="2000" dirty="0" smtClean="0">
                <a:solidFill>
                  <a:srgbClr val="FF0000"/>
                </a:solidFill>
                <a:latin typeface="ArialMT"/>
              </a:rPr>
              <a:t>To </a:t>
            </a:r>
            <a:r>
              <a:rPr lang="en-AU" sz="2000" dirty="0">
                <a:solidFill>
                  <a:srgbClr val="FF0000"/>
                </a:solidFill>
                <a:latin typeface="ArialMT"/>
              </a:rPr>
              <a:t>play </a:t>
            </a:r>
            <a:r>
              <a:rPr lang="en-AU" sz="2000" dirty="0" smtClean="0">
                <a:solidFill>
                  <a:srgbClr val="FF0000"/>
                </a:solidFill>
                <a:latin typeface="ArialMT"/>
              </a:rPr>
              <a:t>roles as </a:t>
            </a:r>
            <a:r>
              <a:rPr lang="en-AU" sz="2000" dirty="0">
                <a:solidFill>
                  <a:srgbClr val="FF0000"/>
                </a:solidFill>
                <a:latin typeface="ArialMT"/>
              </a:rPr>
              <a:t>teachers and as academic leaders (</a:t>
            </a:r>
            <a:r>
              <a:rPr lang="en-AU" sz="2000" i="1" dirty="0">
                <a:solidFill>
                  <a:srgbClr val="FF0000"/>
                </a:solidFill>
                <a:latin typeface="Arial" panose="020B0604020202020204" pitchFamily="34" charset="0"/>
              </a:rPr>
              <a:t>ibid, </a:t>
            </a:r>
            <a:r>
              <a:rPr lang="en-AU" sz="2000" dirty="0">
                <a:solidFill>
                  <a:srgbClr val="FF0000"/>
                </a:solidFill>
                <a:latin typeface="ArialMT"/>
              </a:rPr>
              <a:t>pp.39-40). </a:t>
            </a:r>
            <a:endParaRPr lang="en-AU" sz="2000" dirty="0" smtClean="0">
              <a:solidFill>
                <a:srgbClr val="FF0000"/>
              </a:solidFill>
              <a:latin typeface="ArialMT"/>
            </a:endParaRPr>
          </a:p>
          <a:p>
            <a:endParaRPr lang="en-AU" sz="2000" dirty="0">
              <a:solidFill>
                <a:srgbClr val="231F20"/>
              </a:solidFill>
              <a:latin typeface="ArialMT"/>
            </a:endParaRPr>
          </a:p>
          <a:p>
            <a:r>
              <a:rPr lang="en-AU" sz="2000" dirty="0" smtClean="0">
                <a:solidFill>
                  <a:srgbClr val="231F20"/>
                </a:solidFill>
                <a:latin typeface="ArialMT"/>
              </a:rPr>
              <a:t>This requires: Greater </a:t>
            </a:r>
            <a:r>
              <a:rPr lang="en-AU" sz="2000" dirty="0">
                <a:solidFill>
                  <a:srgbClr val="231F20"/>
                </a:solidFill>
                <a:latin typeface="ArialMT"/>
              </a:rPr>
              <a:t>pedagogic knowledge and skills than they have usually had in the past</a:t>
            </a:r>
            <a:r>
              <a:rPr lang="en-AU" sz="2000" dirty="0" smtClean="0">
                <a:solidFill>
                  <a:srgbClr val="231F20"/>
                </a:solidFill>
                <a:latin typeface="ArialMT"/>
              </a:rPr>
              <a:t>.</a:t>
            </a:r>
          </a:p>
          <a:p>
            <a:endParaRPr lang="en-AU" sz="2000" dirty="0">
              <a:solidFill>
                <a:srgbClr val="231F20"/>
              </a:solidFill>
              <a:latin typeface="ArialMT"/>
            </a:endParaRPr>
          </a:p>
          <a:p>
            <a:r>
              <a:rPr lang="en-AU" sz="2000" dirty="0">
                <a:solidFill>
                  <a:srgbClr val="231F20"/>
                </a:solidFill>
                <a:latin typeface="ArialMT"/>
              </a:rPr>
              <a:t>A stronger grounding in career development theory, not only as a theoretical</a:t>
            </a:r>
          </a:p>
          <a:p>
            <a:r>
              <a:rPr lang="en-AU" sz="2000" dirty="0">
                <a:solidFill>
                  <a:srgbClr val="231F20"/>
                </a:solidFill>
                <a:latin typeface="ArialMT"/>
              </a:rPr>
              <a:t>basis for their own professional practice but also as a body of knowledge for</a:t>
            </a:r>
          </a:p>
          <a:p>
            <a:r>
              <a:rPr lang="en-AU" sz="2000" dirty="0">
                <a:solidFill>
                  <a:srgbClr val="231F20"/>
                </a:solidFill>
                <a:latin typeface="ArialMT"/>
              </a:rPr>
              <a:t>them to teach to students as part of the students’ career development learning</a:t>
            </a:r>
            <a:endParaRPr lang="en-AU" sz="2000" dirty="0"/>
          </a:p>
        </p:txBody>
      </p:sp>
      <p:sp>
        <p:nvSpPr>
          <p:cNvPr id="3" name="Rectangle 2"/>
          <p:cNvSpPr/>
          <p:nvPr/>
        </p:nvSpPr>
        <p:spPr>
          <a:xfrm>
            <a:off x="1735566" y="3085668"/>
            <a:ext cx="9452386" cy="2123658"/>
          </a:xfrm>
          <a:prstGeom prst="rect">
            <a:avLst/>
          </a:prstGeom>
        </p:spPr>
        <p:txBody>
          <a:bodyPr wrap="square">
            <a:spAutoFit/>
          </a:bodyPr>
          <a:lstStyle/>
          <a:p>
            <a:r>
              <a:rPr lang="en-AU" sz="2000" dirty="0">
                <a:solidFill>
                  <a:srgbClr val="231F20"/>
                </a:solidFill>
                <a:latin typeface="ArialMT"/>
              </a:rPr>
              <a:t>Academic empathy’, in order to work effectively with the distinctive contexts and</a:t>
            </a:r>
          </a:p>
          <a:p>
            <a:r>
              <a:rPr lang="en-AU" sz="2000" dirty="0">
                <a:solidFill>
                  <a:srgbClr val="231F20"/>
                </a:solidFill>
                <a:latin typeface="ArialMT"/>
              </a:rPr>
              <a:t>cultures of different teaching departments and disciplines </a:t>
            </a:r>
            <a:endParaRPr lang="en-AU" sz="2000" dirty="0" smtClean="0">
              <a:solidFill>
                <a:srgbClr val="231F20"/>
              </a:solidFill>
              <a:latin typeface="ArialMT"/>
            </a:endParaRPr>
          </a:p>
          <a:p>
            <a:endParaRPr lang="en-AU" sz="2000" dirty="0">
              <a:solidFill>
                <a:srgbClr val="231F20"/>
              </a:solidFill>
              <a:latin typeface="ArialMT"/>
            </a:endParaRPr>
          </a:p>
          <a:p>
            <a:r>
              <a:rPr lang="en-AU" sz="2000" dirty="0" smtClean="0">
                <a:solidFill>
                  <a:srgbClr val="FF0000"/>
                </a:solidFill>
                <a:latin typeface="ArialMT"/>
              </a:rPr>
              <a:t>Develop Academic Potential</a:t>
            </a:r>
          </a:p>
          <a:p>
            <a:endParaRPr lang="en-AU" sz="2000" dirty="0">
              <a:solidFill>
                <a:srgbClr val="231F20"/>
              </a:solidFill>
              <a:latin typeface="ArialMT"/>
            </a:endParaRPr>
          </a:p>
          <a:p>
            <a:r>
              <a:rPr lang="en-AU" sz="2000" dirty="0" smtClean="0">
                <a:solidFill>
                  <a:srgbClr val="231F20"/>
                </a:solidFill>
                <a:latin typeface="ArialMT"/>
              </a:rPr>
              <a:t>Click </a:t>
            </a:r>
            <a:r>
              <a:rPr lang="en-AU" sz="3200" dirty="0" smtClean="0">
                <a:solidFill>
                  <a:srgbClr val="231F20"/>
                </a:solidFill>
                <a:latin typeface="ArialMT"/>
                <a:hlinkClick r:id="rId2" action="ppaction://hlinkfile"/>
              </a:rPr>
              <a:t>HERE</a:t>
            </a:r>
            <a:endParaRPr lang="en-AU" sz="3200" dirty="0"/>
          </a:p>
        </p:txBody>
      </p:sp>
    </p:spTree>
    <p:extLst>
      <p:ext uri="{BB962C8B-B14F-4D97-AF65-F5344CB8AC3E}">
        <p14:creationId xmlns:p14="http://schemas.microsoft.com/office/powerpoint/2010/main" val="23449141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84959" y="126177"/>
            <a:ext cx="10044057" cy="6194388"/>
          </a:xfrm>
          <a:prstGeom prst="rect">
            <a:avLst/>
          </a:prstGeom>
        </p:spPr>
        <p:txBody>
          <a:bodyPr wrap="square">
            <a:spAutoFit/>
          </a:bodyPr>
          <a:lstStyle/>
          <a:p>
            <a:pPr>
              <a:lnSpc>
                <a:spcPct val="107000"/>
              </a:lnSpc>
              <a:spcAft>
                <a:spcPts val="800"/>
              </a:spcAft>
            </a:pPr>
            <a:r>
              <a:rPr lang="en-AU" sz="2000" dirty="0">
                <a:solidFill>
                  <a:srgbClr val="181F23"/>
                </a:solidFill>
                <a:latin typeface="Open Sans"/>
                <a:ea typeface="Times New Roman" panose="02020603050405020304" pitchFamily="18" charset="0"/>
                <a:cs typeface="Times New Roman" panose="02020603050405020304" pitchFamily="18" charset="0"/>
              </a:rPr>
              <a:t>Scholarships are not only about money, though! Besides the financial support, scholarship givers often provide you with </a:t>
            </a:r>
            <a:r>
              <a:rPr lang="en-AU" sz="2000" b="1" dirty="0">
                <a:solidFill>
                  <a:srgbClr val="181F23"/>
                </a:solidFill>
                <a:latin typeface="Open Sans"/>
                <a:ea typeface="Times New Roman" panose="02020603050405020304" pitchFamily="18" charset="0"/>
                <a:cs typeface="Times New Roman" panose="02020603050405020304" pitchFamily="18" charset="0"/>
              </a:rPr>
              <a:t>book support</a:t>
            </a:r>
            <a:r>
              <a:rPr lang="en-AU" sz="2000" dirty="0">
                <a:solidFill>
                  <a:srgbClr val="181F23"/>
                </a:solidFill>
                <a:latin typeface="Open Sans"/>
                <a:ea typeface="Times New Roman" panose="02020603050405020304" pitchFamily="18" charset="0"/>
                <a:cs typeface="Times New Roman" panose="02020603050405020304" pitchFamily="18" charset="0"/>
              </a:rPr>
              <a:t>, </a:t>
            </a:r>
            <a:r>
              <a:rPr lang="en-AU" sz="2000" b="1" dirty="0">
                <a:solidFill>
                  <a:srgbClr val="181F23"/>
                </a:solidFill>
                <a:latin typeface="Open Sans"/>
                <a:ea typeface="Times New Roman" panose="02020603050405020304" pitchFamily="18" charset="0"/>
                <a:cs typeface="Times New Roman" panose="02020603050405020304" pitchFamily="18" charset="0"/>
              </a:rPr>
              <a:t>internships</a:t>
            </a:r>
            <a:r>
              <a:rPr lang="en-AU" sz="2000" dirty="0">
                <a:solidFill>
                  <a:srgbClr val="181F23"/>
                </a:solidFill>
                <a:latin typeface="Open Sans"/>
                <a:ea typeface="Times New Roman" panose="02020603050405020304" pitchFamily="18" charset="0"/>
                <a:cs typeface="Times New Roman" panose="02020603050405020304" pitchFamily="18" charset="0"/>
              </a:rPr>
              <a:t>, </a:t>
            </a:r>
            <a:r>
              <a:rPr lang="en-AU" sz="2000" b="1" dirty="0">
                <a:solidFill>
                  <a:srgbClr val="181F23"/>
                </a:solidFill>
                <a:latin typeface="Open Sans"/>
                <a:ea typeface="Times New Roman" panose="02020603050405020304" pitchFamily="18" charset="0"/>
                <a:cs typeface="Times New Roman" panose="02020603050405020304" pitchFamily="18" charset="0"/>
              </a:rPr>
              <a:t>seminars</a:t>
            </a:r>
            <a:r>
              <a:rPr lang="en-AU" sz="2000" dirty="0">
                <a:solidFill>
                  <a:srgbClr val="181F23"/>
                </a:solidFill>
                <a:latin typeface="Open Sans"/>
                <a:ea typeface="Times New Roman" panose="02020603050405020304" pitchFamily="18" charset="0"/>
                <a:cs typeface="Times New Roman" panose="02020603050405020304" pitchFamily="18" charset="0"/>
              </a:rPr>
              <a:t> or valuable </a:t>
            </a:r>
            <a:r>
              <a:rPr lang="en-AU" sz="2000" b="1" dirty="0">
                <a:solidFill>
                  <a:srgbClr val="181F23"/>
                </a:solidFill>
                <a:latin typeface="Open Sans"/>
                <a:ea typeface="Times New Roman" panose="02020603050405020304" pitchFamily="18" charset="0"/>
                <a:cs typeface="Times New Roman" panose="02020603050405020304" pitchFamily="18" charset="0"/>
              </a:rPr>
              <a:t>business-</a:t>
            </a:r>
            <a:r>
              <a:rPr lang="en-AU" sz="2000" dirty="0">
                <a:solidFill>
                  <a:srgbClr val="181F23"/>
                </a:solidFill>
                <a:latin typeface="Open Sans"/>
                <a:ea typeface="Times New Roman" panose="02020603050405020304" pitchFamily="18" charset="0"/>
                <a:cs typeface="Times New Roman" panose="02020603050405020304" pitchFamily="18" charset="0"/>
              </a:rPr>
              <a:t> and </a:t>
            </a:r>
            <a:r>
              <a:rPr lang="en-AU" sz="2000" b="1" dirty="0">
                <a:solidFill>
                  <a:srgbClr val="181F23"/>
                </a:solidFill>
                <a:latin typeface="Open Sans"/>
                <a:ea typeface="Times New Roman" panose="02020603050405020304" pitchFamily="18" charset="0"/>
                <a:cs typeface="Times New Roman" panose="02020603050405020304" pitchFamily="18" charset="0"/>
              </a:rPr>
              <a:t>academic contacts</a:t>
            </a:r>
            <a:r>
              <a:rPr lang="en-AU" sz="2000" dirty="0">
                <a:solidFill>
                  <a:srgbClr val="181F23"/>
                </a:solidFill>
                <a:latin typeface="Open Sans"/>
                <a:ea typeface="Times New Roman" panose="02020603050405020304" pitchFamily="18" charset="0"/>
                <a:cs typeface="Times New Roman" panose="02020603050405020304" pitchFamily="18" charset="0"/>
              </a:rPr>
              <a:t> for example. On the other hand, some scholarships have also certain requirements for you to fulfil. You might for example be obliged to participate in certain research projects, take part in </a:t>
            </a:r>
            <a:r>
              <a:rPr lang="en-AU" sz="2000" b="1" dirty="0">
                <a:solidFill>
                  <a:srgbClr val="181F23"/>
                </a:solidFill>
                <a:latin typeface="Open Sans"/>
                <a:ea typeface="Times New Roman" panose="02020603050405020304" pitchFamily="18" charset="0"/>
                <a:cs typeface="Times New Roman" panose="02020603050405020304" pitchFamily="18" charset="0"/>
              </a:rPr>
              <a:t>conferences</a:t>
            </a:r>
            <a:r>
              <a:rPr lang="en-AU" sz="2000" dirty="0">
                <a:solidFill>
                  <a:srgbClr val="181F23"/>
                </a:solidFill>
                <a:latin typeface="Open Sans"/>
                <a:ea typeface="Times New Roman" panose="02020603050405020304" pitchFamily="18" charset="0"/>
                <a:cs typeface="Times New Roman" panose="02020603050405020304" pitchFamily="18" charset="0"/>
              </a:rPr>
              <a:t> or work for a certain company or institution after your studies. Also, some scholarships need to be renewed regularly, mostly on a yearly basis! That's why you should inform yourself carefully when choosing your scholarship</a:t>
            </a:r>
            <a:r>
              <a:rPr lang="en-AU" dirty="0">
                <a:solidFill>
                  <a:srgbClr val="181F23"/>
                </a:solidFill>
                <a:latin typeface="Open Sans"/>
                <a:ea typeface="Times New Roman" panose="02020603050405020304" pitchFamily="18" charset="0"/>
                <a:cs typeface="Times New Roman" panose="02020603050405020304" pitchFamily="18" charset="0"/>
              </a:rPr>
              <a:t>. </a:t>
            </a:r>
            <a:endParaRPr lang="en-AU"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200"/>
              </a:spcBef>
              <a:spcAft>
                <a:spcPts val="900"/>
              </a:spcAft>
            </a:pPr>
            <a:r>
              <a:rPr lang="en-AU" sz="2800" b="1" dirty="0">
                <a:solidFill>
                  <a:srgbClr val="FF0000"/>
                </a:solidFill>
                <a:latin typeface="Open Sans"/>
                <a:ea typeface="Times New Roman" panose="02020603050405020304" pitchFamily="18" charset="0"/>
                <a:cs typeface="Times New Roman" panose="02020603050405020304" pitchFamily="18" charset="0"/>
              </a:rPr>
              <a:t>Merit-based scholarships (fellowships)</a:t>
            </a:r>
            <a:endParaRPr lang="en-AU" sz="16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dirty="0">
                <a:solidFill>
                  <a:srgbClr val="181F23"/>
                </a:solidFill>
                <a:latin typeface="Open Sans"/>
                <a:ea typeface="Times New Roman" panose="02020603050405020304" pitchFamily="18" charset="0"/>
                <a:cs typeface="Times New Roman" panose="02020603050405020304" pitchFamily="18" charset="0"/>
              </a:rPr>
              <a:t>These scholarships are among the most </a:t>
            </a:r>
            <a:r>
              <a:rPr lang="en-AU" sz="2000" b="1" dirty="0">
                <a:solidFill>
                  <a:srgbClr val="181F23"/>
                </a:solidFill>
                <a:latin typeface="Open Sans"/>
                <a:ea typeface="Times New Roman" panose="02020603050405020304" pitchFamily="18" charset="0"/>
                <a:cs typeface="Times New Roman" panose="02020603050405020304" pitchFamily="18" charset="0"/>
              </a:rPr>
              <a:t>common</a:t>
            </a:r>
            <a:r>
              <a:rPr lang="en-AU" sz="2000" dirty="0">
                <a:solidFill>
                  <a:srgbClr val="181F23"/>
                </a:solidFill>
                <a:latin typeface="Open Sans"/>
                <a:ea typeface="Times New Roman" panose="02020603050405020304" pitchFamily="18" charset="0"/>
                <a:cs typeface="Times New Roman" panose="02020603050405020304" pitchFamily="18" charset="0"/>
              </a:rPr>
              <a:t> ones and are usually awarded by private organisations as well as by public institutions or directly from the university where you are going to study. Most scholarship holders of merit-based scholarships are chosen by considering the </a:t>
            </a:r>
            <a:r>
              <a:rPr lang="en-AU" sz="2000" b="1" dirty="0">
                <a:solidFill>
                  <a:srgbClr val="181F23"/>
                </a:solidFill>
                <a:latin typeface="Open Sans"/>
                <a:ea typeface="Times New Roman" panose="02020603050405020304" pitchFamily="18" charset="0"/>
                <a:cs typeface="Times New Roman" panose="02020603050405020304" pitchFamily="18" charset="0"/>
              </a:rPr>
              <a:t>academic performance</a:t>
            </a:r>
            <a:r>
              <a:rPr lang="en-AU" sz="2000" dirty="0">
                <a:solidFill>
                  <a:srgbClr val="181F23"/>
                </a:solidFill>
                <a:latin typeface="Open Sans"/>
                <a:ea typeface="Times New Roman" panose="02020603050405020304" pitchFamily="18" charset="0"/>
                <a:cs typeface="Times New Roman" panose="02020603050405020304" pitchFamily="18" charset="0"/>
              </a:rPr>
              <a:t> as well as </a:t>
            </a:r>
            <a:r>
              <a:rPr lang="en-AU" sz="2000" b="1" dirty="0">
                <a:solidFill>
                  <a:srgbClr val="181F23"/>
                </a:solidFill>
                <a:latin typeface="Open Sans"/>
                <a:ea typeface="Times New Roman" panose="02020603050405020304" pitchFamily="18" charset="0"/>
                <a:cs typeface="Times New Roman" panose="02020603050405020304" pitchFamily="18" charset="0"/>
              </a:rPr>
              <a:t>extracurricular activities</a:t>
            </a:r>
            <a:r>
              <a:rPr lang="en-AU" sz="2000" dirty="0">
                <a:solidFill>
                  <a:srgbClr val="181F23"/>
                </a:solidFill>
                <a:latin typeface="Open Sans"/>
                <a:ea typeface="Times New Roman" panose="02020603050405020304" pitchFamily="18" charset="0"/>
                <a:cs typeface="Times New Roman" panose="02020603050405020304" pitchFamily="18" charset="0"/>
              </a:rPr>
              <a:t> like volunteer commitment, work experience or other experiences. However, there are also special </a:t>
            </a:r>
            <a:r>
              <a:rPr lang="en-AU" sz="2000" b="1" dirty="0">
                <a:solidFill>
                  <a:srgbClr val="181F23"/>
                </a:solidFill>
                <a:latin typeface="Open Sans"/>
                <a:ea typeface="Times New Roman" panose="02020603050405020304" pitchFamily="18" charset="0"/>
                <a:cs typeface="Times New Roman" panose="02020603050405020304" pitchFamily="18" charset="0"/>
              </a:rPr>
              <a:t>fellowships</a:t>
            </a:r>
            <a:r>
              <a:rPr lang="en-AU" sz="2000" dirty="0">
                <a:solidFill>
                  <a:srgbClr val="181F23"/>
                </a:solidFill>
                <a:latin typeface="Open Sans"/>
                <a:ea typeface="Times New Roman" panose="02020603050405020304" pitchFamily="18" charset="0"/>
                <a:cs typeface="Times New Roman" panose="02020603050405020304" pitchFamily="18" charset="0"/>
              </a:rPr>
              <a:t> that focus less on the academic but for example more on artistic, athletic or musical abilities. Many merit-based scholarships are awarded without regard for financial need.</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5418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7383" y="87172"/>
            <a:ext cx="8774654" cy="5315942"/>
          </a:xfrm>
          <a:prstGeom prst="rect">
            <a:avLst/>
          </a:prstGeom>
        </p:spPr>
        <p:txBody>
          <a:bodyPr wrap="square">
            <a:spAutoFit/>
          </a:bodyPr>
          <a:lstStyle/>
          <a:p>
            <a:pPr>
              <a:lnSpc>
                <a:spcPct val="107000"/>
              </a:lnSpc>
              <a:spcBef>
                <a:spcPts val="1200"/>
              </a:spcBef>
              <a:spcAft>
                <a:spcPts val="900"/>
              </a:spcAft>
            </a:pPr>
            <a:r>
              <a:rPr lang="en-AU" sz="2800" b="1" dirty="0">
                <a:solidFill>
                  <a:srgbClr val="FF0000"/>
                </a:solidFill>
                <a:latin typeface="Open Sans"/>
                <a:ea typeface="Times New Roman" panose="02020603050405020304" pitchFamily="18" charset="0"/>
                <a:cs typeface="Times New Roman" panose="02020603050405020304" pitchFamily="18" charset="0"/>
              </a:rPr>
              <a:t>Specific scholarships</a:t>
            </a:r>
            <a:endParaRPr lang="en-AU" sz="16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dirty="0">
                <a:solidFill>
                  <a:srgbClr val="181F23"/>
                </a:solidFill>
                <a:latin typeface="Open Sans"/>
                <a:ea typeface="Times New Roman" panose="02020603050405020304" pitchFamily="18" charset="0"/>
                <a:cs typeface="Times New Roman" panose="02020603050405020304" pitchFamily="18" charset="0"/>
              </a:rPr>
              <a:t>Besides fellowships, many organisations award specific scholarships where the awardees have to meet certain criteria such as </a:t>
            </a:r>
            <a:r>
              <a:rPr lang="en-AU" sz="2000" b="1" dirty="0">
                <a:solidFill>
                  <a:srgbClr val="181F23"/>
                </a:solidFill>
                <a:latin typeface="Open Sans"/>
                <a:ea typeface="Times New Roman" panose="02020603050405020304" pitchFamily="18" charset="0"/>
                <a:cs typeface="Times New Roman" panose="02020603050405020304" pitchFamily="18" charset="0"/>
              </a:rPr>
              <a:t>nationality, gender, religion, political affiliation, race, special needs</a:t>
            </a:r>
            <a:r>
              <a:rPr lang="en-AU" sz="2000" dirty="0">
                <a:solidFill>
                  <a:srgbClr val="181F23"/>
                </a:solidFill>
                <a:latin typeface="Open Sans"/>
                <a:ea typeface="Times New Roman" panose="02020603050405020304" pitchFamily="18" charset="0"/>
                <a:cs typeface="Times New Roman" panose="02020603050405020304" pitchFamily="18" charset="0"/>
              </a:rPr>
              <a:t> e.g. due to disabilities or a specific medical history and many more. </a:t>
            </a:r>
            <a:r>
              <a:rPr lang="en-AU" sz="2800" b="1" dirty="0" smtClean="0">
                <a:solidFill>
                  <a:srgbClr val="FF0000"/>
                </a:solidFill>
                <a:latin typeface="Open Sans"/>
                <a:ea typeface="Times New Roman" panose="02020603050405020304" pitchFamily="18" charset="0"/>
                <a:cs typeface="Times New Roman" panose="02020603050405020304" pitchFamily="18" charset="0"/>
              </a:rPr>
              <a:t>Need-based </a:t>
            </a:r>
            <a:r>
              <a:rPr lang="en-AU" sz="2800" b="1" dirty="0">
                <a:solidFill>
                  <a:srgbClr val="FF0000"/>
                </a:solidFill>
                <a:latin typeface="Open Sans"/>
                <a:ea typeface="Times New Roman" panose="02020603050405020304" pitchFamily="18" charset="0"/>
                <a:cs typeface="Times New Roman" panose="02020603050405020304" pitchFamily="18" charset="0"/>
              </a:rPr>
              <a:t>scholarships</a:t>
            </a:r>
            <a:endParaRPr lang="en-AU" sz="16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dirty="0">
                <a:solidFill>
                  <a:srgbClr val="181F23"/>
                </a:solidFill>
                <a:latin typeface="Open Sans"/>
                <a:ea typeface="Times New Roman" panose="02020603050405020304" pitchFamily="18" charset="0"/>
                <a:cs typeface="Times New Roman" panose="02020603050405020304" pitchFamily="18" charset="0"/>
              </a:rPr>
              <a:t>Depending on your personal and your </a:t>
            </a:r>
            <a:r>
              <a:rPr lang="en-AU" sz="2000" dirty="0" err="1">
                <a:solidFill>
                  <a:srgbClr val="181F23"/>
                </a:solidFill>
                <a:latin typeface="Open Sans"/>
                <a:ea typeface="Times New Roman" panose="02020603050405020304" pitchFamily="18" charset="0"/>
                <a:cs typeface="Times New Roman" panose="02020603050405020304" pitchFamily="18" charset="0"/>
              </a:rPr>
              <a:t>familys</a:t>
            </a:r>
            <a:r>
              <a:rPr lang="en-AU" sz="2000" dirty="0">
                <a:solidFill>
                  <a:srgbClr val="181F23"/>
                </a:solidFill>
                <a:latin typeface="Open Sans"/>
                <a:ea typeface="Times New Roman" panose="02020603050405020304" pitchFamily="18" charset="0"/>
                <a:cs typeface="Times New Roman" panose="02020603050405020304" pitchFamily="18" charset="0"/>
              </a:rPr>
              <a:t> </a:t>
            </a:r>
            <a:r>
              <a:rPr lang="en-AU" sz="2000" b="1" dirty="0">
                <a:solidFill>
                  <a:srgbClr val="181F23"/>
                </a:solidFill>
                <a:latin typeface="Open Sans"/>
                <a:ea typeface="Times New Roman" panose="02020603050405020304" pitchFamily="18" charset="0"/>
                <a:cs typeface="Times New Roman" panose="02020603050405020304" pitchFamily="18" charset="0"/>
              </a:rPr>
              <a:t>financial situation</a:t>
            </a:r>
            <a:r>
              <a:rPr lang="en-AU" sz="2000" dirty="0">
                <a:solidFill>
                  <a:srgbClr val="181F23"/>
                </a:solidFill>
                <a:latin typeface="Open Sans"/>
                <a:ea typeface="Times New Roman" panose="02020603050405020304" pitchFamily="18" charset="0"/>
                <a:cs typeface="Times New Roman" panose="02020603050405020304" pitchFamily="18" charset="0"/>
              </a:rPr>
              <a:t>, you might qualify for a need-based scholarship. In Europe those scholarships are often referred to as</a:t>
            </a:r>
            <a:r>
              <a:rPr lang="en-AU" sz="2000" b="1" dirty="0">
                <a:solidFill>
                  <a:srgbClr val="181F23"/>
                </a:solidFill>
                <a:latin typeface="Open Sans"/>
                <a:ea typeface="Times New Roman" panose="02020603050405020304" pitchFamily="18" charset="0"/>
                <a:cs typeface="Times New Roman" panose="02020603050405020304" pitchFamily="18" charset="0"/>
              </a:rPr>
              <a:t> student grants</a:t>
            </a:r>
            <a:r>
              <a:rPr lang="en-AU" sz="2000" dirty="0">
                <a:solidFill>
                  <a:srgbClr val="181F23"/>
                </a:solidFill>
                <a:latin typeface="Open Sans"/>
                <a:ea typeface="Times New Roman" panose="02020603050405020304" pitchFamily="18" charset="0"/>
                <a:cs typeface="Times New Roman" panose="02020603050405020304" pitchFamily="18" charset="0"/>
              </a:rPr>
              <a:t> and offered by public institutions such as governments (</a:t>
            </a:r>
            <a:r>
              <a:rPr lang="en-AU" sz="2000" b="1" dirty="0">
                <a:solidFill>
                  <a:srgbClr val="181F23"/>
                </a:solidFill>
                <a:latin typeface="Open Sans"/>
                <a:ea typeface="Times New Roman" panose="02020603050405020304" pitchFamily="18" charset="0"/>
                <a:cs typeface="Times New Roman" panose="02020603050405020304" pitchFamily="18" charset="0"/>
              </a:rPr>
              <a:t>government funding</a:t>
            </a:r>
            <a:r>
              <a:rPr lang="en-AU" sz="2000" dirty="0">
                <a:solidFill>
                  <a:srgbClr val="181F23"/>
                </a:solidFill>
                <a:latin typeface="Open Sans"/>
                <a:ea typeface="Times New Roman" panose="02020603050405020304" pitchFamily="18" charset="0"/>
                <a:cs typeface="Times New Roman" panose="02020603050405020304" pitchFamily="18" charset="0"/>
              </a:rPr>
              <a:t>) but also by charitable organisations for example. Even if you are not citizen of the country you are going to study in, you might qualify for a need-based scholarship if you fulfil certain requirements. For example in Germany! Often, need-based scholarships are combined with low-cost or free </a:t>
            </a:r>
            <a:r>
              <a:rPr lang="en-AU" sz="2000" b="1" dirty="0">
                <a:solidFill>
                  <a:srgbClr val="181F23"/>
                </a:solidFill>
                <a:latin typeface="Open Sans"/>
                <a:ea typeface="Times New Roman" panose="02020603050405020304" pitchFamily="18" charset="0"/>
                <a:cs typeface="Times New Roman" panose="02020603050405020304" pitchFamily="18" charset="0"/>
              </a:rPr>
              <a:t>student loans</a:t>
            </a:r>
            <a:r>
              <a:rPr lang="en-AU" sz="2000" dirty="0">
                <a:solidFill>
                  <a:srgbClr val="181F23"/>
                </a:solidFill>
                <a:latin typeface="Open Sans"/>
                <a:ea typeface="Times New Roman" panose="02020603050405020304" pitchFamily="18" charset="0"/>
                <a:cs typeface="Times New Roman" panose="02020603050405020304" pitchFamily="18" charset="0"/>
              </a:rPr>
              <a: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64967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7991" y="885752"/>
            <a:ext cx="9387840" cy="2308324"/>
          </a:xfrm>
          <a:prstGeom prst="rect">
            <a:avLst/>
          </a:prstGeom>
        </p:spPr>
        <p:txBody>
          <a:bodyPr wrap="square">
            <a:spAutoFit/>
          </a:bodyPr>
          <a:lstStyle/>
          <a:p>
            <a:r>
              <a:rPr lang="en-AU" sz="2400" dirty="0">
                <a:latin typeface="TimesNewRomanPSMT"/>
              </a:rPr>
              <a:t>Many institutions have standardized formats for faculty CVs; some institutions offer the following </a:t>
            </a:r>
            <a:r>
              <a:rPr lang="en-AU" sz="2400" dirty="0" smtClean="0">
                <a:latin typeface="TimesNewRomanPSMT"/>
              </a:rPr>
              <a:t>subsection headings </a:t>
            </a:r>
            <a:r>
              <a:rPr lang="en-AU" sz="2400" dirty="0">
                <a:latin typeface="TimesNewRomanPSMT"/>
              </a:rPr>
              <a:t>within the Bibliography section:</a:t>
            </a:r>
          </a:p>
          <a:p>
            <a:r>
              <a:rPr lang="en-AU" sz="2400" dirty="0">
                <a:solidFill>
                  <a:srgbClr val="FF0000"/>
                </a:solidFill>
                <a:latin typeface="SymbolMT"/>
              </a:rPr>
              <a:t>• </a:t>
            </a:r>
            <a:r>
              <a:rPr lang="en-AU" sz="2400" dirty="0">
                <a:solidFill>
                  <a:srgbClr val="FF0000"/>
                </a:solidFill>
                <a:latin typeface="TimesNewRomanPSMT"/>
              </a:rPr>
              <a:t>Peer Reviewed Educational Materials</a:t>
            </a:r>
          </a:p>
          <a:p>
            <a:r>
              <a:rPr lang="en-AU" sz="2400" dirty="0">
                <a:solidFill>
                  <a:srgbClr val="FF0000"/>
                </a:solidFill>
                <a:latin typeface="SymbolMT"/>
              </a:rPr>
              <a:t>• </a:t>
            </a:r>
            <a:r>
              <a:rPr lang="en-AU" sz="2400" dirty="0">
                <a:solidFill>
                  <a:srgbClr val="FF0000"/>
                </a:solidFill>
                <a:latin typeface="TimesNewRomanPSMT"/>
              </a:rPr>
              <a:t>Enduring Materials (Peer Reviewed and Non-Peer Reviewed)</a:t>
            </a:r>
          </a:p>
          <a:p>
            <a:r>
              <a:rPr lang="en-AU" sz="2400" dirty="0">
                <a:solidFill>
                  <a:srgbClr val="FF0000"/>
                </a:solidFill>
                <a:latin typeface="SymbolMT"/>
              </a:rPr>
              <a:t>• </a:t>
            </a:r>
            <a:r>
              <a:rPr lang="en-AU" sz="2400" dirty="0">
                <a:solidFill>
                  <a:srgbClr val="FF0000"/>
                </a:solidFill>
                <a:latin typeface="TimesNewRomanPSMT"/>
              </a:rPr>
              <a:t>Other Forms of Educational Scholarship</a:t>
            </a:r>
            <a:endParaRPr lang="en-AU" sz="2400" dirty="0">
              <a:solidFill>
                <a:srgbClr val="FF0000"/>
              </a:solidFill>
            </a:endParaRPr>
          </a:p>
        </p:txBody>
      </p:sp>
    </p:spTree>
    <p:extLst>
      <p:ext uri="{BB962C8B-B14F-4D97-AF65-F5344CB8AC3E}">
        <p14:creationId xmlns:p14="http://schemas.microsoft.com/office/powerpoint/2010/main" val="9565965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984" y="0"/>
            <a:ext cx="2920992" cy="461665"/>
          </a:xfrm>
          <a:prstGeom prst="rect">
            <a:avLst/>
          </a:prstGeom>
        </p:spPr>
        <p:txBody>
          <a:bodyPr wrap="none">
            <a:spAutoFit/>
          </a:bodyPr>
          <a:lstStyle/>
          <a:p>
            <a:r>
              <a:rPr lang="en-AU" sz="2400" b="1" dirty="0">
                <a:solidFill>
                  <a:srgbClr val="FF0000"/>
                </a:solidFill>
                <a:latin typeface="Times New Roman" panose="02020603050405020304" pitchFamily="18" charset="0"/>
              </a:rPr>
              <a:t>Scholarship Defined</a:t>
            </a:r>
            <a:r>
              <a:rPr lang="en-AU" b="1" dirty="0">
                <a:latin typeface="Times New Roman" panose="02020603050405020304" pitchFamily="18" charset="0"/>
              </a:rPr>
              <a:t>:</a:t>
            </a:r>
            <a:endParaRPr lang="en-AU" dirty="0"/>
          </a:p>
        </p:txBody>
      </p:sp>
      <p:sp>
        <p:nvSpPr>
          <p:cNvPr id="3" name="Rectangle 2"/>
          <p:cNvSpPr/>
          <p:nvPr/>
        </p:nvSpPr>
        <p:spPr>
          <a:xfrm>
            <a:off x="1600984" y="607797"/>
            <a:ext cx="9699812" cy="5386090"/>
          </a:xfrm>
          <a:prstGeom prst="rect">
            <a:avLst/>
          </a:prstGeom>
        </p:spPr>
        <p:txBody>
          <a:bodyPr wrap="square">
            <a:spAutoFit/>
          </a:bodyPr>
          <a:lstStyle/>
          <a:p>
            <a:r>
              <a:rPr lang="en-AU" sz="2000" dirty="0">
                <a:solidFill>
                  <a:srgbClr val="002060"/>
                </a:solidFill>
                <a:latin typeface="TimesNewRomanPSMT"/>
              </a:rPr>
              <a:t>1) </a:t>
            </a:r>
            <a:r>
              <a:rPr lang="en-AU" sz="2000" b="1" dirty="0">
                <a:solidFill>
                  <a:srgbClr val="FF0000"/>
                </a:solidFill>
                <a:latin typeface="Times New Roman" panose="02020603050405020304" pitchFamily="18" charset="0"/>
              </a:rPr>
              <a:t>Clear goals </a:t>
            </a:r>
            <a:r>
              <a:rPr lang="en-AU" sz="2000" dirty="0">
                <a:solidFill>
                  <a:srgbClr val="002060"/>
                </a:solidFill>
                <a:latin typeface="TimesNewRomanPSMT"/>
              </a:rPr>
              <a:t>– the educator explicitly states the basic purposes for the work, and defines </a:t>
            </a:r>
            <a:r>
              <a:rPr lang="en-AU" sz="2000" dirty="0" smtClean="0">
                <a:solidFill>
                  <a:srgbClr val="002060"/>
                </a:solidFill>
                <a:latin typeface="TimesNewRomanPSMT"/>
              </a:rPr>
              <a:t>realistic, achievable </a:t>
            </a:r>
            <a:r>
              <a:rPr lang="en-AU" sz="2000" dirty="0">
                <a:solidFill>
                  <a:srgbClr val="002060"/>
                </a:solidFill>
                <a:latin typeface="TimesNewRomanPSMT"/>
              </a:rPr>
              <a:t>objectives, including desired goals and outcomes.</a:t>
            </a:r>
          </a:p>
          <a:p>
            <a:r>
              <a:rPr lang="en-AU" sz="2000" dirty="0">
                <a:solidFill>
                  <a:srgbClr val="002060"/>
                </a:solidFill>
                <a:latin typeface="TimesNewRomanPSMT"/>
              </a:rPr>
              <a:t>2) </a:t>
            </a:r>
            <a:r>
              <a:rPr lang="en-AU" sz="2000" b="1" dirty="0">
                <a:solidFill>
                  <a:srgbClr val="FF0000"/>
                </a:solidFill>
                <a:latin typeface="Times New Roman" panose="02020603050405020304" pitchFamily="18" charset="0"/>
              </a:rPr>
              <a:t>Adequate preparation </a:t>
            </a:r>
            <a:r>
              <a:rPr lang="en-AU" sz="2000" dirty="0">
                <a:solidFill>
                  <a:srgbClr val="002060"/>
                </a:solidFill>
                <a:latin typeface="TimesNewRomanPSMT"/>
              </a:rPr>
              <a:t>– the educator shows an understanding of existing scholarship relevant to </a:t>
            </a:r>
            <a:r>
              <a:rPr lang="en-AU" sz="2000" dirty="0" smtClean="0">
                <a:solidFill>
                  <a:srgbClr val="002060"/>
                </a:solidFill>
                <a:latin typeface="TimesNewRomanPSMT"/>
              </a:rPr>
              <a:t>the </a:t>
            </a:r>
            <a:r>
              <a:rPr lang="en-AU" sz="2000" dirty="0" err="1" smtClean="0">
                <a:solidFill>
                  <a:srgbClr val="002060"/>
                </a:solidFill>
                <a:latin typeface="TimesNewRomanPSMT"/>
              </a:rPr>
              <a:t>endeavor</a:t>
            </a:r>
            <a:r>
              <a:rPr lang="en-AU" sz="2000" dirty="0" smtClean="0">
                <a:solidFill>
                  <a:srgbClr val="002060"/>
                </a:solidFill>
                <a:latin typeface="TimesNewRomanPSMT"/>
              </a:rPr>
              <a:t> </a:t>
            </a:r>
            <a:r>
              <a:rPr lang="en-AU" sz="2000" dirty="0">
                <a:solidFill>
                  <a:srgbClr val="002060"/>
                </a:solidFill>
                <a:latin typeface="TimesNewRomanPSMT"/>
              </a:rPr>
              <a:t>and has skills and resources drawn from this research and from prior experience to advance </a:t>
            </a:r>
            <a:r>
              <a:rPr lang="en-AU" sz="2000" dirty="0" smtClean="0">
                <a:solidFill>
                  <a:srgbClr val="002060"/>
                </a:solidFill>
                <a:latin typeface="TimesNewRomanPSMT"/>
              </a:rPr>
              <a:t>the project</a:t>
            </a:r>
            <a:r>
              <a:rPr lang="en-AU" sz="2000" dirty="0">
                <a:solidFill>
                  <a:srgbClr val="002060"/>
                </a:solidFill>
                <a:latin typeface="TimesNewRomanPSMT"/>
              </a:rPr>
              <a:t>.</a:t>
            </a:r>
          </a:p>
          <a:p>
            <a:r>
              <a:rPr lang="en-AU" sz="2000" dirty="0">
                <a:solidFill>
                  <a:srgbClr val="002060"/>
                </a:solidFill>
                <a:latin typeface="TimesNewRomanPSMT"/>
              </a:rPr>
              <a:t>3) </a:t>
            </a:r>
            <a:r>
              <a:rPr lang="en-AU" sz="2000" b="1" dirty="0">
                <a:solidFill>
                  <a:srgbClr val="FF0000"/>
                </a:solidFill>
                <a:latin typeface="Times New Roman" panose="02020603050405020304" pitchFamily="18" charset="0"/>
              </a:rPr>
              <a:t>Appropriate methods </a:t>
            </a:r>
            <a:r>
              <a:rPr lang="en-AU" sz="2000" dirty="0">
                <a:solidFill>
                  <a:srgbClr val="002060"/>
                </a:solidFill>
                <a:latin typeface="TimesNewRomanPSMT"/>
              </a:rPr>
              <a:t>– in conjunction with the material and the context, the educator chooses, </a:t>
            </a:r>
            <a:r>
              <a:rPr lang="en-AU" sz="2000" dirty="0" smtClean="0">
                <a:solidFill>
                  <a:srgbClr val="002060"/>
                </a:solidFill>
                <a:latin typeface="TimesNewRomanPSMT"/>
              </a:rPr>
              <a:t>applies and</a:t>
            </a:r>
            <a:r>
              <a:rPr lang="en-AU" sz="2000" dirty="0">
                <a:solidFill>
                  <a:srgbClr val="002060"/>
                </a:solidFill>
                <a:latin typeface="TimesNewRomanPSMT"/>
              </a:rPr>
              <a:t>, if necessary, modifies methods wisely.</a:t>
            </a:r>
          </a:p>
          <a:p>
            <a:r>
              <a:rPr lang="en-AU" sz="2000" dirty="0">
                <a:solidFill>
                  <a:srgbClr val="002060"/>
                </a:solidFill>
                <a:latin typeface="TimesNewRomanPSMT"/>
              </a:rPr>
              <a:t>4) </a:t>
            </a:r>
            <a:r>
              <a:rPr lang="en-AU" sz="2000" b="1" dirty="0">
                <a:solidFill>
                  <a:srgbClr val="FF0000"/>
                </a:solidFill>
                <a:latin typeface="Times New Roman" panose="02020603050405020304" pitchFamily="18" charset="0"/>
              </a:rPr>
              <a:t>Significant results </a:t>
            </a:r>
            <a:r>
              <a:rPr lang="en-AU" sz="2000" dirty="0">
                <a:solidFill>
                  <a:srgbClr val="002060"/>
                </a:solidFill>
                <a:latin typeface="TimesNewRomanPSMT"/>
              </a:rPr>
              <a:t>– the educator achieves the goals, and contributes notably to the field in a manner </a:t>
            </a:r>
            <a:r>
              <a:rPr lang="en-AU" sz="2000" dirty="0" smtClean="0">
                <a:solidFill>
                  <a:srgbClr val="002060"/>
                </a:solidFill>
                <a:latin typeface="TimesNewRomanPSMT"/>
              </a:rPr>
              <a:t>that invites </a:t>
            </a:r>
            <a:r>
              <a:rPr lang="en-AU" sz="2000" dirty="0">
                <a:solidFill>
                  <a:srgbClr val="002060"/>
                </a:solidFill>
                <a:latin typeface="TimesNewRomanPSMT"/>
              </a:rPr>
              <a:t>further exploration</a:t>
            </a:r>
            <a:r>
              <a:rPr lang="en-AU" sz="2000" dirty="0" smtClean="0">
                <a:solidFill>
                  <a:srgbClr val="002060"/>
                </a:solidFill>
                <a:latin typeface="TimesNewRomanPSMT"/>
              </a:rPr>
              <a:t>.</a:t>
            </a:r>
            <a:r>
              <a:rPr lang="en-AU" sz="2000" dirty="0"/>
              <a:t> </a:t>
            </a:r>
            <a:endParaRPr lang="en-AU" sz="2000" dirty="0" smtClean="0"/>
          </a:p>
          <a:p>
            <a:r>
              <a:rPr lang="en-AU" sz="2400" dirty="0" smtClean="0">
                <a:solidFill>
                  <a:srgbClr val="002060"/>
                </a:solidFill>
              </a:rPr>
              <a:t>5</a:t>
            </a:r>
            <a:r>
              <a:rPr lang="en-AU" sz="2000" dirty="0">
                <a:solidFill>
                  <a:srgbClr val="002060"/>
                </a:solidFill>
              </a:rPr>
              <a:t>) </a:t>
            </a:r>
            <a:r>
              <a:rPr lang="en-AU" sz="2000" b="1" dirty="0">
                <a:solidFill>
                  <a:srgbClr val="FF0000"/>
                </a:solidFill>
              </a:rPr>
              <a:t>Effective presentation </a:t>
            </a:r>
            <a:r>
              <a:rPr lang="en-AU" sz="2000" dirty="0">
                <a:solidFill>
                  <a:srgbClr val="002060"/>
                </a:solidFill>
              </a:rPr>
              <a:t>– the educator uses a suitable style and organization to present the work with</a:t>
            </a:r>
          </a:p>
          <a:p>
            <a:r>
              <a:rPr lang="en-AU" sz="2000" dirty="0">
                <a:solidFill>
                  <a:srgbClr val="002060"/>
                </a:solidFill>
              </a:rPr>
              <a:t>clarity and integrity in appropriate forums to reach the intended audience.</a:t>
            </a:r>
          </a:p>
          <a:p>
            <a:r>
              <a:rPr lang="en-AU" sz="2000" dirty="0">
                <a:solidFill>
                  <a:srgbClr val="002060"/>
                </a:solidFill>
              </a:rPr>
              <a:t>6) </a:t>
            </a:r>
            <a:r>
              <a:rPr lang="en-AU" sz="2000" b="1" dirty="0">
                <a:solidFill>
                  <a:srgbClr val="FF0000"/>
                </a:solidFill>
              </a:rPr>
              <a:t>Reflective critique </a:t>
            </a:r>
            <a:r>
              <a:rPr lang="en-AU" sz="2000" dirty="0">
                <a:solidFill>
                  <a:srgbClr val="002060"/>
                </a:solidFill>
              </a:rPr>
              <a:t>– the educator thoughtfully assesses the work him/herself and uses the resulting</a:t>
            </a:r>
          </a:p>
          <a:p>
            <a:r>
              <a:rPr lang="en-AU" sz="2000" dirty="0">
                <a:solidFill>
                  <a:srgbClr val="002060"/>
                </a:solidFill>
              </a:rPr>
              <a:t>perceptions, along with reviews and critique from others, to refine, enhance or expand the original</a:t>
            </a:r>
          </a:p>
          <a:p>
            <a:r>
              <a:rPr lang="en-AU" sz="2000" dirty="0">
                <a:solidFill>
                  <a:srgbClr val="002060"/>
                </a:solidFill>
              </a:rPr>
              <a:t>concept.</a:t>
            </a:r>
            <a:endParaRPr lang="en-AU" sz="2000" dirty="0">
              <a:solidFill>
                <a:srgbClr val="002060"/>
              </a:solidFill>
            </a:endParaRPr>
          </a:p>
        </p:txBody>
      </p:sp>
    </p:spTree>
    <p:extLst>
      <p:ext uri="{BB962C8B-B14F-4D97-AF65-F5344CB8AC3E}">
        <p14:creationId xmlns:p14="http://schemas.microsoft.com/office/powerpoint/2010/main" val="3669912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74202" y="302359"/>
            <a:ext cx="10140876" cy="6555641"/>
          </a:xfrm>
          <a:prstGeom prst="rect">
            <a:avLst/>
          </a:prstGeom>
        </p:spPr>
        <p:txBody>
          <a:bodyPr wrap="square">
            <a:spAutoFit/>
          </a:bodyPr>
          <a:lstStyle/>
          <a:p>
            <a:pPr marL="342900" indent="-342900" algn="just">
              <a:buFont typeface="Arial" panose="020B0604020202020204" pitchFamily="34" charset="0"/>
              <a:buChar char="•"/>
            </a:pPr>
            <a:r>
              <a:rPr lang="en-AU" sz="2000" dirty="0" smtClean="0">
                <a:solidFill>
                  <a:srgbClr val="7030A0"/>
                </a:solidFill>
                <a:latin typeface="PT Sans"/>
              </a:rPr>
              <a:t>A </a:t>
            </a:r>
            <a:r>
              <a:rPr lang="en-AU" sz="2000" dirty="0">
                <a:solidFill>
                  <a:srgbClr val="7030A0"/>
                </a:solidFill>
                <a:latin typeface="PT Sans"/>
              </a:rPr>
              <a:t>rough continuum of practice experiences, from more to less student immersion in </a:t>
            </a:r>
            <a:r>
              <a:rPr lang="en-AU" sz="2000" dirty="0" smtClean="0">
                <a:solidFill>
                  <a:srgbClr val="7030A0"/>
                </a:solidFill>
                <a:latin typeface="PT Sans"/>
              </a:rPr>
              <a:t>practice: recognition </a:t>
            </a:r>
            <a:r>
              <a:rPr lang="en-AU" sz="2000" dirty="0">
                <a:solidFill>
                  <a:srgbClr val="7030A0"/>
                </a:solidFill>
                <a:latin typeface="PT Sans"/>
              </a:rPr>
              <a:t>of work-based learning (offered by the </a:t>
            </a:r>
            <a:r>
              <a:rPr lang="en-AU" sz="2000" dirty="0" smtClean="0">
                <a:solidFill>
                  <a:srgbClr val="7030A0"/>
                </a:solidFill>
                <a:latin typeface="PT Sans"/>
              </a:rPr>
              <a:t>university) recognition </a:t>
            </a:r>
            <a:r>
              <a:rPr lang="en-AU" sz="2000" dirty="0">
                <a:solidFill>
                  <a:srgbClr val="7030A0"/>
                </a:solidFill>
                <a:latin typeface="PT Sans"/>
              </a:rPr>
              <a:t>and intellectual extension of learning in practice</a:t>
            </a:r>
            <a:r>
              <a:rPr lang="en-AU" sz="2000" dirty="0" smtClean="0">
                <a:solidFill>
                  <a:srgbClr val="7030A0"/>
                </a:solidFill>
                <a:latin typeface="PT Sans"/>
              </a:rPr>
              <a:t>;</a:t>
            </a:r>
          </a:p>
          <a:p>
            <a:pPr marL="342900" indent="-342900">
              <a:buFont typeface="Arial" panose="020B0604020202020204" pitchFamily="34" charset="0"/>
              <a:buChar char="•"/>
            </a:pPr>
            <a:endParaRPr lang="en-AU" sz="2000" dirty="0">
              <a:solidFill>
                <a:srgbClr val="7030A0"/>
              </a:solidFill>
              <a:latin typeface="PT Sans"/>
            </a:endParaRPr>
          </a:p>
          <a:p>
            <a:pPr marL="342900" indent="-342900">
              <a:buFont typeface="Arial" panose="020B0604020202020204" pitchFamily="34" charset="0"/>
              <a:buChar char="•"/>
            </a:pPr>
            <a:r>
              <a:rPr lang="en-AU" sz="2000" dirty="0">
                <a:solidFill>
                  <a:srgbClr val="7030A0"/>
                </a:solidFill>
                <a:latin typeface="PT Sans"/>
              </a:rPr>
              <a:t>a wide range of internships and practicums what presupposes a deep involvement of enterprises into the educational process in general</a:t>
            </a:r>
            <a:r>
              <a:rPr lang="en-AU" sz="2000" dirty="0" smtClean="0">
                <a:solidFill>
                  <a:srgbClr val="7030A0"/>
                </a:solidFill>
                <a:latin typeface="PT Sans"/>
              </a:rPr>
              <a:t>;</a:t>
            </a:r>
          </a:p>
          <a:p>
            <a:pPr marL="342900" indent="-342900">
              <a:buFont typeface="Arial" panose="020B0604020202020204" pitchFamily="34" charset="0"/>
              <a:buChar char="•"/>
            </a:pPr>
            <a:endParaRPr lang="en-AU" sz="2000" dirty="0">
              <a:solidFill>
                <a:srgbClr val="7030A0"/>
              </a:solidFill>
              <a:latin typeface="PT Sans"/>
            </a:endParaRPr>
          </a:p>
          <a:p>
            <a:pPr marL="342900" indent="-342900">
              <a:buFont typeface="Arial" panose="020B0604020202020204" pitchFamily="34" charset="0"/>
              <a:buChar char="•"/>
            </a:pPr>
            <a:r>
              <a:rPr lang="en-AU" sz="2000" dirty="0">
                <a:solidFill>
                  <a:srgbClr val="7030A0"/>
                </a:solidFill>
                <a:latin typeface="PT Sans"/>
              </a:rPr>
              <a:t>field trips and visits, real and virtual</a:t>
            </a:r>
            <a:r>
              <a:rPr lang="en-AU" sz="2000" dirty="0" smtClean="0">
                <a:solidFill>
                  <a:srgbClr val="7030A0"/>
                </a:solidFill>
                <a:latin typeface="PT Sans"/>
              </a:rPr>
              <a:t>;</a:t>
            </a:r>
          </a:p>
          <a:p>
            <a:pPr marL="342900" indent="-342900">
              <a:buFont typeface="Arial" panose="020B0604020202020204" pitchFamily="34" charset="0"/>
              <a:buChar char="•"/>
            </a:pPr>
            <a:endParaRPr lang="en-AU" sz="2000" dirty="0">
              <a:solidFill>
                <a:srgbClr val="7030A0"/>
              </a:solidFill>
              <a:latin typeface="PT Sans"/>
            </a:endParaRPr>
          </a:p>
          <a:p>
            <a:pPr marL="342900" indent="-342900">
              <a:buFont typeface="Arial" panose="020B0604020202020204" pitchFamily="34" charset="0"/>
              <a:buChar char="•"/>
            </a:pPr>
            <a:r>
              <a:rPr lang="en-AU" sz="2000" dirty="0">
                <a:solidFill>
                  <a:srgbClr val="7030A0"/>
                </a:solidFill>
                <a:latin typeface="PT Sans"/>
              </a:rPr>
              <a:t>simulations and role plays: high to low fidelity, face-to-face or online</a:t>
            </a:r>
            <a:r>
              <a:rPr lang="en-AU" sz="2000" dirty="0" smtClean="0">
                <a:solidFill>
                  <a:srgbClr val="7030A0"/>
                </a:solidFill>
                <a:latin typeface="PT Sans"/>
              </a:rPr>
              <a:t>;</a:t>
            </a:r>
          </a:p>
          <a:p>
            <a:pPr marL="342900" indent="-342900">
              <a:buFont typeface="Arial" panose="020B0604020202020204" pitchFamily="34" charset="0"/>
              <a:buChar char="•"/>
            </a:pPr>
            <a:endParaRPr lang="en-AU" sz="2000" dirty="0">
              <a:solidFill>
                <a:srgbClr val="7030A0"/>
              </a:solidFill>
              <a:latin typeface="PT Sans"/>
            </a:endParaRPr>
          </a:p>
          <a:p>
            <a:pPr marL="342900" indent="-342900">
              <a:buFont typeface="Arial" panose="020B0604020202020204" pitchFamily="34" charset="0"/>
              <a:buChar char="•"/>
            </a:pPr>
            <a:r>
              <a:rPr lang="en-AU" sz="2000" dirty="0">
                <a:solidFill>
                  <a:srgbClr val="7030A0"/>
                </a:solidFill>
                <a:latin typeface="PT Sans"/>
              </a:rPr>
              <a:t>problem-based, issues-based or practice case-based approaches to learning in subjects (popular case studies</a:t>
            </a:r>
            <a:r>
              <a:rPr lang="en-AU" sz="2000" dirty="0" smtClean="0">
                <a:solidFill>
                  <a:srgbClr val="7030A0"/>
                </a:solidFill>
                <a:latin typeface="PT Sans"/>
              </a:rPr>
              <a:t>);</a:t>
            </a:r>
          </a:p>
          <a:p>
            <a:pPr marL="342900" indent="-342900">
              <a:buFont typeface="Arial" panose="020B0604020202020204" pitchFamily="34" charset="0"/>
              <a:buChar char="•"/>
            </a:pPr>
            <a:endParaRPr lang="en-AU" sz="2000" dirty="0">
              <a:solidFill>
                <a:srgbClr val="7030A0"/>
              </a:solidFill>
              <a:latin typeface="PT Sans"/>
            </a:endParaRPr>
          </a:p>
          <a:p>
            <a:pPr marL="342900" indent="-342900">
              <a:buFont typeface="Arial" panose="020B0604020202020204" pitchFamily="34" charset="0"/>
              <a:buChar char="•"/>
            </a:pPr>
            <a:r>
              <a:rPr lang="en-AU" sz="2000" dirty="0">
                <a:solidFill>
                  <a:srgbClr val="7030A0"/>
                </a:solidFill>
                <a:latin typeface="PT Sans"/>
              </a:rPr>
              <a:t>student use of cutting-edge technologies in practice-based scenarios</a:t>
            </a:r>
            <a:r>
              <a:rPr lang="en-AU" sz="2000" dirty="0" smtClean="0">
                <a:solidFill>
                  <a:srgbClr val="7030A0"/>
                </a:solidFill>
                <a:latin typeface="PT Sans"/>
              </a:rPr>
              <a:t>;</a:t>
            </a:r>
          </a:p>
          <a:p>
            <a:pPr marL="342900" indent="-342900">
              <a:buFont typeface="Arial" panose="020B0604020202020204" pitchFamily="34" charset="0"/>
              <a:buChar char="•"/>
            </a:pPr>
            <a:endParaRPr lang="en-AU" sz="2000" dirty="0">
              <a:solidFill>
                <a:srgbClr val="7030A0"/>
              </a:solidFill>
              <a:latin typeface="PT Sans"/>
            </a:endParaRPr>
          </a:p>
          <a:p>
            <a:pPr marL="342900" indent="-342900">
              <a:buFont typeface="Arial" panose="020B0604020202020204" pitchFamily="34" charset="0"/>
              <a:buChar char="•"/>
            </a:pPr>
            <a:r>
              <a:rPr lang="en-AU" sz="2000" dirty="0">
                <a:solidFill>
                  <a:srgbClr val="7030A0"/>
                </a:solidFill>
                <a:latin typeface="PT Sans"/>
              </a:rPr>
              <a:t>student-created media resources that illustrate aspects of practice, including podcasts and </a:t>
            </a:r>
            <a:r>
              <a:rPr lang="en-AU" sz="2000" dirty="0" err="1">
                <a:solidFill>
                  <a:srgbClr val="7030A0"/>
                </a:solidFill>
                <a:latin typeface="PT Sans"/>
              </a:rPr>
              <a:t>vodcasts</a:t>
            </a:r>
            <a:r>
              <a:rPr lang="en-AU" sz="2000" dirty="0">
                <a:solidFill>
                  <a:srgbClr val="7030A0"/>
                </a:solidFill>
                <a:latin typeface="PT Sans"/>
              </a:rPr>
              <a:t> (higher immersion for the creators, lower for other users</a:t>
            </a:r>
            <a:r>
              <a:rPr lang="en-AU" sz="2000" dirty="0" smtClean="0">
                <a:solidFill>
                  <a:srgbClr val="7030A0"/>
                </a:solidFill>
                <a:latin typeface="PT Sans"/>
              </a:rPr>
              <a:t>);</a:t>
            </a:r>
          </a:p>
          <a:p>
            <a:pPr marL="342900" indent="-342900">
              <a:buFont typeface="Arial" panose="020B0604020202020204" pitchFamily="34" charset="0"/>
              <a:buChar char="•"/>
            </a:pPr>
            <a:endParaRPr lang="en-AU" sz="2000" dirty="0">
              <a:solidFill>
                <a:srgbClr val="7030A0"/>
              </a:solidFill>
              <a:latin typeface="PT Sans"/>
            </a:endParaRPr>
          </a:p>
          <a:p>
            <a:pPr marL="342900" indent="-342900">
              <a:buFont typeface="Arial" panose="020B0604020202020204" pitchFamily="34" charset="0"/>
              <a:buChar char="•"/>
            </a:pPr>
            <a:r>
              <a:rPr lang="en-AU" sz="2000" dirty="0">
                <a:solidFill>
                  <a:srgbClr val="7030A0"/>
                </a:solidFill>
                <a:latin typeface="PT Sans"/>
              </a:rPr>
              <a:t>guest lectures and </a:t>
            </a:r>
            <a:r>
              <a:rPr lang="en-AU" sz="2000" dirty="0" err="1">
                <a:solidFill>
                  <a:srgbClr val="7030A0"/>
                </a:solidFill>
                <a:latin typeface="PT Sans"/>
              </a:rPr>
              <a:t>vodcasts</a:t>
            </a:r>
            <a:r>
              <a:rPr lang="en-AU" sz="2000" dirty="0">
                <a:solidFill>
                  <a:srgbClr val="7030A0"/>
                </a:solidFill>
                <a:latin typeface="PT Sans"/>
              </a:rPr>
              <a:t> or podcasts from professional practitioners (again there is a reference to the link between business and university).</a:t>
            </a:r>
          </a:p>
        </p:txBody>
      </p:sp>
    </p:spTree>
    <p:extLst>
      <p:ext uri="{BB962C8B-B14F-4D97-AF65-F5344CB8AC3E}">
        <p14:creationId xmlns:p14="http://schemas.microsoft.com/office/powerpoint/2010/main" val="2620560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9961" y="291425"/>
            <a:ext cx="9602993" cy="4431983"/>
          </a:xfrm>
          <a:prstGeom prst="rect">
            <a:avLst/>
          </a:prstGeom>
        </p:spPr>
        <p:txBody>
          <a:bodyPr wrap="square">
            <a:spAutoFit/>
          </a:bodyPr>
          <a:lstStyle/>
          <a:p>
            <a:r>
              <a:rPr lang="en-AU" b="1" dirty="0">
                <a:solidFill>
                  <a:srgbClr val="FF0000"/>
                </a:solidFill>
                <a:latin typeface="Times New Roman" panose="02020603050405020304" pitchFamily="18" charset="0"/>
              </a:rPr>
              <a:t>Peer Review and Dissemination:</a:t>
            </a:r>
          </a:p>
          <a:p>
            <a:r>
              <a:rPr lang="en-AU" sz="2400" dirty="0">
                <a:solidFill>
                  <a:srgbClr val="7030A0"/>
                </a:solidFill>
                <a:latin typeface="TimesNewRomanPSMT"/>
              </a:rPr>
              <a:t>The expansion of the concept of scholarship to include other kinds of academic work besides traditional </a:t>
            </a:r>
            <a:r>
              <a:rPr lang="en-AU" sz="2400" dirty="0" smtClean="0">
                <a:solidFill>
                  <a:srgbClr val="7030A0"/>
                </a:solidFill>
                <a:latin typeface="TimesNewRomanPSMT"/>
              </a:rPr>
              <a:t>research and </a:t>
            </a:r>
            <a:r>
              <a:rPr lang="en-AU" sz="2400" dirty="0">
                <a:solidFill>
                  <a:srgbClr val="7030A0"/>
                </a:solidFill>
                <a:latin typeface="TimesNewRomanPSMT"/>
              </a:rPr>
              <a:t>the widespread acceptance of the six </a:t>
            </a:r>
            <a:r>
              <a:rPr lang="en-AU" sz="2400" i="1" dirty="0">
                <a:solidFill>
                  <a:srgbClr val="7030A0"/>
                </a:solidFill>
                <a:latin typeface="Times New Roman" panose="02020603050405020304" pitchFamily="18" charset="0"/>
              </a:rPr>
              <a:t>Scholarship Assessed </a:t>
            </a:r>
            <a:r>
              <a:rPr lang="en-AU" sz="2400" dirty="0">
                <a:solidFill>
                  <a:srgbClr val="7030A0"/>
                </a:solidFill>
                <a:latin typeface="TimesNewRomanPSMT"/>
              </a:rPr>
              <a:t>criteria for scholarship only compliments the </a:t>
            </a:r>
            <a:r>
              <a:rPr lang="en-AU" sz="2400" dirty="0" smtClean="0">
                <a:solidFill>
                  <a:srgbClr val="7030A0"/>
                </a:solidFill>
                <a:latin typeface="TimesNewRomanPSMT"/>
              </a:rPr>
              <a:t>roles that </a:t>
            </a:r>
            <a:r>
              <a:rPr lang="en-AU" sz="2400" dirty="0">
                <a:solidFill>
                  <a:srgbClr val="7030A0"/>
                </a:solidFill>
                <a:latin typeface="TimesNewRomanPSMT"/>
              </a:rPr>
              <a:t>peer review and dissemination continue to play in all higher education, including medical and </a:t>
            </a:r>
            <a:r>
              <a:rPr lang="en-AU" sz="2400" dirty="0" smtClean="0">
                <a:solidFill>
                  <a:srgbClr val="7030A0"/>
                </a:solidFill>
                <a:latin typeface="TimesNewRomanPSMT"/>
              </a:rPr>
              <a:t>dental education.</a:t>
            </a:r>
          </a:p>
          <a:p>
            <a:endParaRPr lang="en-AU" sz="2400" dirty="0">
              <a:latin typeface="TimesNewRomanPSMT"/>
            </a:endParaRPr>
          </a:p>
          <a:p>
            <a:r>
              <a:rPr lang="en-AU" sz="2400" dirty="0" smtClean="0">
                <a:latin typeface="TimesNewRomanPSMT"/>
              </a:rPr>
              <a:t> </a:t>
            </a:r>
            <a:r>
              <a:rPr lang="en-AU" sz="2400" dirty="0">
                <a:solidFill>
                  <a:srgbClr val="7030A0"/>
                </a:solidFill>
                <a:latin typeface="TimesNewRomanPSMT"/>
              </a:rPr>
              <a:t>Peer review has always been a systematic evaluation tool in assessing research and now, given </a:t>
            </a:r>
            <a:r>
              <a:rPr lang="en-AU" sz="2400" dirty="0" smtClean="0">
                <a:solidFill>
                  <a:srgbClr val="7030A0"/>
                </a:solidFill>
                <a:latin typeface="TimesNewRomanPSMT"/>
              </a:rPr>
              <a:t>the </a:t>
            </a:r>
            <a:r>
              <a:rPr lang="en-AU" sz="2400" i="1" dirty="0" smtClean="0">
                <a:solidFill>
                  <a:srgbClr val="FF0000"/>
                </a:solidFill>
                <a:latin typeface="Times New Roman" panose="02020603050405020304" pitchFamily="18" charset="0"/>
              </a:rPr>
              <a:t>Scholarship </a:t>
            </a:r>
            <a:r>
              <a:rPr lang="en-AU" sz="2400" i="1" dirty="0">
                <a:solidFill>
                  <a:srgbClr val="FF0000"/>
                </a:solidFill>
                <a:latin typeface="Times New Roman" panose="02020603050405020304" pitchFamily="18" charset="0"/>
              </a:rPr>
              <a:t>Assessed </a:t>
            </a:r>
            <a:r>
              <a:rPr lang="en-AU" sz="2400" dirty="0">
                <a:solidFill>
                  <a:srgbClr val="7030A0"/>
                </a:solidFill>
                <a:latin typeface="TimesNewRomanPSMT"/>
              </a:rPr>
              <a:t>criteria, peer reviewers are readily able to judge whether work in any domain meets </a:t>
            </a:r>
            <a:r>
              <a:rPr lang="en-AU" sz="2400" dirty="0" smtClean="0">
                <a:solidFill>
                  <a:srgbClr val="7030A0"/>
                </a:solidFill>
                <a:latin typeface="TimesNewRomanPSMT"/>
              </a:rPr>
              <a:t>the quality </a:t>
            </a:r>
            <a:r>
              <a:rPr lang="en-AU" sz="2400" dirty="0">
                <a:solidFill>
                  <a:srgbClr val="7030A0"/>
                </a:solidFill>
                <a:latin typeface="TimesNewRomanPSMT"/>
              </a:rPr>
              <a:t>and standards of scholarship in the academic </a:t>
            </a:r>
            <a:r>
              <a:rPr lang="en-AU" sz="2400" dirty="0" smtClean="0">
                <a:solidFill>
                  <a:srgbClr val="7030A0"/>
                </a:solidFill>
                <a:latin typeface="TimesNewRomanPSMT"/>
              </a:rPr>
              <a:t>community</a:t>
            </a:r>
            <a:r>
              <a:rPr lang="en-AU" sz="2400" dirty="0">
                <a:solidFill>
                  <a:srgbClr val="7030A0"/>
                </a:solidFill>
                <a:latin typeface="TimesNewRomanPSMT"/>
              </a:rPr>
              <a:t>.</a:t>
            </a:r>
            <a:endParaRPr lang="en-AU" sz="2400" dirty="0">
              <a:solidFill>
                <a:srgbClr val="7030A0"/>
              </a:solidFill>
            </a:endParaRPr>
          </a:p>
        </p:txBody>
      </p:sp>
    </p:spTree>
    <p:extLst>
      <p:ext uri="{BB962C8B-B14F-4D97-AF65-F5344CB8AC3E}">
        <p14:creationId xmlns:p14="http://schemas.microsoft.com/office/powerpoint/2010/main" val="18220651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46881" y="0"/>
            <a:ext cx="5298238" cy="6858000"/>
          </a:xfrm>
          <a:prstGeom prst="rect">
            <a:avLst/>
          </a:prstGeom>
        </p:spPr>
      </p:pic>
    </p:spTree>
    <p:extLst>
      <p:ext uri="{BB962C8B-B14F-4D97-AF65-F5344CB8AC3E}">
        <p14:creationId xmlns:p14="http://schemas.microsoft.com/office/powerpoint/2010/main" val="27865187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46881" y="0"/>
            <a:ext cx="5298238" cy="6858000"/>
          </a:xfrm>
          <a:prstGeom prst="rect">
            <a:avLst/>
          </a:prstGeom>
        </p:spPr>
      </p:pic>
    </p:spTree>
    <p:extLst>
      <p:ext uri="{BB962C8B-B14F-4D97-AF65-F5344CB8AC3E}">
        <p14:creationId xmlns:p14="http://schemas.microsoft.com/office/powerpoint/2010/main" val="22026432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46881" y="0"/>
            <a:ext cx="5298238" cy="6858000"/>
          </a:xfrm>
          <a:prstGeom prst="rect">
            <a:avLst/>
          </a:prstGeom>
        </p:spPr>
      </p:pic>
    </p:spTree>
    <p:extLst>
      <p:ext uri="{BB962C8B-B14F-4D97-AF65-F5344CB8AC3E}">
        <p14:creationId xmlns:p14="http://schemas.microsoft.com/office/powerpoint/2010/main" val="3500763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5566" y="599345"/>
            <a:ext cx="9710569" cy="5262979"/>
          </a:xfrm>
          <a:prstGeom prst="rect">
            <a:avLst/>
          </a:prstGeom>
        </p:spPr>
        <p:txBody>
          <a:bodyPr wrap="square">
            <a:spAutoFit/>
          </a:bodyPr>
          <a:lstStyle/>
          <a:p>
            <a:pPr marL="342900" indent="-342900" algn="just">
              <a:buFont typeface="Arial" panose="020B0604020202020204" pitchFamily="34" charset="0"/>
              <a:buChar char="•"/>
            </a:pPr>
            <a:r>
              <a:rPr lang="en-AU" sz="2400" b="1" dirty="0" smtClean="0">
                <a:solidFill>
                  <a:srgbClr val="7030A0"/>
                </a:solidFill>
                <a:latin typeface="PT Sans"/>
              </a:rPr>
              <a:t>Professional </a:t>
            </a:r>
            <a:r>
              <a:rPr lang="en-AU" sz="2400" b="1" dirty="0">
                <a:solidFill>
                  <a:srgbClr val="7030A0"/>
                </a:solidFill>
                <a:latin typeface="PT Sans"/>
              </a:rPr>
              <a:t>development organisers suggest using the following guidelines</a:t>
            </a:r>
            <a:r>
              <a:rPr lang="en-AU" sz="2400" b="1" dirty="0" smtClean="0">
                <a:solidFill>
                  <a:srgbClr val="7030A0"/>
                </a:solidFill>
                <a:latin typeface="PT Sans"/>
              </a:rPr>
              <a:t>:</a:t>
            </a:r>
          </a:p>
          <a:p>
            <a:pPr marL="342900" indent="-342900" algn="just">
              <a:buFont typeface="Arial" panose="020B0604020202020204" pitchFamily="34" charset="0"/>
              <a:buChar char="•"/>
            </a:pPr>
            <a:endParaRPr lang="en-AU" sz="2400" b="1" dirty="0">
              <a:solidFill>
                <a:srgbClr val="7030A0"/>
              </a:solidFill>
              <a:latin typeface="PT Sans"/>
            </a:endParaRPr>
          </a:p>
          <a:p>
            <a:pPr marL="342900" indent="-342900">
              <a:buFont typeface="Arial" panose="020B0604020202020204" pitchFamily="34" charset="0"/>
              <a:buChar char="•"/>
            </a:pPr>
            <a:r>
              <a:rPr lang="en-AU" sz="2400" b="1" dirty="0">
                <a:solidFill>
                  <a:srgbClr val="7030A0"/>
                </a:solidFill>
                <a:latin typeface="PT Sans"/>
              </a:rPr>
              <a:t>Begin with the end in mind and plan for this end-result</a:t>
            </a:r>
            <a:r>
              <a:rPr lang="en-AU" sz="2400" b="1" dirty="0" smtClean="0">
                <a:solidFill>
                  <a:srgbClr val="7030A0"/>
                </a:solidFill>
                <a:latin typeface="PT Sans"/>
              </a:rPr>
              <a:t>.</a:t>
            </a:r>
          </a:p>
          <a:p>
            <a:pPr marL="342900" indent="-342900">
              <a:buFont typeface="Arial" panose="020B0604020202020204" pitchFamily="34" charset="0"/>
              <a:buChar char="•"/>
            </a:pPr>
            <a:endParaRPr lang="en-AU" sz="2400" b="1" dirty="0">
              <a:solidFill>
                <a:srgbClr val="7030A0"/>
              </a:solidFill>
              <a:latin typeface="PT Sans"/>
            </a:endParaRPr>
          </a:p>
          <a:p>
            <a:pPr marL="342900" indent="-342900">
              <a:buFont typeface="Arial" panose="020B0604020202020204" pitchFamily="34" charset="0"/>
              <a:buChar char="•"/>
            </a:pPr>
            <a:r>
              <a:rPr lang="en-AU" sz="2400" b="1" dirty="0">
                <a:solidFill>
                  <a:srgbClr val="7030A0"/>
                </a:solidFill>
                <a:latin typeface="PT Sans"/>
              </a:rPr>
              <a:t>Craft the driving question; select and refine a central question</a:t>
            </a:r>
            <a:r>
              <a:rPr lang="en-AU" sz="2400" b="1" dirty="0" smtClean="0">
                <a:solidFill>
                  <a:srgbClr val="7030A0"/>
                </a:solidFill>
                <a:latin typeface="PT Sans"/>
              </a:rPr>
              <a:t>.</a:t>
            </a:r>
          </a:p>
          <a:p>
            <a:pPr marL="342900" indent="-342900">
              <a:buFont typeface="Arial" panose="020B0604020202020204" pitchFamily="34" charset="0"/>
              <a:buChar char="•"/>
            </a:pPr>
            <a:endParaRPr lang="en-AU" sz="2400" b="1" dirty="0">
              <a:solidFill>
                <a:srgbClr val="7030A0"/>
              </a:solidFill>
              <a:latin typeface="PT Sans"/>
            </a:endParaRPr>
          </a:p>
          <a:p>
            <a:pPr marL="342900" indent="-342900">
              <a:buFont typeface="Arial" panose="020B0604020202020204" pitchFamily="34" charset="0"/>
              <a:buChar char="•"/>
            </a:pPr>
            <a:r>
              <a:rPr lang="en-AU" sz="2400" b="1" dirty="0">
                <a:solidFill>
                  <a:srgbClr val="7030A0"/>
                </a:solidFill>
                <a:latin typeface="PT Sans"/>
              </a:rPr>
              <a:t>Plan the assessment and define outcomes and assessment criteria</a:t>
            </a:r>
            <a:r>
              <a:rPr lang="en-AU" sz="2400" b="1" dirty="0" smtClean="0">
                <a:solidFill>
                  <a:srgbClr val="7030A0"/>
                </a:solidFill>
                <a:latin typeface="PT Sans"/>
              </a:rPr>
              <a:t>.</a:t>
            </a:r>
          </a:p>
          <a:p>
            <a:pPr marL="342900" indent="-342900">
              <a:buFont typeface="Arial" panose="020B0604020202020204" pitchFamily="34" charset="0"/>
              <a:buChar char="•"/>
            </a:pPr>
            <a:endParaRPr lang="en-AU" sz="2400" b="1" dirty="0">
              <a:solidFill>
                <a:srgbClr val="7030A0"/>
              </a:solidFill>
              <a:latin typeface="PT Sans"/>
            </a:endParaRPr>
          </a:p>
          <a:p>
            <a:pPr marL="342900" indent="-342900">
              <a:buFont typeface="Arial" panose="020B0604020202020204" pitchFamily="34" charset="0"/>
              <a:buChar char="•"/>
            </a:pPr>
            <a:r>
              <a:rPr lang="en-AU" sz="2400" b="1" dirty="0">
                <a:solidFill>
                  <a:srgbClr val="7030A0"/>
                </a:solidFill>
                <a:latin typeface="PT Sans"/>
              </a:rPr>
              <a:t>Map the project: decide how to structure the project</a:t>
            </a:r>
            <a:r>
              <a:rPr lang="en-AU" sz="2400" b="1" dirty="0" smtClean="0">
                <a:solidFill>
                  <a:srgbClr val="7030A0"/>
                </a:solidFill>
                <a:latin typeface="PT Sans"/>
              </a:rPr>
              <a:t>.</a:t>
            </a:r>
          </a:p>
          <a:p>
            <a:pPr marL="342900" indent="-342900">
              <a:buFont typeface="Arial" panose="020B0604020202020204" pitchFamily="34" charset="0"/>
              <a:buChar char="•"/>
            </a:pPr>
            <a:endParaRPr lang="en-AU" sz="2400" b="1" dirty="0">
              <a:solidFill>
                <a:srgbClr val="7030A0"/>
              </a:solidFill>
              <a:latin typeface="PT Sans"/>
            </a:endParaRPr>
          </a:p>
          <a:p>
            <a:pPr marL="342900" indent="-342900">
              <a:buFont typeface="Arial" panose="020B0604020202020204" pitchFamily="34" charset="0"/>
              <a:buChar char="•"/>
            </a:pPr>
            <a:r>
              <a:rPr lang="en-AU" sz="2400" b="1" dirty="0">
                <a:solidFill>
                  <a:srgbClr val="7030A0"/>
                </a:solidFill>
                <a:latin typeface="PT Sans"/>
              </a:rPr>
              <a:t>Manage the process: find tools and strategies for successful projects</a:t>
            </a:r>
          </a:p>
        </p:txBody>
      </p:sp>
    </p:spTree>
    <p:extLst>
      <p:ext uri="{BB962C8B-B14F-4D97-AF65-F5344CB8AC3E}">
        <p14:creationId xmlns:p14="http://schemas.microsoft.com/office/powerpoint/2010/main" val="4022378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0258" y="1093689"/>
            <a:ext cx="10736132" cy="4447371"/>
          </a:xfrm>
          <a:prstGeom prst="rect">
            <a:avLst/>
          </a:prstGeom>
        </p:spPr>
        <p:txBody>
          <a:bodyPr wrap="square">
            <a:spAutoFit/>
          </a:bodyPr>
          <a:lstStyle/>
          <a:p>
            <a:endParaRPr lang="en-AU" sz="1100" dirty="0">
              <a:solidFill>
                <a:srgbClr val="000000"/>
              </a:solidFill>
              <a:latin typeface="Arial" panose="020B0604020202020204" pitchFamily="34" charset="0"/>
            </a:endParaRPr>
          </a:p>
          <a:p>
            <a:r>
              <a:rPr lang="en-AU" sz="3200" dirty="0">
                <a:solidFill>
                  <a:srgbClr val="FF0000"/>
                </a:solidFill>
                <a:latin typeface="Arial" panose="020B0604020202020204" pitchFamily="34" charset="0"/>
              </a:rPr>
              <a:t>TYPE OF STUDIES </a:t>
            </a:r>
          </a:p>
          <a:p>
            <a:r>
              <a:rPr lang="en-AU" sz="2400" dirty="0">
                <a:solidFill>
                  <a:srgbClr val="7030A0"/>
                </a:solidFill>
                <a:latin typeface="Arial" panose="020B0604020202020204" pitchFamily="34" charset="0"/>
              </a:rPr>
              <a:t>•Professional studies: </a:t>
            </a:r>
          </a:p>
          <a:p>
            <a:r>
              <a:rPr lang="en-AU" sz="2400" dirty="0">
                <a:solidFill>
                  <a:srgbClr val="7030A0"/>
                </a:solidFill>
                <a:latin typeface="Arial" panose="020B0604020202020204" pitchFamily="34" charset="0"/>
              </a:rPr>
              <a:t>–Offer an adequate level of professional competences to qualify for employment; </a:t>
            </a:r>
          </a:p>
          <a:p>
            <a:r>
              <a:rPr lang="en-AU" sz="2400" dirty="0">
                <a:solidFill>
                  <a:srgbClr val="7030A0"/>
                </a:solidFill>
                <a:latin typeface="Arial" panose="020B0604020202020204" pitchFamily="34" charset="0"/>
              </a:rPr>
              <a:t>–Mainly delivered by polytechnic, colleges and schools of professional higher education; </a:t>
            </a:r>
          </a:p>
          <a:p>
            <a:r>
              <a:rPr lang="en-AU" sz="2400" dirty="0">
                <a:solidFill>
                  <a:srgbClr val="7030A0"/>
                </a:solidFill>
                <a:latin typeface="Arial" panose="020B0604020202020204" pitchFamily="34" charset="0"/>
              </a:rPr>
              <a:t>–Very rare at universities. </a:t>
            </a:r>
          </a:p>
          <a:p>
            <a:r>
              <a:rPr lang="en-AU" sz="2400" dirty="0">
                <a:solidFill>
                  <a:srgbClr val="7030A0"/>
                </a:solidFill>
                <a:latin typeface="Arial" panose="020B0604020202020204" pitchFamily="34" charset="0"/>
              </a:rPr>
              <a:t>•Academic studies: </a:t>
            </a:r>
          </a:p>
          <a:p>
            <a:r>
              <a:rPr lang="en-AU" sz="2400" dirty="0">
                <a:solidFill>
                  <a:srgbClr val="7030A0"/>
                </a:solidFill>
                <a:latin typeface="Arial" panose="020B0604020202020204" pitchFamily="34" charset="0"/>
              </a:rPr>
              <a:t>–Prepare for scientific work and develop competences for implementation of scientific achievements; </a:t>
            </a:r>
          </a:p>
          <a:p>
            <a:r>
              <a:rPr lang="en-AU" sz="2400" dirty="0">
                <a:solidFill>
                  <a:srgbClr val="7030A0"/>
                </a:solidFill>
                <a:latin typeface="Arial" panose="020B0604020202020204" pitchFamily="34" charset="0"/>
              </a:rPr>
              <a:t>–Exclusively offered by universities. </a:t>
            </a:r>
          </a:p>
        </p:txBody>
      </p:sp>
    </p:spTree>
    <p:extLst>
      <p:ext uri="{BB962C8B-B14F-4D97-AF65-F5344CB8AC3E}">
        <p14:creationId xmlns:p14="http://schemas.microsoft.com/office/powerpoint/2010/main" val="1460199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75417" y="582752"/>
            <a:ext cx="6096000" cy="2400657"/>
          </a:xfrm>
          <a:prstGeom prst="rect">
            <a:avLst/>
          </a:prstGeom>
        </p:spPr>
        <p:txBody>
          <a:bodyPr>
            <a:spAutoFit/>
          </a:bodyPr>
          <a:lstStyle/>
          <a:p>
            <a:endParaRPr lang="en-AU" sz="1100" dirty="0">
              <a:solidFill>
                <a:srgbClr val="000000"/>
              </a:solidFill>
              <a:latin typeface="Arial" panose="020B0604020202020204" pitchFamily="34" charset="0"/>
            </a:endParaRPr>
          </a:p>
          <a:p>
            <a:endParaRPr lang="en-AU" sz="1100" dirty="0">
              <a:latin typeface="Arial" panose="020B0604020202020204" pitchFamily="34" charset="0"/>
            </a:endParaRPr>
          </a:p>
          <a:p>
            <a:r>
              <a:rPr lang="en-AU" sz="2000" b="1" dirty="0" smtClean="0">
                <a:solidFill>
                  <a:srgbClr val="FF0000"/>
                </a:solidFill>
                <a:latin typeface="Arial" panose="020B0604020202020204" pitchFamily="34" charset="0"/>
              </a:rPr>
              <a:t>Practical </a:t>
            </a:r>
            <a:r>
              <a:rPr lang="en-AU" sz="2000" b="1" dirty="0">
                <a:solidFill>
                  <a:srgbClr val="FF0000"/>
                </a:solidFill>
                <a:latin typeface="Arial" panose="020B0604020202020204" pitchFamily="34" charset="0"/>
              </a:rPr>
              <a:t>elements such as</a:t>
            </a:r>
            <a:r>
              <a:rPr lang="en-AU" b="1" dirty="0">
                <a:solidFill>
                  <a:srgbClr val="FF0000"/>
                </a:solidFill>
                <a:latin typeface="Arial" panose="020B0604020202020204" pitchFamily="34" charset="0"/>
              </a:rPr>
              <a:t>: </a:t>
            </a:r>
          </a:p>
          <a:p>
            <a:r>
              <a:rPr lang="en-AU" b="1" dirty="0">
                <a:solidFill>
                  <a:srgbClr val="FF0000"/>
                </a:solidFill>
                <a:latin typeface="Arial" panose="020B0604020202020204" pitchFamily="34" charset="0"/>
              </a:rPr>
              <a:t>–Work placements; </a:t>
            </a:r>
          </a:p>
          <a:p>
            <a:r>
              <a:rPr lang="en-AU" b="1" dirty="0">
                <a:solidFill>
                  <a:srgbClr val="FF0000"/>
                </a:solidFill>
                <a:latin typeface="Arial" panose="020B0604020202020204" pitchFamily="34" charset="0"/>
              </a:rPr>
              <a:t>–Fieldwork; </a:t>
            </a:r>
          </a:p>
          <a:p>
            <a:r>
              <a:rPr lang="en-AU" b="1" dirty="0">
                <a:solidFill>
                  <a:srgbClr val="FF0000"/>
                </a:solidFill>
                <a:latin typeface="Arial" panose="020B0604020202020204" pitchFamily="34" charset="0"/>
              </a:rPr>
              <a:t>–Practicum; </a:t>
            </a:r>
          </a:p>
          <a:p>
            <a:r>
              <a:rPr lang="en-AU" b="1" dirty="0">
                <a:solidFill>
                  <a:srgbClr val="FF0000"/>
                </a:solidFill>
                <a:latin typeface="Arial" panose="020B0604020202020204" pitchFamily="34" charset="0"/>
              </a:rPr>
              <a:t>–Laboratory exercises; </a:t>
            </a:r>
          </a:p>
          <a:p>
            <a:r>
              <a:rPr lang="en-AU" b="1" dirty="0">
                <a:solidFill>
                  <a:srgbClr val="FF0000"/>
                </a:solidFill>
                <a:latin typeface="Arial" panose="020B0604020202020204" pitchFamily="34" charset="0"/>
              </a:rPr>
              <a:t>–Projects; </a:t>
            </a:r>
          </a:p>
          <a:p>
            <a:r>
              <a:rPr lang="en-AU" b="1" dirty="0">
                <a:solidFill>
                  <a:srgbClr val="FF0000"/>
                </a:solidFill>
                <a:latin typeface="Arial" panose="020B0604020202020204" pitchFamily="34" charset="0"/>
              </a:rPr>
              <a:t>–Volunteering; </a:t>
            </a:r>
          </a:p>
        </p:txBody>
      </p:sp>
      <p:sp>
        <p:nvSpPr>
          <p:cNvPr id="3" name="Rectangle 2"/>
          <p:cNvSpPr/>
          <p:nvPr/>
        </p:nvSpPr>
        <p:spPr>
          <a:xfrm>
            <a:off x="3736489" y="2983409"/>
            <a:ext cx="7386917" cy="3331330"/>
          </a:xfrm>
          <a:prstGeom prst="rect">
            <a:avLst/>
          </a:prstGeom>
        </p:spPr>
        <p:txBody>
          <a:bodyPr wrap="square">
            <a:spAutoFit/>
          </a:bodyPr>
          <a:lstStyle/>
          <a:p>
            <a:endParaRPr lang="en-AU" sz="1100" dirty="0">
              <a:solidFill>
                <a:srgbClr val="000000"/>
              </a:solidFill>
              <a:latin typeface="Arial" panose="020B0604020202020204" pitchFamily="34" charset="0"/>
            </a:endParaRPr>
          </a:p>
          <a:p>
            <a:endParaRPr lang="en-AU" sz="1100" dirty="0">
              <a:latin typeface="Arial" panose="020B0604020202020204" pitchFamily="34" charset="0"/>
            </a:endParaRPr>
          </a:p>
          <a:p>
            <a:r>
              <a:rPr lang="en-AU" sz="2000" b="1" dirty="0">
                <a:solidFill>
                  <a:srgbClr val="00B0F0"/>
                </a:solidFill>
                <a:latin typeface="Arial" panose="020B0604020202020204" pitchFamily="34" charset="0"/>
              </a:rPr>
              <a:t>When organized as work placement: </a:t>
            </a:r>
          </a:p>
          <a:p>
            <a:r>
              <a:rPr lang="en-AU" b="1" dirty="0">
                <a:solidFill>
                  <a:srgbClr val="00B0F0"/>
                </a:solidFill>
                <a:latin typeface="Arial" panose="020B0604020202020204" pitchFamily="34" charset="0"/>
              </a:rPr>
              <a:t>–The employer nominates a mentor; </a:t>
            </a:r>
          </a:p>
          <a:p>
            <a:r>
              <a:rPr lang="en-AU" b="1" dirty="0">
                <a:solidFill>
                  <a:srgbClr val="00B0F0"/>
                </a:solidFill>
                <a:latin typeface="Arial" panose="020B0604020202020204" pitchFamily="34" charset="0"/>
              </a:rPr>
              <a:t>–HEI’s sign contracts with employers (but not in all cases); </a:t>
            </a:r>
          </a:p>
          <a:p>
            <a:r>
              <a:rPr lang="en-AU" b="1" dirty="0">
                <a:solidFill>
                  <a:srgbClr val="00B0F0"/>
                </a:solidFill>
                <a:latin typeface="Arial" panose="020B0604020202020204" pitchFamily="34" charset="0"/>
              </a:rPr>
              <a:t>–Competences are evaluated through learning diary, reports, certificates from employer or exams; </a:t>
            </a:r>
          </a:p>
          <a:p>
            <a:r>
              <a:rPr lang="en-AU" b="1" dirty="0">
                <a:solidFill>
                  <a:srgbClr val="00B0F0"/>
                </a:solidFill>
                <a:latin typeface="Arial" panose="020B0604020202020204" pitchFamily="34" charset="0"/>
              </a:rPr>
              <a:t>–In most cases students status is not regulated; </a:t>
            </a:r>
          </a:p>
          <a:p>
            <a:r>
              <a:rPr lang="en-AU" b="1" dirty="0">
                <a:solidFill>
                  <a:srgbClr val="00B0F0"/>
                </a:solidFill>
                <a:latin typeface="Arial" panose="020B0604020202020204" pitchFamily="34" charset="0"/>
              </a:rPr>
              <a:t>–Students rarely receive financial compensation. </a:t>
            </a:r>
          </a:p>
          <a:p>
            <a:r>
              <a:rPr lang="en-AU" sz="2000" b="1" dirty="0">
                <a:solidFill>
                  <a:srgbClr val="00B0F0"/>
                </a:solidFill>
                <a:latin typeface="Arial" panose="020B0604020202020204" pitchFamily="34" charset="0"/>
              </a:rPr>
              <a:t>•When organized at higher institution</a:t>
            </a:r>
            <a:r>
              <a:rPr lang="en-AU" b="1" dirty="0">
                <a:solidFill>
                  <a:srgbClr val="00B0F0"/>
                </a:solidFill>
                <a:latin typeface="Arial" panose="020B0604020202020204" pitchFamily="34" charset="0"/>
              </a:rPr>
              <a:t>: </a:t>
            </a:r>
          </a:p>
          <a:p>
            <a:r>
              <a:rPr lang="en-AU" b="1" dirty="0">
                <a:solidFill>
                  <a:srgbClr val="00B0F0"/>
                </a:solidFill>
                <a:latin typeface="Arial" panose="020B0604020202020204" pitchFamily="34" charset="0"/>
              </a:rPr>
              <a:t>–Course coordinator is mentoring the work; </a:t>
            </a:r>
          </a:p>
          <a:p>
            <a:r>
              <a:rPr lang="en-AU" b="1" dirty="0">
                <a:solidFill>
                  <a:srgbClr val="00B0F0"/>
                </a:solidFill>
                <a:latin typeface="Arial" panose="020B0604020202020204" pitchFamily="34" charset="0"/>
              </a:rPr>
              <a:t>–In most cases competences are evaluated through exams </a:t>
            </a:r>
          </a:p>
        </p:txBody>
      </p:sp>
    </p:spTree>
    <p:extLst>
      <p:ext uri="{BB962C8B-B14F-4D97-AF65-F5344CB8AC3E}">
        <p14:creationId xmlns:p14="http://schemas.microsoft.com/office/powerpoint/2010/main" val="2054639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0113" y="349000"/>
            <a:ext cx="9269506" cy="5586145"/>
          </a:xfrm>
          <a:prstGeom prst="rect">
            <a:avLst/>
          </a:prstGeom>
        </p:spPr>
        <p:txBody>
          <a:bodyPr wrap="square">
            <a:spAutoFit/>
          </a:bodyPr>
          <a:lstStyle/>
          <a:p>
            <a:endParaRPr lang="en-AU" sz="1050" dirty="0">
              <a:solidFill>
                <a:srgbClr val="000000"/>
              </a:solidFill>
              <a:latin typeface="Arial" panose="020B0604020202020204" pitchFamily="34" charset="0"/>
            </a:endParaRPr>
          </a:p>
          <a:p>
            <a:endParaRPr lang="en-AU" sz="1050" dirty="0">
              <a:latin typeface="Arial" panose="020B0604020202020204" pitchFamily="34" charset="0"/>
            </a:endParaRPr>
          </a:p>
          <a:p>
            <a:r>
              <a:rPr lang="en-AU" sz="2800" dirty="0">
                <a:solidFill>
                  <a:srgbClr val="00B050"/>
                </a:solidFill>
                <a:latin typeface="Arial" panose="020B0604020202020204" pitchFamily="34" charset="0"/>
              </a:rPr>
              <a:t>Practical learning incorporated in theoretical courses should be improved and widened; </a:t>
            </a:r>
            <a:endParaRPr lang="en-AU" sz="2800" dirty="0" smtClean="0">
              <a:solidFill>
                <a:srgbClr val="00B050"/>
              </a:solidFill>
              <a:latin typeface="Arial" panose="020B0604020202020204" pitchFamily="34" charset="0"/>
            </a:endParaRPr>
          </a:p>
          <a:p>
            <a:endParaRPr lang="en-AU" sz="2800" dirty="0">
              <a:solidFill>
                <a:srgbClr val="00B050"/>
              </a:solidFill>
              <a:latin typeface="Arial" panose="020B0604020202020204" pitchFamily="34" charset="0"/>
            </a:endParaRPr>
          </a:p>
          <a:p>
            <a:r>
              <a:rPr lang="en-AU" sz="2800" dirty="0">
                <a:solidFill>
                  <a:srgbClr val="00B050"/>
                </a:solidFill>
                <a:latin typeface="Arial" panose="020B0604020202020204" pitchFamily="34" charset="0"/>
              </a:rPr>
              <a:t>•Student in work placement should have clear status within the working organisation; </a:t>
            </a:r>
            <a:endParaRPr lang="en-AU" sz="2800" dirty="0" smtClean="0">
              <a:solidFill>
                <a:srgbClr val="00B050"/>
              </a:solidFill>
              <a:latin typeface="Arial" panose="020B0604020202020204" pitchFamily="34" charset="0"/>
            </a:endParaRPr>
          </a:p>
          <a:p>
            <a:endParaRPr lang="en-AU" sz="2800" dirty="0">
              <a:solidFill>
                <a:srgbClr val="00B050"/>
              </a:solidFill>
              <a:latin typeface="Arial" panose="020B0604020202020204" pitchFamily="34" charset="0"/>
            </a:endParaRPr>
          </a:p>
          <a:p>
            <a:r>
              <a:rPr lang="en-AU" sz="2800" dirty="0">
                <a:solidFill>
                  <a:srgbClr val="00B050"/>
                </a:solidFill>
                <a:latin typeface="Arial" panose="020B0604020202020204" pitchFamily="34" charset="0"/>
              </a:rPr>
              <a:t>•Learning outcomes in practical learning are not always/sufficiently defined; </a:t>
            </a:r>
            <a:endParaRPr lang="en-AU" sz="2800" dirty="0" smtClean="0">
              <a:solidFill>
                <a:srgbClr val="00B050"/>
              </a:solidFill>
              <a:latin typeface="Arial" panose="020B0604020202020204" pitchFamily="34" charset="0"/>
            </a:endParaRPr>
          </a:p>
          <a:p>
            <a:endParaRPr lang="en-AU" sz="2800" dirty="0">
              <a:solidFill>
                <a:srgbClr val="00B050"/>
              </a:solidFill>
              <a:latin typeface="Arial" panose="020B0604020202020204" pitchFamily="34" charset="0"/>
            </a:endParaRPr>
          </a:p>
          <a:p>
            <a:r>
              <a:rPr lang="en-AU" sz="2800" dirty="0">
                <a:solidFill>
                  <a:srgbClr val="00B050"/>
                </a:solidFill>
                <a:latin typeface="Arial" panose="020B0604020202020204" pitchFamily="34" charset="0"/>
              </a:rPr>
              <a:t>•Evaluation methods needed to be improved/developed</a:t>
            </a:r>
            <a:r>
              <a:rPr lang="en-AU" sz="2800" dirty="0" smtClean="0">
                <a:solidFill>
                  <a:srgbClr val="00B050"/>
                </a:solidFill>
                <a:latin typeface="Arial" panose="020B0604020202020204" pitchFamily="34" charset="0"/>
              </a:rPr>
              <a:t>;</a:t>
            </a:r>
          </a:p>
          <a:p>
            <a:r>
              <a:rPr lang="en-AU" sz="2800" dirty="0" smtClean="0">
                <a:solidFill>
                  <a:srgbClr val="00B050"/>
                </a:solidFill>
                <a:latin typeface="Arial" panose="020B0604020202020204" pitchFamily="34" charset="0"/>
              </a:rPr>
              <a:t> </a:t>
            </a:r>
            <a:endParaRPr lang="en-AU" sz="2800" dirty="0">
              <a:solidFill>
                <a:srgbClr val="00B050"/>
              </a:solidFill>
              <a:latin typeface="Arial" panose="020B0604020202020204" pitchFamily="34" charset="0"/>
            </a:endParaRPr>
          </a:p>
          <a:p>
            <a:r>
              <a:rPr lang="en-AU" sz="2800" dirty="0">
                <a:solidFill>
                  <a:srgbClr val="00B050"/>
                </a:solidFill>
                <a:latin typeface="Arial" panose="020B0604020202020204" pitchFamily="34" charset="0"/>
              </a:rPr>
              <a:t>•Cooperation with employers should be deepened </a:t>
            </a:r>
          </a:p>
        </p:txBody>
      </p:sp>
    </p:spTree>
    <p:extLst>
      <p:ext uri="{BB962C8B-B14F-4D97-AF65-F5344CB8AC3E}">
        <p14:creationId xmlns:p14="http://schemas.microsoft.com/office/powerpoint/2010/main" val="1544407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15265" y="653385"/>
            <a:ext cx="9602993" cy="3785652"/>
          </a:xfrm>
          <a:prstGeom prst="rect">
            <a:avLst/>
          </a:prstGeom>
        </p:spPr>
        <p:txBody>
          <a:bodyPr wrap="square">
            <a:spAutoFit/>
          </a:bodyPr>
          <a:lstStyle/>
          <a:p>
            <a:r>
              <a:rPr lang="en-AU" sz="2400" dirty="0">
                <a:solidFill>
                  <a:srgbClr val="7030A0"/>
                </a:solidFill>
                <a:latin typeface="ArialMT"/>
              </a:rPr>
              <a:t>The growing attention within higher education to enhancing students’</a:t>
            </a:r>
          </a:p>
          <a:p>
            <a:r>
              <a:rPr lang="en-AU" sz="2400" dirty="0">
                <a:solidFill>
                  <a:srgbClr val="7030A0"/>
                </a:solidFill>
                <a:latin typeface="ArialMT"/>
              </a:rPr>
              <a:t>employability responds to student motivations and to policy concerns. </a:t>
            </a:r>
            <a:endParaRPr lang="en-AU" sz="2400" dirty="0" smtClean="0">
              <a:solidFill>
                <a:srgbClr val="7030A0"/>
              </a:solidFill>
              <a:latin typeface="ArialMT"/>
            </a:endParaRPr>
          </a:p>
          <a:p>
            <a:endParaRPr lang="en-AU" sz="2400" dirty="0">
              <a:solidFill>
                <a:srgbClr val="7030A0"/>
              </a:solidFill>
              <a:latin typeface="ArialMT"/>
            </a:endParaRPr>
          </a:p>
          <a:p>
            <a:r>
              <a:rPr lang="en-AU" sz="2400" dirty="0" smtClean="0">
                <a:solidFill>
                  <a:srgbClr val="7030A0"/>
                </a:solidFill>
                <a:latin typeface="ArialMT"/>
              </a:rPr>
              <a:t>It can reinforce </a:t>
            </a:r>
            <a:r>
              <a:rPr lang="en-AU" sz="2400" dirty="0">
                <a:solidFill>
                  <a:srgbClr val="7030A0"/>
                </a:solidFill>
                <a:latin typeface="ArialMT"/>
              </a:rPr>
              <a:t>rather than threaten traditional academic values, but it may </a:t>
            </a:r>
            <a:r>
              <a:rPr lang="en-AU" sz="2400" dirty="0" smtClean="0">
                <a:solidFill>
                  <a:srgbClr val="7030A0"/>
                </a:solidFill>
                <a:latin typeface="ArialMT"/>
              </a:rPr>
              <a:t>also require </a:t>
            </a:r>
            <a:r>
              <a:rPr lang="en-AU" sz="2400" dirty="0">
                <a:solidFill>
                  <a:srgbClr val="7030A0"/>
                </a:solidFill>
                <a:latin typeface="ArialMT"/>
              </a:rPr>
              <a:t>organisational change within higher education</a:t>
            </a:r>
            <a:r>
              <a:rPr lang="en-AU" sz="2400" dirty="0" smtClean="0">
                <a:solidFill>
                  <a:srgbClr val="7030A0"/>
                </a:solidFill>
                <a:latin typeface="ArialMT"/>
              </a:rPr>
              <a:t>.</a:t>
            </a:r>
          </a:p>
          <a:p>
            <a:endParaRPr lang="en-AU" sz="2400" dirty="0">
              <a:solidFill>
                <a:srgbClr val="7030A0"/>
              </a:solidFill>
              <a:latin typeface="ArialMT"/>
            </a:endParaRPr>
          </a:p>
          <a:p>
            <a:r>
              <a:rPr lang="en-AU" sz="2400" dirty="0" smtClean="0">
                <a:solidFill>
                  <a:srgbClr val="7030A0"/>
                </a:solidFill>
                <a:latin typeface="ArialMT"/>
              </a:rPr>
              <a:t>Definitions </a:t>
            </a:r>
            <a:r>
              <a:rPr lang="en-AU" sz="2400" dirty="0">
                <a:solidFill>
                  <a:srgbClr val="7030A0"/>
                </a:solidFill>
                <a:latin typeface="ArialMT"/>
              </a:rPr>
              <a:t>of employability can focus on immediate employment, on </a:t>
            </a:r>
            <a:r>
              <a:rPr lang="en-AU" sz="2400" dirty="0" smtClean="0">
                <a:solidFill>
                  <a:srgbClr val="7030A0"/>
                </a:solidFill>
                <a:latin typeface="ArialMT"/>
              </a:rPr>
              <a:t>immediate employability</a:t>
            </a:r>
            <a:r>
              <a:rPr lang="en-AU" sz="2400" dirty="0">
                <a:solidFill>
                  <a:srgbClr val="7030A0"/>
                </a:solidFill>
                <a:latin typeface="ArialMT"/>
              </a:rPr>
              <a:t>, or on sustainable employability. The third of these, in </a:t>
            </a:r>
            <a:r>
              <a:rPr lang="en-AU" sz="2400" dirty="0" smtClean="0">
                <a:solidFill>
                  <a:srgbClr val="7030A0"/>
                </a:solidFill>
                <a:latin typeface="ArialMT"/>
              </a:rPr>
              <a:t>particular, requires </a:t>
            </a:r>
            <a:r>
              <a:rPr lang="en-AU" sz="2400" dirty="0">
                <a:solidFill>
                  <a:srgbClr val="7030A0"/>
                </a:solidFill>
                <a:latin typeface="ArialMT"/>
              </a:rPr>
              <a:t>attention to be paid to longer-term career development</a:t>
            </a:r>
            <a:r>
              <a:rPr lang="en-AU" sz="2400" dirty="0" smtClean="0">
                <a:solidFill>
                  <a:srgbClr val="7030A0"/>
                </a:solidFill>
                <a:latin typeface="ArialMT"/>
              </a:rPr>
              <a:t>.</a:t>
            </a:r>
            <a:endParaRPr lang="en-AU" sz="2400" dirty="0">
              <a:solidFill>
                <a:srgbClr val="7030A0"/>
              </a:solidFill>
              <a:latin typeface="ArialMT"/>
            </a:endParaRPr>
          </a:p>
        </p:txBody>
      </p:sp>
      <p:sp>
        <p:nvSpPr>
          <p:cNvPr id="4" name="Rectangle 3"/>
          <p:cNvSpPr/>
          <p:nvPr/>
        </p:nvSpPr>
        <p:spPr>
          <a:xfrm>
            <a:off x="2112084" y="4970958"/>
            <a:ext cx="8979050" cy="1200329"/>
          </a:xfrm>
          <a:prstGeom prst="rect">
            <a:avLst/>
          </a:prstGeom>
        </p:spPr>
        <p:txBody>
          <a:bodyPr wrap="square">
            <a:spAutoFit/>
          </a:bodyPr>
          <a:lstStyle/>
          <a:p>
            <a:r>
              <a:rPr lang="en-AU" sz="2400" dirty="0">
                <a:solidFill>
                  <a:srgbClr val="C00000"/>
                </a:solidFill>
                <a:latin typeface="ArialMT"/>
              </a:rPr>
              <a:t>The growth of career development learning has </a:t>
            </a:r>
            <a:r>
              <a:rPr lang="en-AU" sz="2400" dirty="0" smtClean="0">
                <a:solidFill>
                  <a:srgbClr val="C00000"/>
                </a:solidFill>
                <a:latin typeface="ArialMT"/>
              </a:rPr>
              <a:t>significant </a:t>
            </a:r>
            <a:r>
              <a:rPr lang="en-AU" sz="2400" dirty="0">
                <a:solidFill>
                  <a:srgbClr val="C00000"/>
                </a:solidFill>
                <a:latin typeface="ArialMT"/>
              </a:rPr>
              <a:t>implications </a:t>
            </a:r>
            <a:r>
              <a:rPr lang="en-AU" sz="2400" dirty="0" smtClean="0">
                <a:solidFill>
                  <a:srgbClr val="C00000"/>
                </a:solidFill>
                <a:latin typeface="ArialMT"/>
              </a:rPr>
              <a:t>for the </a:t>
            </a:r>
            <a:r>
              <a:rPr lang="en-AU" sz="2400" dirty="0">
                <a:solidFill>
                  <a:srgbClr val="C00000"/>
                </a:solidFill>
                <a:latin typeface="ArialMT"/>
              </a:rPr>
              <a:t>organisational location of careers services within institutions and for </a:t>
            </a:r>
            <a:r>
              <a:rPr lang="en-AU" sz="2400" dirty="0" smtClean="0">
                <a:solidFill>
                  <a:srgbClr val="C00000"/>
                </a:solidFill>
                <a:latin typeface="ArialMT"/>
              </a:rPr>
              <a:t>the competences </a:t>
            </a:r>
            <a:r>
              <a:rPr lang="en-AU" sz="2400" dirty="0">
                <a:solidFill>
                  <a:srgbClr val="C00000"/>
                </a:solidFill>
                <a:latin typeface="ArialMT"/>
              </a:rPr>
              <a:t>required by their staff</a:t>
            </a:r>
            <a:r>
              <a:rPr lang="en-AU" sz="2400" dirty="0">
                <a:solidFill>
                  <a:srgbClr val="231F20"/>
                </a:solidFill>
                <a:latin typeface="ArialMT"/>
              </a:rPr>
              <a:t>.</a:t>
            </a:r>
            <a:endParaRPr lang="en-AU" sz="2400" dirty="0"/>
          </a:p>
        </p:txBody>
      </p:sp>
    </p:spTree>
    <p:extLst>
      <p:ext uri="{BB962C8B-B14F-4D97-AF65-F5344CB8AC3E}">
        <p14:creationId xmlns:p14="http://schemas.microsoft.com/office/powerpoint/2010/main" val="35056106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191</TotalTime>
  <Words>4174</Words>
  <Application>Microsoft Office PowerPoint</Application>
  <PresentationFormat>Widescreen</PresentationFormat>
  <Paragraphs>401</Paragraphs>
  <Slides>43</Slides>
  <Notes>0</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43</vt:i4>
      </vt:variant>
    </vt:vector>
  </HeadingPairs>
  <TitlesOfParts>
    <vt:vector size="60" baseType="lpstr">
      <vt:lpstr>Arial</vt:lpstr>
      <vt:lpstr>ArialMT</vt:lpstr>
      <vt:lpstr>Calibri</vt:lpstr>
      <vt:lpstr>Century Gothic</vt:lpstr>
      <vt:lpstr>DTLHaarlemmerD</vt:lpstr>
      <vt:lpstr>FoundryFormSans-Book</vt:lpstr>
      <vt:lpstr>GillSansStd</vt:lpstr>
      <vt:lpstr>GillSansStd-Bold</vt:lpstr>
      <vt:lpstr>GillSansStd-Light</vt:lpstr>
      <vt:lpstr>Jkformbook-Book</vt:lpstr>
      <vt:lpstr>Open Sans</vt:lpstr>
      <vt:lpstr>PT Sans</vt:lpstr>
      <vt:lpstr>SymbolMT</vt:lpstr>
      <vt:lpstr>Times New Roman</vt:lpstr>
      <vt:lpstr>TimesNewRomanPSMT</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NSW, Department of Education &amp; Communities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Kyawnaing, U</dc:creator>
  <cp:lastModifiedBy>Kyawnaing, U</cp:lastModifiedBy>
  <cp:revision>69</cp:revision>
  <dcterms:created xsi:type="dcterms:W3CDTF">2017-03-28T02:58:28Z</dcterms:created>
  <dcterms:modified xsi:type="dcterms:W3CDTF">2017-03-28T06:18:03Z</dcterms:modified>
</cp:coreProperties>
</file>