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6.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0" r:id="rId3"/>
  </p:sldMasterIdLst>
  <p:notesMasterIdLst>
    <p:notesMasterId r:id="rId85"/>
  </p:notesMasterIdLst>
  <p:sldIdLst>
    <p:sldId id="256" r:id="rId4"/>
    <p:sldId id="466" r:id="rId5"/>
    <p:sldId id="477" r:id="rId6"/>
    <p:sldId id="473" r:id="rId7"/>
    <p:sldId id="467" r:id="rId8"/>
    <p:sldId id="369" r:id="rId9"/>
    <p:sldId id="479" r:id="rId10"/>
    <p:sldId id="265" r:id="rId11"/>
    <p:sldId id="500" r:id="rId12"/>
    <p:sldId id="481" r:id="rId13"/>
    <p:sldId id="315" r:id="rId14"/>
    <p:sldId id="272" r:id="rId15"/>
    <p:sldId id="273" r:id="rId16"/>
    <p:sldId id="480" r:id="rId17"/>
    <p:sldId id="313" r:id="rId18"/>
    <p:sldId id="453" r:id="rId19"/>
    <p:sldId id="485" r:id="rId20"/>
    <p:sldId id="322" r:id="rId21"/>
    <p:sldId id="279" r:id="rId22"/>
    <p:sldId id="324" r:id="rId23"/>
    <p:sldId id="331" r:id="rId24"/>
    <p:sldId id="413" r:id="rId25"/>
    <p:sldId id="482" r:id="rId26"/>
    <p:sldId id="504" r:id="rId27"/>
    <p:sldId id="334" r:id="rId28"/>
    <p:sldId id="318" r:id="rId29"/>
    <p:sldId id="493" r:id="rId30"/>
    <p:sldId id="335" r:id="rId31"/>
    <p:sldId id="487" r:id="rId32"/>
    <p:sldId id="483" r:id="rId33"/>
    <p:sldId id="325" r:id="rId34"/>
    <p:sldId id="502" r:id="rId35"/>
    <p:sldId id="336" r:id="rId36"/>
    <p:sldId id="339" r:id="rId37"/>
    <p:sldId id="337" r:id="rId38"/>
    <p:sldId id="348" r:id="rId39"/>
    <p:sldId id="340" r:id="rId40"/>
    <p:sldId id="341" r:id="rId41"/>
    <p:sldId id="454" r:id="rId42"/>
    <p:sldId id="407" r:id="rId43"/>
    <p:sldId id="343" r:id="rId44"/>
    <p:sldId id="414" r:id="rId45"/>
    <p:sldId id="490" r:id="rId46"/>
    <p:sldId id="346" r:id="rId47"/>
    <p:sldId id="350" r:id="rId48"/>
    <p:sldId id="316" r:id="rId49"/>
    <p:sldId id="356" r:id="rId50"/>
    <p:sldId id="437" r:id="rId51"/>
    <p:sldId id="426" r:id="rId52"/>
    <p:sldId id="491" r:id="rId53"/>
    <p:sldId id="469" r:id="rId54"/>
    <p:sldId id="317" r:id="rId55"/>
    <p:sldId id="319" r:id="rId56"/>
    <p:sldId id="291" r:id="rId57"/>
    <p:sldId id="415" r:id="rId58"/>
    <p:sldId id="492" r:id="rId59"/>
    <p:sldId id="494" r:id="rId60"/>
    <p:sldId id="351" r:id="rId61"/>
    <p:sldId id="352" r:id="rId62"/>
    <p:sldId id="495" r:id="rId63"/>
    <p:sldId id="354" r:id="rId64"/>
    <p:sldId id="355" r:id="rId65"/>
    <p:sldId id="294" r:id="rId66"/>
    <p:sldId id="365" r:id="rId67"/>
    <p:sldId id="295" r:id="rId68"/>
    <p:sldId id="296" r:id="rId69"/>
    <p:sldId id="433" r:id="rId70"/>
    <p:sldId id="360" r:id="rId71"/>
    <p:sldId id="503" r:id="rId72"/>
    <p:sldId id="498" r:id="rId73"/>
    <p:sldId id="472" r:id="rId74"/>
    <p:sldId id="460" r:id="rId75"/>
    <p:sldId id="488" r:id="rId76"/>
    <p:sldId id="430" r:id="rId77"/>
    <p:sldId id="361" r:id="rId78"/>
    <p:sldId id="434" r:id="rId79"/>
    <p:sldId id="362" r:id="rId80"/>
    <p:sldId id="363" r:id="rId81"/>
    <p:sldId id="301" r:id="rId82"/>
    <p:sldId id="302" r:id="rId83"/>
    <p:sldId id="303" r:id="rId84"/>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632523"/>
    <a:srgbClr val="769B62"/>
    <a:srgbClr val="310000"/>
    <a:srgbClr val="632423"/>
    <a:srgbClr val="E8D0D0"/>
    <a:srgbClr val="F4E9E9"/>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75" autoAdjust="0"/>
    <p:restoredTop sz="73869" autoAdjust="0"/>
  </p:normalViewPr>
  <p:slideViewPr>
    <p:cSldViewPr snapToGrid="0" snapToObjects="1">
      <p:cViewPr>
        <p:scale>
          <a:sx n="63" d="100"/>
          <a:sy n="63" d="100"/>
        </p:scale>
        <p:origin x="-2128" y="-80"/>
      </p:cViewPr>
      <p:guideLst>
        <p:guide orient="horz" pos="2042"/>
        <p:guide pos="2722"/>
      </p:guideLst>
    </p:cSldViewPr>
  </p:slideViewPr>
  <p:outlineViewPr>
    <p:cViewPr>
      <p:scale>
        <a:sx n="33" d="100"/>
        <a:sy n="33" d="100"/>
      </p:scale>
      <p:origin x="0" y="4916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1388" units="cm"/>
          <inkml:channel name="Y" type="integer" max="6272" units="cm"/>
          <inkml:channel name="T" type="integer" max="2.14748E9" units="dev"/>
        </inkml:traceFormat>
        <inkml:channelProperties>
          <inkml:channelProperty channel="X" name="resolution" value="218.49577" units="1/cm"/>
          <inkml:channelProperty channel="Y" name="resolution" value="213.91542" units="1/cm"/>
          <inkml:channelProperty channel="T" name="resolution" value="1" units="1/dev"/>
        </inkml:channelProperties>
      </inkml:inkSource>
      <inkml:timestamp xml:id="ts0" timeString="2013-11-21T22:14:18.144"/>
    </inkml:context>
    <inkml:brush xml:id="br0">
      <inkml:brushProperty name="width" value="0.05292" units="cm"/>
      <inkml:brushProperty name="height" value="0.05292" units="cm"/>
      <inkml:brushProperty name="color" value="#FF0000"/>
    </inkml:brush>
    <inkml:context xml:id="ctx1">
      <inkml:inkSource xml:id="inkSrc15">
        <inkml:traceFormat>
          <inkml:channel name="X" type="integer" max="1920" units="cm"/>
          <inkml:channel name="Y" type="integer" max="1080" units="cm"/>
          <inkml:channel name="T" type="integer" max="2.14748E9" units="dev"/>
        </inkml:traceFormat>
        <inkml:channelProperties>
          <inkml:channelProperty channel="X" name="resolution" value="36.92308" units="1/cm"/>
          <inkml:channelProperty channel="Y" name="resolution" value="37.24138" units="1/cm"/>
          <inkml:channelProperty channel="T" name="resolution" value="1" units="1/dev"/>
        </inkml:channelProperties>
      </inkml:inkSource>
      <inkml:timestamp xml:id="ts1" timeString="2013-11-21T22:19:07.710"/>
    </inkml:context>
  </inkml:definitions>
  <inkml:trace contextRef="#ctx0" brushRef="#br0">807 13067 0,'0'0'15,"0"0"-15,0 0 16,0 0-16,0 0 16,0 0-16,0 0 15,0 0-15,0 0 16,0 0-16,0 0 15,0 0-15,0 0 16,0 0-16,0 0 16,0 0-16,0 0 15,0 0-15,0 0 16,-45 89-16,45-89 16,-5 14-1,5-14-15,-6 18 16,6-7-16,0-11 15,0 17-15,0-17 16,0 20-16,0-9 16,0-11-16,0 21 15,0-21-15,0 20 16,0-20-16,0 20 16,0-20-16,0 20 15,0-20-15,0 20 16,6-8-16,-6-12 15,5 17-15,-5-17 16,14 14-16,-14-14 16,11 17-16,-11-17 15,20 0-15,-20 0 16,17 6-16,-17-6 16,14 6-16,-14-6 15,17 6-15,-17-6 16,17 0-16,-17 0 15,13 0-15,-13 0 16,17-3-16,-17 3 16,14 0-16,-14 0 15,23-9-15,-9 3 16,-2-3-16,-1 4 16,-3-4-16,3 1 15,0-1-15,-5 1 16,2-4-16,-8 12 15,12-20 1,-12 20-16,11-20 16,-11 20-16,6-20 15,-1 6-15,-2 2 16,-3 12-16,6-17 16,-6 17-16,6-17 15,-6 17-15,0-17 16,0 17-16,0 0 15,0-17-15,0 17 16,0 0-16,0 0 16,0 0-16,0 0 15,0 0-15,0 0 16,0 0-16,0 0 16,0 0-16,0 0 15,0 0-15,11 11 16,-11-11-16,6 11 15,-6-11-15,7 14 16,-7-14-16,11 12 16,-11-12-16,17 5 15,-17-5-15,15 12 16,-15-12-16,11 6 16,-11-6-16,14 0 15,-14 0-15,17 3 16,-17-3-16,17 0 15,-17 0-15,13 0 16,-13 0-16,12 0 16,-12 0-1,20 0-15,-20 0 16,11-3-16,-11 3 16,20-3-16,-20 3 15,11-6-15,-11 6 16,17-9-16,-17 9 15,19-14-15,-13 6 16,-6 8-16,17-17 16,-17 17-16,8-20 15,-2 8-15,-1 0 16,1 1-16,-6 0 16,0 11-16,6-26 15,0 11-15,-4 1 16,-2 0-16,6-1 15,-6-2-15,0 2 16,0 15-16,0-25 16,-6 13-16,6 1 15,0 11-15,0-17 16,0 17-16,0 0 16,-2-18-16</inkml:trace>
  <inkml:trace contextRef="#ctx0" brushRef="#br0" timeOffset="1707.9337">1557 13167 0,'0'0'0,"0"0"16,0 0-16,0 0 16,0 0-1,0 0-15,0 0 16,0 0-16,0 0 16,0 0-16,0 0 15,0 0-15,0 0 16,0 0-16,0 0 15,0 0-15,0 0 16,0 0-16,0 0 16,0 0-16,0 0 15,0 0-15,0 0 16,0 0-16,0 0 16,0 0-16,0 0 15,0 0-15,0 0 16,0 0-16,0 0 15,0 0-15,0 0 16,0 0-16,0 0 16,0 0-16,0 0 15,0 0-15,0 0 16,0 0-16,0 0 16,0 0-16,0 0 15,90-23-15,-90 23 16,0 0-16,11-11 15,-11 11-15,6-11 16,-6 11-16,0 0 16,8-12-16,-8 12 15,6-12-15,-6 12 16,6-11-16,-6 11 16,5-12-1,-5 12-15,12-8 16,-12 8-16,2-14 15,-2 14-15,6-12 16,-6 12-16,6-15 16,-6 15-16,5-11 15,-5 11-15,0-14 16,0 14-16,0 0 16,-5-20-16,5 20 15,0 0-15,0-17 16,0 17-16,0 0 15,-12-10-15,12 10 16,0 0-16,-8-8 16,8 8-16,0 0 15,0 0-15,0 0 16,-11-6-16,11 6 16,0 0-16,-12 3 15,12-3-15,0 0 16,-8 11-16,8-11 15,-12 16-15,1-11 16,11-5-16,-11 20 16,3-11-16,3 2 15,5-11-15,-12 21 16,12-10-16,0-11 16,0 20-16,0-20 15,0 23-15,0-23 16,0 23-16,0-23 15,6 23 1,-6-23-16,6 20 16,-6-20-16,11 17 15,-4-9-15,-7-8 16,17 13-16,-11-5 16,8-2-16,-2-1 15,5 1-15,-17-6 16,25 0-16,-25 0 15,25 0-15,-14 3 16,-11-3-16,20 0 16,-20 0-16,17 0 15</inkml:trace>
  <inkml:trace contextRef="#ctx0" brushRef="#br0" timeOffset="2591.6259">2018 12493 0,'0'0'15,"0"0"-15,0 0 16,0 0-16,0 0 15,0 0-15,0 0 16,0 0-16,0 0 16,0 0-16,0 0 15,0 0-15,0 0 16,0 0-16,0 0 16,-37 92-16,37-75 15,0 3-15,0 0 16,0 3-1,6 0-15,-3 0 16,-3 0-16,0 0 16,0 3-16,5-3 0,7 72 15,-12-78 1,5 2-16,-5 2 16,0-1-16,0 0 15,0 0-15,0-2 16,6-1-16,-6 0 15,3 0-15,3-6 16,-1 4-16,-5-15 16,6 17-16,-6-17 15,11 12-15</inkml:trace>
  <inkml:trace contextRef="#ctx0" brushRef="#br0" timeOffset="3199.4513">2324 12450 0,'0'0'0,"0"0"15,0 0-15,0 0 16,0 0-16,0 0 15,0 0-15,0 0 16,0 0-16,0 0 16,0 0-16,0 0 15,12 92-15,-12-75 16,0 1-16,0-1 16,0 2-16,5 4 15,-5 1-15,3-2 16,3 1-16,-6 1 15,0-2-15,0 1 16,0-3-16,0 1 16,0-1-1,0-3-15,0 0 16,-6 3-16,6-3 16,6 0-16,-12 0 15,6 1-15,0-4 16,0-14-16,0 26 15,0-26-15,0 23 16,0-23-16,0 20 16,0-20-16</inkml:trace>
  <inkml:trace contextRef="#ctx0" brushRef="#br0" timeOffset="111608.2254">276 13960 0,'0'0'15,"0"0"-15,0 0 16,0 0-16,0 0 16,0 0-16,0 0 15,0 0-15,0 0 16,0 0-16,0 0 16,11 134-16,-5-120 15,0 4-15,2-1 16,-2 3-16,-1 0 15,7 0-15,1 6 16,-2-3-16,37 86 16,-42-89-16,-3 0 15,8-2-15,-5-1 16,0-3-16</inkml:trace>
  <inkml:trace contextRef="#ctx0" brushRef="#br0" timeOffset="112253.7151">239 14168 0,'0'0'16,"0"0"-16,0 0 15,0 0-15,0 0 16,0 0-16,0 0 16,0 0-16,0 0 15,0 0-15,0 0 16,0 0-16,0 0 16,0 0-16,0 0 15,0 0-15,0 0 16,0 0-1,110-140-15,-110 140 16,17-14-16,-3 8 16,-3-3-16,0 1 0,4 2 15,-4 1 1,5-1-16,-2 0 16,-2 1-16,2-1 15</inkml:trace>
  <inkml:trace contextRef="#ctx0" brushRef="#br0" timeOffset="112852.1987">380 14270 0,'0'0'0,"0"0"16,0 0-16,0 0 15,0 0-15,0 0 16,0 0-16,0 0 16,0 0-16,0 0 15,0 0-15,0 0 16,0 0-16,0 0 15,0 0-15,0 0 16,78-55-16,-66 43 16,2 4-16,-3-4 15,0 0-15,-5 1 16</inkml:trace>
  <inkml:trace contextRef="#ctx0" brushRef="#br0" timeOffset="113674.1207">694 14168 0,'0'0'0,"0"0"16,0 0-16,0 0 15,0 0-15,0 0 16,0 0 0,0 0-16,0 0 15,0 0-15,0 0 16,0 0-16,-84 41 16,84-41-16,-11 14 15,11-14-15,-6 14 16,6-14-16,0 17 15,0-17-15,6 16 16,-6-16-16,6 14 16,-6-14-16,17 11 15,-17-11-15,19 9 16,-19-9-16,25-3 16,-14 0-16,1-3 15,-4 1-15,4-4 16,-1-2-16,3-2 15,-8-1-15,5-3 16,-5 3-16,-1-6 16,3-1-16,-8 7 15,6 0-15,-12 3 16,6 11-16,-3-17 16,3 17-16,-16-4 15,16 4-15,-17 9 16,9-3-16,8-6 15,-17 14-15</inkml:trace>
  <inkml:trace contextRef="#ctx0" brushRef="#br0" timeOffset="114683.7471">922 14049 0,'0'0'0,"0"0"16,0 0-16,0 0 15,0 0-15,0 0 16,0 0-16,0 0 16,0 0-16,0 0 15,0 0-15,0 0 16,0 0-16,0 0 15,0 0-15,0 0 16,0 0-16,6 94 16,-6-80-16,5 3 15,1-2-15,-6-3 16,6-1-16,-3 0 16,-3-11-16,5 17 15,-5-17-15,0 14 16,0-14-16,0 0 15,0 0-15,0 0 16,0 0-16,0 0 16,0 0-16,0 0 15,0 0-15,-5-17 16,5 17-16,-3-19 16,-3 7-16,6-2 15,0-1-15,0 15 16,0-26-16,0 26 15,6-22-15,-6 22 16,3-21 0,-3 21-16,5-17 0,-5 17 15,6-14 1,-6 14-16,11-11 16,-11 11-16,14-6 15,-14 6-15,11-6 16,-11 6-16,6-11 15,-6 11-15,11-6 16,-11 6-16</inkml:trace>
  <inkml:trace contextRef="#ctx0" brushRef="#br0" timeOffset="115903.8703">1158 13988 0,'0'0'0,"0"0"16,0 0-16,0 0 16,0 0-16,0 0 15,0 0-15,0 0 16,0 0-16,0 0 15,0 0-15,0 0 16,0 0-16,0 0 16,-17 97-16,17-82 15,6 0-15,0-4 16,-1 0-16,-5-11 16,14 17-16,-14-17 15,12 14-15,-12-14 16,5 9-16,-5-9 15,14 3-15,-14-3 16,0 0 0,0 0-16,0-17 15,0 17-15,0-23 16,0 9-16,0 0 16,0-1-16,-6 1 15,12-1-15,-6-2 16,0 3-16,0 14 15,0-26-15,0 26 16,0-20-16,0 20 16,0-17-16,0 17 15,0 0-15,11-9 16,-11 9-16,11-2 16,-11 2-16,15 2 15,-15-2-15,11 6 16,-11-6-16,11 11 15,-11-11-15,9 12 16,-9-12-16,5 14 16,-5-14-16,6 11 15,-6-11-15,0 0 16,11 12-16,-11-12 16,0 0-16,0 0 15,0 0-15,14-12 16,-14 12-16,11-14 15,-11 14-15,6-20 16,-6 9-16,5 0 16,1-2-16,-6 13 15,8-17-15,-8 6 16,0 11 0,6-11-16,-6 11 15,0 0-15,0 0 16,0 0-16,11 5 15,-11-5-15,6 20 16,-6-20-16,6 21 16,-6-21-16,8 17 15,-2-6-15,-6-11 16,6 17-16,-6-17 16,11 14-16,-11-14 15,6 12-15,-6-12 16,7 12-16</inkml:trace>
  <inkml:trace contextRef="#ctx0" brushRef="#br0" timeOffset="116869.2319">1518 13798 0,'0'0'0,"0"0"16,0 0-16,0 0 16,0 0-16,0 0 15,0 0-15,0 0 16,0 0-16,0 0 16,0 0-16,0 0 15,0 0-15,0 0 16,0 0-16,0 0 15,0 0-15,0 0 16,0 0-16,19 96 16,-13-88-16,-6-8 15,14 14-15,-14-14 16,17 12 0,-17-12-16,20 5 0,-20-5 15,17 0-15,-17 0 16,19-5-1,-19 5-15,17-6 16,-17 6-16,11-14 16,-11 14-16,9-17 15,-4 5-15,-5 12 16,0-20-16,0 20 16,0-20-16,0 8 15,0 12-15,0-19 16,0 19-16,0-18 15,0 18-15,0-12 16,0 12-16,0 0 16,0-11-16,0 11 15,0 0-15,0 0 16,12 6-16,-12-6 16,0 0-16,11 17 15,-5-5-15,-4-1 16,4 3-16,0-2 15,-1-1-15,-5 0 16,6 1-16,0 0 16,-6-12-16,13 17 15,-13-17-15,11 14 16,-11-14-16,0 0 16</inkml:trace>
  <inkml:trace contextRef="#ctx0" brushRef="#br0" timeOffset="117373.7001">1886 13483 0,'0'0'0,"0"0"16,0 0-1,0 0-15,0 0 16,0 0-16,0 0 16,0 0-16,0 0 15,0 0-15,0 0 16,0 0-16,0 0 16,0 0-16,0 0 15,0 0-15,-9 135 16,9-121-16,3 4 15,-3 2-15,6 0 16,-1-1-16,1 2 16,0-1-16,-1-3 15,1 3-15,3-2 16,-4-4-16,1-3 16,0 1-16</inkml:trace>
  <inkml:trace contextRef="#ctx0" brushRef="#br0" timeOffset="180525.6659">2172 13601 0,'0'0'15,"0"0"-15,0 0 16,0 0-16,0 0 16,0 0-16,0 0 15,0 0-15,0 0 16,0 0-16,0 0 15,0 0 1,0 0-16,0 0 16,0 0-16,0 0 0,0 0 15,0 0 1,0 0-16,0 0 16,0 0-16,0 0 15,0 0-15,0 0 16,0 0-16,0 0 15,0 0-15,-93 31 16,93-31-16,-11 6 16,11-6-16,-19 12 15,19-12-15,-11 14 16,11-14-16,-17 14 16,17-14-16,-9 17 15,4-5-15,5-12 16,-12 20-16,12-20 15,0 17-15,0-17 16,0 14-16,0-14 16,12 12-16,-12-12 15,11 5-15,-11-5 16,14 3-16,-14-3 16,17 0-16,-17 0 15,19-3-15,-8-2 16,-11 5-16,20-9 15,-20 9-15,12-8 16,-12 8-16,11-12 16,-11 12-16,0 0 15,6-14-15,-6 14 16,0 0-16,0-15 16,0 15-1,0 0-15,0-17 0,0 17 16,0 0-1,0-17-15,0 17 16,0 0-16,0 0 16,0-14-16,0 14 15,0 0-15,0-14 16,0 14-16,0 0 16,8-10-16,-8 10 15,0 0-15,12-8 16,-12 8-16,0 0 15,0 0-15,0 0 16,0 0-16,0 0 16,0 0-16,0 0 15,0 0-15,11 6 16,-11-6-16,6 12 16,-6-12-16,1 14 15,-1-14-15,6 17 16,-6-17-16,6 17 15,-1-6-15,-5-11 16,12 21-16,-12-10 16,0-11-16,8 17 15,-8-17-15,17 17 16,-17-17-16,12 6 16,-12-6-16,14 0 15,-14 0-15,11 3 16</inkml:trace>
  <inkml:trace contextRef="#ctx0" brushRef="#br0" timeOffset="222835.4309">2408 13277 0,'0'0'15,"0"0"-15,0 0 16,0 0-16,0 0 15,0 0-15,0 0 16,0 0-16,0 0 16,0 0-16,0 0 15,0 0-15,0 0 16,0 0-16,0 0 16,0 0-16,0 0 15,0 0-15,0 0 16,0 0-16,0 0 15,0 0-15,0 0 16,0 0-16,0 0 16,0 0-16,0 0 15,0 0-15,0 0 16,0 0 0,0 0-16,0 0 15,0 0-15,0 0 16,0 0-16,0 0 15,0 0-15,0 0 16,0 0-16,-36 91 16,36-91-16,0 17 15,0-17-15,0 17 16,0-17-16,0 15 16,0-15-16,6 17 15,-6-17-15,3 17 16,-3-17-16,5 15 15,-5-15-15,5 17 16,-5-17-16,6 18 16,-6-18-16,6 17 15,-6-17-15,5 11 16,-5-11-16,6 14 16,-6-14-16,0 0 15,0 20-15,0-20 16,3 15-16,-3-15 15,5 14-15,-5-14 16,6 17-16,-6-17 16,6 12-16,-6-12 15,5 11-15,-5-11 16,0 0-16,0 0 16,12 11-16,-12-11 15,0 0-15,8 10 16,-8-10-1,0 0-15,12 2 16,-12-2-16,0 0 16,17 0-16,-17 0 15,0 0-15,13-2 16,-13 2-16,0 0 16,17 0-16,-17 0 15,0 0-15,14 0 16,-14 0-16,0 0 15,0 0-15,17 0 16,-17 0-16,0 0 16,0 0-16,0 0 15,0 0-15,0 0 16,14 0-16,-14 0 16,0 0-16,0 0 15,0 0-15,0 0 16,0 0-16,0 0 15,0 0-15,0 0 16,0 0-16,0 0 16,6-13-16,-6 13 15</inkml:trace>
  <inkml:trace contextRef="#ctx0" brushRef="#br0" timeOffset="223791.2948">2276 13529 0,'0'0'0,"0"0"15,0 0-15,0 0 16,0 0-16,0 0 16,0 0-1,0 0-15,0 0 16,0 0-16,0 0 16,0 0-16,0 0 0,0 0 15,0 0 1,0 0-16,0 0 15,0 0-15,0 0 16,0 0-16,0 0 16,0 0-16,0 0 15,0 0-15,0 0 16,0 0-16,0 0 16,0 0-16,0 0 15,0 0-15,0 0 16,0 0-16,0 0 15,0 0-15,0 0 16,0 0-16,0 0 16,0 0-16,0 0 15,0 0-15,0 0 16,0 0-16,0 0 16,127-75-16,-127 75 15,11-5-15,-11 5 16,0 0-16,14-3 15,-14 3-15,0 0 16,17 0-16,-17 0 16,0 0-16,0 0 15,0 0-15,0 0 16,0 0 0,0 0-16,0 0 0,0 0 15,0 0 1,0 0-16,0 0 15,-11 3-15</inkml:trace>
  <inkml:trace contextRef="#ctx1" brushRef="#br0">2696 13502 0,'0'-16'469,"17"16"-407,-17-17-30,17 17 77,-17-17 0,17 17-93,-17-16 218,0-1-124,0 0-63,0 1 140,0-1-156,-17 17 266,0 0-187,0 0 140,17 17-172,-17-17 31,17 16 32,-16-16-126,-1 17 173,17 0-32,-17-17-62,17 16-78,0 1 15,0 0 31,0-1 63,0 1-47,0 0-62,0 0 0,0 0 31,17-17-16,-17 16-31,0 1 15,17-17 1,-17 17 15,16-17-31,1 0 47,0 0-31,-17 16-16,17-16 31,0 0-15,-1 0 15,1 0-15,0 0 15,-1 0 31,1 0-15,-17-16-16,17 16 32,-17-17-47,0 0-1,16 17 16,-16-16-15,0-1 62,17 17-47,-17-17 63,0 0-78,0 0 15</inkml:trace>
  <inkml:trace contextRef="#ctx1" brushRef="#br0" timeOffset="5775.6606">2996 13353 0,'-16'0'282,"-1"0"-157,0 0 78,1 0-109,16 16-79,0 1 110,0-1-47,0 1-31,0 0 47,0-1 15,16-16-93,-16 17 46,17-17-15,-17 17 16,17-17-63,-1 0 31,-16 16 0,17-16-15,0 0 15,-1 0 94,1 0 156,-17-16-234,17 16 16,-17-17-16,0 0 31,0 1 31,0-1-78,0 0 79,0 1-48,0-1 63,0 1-31,0-1-47,-17 0 31,17 1-62,0-1 15,-17 17-15,17-17-1,0 1 1,-16 16 31,16-17-32,0 0 17,-17 17 61,17-16-93,0-1 16,-17 17 15,17-16-15,0-1 46,-16 17-46,16-17 15,-17 17 63,17-16 875,-17 16-751</inkml:trace>
  <inkml:trace contextRef="#ctx1" brushRef="#br0" timeOffset="12679.0655">2380 13486 0,'0'-17'391,"16"17"-282,1 0 32,0 0-110,-1 0 235,-16-17-95,17 17-61,0 0 93,-17-16-156,16-1 218,1 17-140,-17-17 141,16 17-235,1 0 110,-17-16 125</inkml:trace>
  <inkml:trace contextRef="#ctx1" brushRef="#br0" timeOffset="27884.0174">1796 14286 0,'0'17'62,"0"0"-46,-16-17-1,16 16 1,0 1 15,0 0 0,-17-17-15,17 16 15,0 1 1,0-1-1,-17-16-31,17 34 15,0-18 17,0 1-1,0 0 0,-16-17-31,16 16 16,0 1 46,0 0-46,-17-17 78,17 16-79,0-32 126,0-1-125,0-16-1,17 16 1,-17 0-1,16 1 1,-16-1 15,0 0 16,17 1-16,-17-1-15,17 17 0,-17-16-1,16-1-15,-16-16 16,17 16 0,-17 0-1,17 17 1,-17-16-1,16 16 1,-16-17-16,0 0 31,17 17-15,-17-16 62,33 16 94,-33 16-156,0 1-16,17 0 15,-17-1-15,16-16 16,-16 17-16,0 0 15,34 16 1,-34-16 0,16-1-1,1 1 1,0-1 0,-17 1-1,16-17-15,-16 17 31,0-1-31,17 1 16,-17 0 0,33-1 15,-33 1 0,18-17 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92308" units="1/cm"/>
          <inkml:channelProperty channel="Y" name="resolution" value="37.24138" units="1/cm"/>
          <inkml:channelProperty channel="T" name="resolution" value="1" units="1/dev"/>
        </inkml:channelProperties>
      </inkml:inkSource>
      <inkml:timestamp xml:id="ts0" timeString="2014-10-02T13:29:29.53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0393DAB-1C62-4918-B6BD-9E4C0F3D313A}" emma:medium="tactile" emma:mode="ink">
          <msink:context xmlns:msink="http://schemas.microsoft.com/ink/2010/main" type="writingRegion" rotatedBoundingBox="12159,8483 15730,8465 15742,10884 12171,10901"/>
        </emma:interpretation>
      </emma:emma>
    </inkml:annotationXML>
    <inkml:traceGroup>
      <inkml:annotationXML>
        <emma:emma xmlns:emma="http://www.w3.org/2003/04/emma" version="1.0">
          <emma:interpretation id="{E0FE8758-6F4B-4FB3-9847-D15679491BC2}" emma:medium="tactile" emma:mode="ink">
            <msink:context xmlns:msink="http://schemas.microsoft.com/ink/2010/main" type="paragraph" rotatedBoundingBox="12236,8482 15730,8465 15736,9586 12242,9603" alignmentLevel="1"/>
          </emma:interpretation>
        </emma:emma>
      </inkml:annotationXML>
      <inkml:traceGroup>
        <inkml:annotationXML>
          <emma:emma xmlns:emma="http://www.w3.org/2003/04/emma" version="1.0">
            <emma:interpretation id="{8CD3B850-CCD3-4082-883F-6A95E1D71144}" emma:medium="tactile" emma:mode="ink">
              <msink:context xmlns:msink="http://schemas.microsoft.com/ink/2010/main" type="line" rotatedBoundingBox="12236,8482 15730,8465 15736,9586 12242,9603"/>
            </emma:interpretation>
          </emma:emma>
        </inkml:annotationXML>
        <inkml:traceGroup>
          <inkml:annotationXML>
            <emma:emma xmlns:emma="http://www.w3.org/2003/04/emma" version="1.0">
              <emma:interpretation id="{DBAFD2F1-B384-4879-81C1-E27B85BD7C46}" emma:medium="tactile" emma:mode="ink">
                <msink:context xmlns:msink="http://schemas.microsoft.com/ink/2010/main" type="inkWord" rotatedBoundingBox="12236,8482 15730,8465 15736,9586 12242,9603">
                  <msink:destinationLink direction="with" ref="{09DBBEA7-6921-420E-B55F-A848DA63C457}"/>
                </msink:context>
              </emma:interpretation>
            </emma:emma>
          </inkml:annotationXML>
          <inkml:trace contextRef="#ctx0" brushRef="#br0">285 0 0,'-35'0'94,"0"0"-79,-1 0 1,36 35-16,-35 0 16,0 1 15,35-1-15,-35-35-1,35 35-15,0 0 16,-36 1-1,36-1 17,-35-35-32,35 35 15,0 0 17,0 1 30,35-36-31,-35 35-31,36-35 16,-1 0 46,0 0-30,0 0-1,1 0 16,-1 0-16,0 0 16,0 0-16,1 0 79,-1 0-48</inkml:trace>
          <inkml:trace contextRef="#ctx0" brushRef="#br0" timeOffset="4334.0592">991 70 0,'0'36'125,"-35"-1"-125,35 0 16,0 36-1,0-36 1,0 0-1,0 0-15,0 1 16,0-1 31,0 0-16,0 1-15,0-1-1</inkml:trace>
          <inkml:trace contextRef="#ctx0" brushRef="#br0" timeOffset="2614.4547">497 106 0,'0'35'93,"0"0"48,0 0-94,0 1 297,0-1-251,0 0-77,0 0 62,0 1 31,0-72 204,0 1-297,0 0-1,0 0 16,0-1-31,0 1 47,0 0-15,0 0-17,0-1 1,0 1-1,0 0 32,35 35-47,-35-36 16,0 1 0,35 35 15,1 0 0,-1 0 0,0 0 16,1 0 234,-1 0-234</inkml:trace>
          <inkml:trace contextRef="#ctx0" brushRef="#br0" timeOffset="6056.7876">1308-388 0,'0'35'47,"0"0"-47,0 36 16,0-36-1,0 0-15,0 1 16,0-1-16,0 0 16,0 0-16,0 1 15,0-1 1,0 0-16,0 1 16,0-1-1,0 0 1,0 0-1,0 1 1,0-1 0,0 0-1,0 0 1,0 1 0,0-1-1,0 0 32,36 1 109,-1-36-93,0 0 15,0 0-16,1 0-15,-36-36-31,35 1 62,-35 0-31,0-1-16,0 1 0,35 35-31,-35-35 16,0 0 31</inkml:trace>
          <inkml:trace contextRef="#ctx0" brushRef="#br0" timeOffset="7767.9226">1202-71 0,'71'-35'172,"-36"35"-172,1 0 31,-1 0 1,-35-35-17,35 35 16,0 0 94,1 0-78,-1 0 31,0 0-62,0 0 15,-35-36 126</inkml:trace>
          <inkml:trace contextRef="#ctx0" brushRef="#br0" timeOffset="9110.0594">1802 176 0,'0'212'156,"0"-177"-156,0 0 16,0 1-1,0-1 1,0 0 15,0 0-31,0 1 32,0-72 124,0 1-156,71 0 15,-71 0-15,35-1 16</inkml:trace>
          <inkml:trace contextRef="#ctx0" brushRef="#br0" timeOffset="11671.4757">2331 70 0,'-35'0'156,"0"0"-140,0 0 30,-1 0-30,36 36-16,-35-1 31,0 0 32,35 0-48,0 1 32,0-1-15,0 0-17,-36-35-15,36 35 16,0 1 15,0-1 0,0 0 1,0 1-17,0-1 16,0 0 32,36-35-16,-1 0-16,0 0 0,1 0-15,-1 0 0,0 0 30,0 0-14,1 0-17,-1 0 1,-35-35 31,35 35-47,-35-35 15,35 35 1,1-36 0,-36 1 31,35 35-32,-35-35 63</inkml:trace>
          <inkml:trace contextRef="#ctx0" brushRef="#br0" timeOffset="14201.9665">2860 106 0,'0'-36'16,"-35"36"156,35 36-141,-35-36 32,35 35-48,-35 35 141,35-34-140,0-1 15,35 0 63,0-35-78,-35 35-1,35-35-15,1 0 78,-1 0-62,0 0 47,1 0-1,-36-35 1,35 35-48,0 0 16,-35-35-15,0 0 15,0-1-31,0 1 16,0 0 15,-35 35 0,35-35-31,0-1 32,0 1 30,-35 35 1,35 35 93,0 1-140,0-1-1,35 0 1,-35 0-1,35-35-15,-35 36 16,0-1 0,35-35-1,-35 35-15,0 0 16,36-35 0,-36 36 15,35-36 16,0 0-32,-35 35-15</inkml:trace>
          <inkml:trace contextRef="#ctx0" brushRef="#br0" timeOffset="15264.1198">3425-494 0,'35'35'16,"-35"0"0,0 1-16,0-1 15,0 0-15,0 0 16,0 1-1,0 34-15,0-34 16,0-1-16,0 0 16,0 36-16,0-36 15,0 36 1,0-36-16,0 0 16,36 0-16,-36 36 15,0-36 1,0 0-1,0 36-15,0-36 32,0 1-32,0-1 31,0 0 63,0-282-1</inkml:trace>
        </inkml:traceGroup>
      </inkml:traceGroup>
    </inkml:traceGroup>
    <inkml:traceGroup>
      <inkml:annotationXML>
        <emma:emma xmlns:emma="http://www.w3.org/2003/04/emma" version="1.0">
          <emma:interpretation id="{CF6B04B0-FD73-4755-8D8C-8CA31525C012}" emma:medium="tactile" emma:mode="ink">
            <msink:context xmlns:msink="http://schemas.microsoft.com/ink/2010/main" type="paragraph" rotatedBoundingBox="12307,10147 12583,10877 12284,10990 12008,10260" alignmentLevel="1"/>
          </emma:interpretation>
        </emma:emma>
      </inkml:annotationXML>
      <inkml:traceGroup>
        <inkml:annotationXML>
          <emma:emma xmlns:emma="http://www.w3.org/2003/04/emma" version="1.0">
            <emma:interpretation id="{49FFB923-6317-43EC-BBD8-59498448D50D}" emma:medium="tactile" emma:mode="ink">
              <msink:context xmlns:msink="http://schemas.microsoft.com/ink/2010/main" type="line" rotatedBoundingBox="12307,10147 12583,10877 12284,10990 12008,10260"/>
            </emma:interpretation>
          </emma:emma>
        </inkml:annotationXML>
        <inkml:traceGroup>
          <inkml:annotationXML>
            <emma:emma xmlns:emma="http://www.w3.org/2003/04/emma" version="1.0">
              <emma:interpretation id="{4543CDD8-13FA-4DEA-A19F-4EFF97F514D4}" emma:medium="tactile" emma:mode="ink">
                <msink:context xmlns:msink="http://schemas.microsoft.com/ink/2010/main" type="inkWord" rotatedBoundingBox="12307,10147 12583,10877 12284,10990 12008,10260"/>
              </emma:interpretation>
            </emma:emma>
          </inkml:annotationXML>
          <inkml:trace contextRef="#ctx0" brushRef="#br0" timeOffset="-2595.9747">-68 1728 0,'0'-35'125,"0"0"-125,0-36 16,0 36 0,0 0-1,0-1-15,36 1 0,-36 0 32,0 0-32,0-1 31,0 1 0,0 0 0,35 35-31,-35-36 16,35 36 0,-35-35 15,36 35 125,-36 35-140,0 1-1,35-1 1,-35 0 0,0 1 15,106 246 63,-106-247-94,0 0 31,0 1 0,0-1-15,0 0 31,35 0-32,-35 1 16,0-1 16,35-35-31,-35-71 93,0 36-93</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92308" units="1/cm"/>
          <inkml:channelProperty channel="Y" name="resolution" value="37.24138" units="1/cm"/>
          <inkml:channelProperty channel="T" name="resolution" value="1" units="1/dev"/>
        </inkml:channelProperties>
      </inkml:inkSource>
      <inkml:timestamp xml:id="ts0" timeString="2014-10-02T13:29:45.99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9DBBEA7-6921-420E-B55F-A848DA63C457}" emma:medium="tactile" emma:mode="ink">
          <msink:context xmlns:msink="http://schemas.microsoft.com/ink/2010/main" type="inkDrawing" rotatedBoundingBox="15980,8466 15980,9454 15965,9454 15965,8466" semanticType="callout" shapeName="Other">
            <msink:sourceLink direction="with" ref="{DBAFD2F1-B384-4879-81C1-E27B85BD7C46}"/>
            <msink:sourceLink direction="with" ref="{E8185F58-E10B-4FD9-8A62-A4E4B1D4DDAF}"/>
          </msink:context>
        </emma:interpretation>
      </emma:emma>
    </inkml:annotationXML>
    <inkml:trace contextRef="#ctx0" brushRef="#br0">0 0 0,'0'35'16,"0"0"0,0 1-1,0 34-15,0-35 0,0 1 16,0-1-16,0 36 15,0-36 1,0 0 0,0 0-16,0 1 15,0-1 1,0 0 0,0 1-16,0-1 15,0 0 1,0 0-1,0 1-15,0-1 16,0 0 0,0 0-16,0 1 31,0-1 94,0 0-31,0 1-16,0-72 47</inkml:trace>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92308" units="1/cm"/>
          <inkml:channelProperty channel="Y" name="resolution" value="37.24138" units="1/cm"/>
          <inkml:channelProperty channel="T" name="resolution" value="1" units="1/dev"/>
        </inkml:channelProperties>
      </inkml:inkSource>
      <inkml:timestamp xml:id="ts0" timeString="2014-10-02T13:29:47.08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7060572-D1E1-4CF6-8567-85DB433A28BE}" emma:medium="tactile" emma:mode="ink">
          <msink:context xmlns:msink="http://schemas.microsoft.com/ink/2010/main" type="writingRegion" rotatedBoundingBox="16263,8924 16580,8924 16580,9312 16263,9312"/>
        </emma:interpretation>
      </emma:emma>
    </inkml:annotationXML>
    <inkml:traceGroup>
      <inkml:annotationXML>
        <emma:emma xmlns:emma="http://www.w3.org/2003/04/emma" version="1.0">
          <emma:interpretation id="{814F9948-78A4-4522-A313-22FDBEF6F72F}" emma:medium="tactile" emma:mode="ink">
            <msink:context xmlns:msink="http://schemas.microsoft.com/ink/2010/main" type="paragraph" rotatedBoundingBox="16263,8924 16580,8924 16580,9312 16263,9312" alignmentLevel="1"/>
          </emma:interpretation>
        </emma:emma>
      </inkml:annotationXML>
      <inkml:traceGroup>
        <inkml:annotationXML>
          <emma:emma xmlns:emma="http://www.w3.org/2003/04/emma" version="1.0">
            <emma:interpretation id="{CA7B3B07-1404-4167-BB42-FEB093D8448F}" emma:medium="tactile" emma:mode="ink">
              <msink:context xmlns:msink="http://schemas.microsoft.com/ink/2010/main" type="line" rotatedBoundingBox="16263,8924 16580,8924 16580,9312 16263,9312"/>
            </emma:interpretation>
          </emma:emma>
        </inkml:annotationXML>
        <inkml:traceGroup>
          <inkml:annotationXML>
            <emma:emma xmlns:emma="http://www.w3.org/2003/04/emma" version="1.0">
              <emma:interpretation id="{E8185F58-E10B-4FD9-8A62-A4E4B1D4DDAF}" emma:medium="tactile" emma:mode="ink">
                <msink:context xmlns:msink="http://schemas.microsoft.com/ink/2010/main" type="inkWord" rotatedBoundingBox="16263,8924 16580,8924 16580,9312 16263,9312">
                  <msink:destinationLink direction="with" ref="{09DBBEA7-6921-420E-B55F-A848DA63C457}"/>
                  <msink:destinationLink direction="with" ref="{CBBB7C1E-7EFC-4664-9F5D-C326159F3FC8}"/>
                </msink:context>
              </emma:interpretation>
            </emma:emma>
          </inkml:annotationXML>
          <inkml:trace contextRef="#ctx0" brushRef="#br0">0 0 0,'35'36'63,"-35"-1"-48,35 0-15,1 1 16,-1-1-1,-35 0 1,35-35 0,-35 35-16,35-35 31,-35 36-31,0-1 16,36-35 15,-36 35-31,0 0 15,35-35 157,-35-35-156,35-35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92308" units="1/cm"/>
          <inkml:channelProperty channel="Y" name="resolution" value="37.24138" units="1/cm"/>
          <inkml:channelProperty channel="T" name="resolution" value="1" units="1/dev"/>
        </inkml:channelProperties>
      </inkml:inkSource>
      <inkml:timestamp xml:id="ts0" timeString="2014-10-02T13:29:48.56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BBB7C1E-7EFC-4664-9F5D-C326159F3FC8}" emma:medium="tactile" emma:mode="ink">
          <msink:context xmlns:msink="http://schemas.microsoft.com/ink/2010/main" type="inkDrawing" rotatedBoundingBox="16202,9828 16734,8876 16775,8899 16243,9851" semanticType="callout" shapeName="Other">
            <msink:sourceLink direction="with" ref="{E8185F58-E10B-4FD9-8A62-A4E4B1D4DDAF}"/>
          </msink:context>
        </emma:interpretation>
      </emma:emma>
    </inkml:annotationXML>
    <inkml:trace contextRef="#ctx0" brushRef="#br0">534 0 0,'0'35'78,"-36"-35"-78,36 36 16,0-1-1,-35-35-15,0 35 16,35 0 0,-36 1-1,36-1 1,-70 106 93,70-106-93,-35-35 0,35 36-1,-36-1 1,1 0 31,35 1-32,0-1 17,-35-35-17,35 35 1,0 0 15,-35-35-31,35 36 16,-36-36-1,36 35 1,0 0 31,-35-35-16,35 36 32,0-1-48,-35 0 48,35 0-32,-36-35-15,36 36 15</inkml:trace>
  </inkml:traceGroup>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92308" units="1/cm"/>
          <inkml:channelProperty channel="Y" name="resolution" value="37.24138" units="1/cm"/>
          <inkml:channelProperty channel="T" name="resolution" value="1" units="1/dev"/>
        </inkml:channelProperties>
      </inkml:inkSource>
      <inkml:timestamp xml:id="ts0" timeString="2014-10-12T19:08:42.1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8355 11306 0,'16'0'94,"1"0"-94,0 0 15,-1-17-15,1 17 16,0 0 0,-1 0-16,1 0 0,33 0 15,-17 0 1,-16 0-16,0-17 15,33 17 1,-17 0-16,17 0 0,-16 0 16,-18 0-16,1 0 15,33 0-15,-17 0 16,-16 0-16,16 0 16,-16 0-16,16 0 15,-16 0 1,16 0-1,1 0-15,-1 0 16,-16 0 0,-1 0-1,1 0-15,0 0 16,-1 0-16,1 0 16,16 0-1,-16-16-15,0 16 31,16 0-15,0 0-16,1 0 16,-1 0-1,-16 0-15,0 0 16,-1 0 0,18 0-16,-18-17 0,18 17 15,-18 0-15,34 0 16,-16 0-16,-1 0 15,-16-17-15,16 17 16,34 0-16,-34 0 16,0 0-16,17 0 15,-16 0-15,-1 0 16,1 0-16,-1 0 16,0 0-16,1 0 15,-18 0-15,1 0 16,16 0-16,-16 0 15,16-16 1,-16 16-16,16 0 16,-16 0-1,0 0-15,-1 0 0,18 0 16,-18 0-16,18 0 16,-18 0-1,1 0-15,0 0 16,16 0-1,-16-17 1,-1 17-16,18 0 16,-18 0-16,18 0 15,-17 0 1,-1 0-16,1 0 16,0 0-16,16 0 15,-16 0 1,-1 0-16,1 0 15,16 0 1,-16 0-16,0 0 0,-1-17 16,1 17-16,0 0 15,16 0 1,-16 0 0,16 0-1,0 0-15,-16 0 16,0 0-16,16 0 15,17 0-15,-33 0 16,-1 0-16,1 0 16,17 0-16,-1 0 15,0 0 1,1 0 0,-18 0-16,1 0 15,0 0 1,-1 0-1,1 0 1,0 0 0,16 0-1,-16 0 1,-1 0 0,18 0-1,-18 0 1,1 0-16,0 0 15,-1 0 1,18 0-16,-18 0 31,34 0-15,-33 0-16,16 0 16,-16 0-16,0 0 15,-1 0-15,18 0 0,-17 0 31,33 0-31,-34 0 16,1 0 0,16 0-16,1 0 15,-1 0 1,0 0-16,-16 0 16,0 0-16,16 0 15,-16 0 1,-1 0-16,1 0 15,0 0-15,33 0 16,-34 0 0,1 0-16,0 0 15,-1 0-15,1 0 16,0 0 0,-1 0-16,18 0 15,-18 0 1,18 0-1,-17 0-15,-1 0 16,1 0-16,16 0 16,-16 0-16,0 0 15,-1 0-15,1 0 16,0 0-16,-1 0 16,18 0-16,-1 0 15,-16 0 1,-1 0-1,1 0 1,0 0-16,-1 0 16,1 0-1,0 0-15,-1 0 32,1 0-17,16 0-15,-16 0 16,0 0-16,-1 0 15,1 0-15,0 0 16,16 0-16,-16 0 16,-1 0-1,1 0-15,0 0 16,16 0-16,1 0 16,-18 0-1,1 0-15,0 0 16,-1 0-16,18 0 15,-18 0-15,1 0 16,16 0-16,-16 0 16,0 0-16,-1 0 15,18 0 1,-18 0 0,34 0-16,-16 0 15,-1 0 1,-16 0-1,-1 0-15,34 0 0,-33 0 16,0 0 0,-1 0-16,35 0 0,-35 0 15,1 0-15,33 0 16,-33 0-16,16 0 16,0 0-16,-16 0 15,0 0-15,-1 0 16,1 0-1,0 0-15,-1 0 16,18 0-16,-18 0 16,18 0-16,-18 0 15,1 0-15,0 0 16,-1 0-16,1 0 16,0 0-16,-1 0 15,1 0 1,0 0-16,-1 0 0,1 0 15,17 0 1,-18 0-16,1 0 16,0 0-16,16 0 15,0 0 1,17 0-16,-33 0 0,16 0 16,-16 0-1,16 0 1,-16 0-16,16 0 15,17 0-15,-33 0 16,16 0-16,1 0 16,-1 0-16,0 0 15,1 0-15,-18 0 16,1 0-16,0 0 16,0 0-16,16 0 15,0 0-15,1 0 16,16 0-16,-34 0 15,18 0-15,-1 0 16,17-16 0,-17 16-16,1 0 15,16 0-15,-34 0 16,1 0-16,0 0 16,16 0-16,-16 0 15,16 0-15,17 0 16,-16-17-16,16 17 15,0 0-15,-17 0 16,17 0-16,17 0 16,-34 0-16,0 0 15,-16 0-15,33 0 16,-17 0-16,1 0 16,16 0-16,0 0 15,-34 0 1,35 0-16,-18-17 15,-16 17-15,16 0 16,34 0-16,-51 0 16,18 0-16,-18 0 15,34-16-15,-33 16 16,16 0-16,17 0 16,-33 0-16,16 0 15,1 0-15,-1-17 16,-16 17-16,-1 0 15,18 0-15,-1 0 16,-16 0-16,16 0 16,67 0-1,-50 0-15,-16 0 16,16 0-16,0 0 16,-17 0-16,-16 0 15,-1-17 1,34 17-16,-33 0 15,0 0-15,-1 0 16,18 0-16,-18 0 16,35 0-1,-35 0-15,1 0 16,50 0 0,-51 0-16,1 0 15,0 0-15,16 0 16,-16 0-16,-1 0 15,1 0-15,0 0 16,-1 0-16,18 0 16,-18 0-16,18 0 15,-18 0 1,1 0-16,0 0 16,-1 0-16,1 0 15,0 0 1,-1 0-16,1 0 15,0 0 1,-1 0 0,-16-16 109,17 16-94,0 0-15,-1 0 343,1 0-343,17 0-16,-18 0 15,1 0 1,-17 16 359,0 1-360,0 0-15,0-1 16,0 1 0,0 0-16,0-1 31,0 1-15,0 0-16,0-1 15,0 1 16,0 0 32,0-1-32,0 1-15,0 0-1,0 0 1,0-1 47,0 1-63,0 0 78,-17-17 0,1 0-63,-1 0-15,-33 16 0,16-16 16,1 0-16,0 0 16,-51 0-1,68 0-15,-34 0 16,16 0 0,18 0-16,-18 0 0,18 0 15,-34 0 1,33 0-1,-16 0-15,16 17 16,-16-17 0,16 0-16,0 0 15,1 0-15,-18 0 16,17 0-16,1 0 16,-18 0-16,18 0 15,-18 0 1,18 0-1,-1 0-15,-16 0 0,-17 0 16,0 17 0,16-17-16,-32 0 15,32 0-15,1 0 0,-17 0 16,17 0 0,-17 0-16,16 0 0,-16 16 15,-50-16 1,67 17-16,-34-17 15,-50 0-15,51 0 16,16 0-16,-34 0 16,34 17-16,0-17 15,17 0-15,-34 0 16,34 0-16,-1 0 16,-16 0-1,17 0-15,0 0 0,-17 0 16,0 0-1,33 0-15,-16 0 0,-17 0 16,33 0 0,-17 0-16,18 0 15,-34 0-15,33 16 16,-16-16-16,-17 0 16,16 0-16,18 0 15,-1 0-15,-33 17 16,-17-17-1,17 0-15,34 0 16,-34 17-16,16-17 16,1 0-1,-34 0-15,50 0 16,1 0 0,-18 0-16,18 0 15,-1 0-15,-16 0 16,16 0-16,0 0 15,1 0-15,-34 16 16,33-16-16,-16 0 16,-1 0-16,1 17 15,0-17-15,16 0 16,-33 0-16,33 0 16,-16 0-16,0 0 15,-34 0-15,17 0 16,0 0-16,-17 0 15,17 0-15,0 0 16,17 0-16,-17 0 16,0 0-1,16 0-15,-49 17 0,33-17 16,16 0 0,1 0-16,0 0 15,-17 0-15,16 0 16,1 0-16,0 0 15,-34 0-15,17 0 16,17 0-16,-34 0 16,34 0-16,-17 0 15,16 0-15,18 0 16,-35 0-16,18 0 16,-34 0-16,17 0 15,0 0 1,0 0-16,-33 0 0,33 0 15,0 0-15,0 0 16,17 0-16,-1 0 16,1 0-1,-17 0-15,33 0 16,-16 0-16,-17 0 16,16 0-16,18 0 15,-34 0-15,16 0 16,18 0-16,-1 0 15,-16 0-15,16 0 16,-33 0 0,17 0-16,-1 0 15,1 0-15,-34 0 16,0 0-16,17 0 16,-16 0-1,16 0-15,0 0 0,0 0 16,-34 0-16,34 0 15,0 0-15,0 0 16,-33 0 0,33 0-16,0-17 15,0 17-15,16 0 16,18 0-16,-18 0 16,18 0-1,-1 0 1,-16 0-1,-1-17 1,18 17-16,-1 0 16,-33 0-16,33 0 15,1 0-15,-1 0 16,-33 0-16,33 0 16,-16 0-1,-34 0-15,34 0 0,-1 0 16,-16 0-16,-50 0 15,50 0-15,-16 0 16,-1 0-16,-33 0 16,33 0-16,17 0 15,-50-16 1,50 16-16,17 0 0,-1 0 16,1 0-1,-17 0 1,0 0-16,17 0 15,16 0 1,-33 0-16,33 0 0,1 0 16,-1 0-16,-16 0 15,16 0-15,0 0 16,-16 0-16,-1 0 16,18 0-16,-18 0 15,1 0-15,0 0 16,16 0-1,0 0 1,1-17-16,-1 17 16,0 0-1,-16 0-15,16 0 16,1 0-16,-18 0 16,1 0-16,16 0 15,-49 0 1,32 0-16,18 0 15,-18 0 1,18 0 0,-18 0-1,17 0-15,1 0 0,-18 0 16,1 0 0,16 0-16,-16 0 0,16 0 15,-16 0-15,16 0 16,1 0-1,-1 0-15,0 0 16,-16 0 0,16 0-1,1 0 1,-1 0-16,0 0 16,17-17 140,0 1-156,0-1 15,0 0-15,0 1 0,0-1 16,-16 17 0,16-33-16,0 16 15,-17 17 1,17-17-16,0 1 31,0-1-15,0 0-1,0 0 17,0 1-1,0-1-15,0 0-1,0 1 16,0-1-15,0 0 0,0 1 15,0-1-15,0 0-1,0 1 1,17 16 46,-17-17-46,16 17 15,-16-17-15,17 17-1,16 0-15,-16-16 16,0 16 0,-1-17-1,1 17-15,0 0 16,16 0 0,0 0-16,-16 0 15,0 0-15,33 0 16,-34 0-16,1 0 15,0 0-15,33-17 16,-33 17-16,-1 0 16,18 0-16,-1 0 15,-16 0 1,16 0-16,-16 0 16,-1 0-1,1 0-15,33 0 16,-33 0-1,-1 0-15,18 0 16,-18 0-16,1 0 16,33 17-16,-33-17 0,16 0 15,0 0-15,-16 0 16,0 0-16,-1 0 16,18 0-16,-18 17 15,18-17-15,-1 0 16,-16 0-1,16 0 1,-16 0-16,0 0 0,16 0 16,-16 0-1,16 0-15,-16 0 16,16 0-16,0 0 16,-16 0-1,16 0-15,-16 0 16,0 0-1,16 0-15,0 0 0,-16 0 16,16 0-16,1 0 16,-1 0-1,-16 0-15,-1 0 16,18 0-16,-1 0 16,1 0-16,-1 0 15,-16 0-15,-1 0 16,18 0-1,-18 0-15,1 0 0,0 0 16,-1 0-16,1 0 16,0 0-16,-1 0 15,18 0 1,-18 0-16,18 0 16,-18 0-16,1 0 15,16 0-15,-16 0 16,16 0-16,-16 0 15,16 0-15,1 0 16,-18 0-16,1 0 16,17 0-16,-18 0 15,1 0-15,0 0 16,33 0-16,-34 0 16,18 0-1,-1 0 1,-16 0-16,16 0 15,-16 0-15,33 0 16,-34 0-16,34 0 16,-16 0-16,-1 0 15,0 0-15,17 0 16,-33 0-16,33 0 16,-16 0-16,-18 0 15,1 0 1,0 0-16,16 0 15,0 0-15,1 0 16,-18 0-16,1 0 16,16 0-1,-16 0-15,0 0 16,-1 0-16,1 0 16,0 0-1,-1 0-15,18 0 16,-18 0-16,1 0 15,0 0-15,16 0 16,-16 0-16,-1 0 16,1 0-1,16 0-15,1 0 16,-17 0-16,16 0 16,50 0-1,-49 0-15,16 16 16,-17-16-16,0 0 15,-16 0-15,33 0 16,-17 0-16,1 0 16,-1 0-16,17 0 15,-33 0-15,16 17 16,0-17-16,-16 0 16,0 0-16,0 0 15,16 0-15,-16 0 31,16 0-31,-16 0 0,-1 0 16,1 0 0,16 0-16,1 0 15,-18 0 1,18 0 0,-1 0-16,17 0 15,-17 0-15,-16 0 16,50 0-16,-51 0 15,34 0-15,-16 0 16,16 0-16,-33 0 16,16 0-16,-16 0 15,33 0-15,-17 0 16,0 0-16,1 0 16,-18 0-16,18 0 15,16 0-15,-34 0 16,18 0-16,-18 0 15,18 0 1,-18 0-16,1 0 0,0 0 16,16 0-1,-16 0-15,-1 0 16,1 0-16,16 0 16,-16 0-16,0 0 15,16 0 1,-16 0-16,16 0 15,-16 0-15,0 0 16,-1 0 0,1 0 15,0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FC0849-0349-4A95-ACA3-89A163E03F4A}" type="datetimeFigureOut">
              <a:rPr lang="en-GB" smtClean="0"/>
              <a:t>17/09/2015</a:t>
            </a:fld>
            <a:endParaRPr lang="en-GB"/>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39155-A1D0-40B8-AC4B-079B616CD137}" type="slidenum">
              <a:rPr lang="en-GB" smtClean="0"/>
              <a:t>‹#›</a:t>
            </a:fld>
            <a:endParaRPr lang="en-GB"/>
          </a:p>
        </p:txBody>
      </p:sp>
    </p:spTree>
    <p:extLst>
      <p:ext uri="{BB962C8B-B14F-4D97-AF65-F5344CB8AC3E}">
        <p14:creationId xmlns:p14="http://schemas.microsoft.com/office/powerpoint/2010/main" val="390890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 Id="rId3" Type="http://schemas.openxmlformats.org/officeDocument/2006/relationships/hyperlink" Target="http://www.cochrane.org/glossary/5%23term318"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921878-49A7-47C8-A5B5-721E8CF15728}" type="slidenum">
              <a:rPr lang="en-US" smtClean="0"/>
              <a:pPr/>
              <a:t>1</a:t>
            </a:fld>
            <a:endParaRPr lang="en-US"/>
          </a:p>
        </p:txBody>
      </p:sp>
    </p:spTree>
    <p:extLst>
      <p:ext uri="{BB962C8B-B14F-4D97-AF65-F5344CB8AC3E}">
        <p14:creationId xmlns:p14="http://schemas.microsoft.com/office/powerpoint/2010/main" val="3232172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fld id="{5E5AE2ED-49B7-4F5B-A801-FA3FCD8472F0}" type="slidenum">
              <a:rPr lang="en-US" altLang="en-US" sz="1200"/>
              <a:pPr eaLnBrk="1" hangingPunct="1"/>
              <a:t>16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DDF2D-FB9D-49C2-AC33-7A02F1EAF5B8}" type="slidenum">
              <a:rPr lang="en-GB" smtClean="0">
                <a:solidFill>
                  <a:prstClr val="black"/>
                </a:solidFill>
                <a:latin typeface="Calibri"/>
              </a:rPr>
              <a:pPr/>
              <a:t>18</a:t>
            </a:fld>
            <a:endParaRPr lang="en-GB">
              <a:solidFill>
                <a:prstClr val="black"/>
              </a:solidFill>
              <a:latin typeface="Calibri"/>
            </a:endParaRPr>
          </a:p>
        </p:txBody>
      </p:sp>
    </p:spTree>
    <p:extLst>
      <p:ext uri="{BB962C8B-B14F-4D97-AF65-F5344CB8AC3E}">
        <p14:creationId xmlns:p14="http://schemas.microsoft.com/office/powerpoint/2010/main" val="52940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GB" dirty="0" smtClean="0"/>
              <a:t>Using</a:t>
            </a:r>
            <a:r>
              <a:rPr lang="en-GB" baseline="0" dirty="0" smtClean="0"/>
              <a:t> your new found searching skills you came across this SR</a:t>
            </a:r>
          </a:p>
        </p:txBody>
      </p:sp>
      <p:sp>
        <p:nvSpPr>
          <p:cNvPr id="4" name="Slide Number Placeholder 3"/>
          <p:cNvSpPr>
            <a:spLocks noGrp="1"/>
          </p:cNvSpPr>
          <p:nvPr>
            <p:ph type="sldNum" sz="quarter" idx="10"/>
          </p:nvPr>
        </p:nvSpPr>
        <p:spPr/>
        <p:txBody>
          <a:bodyPr/>
          <a:lstStyle/>
          <a:p>
            <a:fld id="{93921878-49A7-47C8-A5B5-721E8CF15728}" type="slidenum">
              <a:rPr lang="en-US" smtClean="0"/>
              <a:pPr/>
              <a:t>19</a:t>
            </a:fld>
            <a:endParaRPr lang="en-US"/>
          </a:p>
        </p:txBody>
      </p:sp>
    </p:spTree>
    <p:extLst>
      <p:ext uri="{BB962C8B-B14F-4D97-AF65-F5344CB8AC3E}">
        <p14:creationId xmlns:p14="http://schemas.microsoft.com/office/powerpoint/2010/main" val="158913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21</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214640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kern="1200" dirty="0" smtClean="0">
                <a:solidFill>
                  <a:schemeClr val="tx1"/>
                </a:solidFill>
                <a:latin typeface="+mn-lt"/>
                <a:ea typeface="+mn-ea"/>
                <a:cs typeface="+mn-cs"/>
              </a:rPr>
              <a:t>Non-</a:t>
            </a:r>
            <a:r>
              <a:rPr lang="en-US" sz="1200" kern="1200" dirty="0" err="1" smtClean="0">
                <a:solidFill>
                  <a:schemeClr val="tx1"/>
                </a:solidFill>
                <a:latin typeface="+mn-lt"/>
                <a:ea typeface="+mn-ea"/>
                <a:cs typeface="+mn-cs"/>
              </a:rPr>
              <a:t>randomised</a:t>
            </a:r>
            <a:r>
              <a:rPr lang="en-US" sz="1200" kern="1200" dirty="0" smtClean="0">
                <a:solidFill>
                  <a:schemeClr val="tx1"/>
                </a:solidFill>
                <a:latin typeface="+mn-lt"/>
                <a:ea typeface="+mn-ea"/>
                <a:cs typeface="+mn-cs"/>
              </a:rPr>
              <a:t> controlled trials: </a:t>
            </a:r>
          </a:p>
          <a:p>
            <a:pPr marL="171450" indent="-171450">
              <a:lnSpc>
                <a:spcPct val="90000"/>
              </a:lnSpc>
              <a:buFont typeface="Arial"/>
              <a:buChar char="•"/>
            </a:pPr>
            <a:r>
              <a:rPr lang="en-US" sz="1200" kern="1200" dirty="0" smtClean="0">
                <a:solidFill>
                  <a:schemeClr val="tx1"/>
                </a:solidFill>
                <a:latin typeface="+mn-lt"/>
                <a:ea typeface="+mn-ea"/>
                <a:cs typeface="+mn-cs"/>
              </a:rPr>
              <a:t>can detect associations between an intervention and an outcome.</a:t>
            </a:r>
          </a:p>
          <a:p>
            <a:pPr marL="171450" indent="-171450">
              <a:lnSpc>
                <a:spcPct val="90000"/>
              </a:lnSpc>
              <a:buFont typeface="Arial"/>
              <a:buChar char="•"/>
            </a:pPr>
            <a:r>
              <a:rPr lang="en-US" sz="1200" kern="1200" dirty="0" smtClean="0">
                <a:solidFill>
                  <a:schemeClr val="tx1"/>
                </a:solidFill>
                <a:latin typeface="+mn-lt"/>
                <a:ea typeface="+mn-ea"/>
                <a:cs typeface="+mn-cs"/>
              </a:rPr>
              <a:t>But….they cannot rule out the possibility that the association was caused by a third factor linked to both intervention and outcome.</a:t>
            </a:r>
          </a:p>
          <a:p>
            <a:pPr marL="171450" indent="-171450">
              <a:lnSpc>
                <a:spcPct val="90000"/>
              </a:lnSpc>
              <a:buFont typeface="Arial"/>
              <a:buChar char="•"/>
            </a:pPr>
            <a:r>
              <a:rPr lang="en-US" sz="1200" kern="1200" dirty="0" smtClean="0">
                <a:solidFill>
                  <a:schemeClr val="tx1"/>
                </a:solidFill>
                <a:latin typeface="+mn-lt"/>
                <a:ea typeface="+mn-ea"/>
                <a:cs typeface="+mn-cs"/>
              </a:rPr>
              <a:t>Meta-analysis of controlled trials shows that failure to conceal random allocation and the absence of double blinding yield exaggerated estimates of treatment effects</a:t>
            </a:r>
          </a:p>
          <a:p>
            <a:pPr marL="171450" indent="-171450">
              <a:lnSpc>
                <a:spcPct val="90000"/>
              </a:lnSpc>
              <a:buFont typeface="Arial"/>
              <a:buChar char="•"/>
            </a:pPr>
            <a:endParaRPr lang="en-US" sz="1200" kern="1200" dirty="0" smtClean="0">
              <a:solidFill>
                <a:schemeClr val="tx1"/>
              </a:solidFill>
              <a:latin typeface="+mn-lt"/>
              <a:ea typeface="+mn-ea"/>
              <a:cs typeface="+mn-cs"/>
            </a:endParaRPr>
          </a:p>
          <a:p>
            <a:pPr marL="171450" indent="-171450">
              <a:lnSpc>
                <a:spcPct val="90000"/>
              </a:lnSpc>
              <a:buFont typeface="Arial"/>
              <a:buChar char="•"/>
            </a:pPr>
            <a:r>
              <a:rPr lang="en-US" sz="1200" kern="1200" dirty="0" smtClean="0">
                <a:solidFill>
                  <a:schemeClr val="tx1"/>
                </a:solidFill>
                <a:latin typeface="+mn-lt"/>
                <a:ea typeface="+mn-ea"/>
                <a:cs typeface="+mn-cs"/>
              </a:rPr>
              <a:t>Random allocation ensures no systematic differences between intervention groups in factors, known and unknown, that may affect outcome. </a:t>
            </a:r>
          </a:p>
          <a:p>
            <a:pPr marL="171450" indent="-171450">
              <a:lnSpc>
                <a:spcPct val="90000"/>
              </a:lnSpc>
              <a:buFont typeface="Arial"/>
              <a:buChar char="•"/>
            </a:pPr>
            <a:r>
              <a:rPr lang="en-US" sz="1200" kern="1200" dirty="0" smtClean="0">
                <a:solidFill>
                  <a:schemeClr val="tx1"/>
                </a:solidFill>
                <a:latin typeface="+mn-lt"/>
                <a:ea typeface="+mn-ea"/>
                <a:cs typeface="+mn-cs"/>
              </a:rPr>
              <a:t>Double blinding ensures that the preconceived views of subjects and clinicians cannot systematically bias the assessment of outcomes. </a:t>
            </a:r>
          </a:p>
          <a:p>
            <a:pPr marL="171450" indent="-171450">
              <a:lnSpc>
                <a:spcPct val="90000"/>
              </a:lnSpc>
              <a:buFont typeface="Arial"/>
              <a:buChar char="•"/>
            </a:pPr>
            <a:r>
              <a:rPr lang="en-US" sz="1200" kern="1200" dirty="0" smtClean="0">
                <a:solidFill>
                  <a:schemeClr val="tx1"/>
                </a:solidFill>
                <a:latin typeface="+mn-lt"/>
                <a:ea typeface="+mn-ea"/>
                <a:cs typeface="+mn-cs"/>
              </a:rPr>
              <a:t>Intention to treat analysis maintains the advantages of random allocation, which may be lost if subjects are excluded from analysis through, for example, withdrawal or failure to comply. </a:t>
            </a:r>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22</a:t>
            </a:fld>
            <a:endParaRPr lang="en-US"/>
          </a:p>
        </p:txBody>
      </p:sp>
    </p:spTree>
    <p:extLst>
      <p:ext uri="{BB962C8B-B14F-4D97-AF65-F5344CB8AC3E}">
        <p14:creationId xmlns:p14="http://schemas.microsoft.com/office/powerpoint/2010/main" val="110487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1A32337-BC9F-4839-B1A5-390C7C0F9EC5}"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326851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25</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AMSTAR = A measurement</a:t>
            </a:r>
            <a:r>
              <a:rPr lang="en-GB" altLang="en-US" baseline="0" dirty="0" smtClean="0"/>
              <a:t> tool to assess systematic reviews</a:t>
            </a:r>
            <a:endParaRPr lang="en-GB" altLang="en-US" dirty="0" smtClean="0"/>
          </a:p>
          <a:p>
            <a:pPr eaLnBrk="1" hangingPunct="1"/>
            <a:r>
              <a:rPr lang="en-GB" sz="1200" b="0" i="0" kern="1200" dirty="0" err="1" smtClean="0">
                <a:solidFill>
                  <a:schemeClr val="tx1"/>
                </a:solidFill>
                <a:effectLst/>
                <a:latin typeface="+mn-lt"/>
                <a:ea typeface="+mn-ea"/>
                <a:cs typeface="+mn-cs"/>
              </a:rPr>
              <a:t>Shea</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et al.</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BMC Medical Research Methodology</a:t>
            </a:r>
            <a:r>
              <a:rPr lang="en-GB" sz="1200" b="0" i="0" kern="1200" dirty="0" smtClean="0">
                <a:solidFill>
                  <a:schemeClr val="tx1"/>
                </a:solidFill>
                <a:effectLst/>
                <a:latin typeface="+mn-lt"/>
                <a:ea typeface="+mn-ea"/>
                <a:cs typeface="+mn-cs"/>
              </a:rPr>
              <a:t> 2007 7:10</a:t>
            </a:r>
            <a:r>
              <a:rPr lang="en-GB" altLang="en-US" baseline="0" dirty="0" smtClean="0"/>
              <a:t>uality </a:t>
            </a:r>
            <a:r>
              <a:rPr lang="en-GB" altLang="en-US" dirty="0" smtClean="0"/>
              <a:t>of Systematic</a:t>
            </a:r>
            <a:r>
              <a:rPr lang="en-GB" altLang="en-US" baseline="0" dirty="0" smtClean="0"/>
              <a:t> Reviews</a:t>
            </a:r>
            <a:endParaRPr lang="en-GB" altLang="en-US" dirty="0" smtClean="0"/>
          </a:p>
        </p:txBody>
      </p:sp>
    </p:spTree>
    <p:extLst>
      <p:ext uri="{BB962C8B-B14F-4D97-AF65-F5344CB8AC3E}">
        <p14:creationId xmlns:p14="http://schemas.microsoft.com/office/powerpoint/2010/main" val="134404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9E8BC40D-2590-432E-BFF6-BBCD1CC7806E}" type="slidenum">
              <a:rPr lang="en-US" altLang="en-US"/>
              <a:pPr eaLnBrk="1" hangingPunct="1">
                <a:spcBef>
                  <a:spcPct val="0"/>
                </a:spcBef>
              </a:pPr>
              <a:t>26</a:t>
            </a:fld>
            <a:endParaRPr lang="en-US" altLang="en-US"/>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eaLnBrk="1" hangingPunct="1">
              <a:lnSpc>
                <a:spcPct val="95000"/>
              </a:lnSpc>
              <a:spcBef>
                <a:spcPct val="0"/>
              </a:spcBef>
              <a:defRPr/>
            </a:pPr>
            <a:endParaRPr lang="en-US" sz="1400">
              <a:solidFill>
                <a:srgbClr val="000000"/>
              </a:solidFill>
              <a:latin typeface="Arial" charset="0"/>
              <a:ea typeface="ＭＳ Ｐゴシック" charset="0"/>
              <a:cs typeface="+mn-cs"/>
            </a:endParaRPr>
          </a:p>
        </p:txBody>
      </p:sp>
    </p:spTree>
    <p:extLst>
      <p:ext uri="{BB962C8B-B14F-4D97-AF65-F5344CB8AC3E}">
        <p14:creationId xmlns:p14="http://schemas.microsoft.com/office/powerpoint/2010/main" val="77922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28</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274445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1A32337-BC9F-4839-B1A5-390C7C0F9EC5}"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32685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I’m presenting</a:t>
            </a:r>
            <a:r>
              <a:rPr lang="en-US" baseline="0" dirty="0" smtClean="0"/>
              <a:t> this to you is because I would like to know if you had to teach a session on systematic reviews…..</a:t>
            </a:r>
            <a:endParaRPr lang="en-US" dirty="0"/>
          </a:p>
        </p:txBody>
      </p:sp>
      <p:sp>
        <p:nvSpPr>
          <p:cNvPr id="4" name="Slide Number Placeholder 3"/>
          <p:cNvSpPr>
            <a:spLocks noGrp="1"/>
          </p:cNvSpPr>
          <p:nvPr>
            <p:ph type="sldNum" sz="quarter" idx="10"/>
          </p:nvPr>
        </p:nvSpPr>
        <p:spPr/>
        <p:txBody>
          <a:bodyPr/>
          <a:lstStyle/>
          <a:p>
            <a:fld id="{DE739155-A1D0-40B8-AC4B-079B616CD137}" type="slidenum">
              <a:rPr lang="en-GB" smtClean="0"/>
              <a:t>2</a:t>
            </a:fld>
            <a:endParaRPr lang="en-GB"/>
          </a:p>
        </p:txBody>
      </p:sp>
    </p:spTree>
    <p:extLst>
      <p:ext uri="{BB962C8B-B14F-4D97-AF65-F5344CB8AC3E}">
        <p14:creationId xmlns:p14="http://schemas.microsoft.com/office/powerpoint/2010/main" val="57358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1A32337-BC9F-4839-B1A5-390C7C0F9EC5}"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326851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33</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1898962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34</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85243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35</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269648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29800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37</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2 min + 1</a:t>
            </a:r>
          </a:p>
          <a:p>
            <a:pPr eaLnBrk="1" hangingPunct="1"/>
            <a:endParaRPr lang="en-US" dirty="0" smtClean="0"/>
          </a:p>
          <a:p>
            <a:pPr eaLnBrk="1" hangingPunct="1"/>
            <a:r>
              <a:rPr lang="en-US" dirty="0" smtClean="0"/>
              <a:t>Methods</a:t>
            </a:r>
            <a:r>
              <a:rPr lang="en-US" baseline="0" dirty="0" smtClean="0"/>
              <a:t> and results sections.</a:t>
            </a:r>
            <a:endParaRPr lang="en-US" dirty="0" smtClean="0"/>
          </a:p>
          <a:p>
            <a:pPr eaLnBrk="1" hangingPunct="1"/>
            <a:r>
              <a:rPr lang="en-US" dirty="0" smtClean="0"/>
              <a:t>1. Was</a:t>
            </a:r>
            <a:r>
              <a:rPr lang="en-US" baseline="0" dirty="0" smtClean="0"/>
              <a:t> the search strategy described sufficiently? </a:t>
            </a:r>
            <a:r>
              <a:rPr lang="en-US" dirty="0" smtClean="0"/>
              <a:t>Major</a:t>
            </a:r>
            <a:r>
              <a:rPr lang="en-US" baseline="0" dirty="0" smtClean="0"/>
              <a:t> bibliographic databases but also reference lists from relevant studies, Citation index, experts. Did they use MESH terms? = yes</a:t>
            </a:r>
          </a:p>
          <a:p>
            <a:pPr eaLnBrk="1" hangingPunct="1"/>
            <a:r>
              <a:rPr lang="en-US" baseline="0" dirty="0" smtClean="0"/>
              <a:t>2. Search terms used = yes</a:t>
            </a:r>
          </a:p>
          <a:p>
            <a:pPr eaLnBrk="1" hangingPunct="1"/>
            <a:r>
              <a:rPr lang="en-US" baseline="0" dirty="0" smtClean="0"/>
              <a:t>3. Limited = Yes - English language only. We should use all studies, getting non-English translated. Maybe resources did not allow for this.</a:t>
            </a:r>
          </a:p>
          <a:p>
            <a:pPr eaLnBrk="1" hangingPunct="1"/>
            <a:r>
              <a:rPr lang="en-US" baseline="0" dirty="0" smtClean="0"/>
              <a:t>4. Unpublished = yes – contacted authors</a:t>
            </a:r>
          </a:p>
          <a:p>
            <a:pPr marL="171450" indent="-171450" eaLnBrk="1" hangingPunct="1">
              <a:buFont typeface="Arial" pitchFamily="34" charset="0"/>
              <a:buChar char="•"/>
            </a:pPr>
            <a:r>
              <a:rPr lang="en-US" baseline="0" dirty="0" smtClean="0"/>
              <a:t>Results section will tell you numbers of titles/abstracts </a:t>
            </a:r>
            <a:r>
              <a:rPr lang="en-US" baseline="0" dirty="0" err="1" smtClean="0"/>
              <a:t>etc</a:t>
            </a:r>
            <a:r>
              <a:rPr lang="en-US" baseline="0" dirty="0" smtClean="0"/>
              <a:t> – in this case they also present a nice flow chart which tells us that an additional paper was found by contacting the authors (page 306)</a:t>
            </a:r>
          </a:p>
          <a:p>
            <a:pPr marL="171450" indent="-171450" eaLnBrk="1" hangingPunct="1">
              <a:buFont typeface="Arial" pitchFamily="34" charset="0"/>
              <a:buChar char="•"/>
            </a:pPr>
            <a:r>
              <a:rPr lang="en-US" baseline="0" dirty="0" smtClean="0"/>
              <a:t>One more aspect of the search strategy that was good and ensured studies were not missed = two investigators selected articles.</a:t>
            </a:r>
          </a:p>
          <a:p>
            <a:pPr marL="171450" indent="-171450" eaLnBrk="1" hangingPunct="1">
              <a:buFont typeface="Arial" pitchFamily="34" charset="0"/>
              <a:buChar char="•"/>
            </a:pPr>
            <a:r>
              <a:rPr lang="en-US" baseline="0" dirty="0" smtClean="0"/>
              <a:t>Overall it is unlikely important/relevant studies were missed. </a:t>
            </a:r>
          </a:p>
          <a:p>
            <a:pPr marL="171450" indent="-171450" eaLnBrk="1" hangingPunct="1">
              <a:buFont typeface="Arial" pitchFamily="34" charset="0"/>
              <a:buChar char="•"/>
            </a:pPr>
            <a:endParaRPr lang="en-US" baseline="0" dirty="0" smtClean="0"/>
          </a:p>
          <a:p>
            <a:pPr marL="171450" indent="-171450" eaLnBrk="1" hangingPunct="1">
              <a:buFont typeface="Arial" pitchFamily="34" charset="0"/>
              <a:buChar char="•"/>
            </a:pPr>
            <a:r>
              <a:rPr lang="en-US" baseline="0" dirty="0" smtClean="0"/>
              <a:t>Boolean operators – if anyone brings this up these are = AND, OR, NOT as you learnt with </a:t>
            </a:r>
            <a:r>
              <a:rPr lang="en-US" baseline="0" dirty="0" err="1" smtClean="0"/>
              <a:t>Nia</a:t>
            </a:r>
            <a:r>
              <a:rPr lang="en-US" baseline="0" dirty="0" smtClean="0"/>
              <a:t> last Thursday/Friday?</a:t>
            </a:r>
            <a:endParaRPr lang="en-GB" baseline="0" dirty="0" smtClean="0"/>
          </a:p>
        </p:txBody>
      </p:sp>
    </p:spTree>
    <p:extLst>
      <p:ext uri="{BB962C8B-B14F-4D97-AF65-F5344CB8AC3E}">
        <p14:creationId xmlns:p14="http://schemas.microsoft.com/office/powerpoint/2010/main" val="735429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38</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3287711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fld id="{DEDA9FDF-AFE7-4BC0-85F0-96BF826D73BB}" type="slidenum">
              <a:rPr lang="en-US" altLang="en-US" sz="1200">
                <a:solidFill>
                  <a:srgbClr val="000000"/>
                </a:solidFill>
              </a:rPr>
              <a:pPr eaLnBrk="1" hangingPunct="1"/>
              <a:t>39</a:t>
            </a:fld>
            <a:endParaRPr lang="en-US" altLang="en-US" sz="1200">
              <a:solidFill>
                <a:srgbClr val="000000"/>
              </a:solidFill>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a:ln/>
        </p:spPr>
        <p:txBody>
          <a:bodyPr wrap="square" numCol="1" anchor="t" anchorCtr="0" compatLnSpc="1">
            <a:prstTxWarp prst="textNoShape">
              <a:avLst/>
            </a:prstTxWarp>
          </a:bodyPr>
          <a:lstStyle/>
          <a:p>
            <a:pPr eaLnBrk="1" hangingPunct="1">
              <a:spcBef>
                <a:spcPct val="0"/>
              </a:spcBef>
            </a:pPr>
            <a:r>
              <a:rPr lang="en-US" altLang="en-US" smtClean="0"/>
              <a:t>2 min + 1</a:t>
            </a:r>
          </a:p>
          <a:p>
            <a:pPr eaLnBrk="1" hangingPunct="1">
              <a:spcBef>
                <a:spcPct val="0"/>
              </a:spcBef>
            </a:pPr>
            <a:endParaRPr lang="en-US" altLang="en-US" smtClean="0"/>
          </a:p>
          <a:p>
            <a:pPr eaLnBrk="1" hangingPunct="1">
              <a:spcBef>
                <a:spcPct val="0"/>
              </a:spcBef>
            </a:pPr>
            <a:r>
              <a:rPr lang="en-US" altLang="en-US" smtClean="0"/>
              <a:t>1</a:t>
            </a:r>
            <a:r>
              <a:rPr lang="en-US" altLang="en-US" baseline="30000" smtClean="0"/>
              <a:t>st</a:t>
            </a:r>
            <a:r>
              <a:rPr lang="en-US" altLang="en-US" smtClean="0"/>
              <a:t> = Yes in methods section</a:t>
            </a:r>
          </a:p>
          <a:p>
            <a:pPr eaLnBrk="1" hangingPunct="1">
              <a:spcBef>
                <a:spcPct val="0"/>
              </a:spcBef>
            </a:pPr>
            <a:r>
              <a:rPr lang="en-US" altLang="en-US" smtClean="0"/>
              <a:t>2</a:t>
            </a:r>
            <a:r>
              <a:rPr lang="en-US" altLang="en-US" baseline="30000" smtClean="0"/>
              <a:t>nd</a:t>
            </a:r>
            <a:r>
              <a:rPr lang="en-US" altLang="en-US" smtClean="0"/>
              <a:t> = Excluded all non-trial studies, under age 16, studies on revised ACL reconstruction, studies that did not detail time between injury and surgery for acute and delayed groups; are they related to PICO = yes.</a:t>
            </a:r>
          </a:p>
          <a:p>
            <a:pPr eaLnBrk="1" hangingPunct="1">
              <a:spcBef>
                <a:spcPct val="0"/>
              </a:spcBef>
            </a:pPr>
            <a:r>
              <a:rPr lang="en-US" altLang="en-US" smtClean="0"/>
              <a:t>3</a:t>
            </a:r>
            <a:r>
              <a:rPr lang="en-US" altLang="en-US" baseline="30000" smtClean="0"/>
              <a:t>rd</a:t>
            </a:r>
            <a:r>
              <a:rPr lang="en-US" altLang="en-US" smtClean="0"/>
              <a:t> = Can anyone see a major point about the types of studies selected? = N</a:t>
            </a:r>
            <a:r>
              <a:rPr lang="en-GB" altLang="en-US" smtClean="0"/>
              <a:t>on-randomised</a:t>
            </a:r>
            <a:r>
              <a:rPr lang="en-US" altLang="en-US" smtClean="0"/>
              <a:t> trials also included. </a:t>
            </a:r>
          </a:p>
          <a:p>
            <a:pPr eaLnBrk="1" hangingPunct="1">
              <a:spcBef>
                <a:spcPct val="0"/>
              </a:spcBef>
              <a:buFontTx/>
              <a:buChar char="•"/>
            </a:pPr>
            <a:r>
              <a:rPr lang="en-US" altLang="en-US" smtClean="0"/>
              <a:t>Anyone willing to suggest why? = Nature of the study – impossible to blind patients to early or delayed surgery. But…</a:t>
            </a:r>
          </a:p>
          <a:p>
            <a:pPr eaLnBrk="1" hangingPunct="1">
              <a:spcBef>
                <a:spcPct val="0"/>
              </a:spcBef>
              <a:buFontTx/>
              <a:buChar char="•"/>
            </a:pPr>
            <a:r>
              <a:rPr lang="en-US" altLang="en-US" smtClean="0"/>
              <a:t>…could have blinded surgeons to this (although ethically and logistically difficult)</a:t>
            </a:r>
          </a:p>
          <a:p>
            <a:pPr eaLnBrk="1" hangingPunct="1">
              <a:spcBef>
                <a:spcPct val="0"/>
              </a:spcBef>
              <a:buFontTx/>
              <a:buChar char="•"/>
            </a:pPr>
            <a:r>
              <a:rPr lang="en-US" altLang="en-US" smtClean="0"/>
              <a:t>…but could easily have blinded the assessors.</a:t>
            </a:r>
          </a:p>
          <a:p>
            <a:pPr eaLnBrk="1" hangingPunct="1">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41</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1651941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42</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0" indent="0" eaLnBrk="1" hangingPunct="1">
              <a:buNone/>
            </a:pPr>
            <a:r>
              <a:rPr lang="en-US" dirty="0" smtClean="0"/>
              <a:t>2 min + 1</a:t>
            </a:r>
          </a:p>
          <a:p>
            <a:pPr marL="0" indent="0" eaLnBrk="1" hangingPunct="1">
              <a:buNone/>
            </a:pPr>
            <a:endParaRPr lang="en-US" dirty="0" smtClean="0"/>
          </a:p>
          <a:p>
            <a:pPr marL="228600" indent="-228600" eaLnBrk="1" hangingPunct="1">
              <a:buAutoNum type="arabicPeriod"/>
            </a:pPr>
            <a:r>
              <a:rPr lang="en-US" dirty="0" smtClean="0"/>
              <a:t>Yes = the </a:t>
            </a:r>
            <a:r>
              <a:rPr lang="en-US" dirty="0" err="1" smtClean="0"/>
              <a:t>PEDro</a:t>
            </a:r>
            <a:r>
              <a:rPr lang="en-US" baseline="0" dirty="0" smtClean="0"/>
              <a:t> scale</a:t>
            </a:r>
          </a:p>
          <a:p>
            <a:pPr marL="228600" indent="-228600" eaLnBrk="1" hangingPunct="1">
              <a:buAutoNum type="arabicPeriod"/>
            </a:pPr>
            <a:r>
              <a:rPr lang="en-US" baseline="0" dirty="0" smtClean="0"/>
              <a:t>Yes = validated for RCTs (unclear whether this holds for non-RCT)</a:t>
            </a:r>
          </a:p>
          <a:p>
            <a:pPr marL="228600" indent="-228600" eaLnBrk="1" hangingPunct="1">
              <a:buAutoNum type="arabicPeriod"/>
            </a:pPr>
            <a:r>
              <a:rPr lang="en-US" baseline="0" dirty="0" smtClean="0"/>
              <a:t>Yes = table in the results section and appraisal page 307 </a:t>
            </a:r>
          </a:p>
          <a:p>
            <a:pPr marL="0" indent="0" eaLnBrk="1" hangingPunct="1">
              <a:buNone/>
            </a:pPr>
            <a:r>
              <a:rPr lang="en-US" baseline="0" dirty="0" smtClean="0"/>
              <a:t>[</a:t>
            </a:r>
            <a:r>
              <a:rPr lang="en-US" dirty="0" err="1" smtClean="0"/>
              <a:t>PEDro</a:t>
            </a:r>
            <a:r>
              <a:rPr lang="en-US" dirty="0" smtClean="0"/>
              <a:t>: gives</a:t>
            </a:r>
            <a:r>
              <a:rPr lang="en-US" baseline="0" dirty="0" smtClean="0"/>
              <a:t> score out of 11</a:t>
            </a:r>
          </a:p>
          <a:p>
            <a:pPr marL="171450" indent="-171450" eaLnBrk="1" hangingPunct="1">
              <a:buFontTx/>
              <a:buChar char="-"/>
            </a:pPr>
            <a:r>
              <a:rPr lang="en-US" dirty="0" smtClean="0"/>
              <a:t>Concealment allocation</a:t>
            </a:r>
            <a:r>
              <a:rPr lang="en-US" baseline="0" dirty="0" smtClean="0"/>
              <a:t> =</a:t>
            </a:r>
            <a:r>
              <a:rPr lang="en-US" dirty="0" smtClean="0"/>
              <a:t> person(s)</a:t>
            </a:r>
            <a:r>
              <a:rPr lang="en-US" baseline="0" dirty="0" smtClean="0"/>
              <a:t> deciding eligibility is unaware which arm of study subject is assigned to</a:t>
            </a:r>
            <a:r>
              <a:rPr lang="en-US" dirty="0" smtClean="0"/>
              <a:t>. If </a:t>
            </a:r>
            <a:r>
              <a:rPr lang="en-GB" noProof="0" dirty="0" smtClean="0"/>
              <a:t>randomization</a:t>
            </a:r>
            <a:r>
              <a:rPr lang="en-US" dirty="0" smtClean="0"/>
              <a:t> is done at a central location then concealment is </a:t>
            </a:r>
            <a:r>
              <a:rPr lang="en-US" dirty="0" err="1" smtClean="0"/>
              <a:t>typicall</a:t>
            </a:r>
            <a:r>
              <a:rPr lang="en-US" baseline="0" dirty="0" smtClean="0"/>
              <a:t> </a:t>
            </a:r>
            <a:r>
              <a:rPr lang="en-US" dirty="0" smtClean="0"/>
              <a:t>assured.</a:t>
            </a:r>
          </a:p>
          <a:p>
            <a:pPr marL="171450" indent="-171450" eaLnBrk="1" hangingPunct="1">
              <a:buFontTx/>
              <a:buChar char="-"/>
            </a:pPr>
            <a:r>
              <a:rPr lang="en-US" dirty="0" smtClean="0"/>
              <a:t>Baseline comparability =must provide</a:t>
            </a:r>
            <a:r>
              <a:rPr lang="en-US" baseline="0" dirty="0" smtClean="0"/>
              <a:t> demographic details including details of severity of condition and minimum 1 outcome measure</a:t>
            </a:r>
            <a:endParaRPr lang="en-US" dirty="0" smtClean="0"/>
          </a:p>
          <a:p>
            <a:pPr marL="171450" indent="-171450" eaLnBrk="1" hangingPunct="1">
              <a:buFontTx/>
              <a:buChar char="-"/>
            </a:pPr>
            <a:r>
              <a:rPr lang="en-US" dirty="0" smtClean="0"/>
              <a:t>Adequate</a:t>
            </a:r>
            <a:r>
              <a:rPr lang="en-US" baseline="0" dirty="0" smtClean="0"/>
              <a:t> follow up = score given if study provides info on #allocated to treatment and #assessed for final outcomes plus this #must be at least 85% of overall n.</a:t>
            </a:r>
          </a:p>
          <a:p>
            <a:pPr marL="171450" indent="-171450" eaLnBrk="1" hangingPunct="1">
              <a:buFontTx/>
              <a:buChar char="-"/>
            </a:pPr>
            <a:r>
              <a:rPr lang="en-US" baseline="0" dirty="0" smtClean="0"/>
              <a:t>Intention-to-treat = analysis is based on data from all subjects allocated to treatment and not just those completing the study]….</a:t>
            </a:r>
          </a:p>
          <a:p>
            <a:pPr marL="171450" indent="-171450" eaLnBrk="1" hangingPunct="1">
              <a:buFontTx/>
              <a:buChar char="-"/>
            </a:pPr>
            <a:endParaRPr lang="en-US" baseline="0" dirty="0" smtClean="0"/>
          </a:p>
          <a:p>
            <a:pPr marL="0" indent="0" eaLnBrk="1" hangingPunct="1">
              <a:buFontTx/>
              <a:buNone/>
            </a:pPr>
            <a:r>
              <a:rPr lang="en-US" baseline="0" dirty="0" smtClean="0"/>
              <a:t>So are we happy that the studies were sufficiently valid = No or unclear</a:t>
            </a:r>
          </a:p>
          <a:p>
            <a:pPr marL="0" indent="0" eaLnBrk="1" hangingPunct="1">
              <a:buFontTx/>
              <a:buNone/>
            </a:pPr>
            <a:r>
              <a:rPr lang="en-US" baseline="0" dirty="0" smtClean="0"/>
              <a:t>Okay if you turn over your appraisal sheets we’re now going to look at the actual results themselves.</a:t>
            </a:r>
          </a:p>
          <a:p>
            <a:pPr marL="0" indent="0" eaLnBrk="1" hangingPunct="1">
              <a:buFontTx/>
              <a:buNone/>
            </a:pPr>
            <a:endParaRPr lang="en-US" baseline="0" dirty="0" smtClean="0"/>
          </a:p>
        </p:txBody>
      </p:sp>
    </p:spTree>
    <p:extLst>
      <p:ext uri="{BB962C8B-B14F-4D97-AF65-F5344CB8AC3E}">
        <p14:creationId xmlns:p14="http://schemas.microsoft.com/office/powerpoint/2010/main" val="348421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endParaRPr lang="en-US" dirty="0"/>
          </a:p>
        </p:txBody>
      </p:sp>
      <p:sp>
        <p:nvSpPr>
          <p:cNvPr id="4" name="Slide Number Placeholder 3"/>
          <p:cNvSpPr>
            <a:spLocks noGrp="1"/>
          </p:cNvSpPr>
          <p:nvPr>
            <p:ph type="sldNum" sz="quarter" idx="10"/>
          </p:nvPr>
        </p:nvSpPr>
        <p:spPr/>
        <p:txBody>
          <a:bodyPr/>
          <a:lstStyle/>
          <a:p>
            <a:fld id="{DE739155-A1D0-40B8-AC4B-079B616CD137}" type="slidenum">
              <a:rPr lang="en-GB" smtClean="0"/>
              <a:t>4</a:t>
            </a:fld>
            <a:endParaRPr lang="en-GB"/>
          </a:p>
        </p:txBody>
      </p:sp>
    </p:spTree>
    <p:extLst>
      <p:ext uri="{BB962C8B-B14F-4D97-AF65-F5344CB8AC3E}">
        <p14:creationId xmlns:p14="http://schemas.microsoft.com/office/powerpoint/2010/main" val="2783296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44</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0" indent="0" eaLnBrk="1" hangingPunct="1">
              <a:buNone/>
            </a:pPr>
            <a:r>
              <a:rPr lang="en-US" dirty="0" smtClean="0"/>
              <a:t>2 min + 1</a:t>
            </a:r>
          </a:p>
          <a:p>
            <a:pPr marL="0" indent="0" eaLnBrk="1" hangingPunct="1">
              <a:buNone/>
            </a:pPr>
            <a:endParaRPr lang="en-US" dirty="0" smtClean="0"/>
          </a:p>
          <a:p>
            <a:pPr marL="228600" indent="-228600" eaLnBrk="1" hangingPunct="1">
              <a:buAutoNum type="arabicPeriod"/>
            </a:pPr>
            <a:r>
              <a:rPr lang="en-US" dirty="0" smtClean="0"/>
              <a:t>Yes = the </a:t>
            </a:r>
            <a:r>
              <a:rPr lang="en-US" dirty="0" err="1" smtClean="0"/>
              <a:t>PEDro</a:t>
            </a:r>
            <a:r>
              <a:rPr lang="en-US" baseline="0" dirty="0" smtClean="0"/>
              <a:t> scale</a:t>
            </a:r>
          </a:p>
          <a:p>
            <a:pPr marL="228600" indent="-228600" eaLnBrk="1" hangingPunct="1">
              <a:buAutoNum type="arabicPeriod"/>
            </a:pPr>
            <a:r>
              <a:rPr lang="en-US" baseline="0" dirty="0" smtClean="0"/>
              <a:t>Yes = validated for RCTs (unclear whether this holds for non-RCT)</a:t>
            </a:r>
          </a:p>
          <a:p>
            <a:pPr marL="228600" indent="-228600" eaLnBrk="1" hangingPunct="1">
              <a:buAutoNum type="arabicPeriod"/>
            </a:pPr>
            <a:r>
              <a:rPr lang="en-US" baseline="0" dirty="0" smtClean="0"/>
              <a:t>Yes = table in the results section and appraisal page 307 </a:t>
            </a:r>
          </a:p>
          <a:p>
            <a:pPr marL="0" indent="0" eaLnBrk="1" hangingPunct="1">
              <a:buNone/>
            </a:pPr>
            <a:r>
              <a:rPr lang="en-US" baseline="0" dirty="0" smtClean="0"/>
              <a:t>[</a:t>
            </a:r>
            <a:r>
              <a:rPr lang="en-US" dirty="0" err="1" smtClean="0"/>
              <a:t>PEDro</a:t>
            </a:r>
            <a:r>
              <a:rPr lang="en-US" dirty="0" smtClean="0"/>
              <a:t>: gives</a:t>
            </a:r>
            <a:r>
              <a:rPr lang="en-US" baseline="0" dirty="0" smtClean="0"/>
              <a:t> score out of 11</a:t>
            </a:r>
          </a:p>
          <a:p>
            <a:pPr marL="171450" indent="-171450" eaLnBrk="1" hangingPunct="1">
              <a:buFontTx/>
              <a:buChar char="-"/>
            </a:pPr>
            <a:r>
              <a:rPr lang="en-US" dirty="0" smtClean="0"/>
              <a:t>Concealment allocation</a:t>
            </a:r>
            <a:r>
              <a:rPr lang="en-US" baseline="0" dirty="0" smtClean="0"/>
              <a:t> =</a:t>
            </a:r>
            <a:r>
              <a:rPr lang="en-US" dirty="0" smtClean="0"/>
              <a:t> person(s)</a:t>
            </a:r>
            <a:r>
              <a:rPr lang="en-US" baseline="0" dirty="0" smtClean="0"/>
              <a:t> deciding eligibility is unaware which arm of study subject is assigned to</a:t>
            </a:r>
            <a:r>
              <a:rPr lang="en-US" dirty="0" smtClean="0"/>
              <a:t>. If </a:t>
            </a:r>
            <a:r>
              <a:rPr lang="en-GB" noProof="0" dirty="0" smtClean="0"/>
              <a:t>randomization</a:t>
            </a:r>
            <a:r>
              <a:rPr lang="en-US" dirty="0" smtClean="0"/>
              <a:t> is done at a central location then concealment is typically</a:t>
            </a:r>
            <a:r>
              <a:rPr lang="en-US" baseline="0" dirty="0" smtClean="0"/>
              <a:t> </a:t>
            </a:r>
            <a:r>
              <a:rPr lang="en-US" dirty="0" smtClean="0"/>
              <a:t>assured.</a:t>
            </a:r>
          </a:p>
          <a:p>
            <a:pPr marL="171450" indent="-171450" eaLnBrk="1" hangingPunct="1">
              <a:buFontTx/>
              <a:buChar char="-"/>
            </a:pPr>
            <a:r>
              <a:rPr lang="en-US" dirty="0" smtClean="0"/>
              <a:t>Baseline comparability =must provide</a:t>
            </a:r>
            <a:r>
              <a:rPr lang="en-US" baseline="0" dirty="0" smtClean="0"/>
              <a:t> demographic details including details of severity of condition and minimum 1 outcome measure</a:t>
            </a:r>
            <a:endParaRPr lang="en-US" dirty="0" smtClean="0"/>
          </a:p>
          <a:p>
            <a:pPr marL="171450" indent="-171450" eaLnBrk="1" hangingPunct="1">
              <a:buFontTx/>
              <a:buChar char="-"/>
            </a:pPr>
            <a:r>
              <a:rPr lang="en-US" dirty="0" smtClean="0"/>
              <a:t>Adequate</a:t>
            </a:r>
            <a:r>
              <a:rPr lang="en-US" baseline="0" dirty="0" smtClean="0"/>
              <a:t> follow up = score given if study provides info on #allocated to treatment and #assessed for final outcomes plus this #must be at least 85% of overall n.</a:t>
            </a:r>
          </a:p>
          <a:p>
            <a:pPr marL="171450" indent="-171450" eaLnBrk="1" hangingPunct="1">
              <a:buFontTx/>
              <a:buChar char="-"/>
            </a:pPr>
            <a:r>
              <a:rPr lang="en-US" baseline="0" dirty="0" smtClean="0"/>
              <a:t>Intention-to-treat = analysis is based on data from all subjects allocated to treatment and not just those completing the study]….</a:t>
            </a:r>
          </a:p>
          <a:p>
            <a:pPr marL="171450" indent="-171450" eaLnBrk="1" hangingPunct="1">
              <a:buFontTx/>
              <a:buChar char="-"/>
            </a:pPr>
            <a:endParaRPr lang="en-US" baseline="0" dirty="0" smtClean="0"/>
          </a:p>
          <a:p>
            <a:pPr marL="0" indent="0" eaLnBrk="1" hangingPunct="1">
              <a:buFontTx/>
              <a:buNone/>
            </a:pPr>
            <a:r>
              <a:rPr lang="en-US" baseline="0" dirty="0" smtClean="0"/>
              <a:t>So are we happy that the studies were sufficiently valid = No or unclear</a:t>
            </a:r>
          </a:p>
          <a:p>
            <a:pPr marL="0" indent="0" eaLnBrk="1" hangingPunct="1">
              <a:buFontTx/>
              <a:buNone/>
            </a:pPr>
            <a:r>
              <a:rPr lang="en-US" baseline="0" dirty="0" smtClean="0"/>
              <a:t>Okay if you turn over your appraisal sheets we’re now going to look at the actual results themselves.</a:t>
            </a:r>
          </a:p>
          <a:p>
            <a:pPr marL="0" indent="0" eaLnBrk="1" hangingPunct="1">
              <a:buFontTx/>
              <a:buNone/>
            </a:pPr>
            <a:endParaRPr lang="en-US" baseline="0" dirty="0" smtClean="0"/>
          </a:p>
        </p:txBody>
      </p:sp>
    </p:spTree>
    <p:extLst>
      <p:ext uri="{BB962C8B-B14F-4D97-AF65-F5344CB8AC3E}">
        <p14:creationId xmlns:p14="http://schemas.microsoft.com/office/powerpoint/2010/main" val="4007589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45</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1163134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46</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P1 -</a:t>
            </a:r>
            <a:r>
              <a:rPr lang="en-GB" altLang="en-US" baseline="0" dirty="0" smtClean="0"/>
              <a:t> ….from each of the studies included in the meta-analysis</a:t>
            </a:r>
          </a:p>
          <a:p>
            <a:pPr eaLnBrk="1" hangingPunct="1"/>
            <a:r>
              <a:rPr lang="en-GB" altLang="en-US" baseline="0" dirty="0" smtClean="0"/>
              <a:t>P2 - </a:t>
            </a:r>
            <a:endParaRPr lang="en-GB" altLang="en-US" dirty="0" smtClean="0"/>
          </a:p>
        </p:txBody>
      </p:sp>
    </p:spTree>
    <p:extLst>
      <p:ext uri="{BB962C8B-B14F-4D97-AF65-F5344CB8AC3E}">
        <p14:creationId xmlns:p14="http://schemas.microsoft.com/office/powerpoint/2010/main" val="3597030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D8850A-9332-4C9A-B36B-73D37BAC5207}" type="slidenum">
              <a:rPr lang="en-US" altLang="en-US" sz="1200"/>
              <a:pPr/>
              <a:t>47</a:t>
            </a:fld>
            <a:endParaRPr lang="en-US" altLang="en-US" sz="1200"/>
          </a:p>
        </p:txBody>
      </p:sp>
    </p:spTree>
    <p:extLst>
      <p:ext uri="{BB962C8B-B14F-4D97-AF65-F5344CB8AC3E}">
        <p14:creationId xmlns:p14="http://schemas.microsoft.com/office/powerpoint/2010/main" val="557971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318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318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318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318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7BD1F74-E05F-4E20-8B65-F77316DBE3B7}" type="slidenum">
              <a:rPr lang="en-US" altLang="en-US">
                <a:solidFill>
                  <a:srgbClr val="000000"/>
                </a:solidFill>
                <a:latin typeface="Arial" charset="0"/>
              </a:rPr>
              <a:pPr eaLnBrk="1" hangingPunct="1">
                <a:spcBef>
                  <a:spcPct val="0"/>
                </a:spcBef>
              </a:pPr>
              <a:t>48</a:t>
            </a:fld>
            <a:endParaRPr lang="en-US" altLang="en-US">
              <a:solidFill>
                <a:srgbClr val="000000"/>
              </a:solidFill>
              <a:latin typeface="Arial"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Smallest, largest, significant etc….</a:t>
            </a:r>
          </a:p>
          <a:p>
            <a:pPr eaLnBrk="1" hangingPunct="1">
              <a:spcBef>
                <a:spcPct val="0"/>
              </a:spcBef>
            </a:pPr>
            <a:r>
              <a:rPr lang="en-US" altLang="en-US" smtClean="0"/>
              <a:t>Can anyone tell the acute illness of our patient? = MI (streptokinase for reducing risk of mortality post MI from thrombotic event)</a:t>
            </a:r>
          </a:p>
          <a:p>
            <a:pPr eaLnBrk="1" hangingPunct="1">
              <a:spcBef>
                <a:spcPct val="0"/>
              </a:spcBef>
            </a:pPr>
            <a:r>
              <a:rPr lang="en-US" altLang="en-US" smtClean="0"/>
              <a:t>Now, based on this forest plot do we give an antithrombotic drug for reperfusion (in this case streptokinase) = YES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GB" baseline="0" dirty="0" smtClean="0"/>
              <a:t>1 = The overall effect is represented by the diamond at the bottom (labelled ‘Total’) and represents the combined or pooled ratio. The ends of the diamond represent the 95% CI. Here we can see that treatment reduces mortality by 34%</a:t>
            </a:r>
          </a:p>
        </p:txBody>
      </p:sp>
      <p:sp>
        <p:nvSpPr>
          <p:cNvPr id="4" name="Slide Number Placeholder 3"/>
          <p:cNvSpPr>
            <a:spLocks noGrp="1"/>
          </p:cNvSpPr>
          <p:nvPr>
            <p:ph type="sldNum" sz="quarter" idx="10"/>
          </p:nvPr>
        </p:nvSpPr>
        <p:spPr/>
        <p:txBody>
          <a:bodyPr/>
          <a:lstStyle/>
          <a:p>
            <a:fld id="{93921878-49A7-47C8-A5B5-721E8CF15728}" type="slidenum">
              <a:rPr lang="en-US" smtClean="0"/>
              <a:pPr/>
              <a:t>49</a:t>
            </a:fld>
            <a:endParaRPr lang="en-US"/>
          </a:p>
        </p:txBody>
      </p:sp>
    </p:spTree>
    <p:extLst>
      <p:ext uri="{BB962C8B-B14F-4D97-AF65-F5344CB8AC3E}">
        <p14:creationId xmlns:p14="http://schemas.microsoft.com/office/powerpoint/2010/main" val="1848930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51</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2919570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52</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2919570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53</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2560225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43D71D-BB85-4AB6-8B30-294681B2C56F}" type="slidenum">
              <a:rPr lang="en-US" altLang="en-US" smtClean="0"/>
              <a:pPr/>
              <a:t>54</a:t>
            </a:fld>
            <a:endParaRPr lang="en-US" altLang="en-US" smtClean="0"/>
          </a:p>
        </p:txBody>
      </p:sp>
      <p:sp>
        <p:nvSpPr>
          <p:cNvPr id="112643" name="Rectangle 2"/>
          <p:cNvSpPr>
            <a:spLocks noGrp="1" noRot="1" noChangeAspect="1" noChangeArrowheads="1" noTextEdit="1"/>
          </p:cNvSpPr>
          <p:nvPr>
            <p:ph type="sldImg"/>
          </p:nvPr>
        </p:nvSpPr>
        <p:spPr>
          <a:xfrm>
            <a:off x="1144588" y="685800"/>
            <a:ext cx="4568825" cy="342900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eriod"/>
            </a:pPr>
            <a:r>
              <a:rPr lang="en-GB" baseline="0" dirty="0" smtClean="0"/>
              <a:t>Best done when there is a forest plot. In our knee study we don’t have this option. If we go back to example on sheet, the dotted vertical line running through the combined estimate crosses the horizontal lines of all the individual studies = studies are homogenous.</a:t>
            </a:r>
          </a:p>
          <a:p>
            <a:pPr marL="228600" indent="-228600">
              <a:buAutoNum type="arabicPeriod"/>
            </a:pPr>
            <a:r>
              <a:rPr lang="en-GB" baseline="0" dirty="0" smtClean="0"/>
              <a:t>Formal statistical tests = </a:t>
            </a:r>
            <a:r>
              <a:rPr lang="en-GB" baseline="0" dirty="0" err="1" smtClean="0"/>
              <a:t>cochrane</a:t>
            </a:r>
            <a:r>
              <a:rPr lang="en-GB" baseline="0" dirty="0" smtClean="0"/>
              <a:t> chi squared test. If this is statistically significant there is definite heterogeneity. Significance set at 0.1 (rather than usual 0.05) as the chi-square test has low power to detect heterogeneity.</a:t>
            </a:r>
          </a:p>
          <a:p>
            <a:pPr marL="228600" indent="-228600">
              <a:buAutoNum type="arabicPeriod"/>
            </a:pPr>
            <a:r>
              <a:rPr lang="en-GB" baseline="0" dirty="0" smtClean="0"/>
              <a:t>Can also use something called I-squared = more recently developed. Ranges between 0 and 100%, measures the variability between studies. As a rule of thumb I2&lt;25% means studies regarded as homogenous and I2&gt;75% means heterogeneity is very high.</a:t>
            </a:r>
          </a:p>
        </p:txBody>
      </p:sp>
    </p:spTree>
    <p:extLst>
      <p:ext uri="{BB962C8B-B14F-4D97-AF65-F5344CB8AC3E}">
        <p14:creationId xmlns:p14="http://schemas.microsoft.com/office/powerpoint/2010/main" val="2695177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886F2-FD21-4DD0-AEA4-A4B83C0B3395}" type="slidenum">
              <a:rPr lang="en-US">
                <a:solidFill>
                  <a:prstClr val="black"/>
                </a:solidFill>
              </a:rPr>
              <a:pPr/>
              <a:t>6</a:t>
            </a:fld>
            <a:endParaRPr lang="en-US">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xfrm>
            <a:off x="922515" y="4000957"/>
            <a:ext cx="5073831" cy="3790380"/>
          </a:xfrm>
        </p:spPr>
        <p:txBody>
          <a:bodyPr/>
          <a:lstStyle/>
          <a:p>
            <a:r>
              <a:rPr lang="en-US" dirty="0" smtClean="0"/>
              <a:t>So</a:t>
            </a:r>
            <a:r>
              <a:rPr lang="en-US" baseline="0" dirty="0" smtClean="0"/>
              <a:t> as a practicing clinician it’s unlikely you are going to have time to perform a systematic review. </a:t>
            </a:r>
          </a:p>
          <a:p>
            <a:pPr marL="171450" indent="-171450">
              <a:buFontTx/>
              <a:buChar char="-"/>
            </a:pPr>
            <a:r>
              <a:rPr lang="en-US" baseline="0" dirty="0" smtClean="0"/>
              <a:t>You need to perform a methodological sound search (probably needing an information specialist to help)</a:t>
            </a:r>
          </a:p>
          <a:p>
            <a:pPr marL="171450" indent="-171450">
              <a:buFontTx/>
              <a:buChar char="-"/>
            </a:pPr>
            <a:r>
              <a:rPr lang="en-US" baseline="0" dirty="0" smtClean="0"/>
              <a:t>You need to check the results of your search – twice (title/abstract, then inclusion/exclusion criteria) and 2 people need to do this</a:t>
            </a:r>
          </a:p>
          <a:p>
            <a:pPr marL="171450" indent="-171450">
              <a:buFontTx/>
              <a:buChar char="-"/>
            </a:pPr>
            <a:r>
              <a:rPr lang="en-US" baseline="0" dirty="0" smtClean="0"/>
              <a:t>You then both have to appraise the included studies</a:t>
            </a:r>
          </a:p>
          <a:p>
            <a:pPr marL="171450" indent="-171450">
              <a:buFontTx/>
              <a:buChar char="-"/>
            </a:pPr>
            <a:r>
              <a:rPr lang="en-US" baseline="0" dirty="0" smtClean="0"/>
              <a:t>Then both have to extract the data</a:t>
            </a:r>
          </a:p>
          <a:p>
            <a:pPr marL="171450" indent="-171450">
              <a:buFontTx/>
              <a:buChar char="-"/>
            </a:pPr>
            <a:r>
              <a:rPr lang="en-US" baseline="0" dirty="0" smtClean="0"/>
              <a:t>Then synthesize – perhaps a statistician needed here</a:t>
            </a:r>
          </a:p>
          <a:p>
            <a:pPr marL="171450" indent="-171450">
              <a:buFontTx/>
              <a:buChar char="-"/>
            </a:pPr>
            <a:r>
              <a:rPr lang="en-US" baseline="0" dirty="0" smtClean="0"/>
              <a:t>Then apply the results to your practice</a:t>
            </a:r>
          </a:p>
          <a:p>
            <a:endParaRPr lang="en-US" dirty="0"/>
          </a:p>
        </p:txBody>
      </p:sp>
    </p:spTree>
    <p:extLst>
      <p:ext uri="{BB962C8B-B14F-4D97-AF65-F5344CB8AC3E}">
        <p14:creationId xmlns:p14="http://schemas.microsoft.com/office/powerpoint/2010/main" val="160974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EDBDB3-4292-4F8E-8F6D-E6A671E7BBE8}" type="slidenum">
              <a:rPr lang="en-US" altLang="en-US" smtClean="0"/>
              <a:pPr/>
              <a:t>55</a:t>
            </a:fld>
            <a:endParaRPr lang="en-US" altLang="en-US" smtClean="0"/>
          </a:p>
        </p:txBody>
      </p:sp>
      <p:sp>
        <p:nvSpPr>
          <p:cNvPr id="113667" name="Rectangle 2"/>
          <p:cNvSpPr>
            <a:spLocks noGrp="1" noRot="1" noChangeAspect="1" noChangeArrowheads="1" noTextEdit="1"/>
          </p:cNvSpPr>
          <p:nvPr>
            <p:ph type="sldImg"/>
          </p:nvPr>
        </p:nvSpPr>
        <p:spPr>
          <a:xfrm>
            <a:off x="1144588" y="685800"/>
            <a:ext cx="4568825" cy="3429000"/>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Show</a:t>
            </a:r>
            <a:r>
              <a:rPr lang="en-US" altLang="en-US" baseline="0" dirty="0" smtClean="0"/>
              <a:t> of hands if you think there is heterogeneity present between these studies?</a:t>
            </a:r>
            <a:endParaRPr lang="en-US" altLang="en-US" dirty="0" smtClean="0"/>
          </a:p>
        </p:txBody>
      </p:sp>
    </p:spTree>
    <p:extLst>
      <p:ext uri="{BB962C8B-B14F-4D97-AF65-F5344CB8AC3E}">
        <p14:creationId xmlns:p14="http://schemas.microsoft.com/office/powerpoint/2010/main" val="1133412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pPr marL="0" indent="0">
              <a:buFont typeface="Arial" pitchFamily="34" charset="0"/>
              <a:buNone/>
            </a:pPr>
            <a:r>
              <a:rPr lang="en-GB" dirty="0" smtClean="0"/>
              <a:t>1 min</a:t>
            </a:r>
          </a:p>
          <a:p>
            <a:pPr marL="0" indent="0">
              <a:buFont typeface="Arial" pitchFamily="34" charset="0"/>
              <a:buNone/>
            </a:pPr>
            <a:endParaRPr lang="en-GB" dirty="0" smtClean="0"/>
          </a:p>
          <a:p>
            <a:pPr marL="171450" indent="-171450">
              <a:buFont typeface="Arial" pitchFamily="34" charset="0"/>
              <a:buChar char="•"/>
            </a:pPr>
            <a:r>
              <a:rPr lang="en-GB" dirty="0" smtClean="0"/>
              <a:t>So what</a:t>
            </a:r>
            <a:r>
              <a:rPr lang="en-GB" baseline="0" dirty="0" smtClean="0"/>
              <a:t> do we think about the similarity of studies in our knee paper?</a:t>
            </a:r>
            <a:endParaRPr lang="en-GB" dirty="0" smtClean="0"/>
          </a:p>
          <a:p>
            <a:pPr marL="171450" indent="-171450">
              <a:buFont typeface="Arial" pitchFamily="34" charset="0"/>
              <a:buChar char="•"/>
            </a:pPr>
            <a:r>
              <a:rPr lang="en-GB" dirty="0" smtClean="0"/>
              <a:t>Indication</a:t>
            </a:r>
            <a:r>
              <a:rPr lang="en-GB" baseline="0" dirty="0" smtClean="0"/>
              <a:t>s are that there is high heterogeneity for 2 out of the 7 measures, none for 3 and some for remaining 1.</a:t>
            </a:r>
          </a:p>
          <a:p>
            <a:pPr marL="171450" indent="-171450">
              <a:buFont typeface="Arial" pitchFamily="34" charset="0"/>
              <a:buChar char="•"/>
            </a:pPr>
            <a:r>
              <a:rPr lang="en-GB" baseline="0" dirty="0" smtClean="0"/>
              <a:t>Do the authors discuss the heterogeneity? = small mention in results and a bit around studies of isokinetic strength, however, no discussion of scores in table 2.</a:t>
            </a:r>
          </a:p>
          <a:p>
            <a:pPr marL="171450" indent="-171450">
              <a:buFont typeface="Arial" pitchFamily="34" charset="0"/>
              <a:buChar char="•"/>
            </a:pPr>
            <a:r>
              <a:rPr lang="en-GB" baseline="0" dirty="0" smtClean="0"/>
              <a:t>Overall, results similar from study to study = yes and no.</a:t>
            </a:r>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57</a:t>
            </a:fld>
            <a:endParaRPr lang="en-US"/>
          </a:p>
        </p:txBody>
      </p:sp>
    </p:spTree>
    <p:extLst>
      <p:ext uri="{BB962C8B-B14F-4D97-AF65-F5344CB8AC3E}">
        <p14:creationId xmlns:p14="http://schemas.microsoft.com/office/powerpoint/2010/main" val="919714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58</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2107513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aseline="0" dirty="0" smtClean="0"/>
              <a:t>2 min</a:t>
            </a:r>
          </a:p>
          <a:p>
            <a:endParaRPr lang="en-GB" baseline="0" dirty="0" smtClean="0"/>
          </a:p>
          <a:p>
            <a:r>
              <a:rPr lang="en-GB" baseline="0" dirty="0" smtClean="0"/>
              <a:t>Summary table: missing info on treatment and control (how many events, weight of studies?) = therefore weakness of paper.</a:t>
            </a:r>
          </a:p>
          <a:p>
            <a:endParaRPr lang="en-GB" baseline="0" dirty="0" smtClean="0"/>
          </a:p>
          <a:p>
            <a:r>
              <a:rPr lang="en-GB" baseline="0" dirty="0" smtClean="0"/>
              <a:t>The main things were interested in are the effect measure and the significant of the effect. In this case the effect measure is relative risk because we are mainly looking at dichotomous outcomes (yes/no) or frequencies (numbers of events/incidence). When we’re looking at continuous measures as outcomes we would assess the mean difference between the groups. An example is given here for first two outcome measures (</a:t>
            </a:r>
            <a:r>
              <a:rPr lang="en-GB" baseline="0" dirty="0" err="1" smtClean="0"/>
              <a:t>Lysholm</a:t>
            </a:r>
            <a:r>
              <a:rPr lang="en-GB" baseline="0" dirty="0" smtClean="0"/>
              <a:t> and </a:t>
            </a:r>
            <a:r>
              <a:rPr lang="en-GB" baseline="0" dirty="0" err="1" smtClean="0"/>
              <a:t>Tegner</a:t>
            </a:r>
            <a:r>
              <a:rPr lang="en-GB" baseline="0" dirty="0" smtClean="0"/>
              <a:t> scores).</a:t>
            </a:r>
          </a:p>
          <a:p>
            <a:r>
              <a:rPr lang="en-GB" baseline="0" dirty="0" smtClean="0"/>
              <a:t>Effect measures = Relative risk: “Are we all happy with relative risks”? More or less?” Okay, so RR is the probability of an event in one group divided by the probability of the event in another group.</a:t>
            </a:r>
          </a:p>
          <a:p>
            <a:r>
              <a:rPr lang="en-GB" baseline="0" dirty="0" smtClean="0"/>
              <a:t>A RR of 1 means no difference in risk/probability of an event between groups; </a:t>
            </a:r>
          </a:p>
          <a:p>
            <a:r>
              <a:rPr lang="en-GB" baseline="0" dirty="0" smtClean="0"/>
              <a:t>RR &lt;1 = event is less likely to occur in treatment group than control (i.e. favours early surgery);</a:t>
            </a:r>
          </a:p>
          <a:p>
            <a:r>
              <a:rPr lang="en-GB" baseline="0" dirty="0" smtClean="0"/>
              <a:t>RR &gt;1 = event is more likely to occur in treatment group (i.e. favours delayed surgery);</a:t>
            </a:r>
          </a:p>
          <a:p>
            <a:r>
              <a:rPr lang="en-GB" baseline="0" dirty="0" smtClean="0"/>
              <a:t>So, looking at an example using revision surgery, the relative risk of 0.81 suggests a more favourable outcome for the treatment group and suggests that the risk of revision surgery is 19% lower in the group who received early surgery. But…look at the significance for the effect. Can anyone tell me if it is statistically significant or not? Answer = not because it is greater than the cut-off of 0.05 so we would conclude that there is no difference  between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Recall</a:t>
            </a:r>
            <a:r>
              <a:rPr lang="en-GB" baseline="0" dirty="0" smtClean="0"/>
              <a:t> what we said we were interested 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Return to activity – did anyone find information on this? If you look carefully in the text of first paragraph on page 306 = </a:t>
            </a:r>
            <a:r>
              <a:rPr lang="en-GB" baseline="0" dirty="0" err="1" smtClean="0"/>
              <a:t>Marcacci</a:t>
            </a:r>
            <a:r>
              <a:rPr lang="en-GB" baseline="0" dirty="0" smtClean="0"/>
              <a:t> et al paper. Also,  </a:t>
            </a:r>
            <a:r>
              <a:rPr lang="en-GB" baseline="0" dirty="0" err="1" smtClean="0"/>
              <a:t>Lysholm</a:t>
            </a:r>
            <a:r>
              <a:rPr lang="en-GB" baseline="0" dirty="0" smtClean="0"/>
              <a:t> and </a:t>
            </a:r>
            <a:r>
              <a:rPr lang="en-GB" baseline="0" dirty="0" err="1" smtClean="0"/>
              <a:t>Tegnar</a:t>
            </a:r>
            <a:r>
              <a:rPr lang="en-GB" baseline="0" dirty="0" smtClean="0"/>
              <a:t> scores give an indication of the level of PA an individual  may return to = no difference.</a:t>
            </a:r>
          </a:p>
          <a:p>
            <a:pPr marL="228600" indent="-228600">
              <a:buAutoNum type="arabicPeriod"/>
            </a:pPr>
            <a:r>
              <a:rPr lang="en-GB" baseline="0" dirty="0" smtClean="0"/>
              <a:t>Recurrent injury – we have three measures. Delaying surgery appears to decrease the risk of </a:t>
            </a:r>
            <a:r>
              <a:rPr lang="en-GB" baseline="0" dirty="0" err="1" smtClean="0"/>
              <a:t>arthrofibrosis</a:t>
            </a:r>
            <a:r>
              <a:rPr lang="en-GB" baseline="0" dirty="0" smtClean="0"/>
              <a:t> but again not significant. Risk of other injuries appears higher if surgery delayed but non-significant.</a:t>
            </a:r>
          </a:p>
          <a:p>
            <a:pPr marL="0" indent="0">
              <a:buNone/>
            </a:pPr>
            <a:endParaRPr lang="en-GB" dirty="0" smtClean="0"/>
          </a:p>
          <a:p>
            <a:pPr marL="0" indent="0">
              <a:buNone/>
            </a:pPr>
            <a:r>
              <a:rPr lang="en-GB" dirty="0" smtClean="0"/>
              <a:t>SO OVERALL</a:t>
            </a:r>
            <a:r>
              <a:rPr lang="en-GB" baseline="0" dirty="0" smtClean="0"/>
              <a:t> – appears that delaying surgery will not affect any of the outcomes of concern to me.</a:t>
            </a:r>
          </a:p>
          <a:p>
            <a:pPr marL="0" indent="0">
              <a:buNone/>
            </a:pPr>
            <a:endParaRPr lang="en-GB" baseline="0" dirty="0" smtClean="0"/>
          </a:p>
          <a:p>
            <a:pPr marL="0" indent="0">
              <a:buNone/>
            </a:pPr>
            <a:r>
              <a:rPr lang="en-GB" baseline="0" dirty="0" smtClean="0"/>
              <a:t>“Can anyone think of another way in which these results could have been presented that might have made assessing them easier” = Forest plot. Give praise if someone says this then mention that there is example of a forest plot on their sheet. If no one answers, then say “one way is to use something called a forest plot.”</a:t>
            </a:r>
          </a:p>
          <a:p>
            <a:pPr marL="0" indent="0">
              <a:buNone/>
            </a:pPr>
            <a:endParaRPr lang="en-GB" baseline="0" dirty="0" smtClean="0"/>
          </a:p>
          <a:p>
            <a:r>
              <a:rPr lang="en-GB" baseline="0" dirty="0" smtClean="0"/>
              <a:t>So our study did not use a forest plot. Any reasons why not?</a:t>
            </a:r>
          </a:p>
          <a:p>
            <a:pPr marL="228600" indent="-228600">
              <a:buAutoNum type="arabicPeriod"/>
            </a:pPr>
            <a:r>
              <a:rPr lang="en-GB" baseline="0" dirty="0" smtClean="0"/>
              <a:t>one reason I can think of is because of the number of outcomes. Each one would require a forest plot = 16. This would most likely have been way beyond the editorial specifications of the journal although they could have put them as a data supplement online.</a:t>
            </a:r>
          </a:p>
          <a:p>
            <a:pPr marL="228600" indent="-228600">
              <a:buAutoNum type="arabicPeriod"/>
            </a:pPr>
            <a:r>
              <a:rPr lang="en-GB" baseline="0" dirty="0" smtClean="0"/>
              <a:t>Authors don’t know how to do them…</a:t>
            </a:r>
          </a:p>
          <a:p>
            <a:pPr marL="228600" indent="-228600">
              <a:buAutoNum type="arabicPeriod"/>
            </a:pPr>
            <a:r>
              <a:rPr lang="en-GB" baseline="0" dirty="0" smtClean="0"/>
              <a:t>Others = ????</a:t>
            </a:r>
          </a:p>
          <a:p>
            <a:endParaRPr lang="en-GB" baseline="0" dirty="0" smtClean="0"/>
          </a:p>
          <a:p>
            <a:r>
              <a:rPr lang="en-GB" baseline="0" dirty="0" smtClean="0"/>
              <a:t>So if you turn back to your appraisal sheet, there’s one more thing we need to look at = similarity of the included studies.</a:t>
            </a:r>
          </a:p>
          <a:p>
            <a:endParaRPr lang="en-GB"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752177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fld id="{5E5AE2ED-49B7-4F5B-A801-FA3FCD8472F0}" type="slidenum">
              <a:rPr lang="en-US" altLang="en-US" sz="1200"/>
              <a:pPr eaLnBrk="1" hangingPunct="1"/>
              <a:t>60</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aseline="0" dirty="0" smtClean="0"/>
              <a:t>2 min</a:t>
            </a:r>
          </a:p>
          <a:p>
            <a:endParaRPr lang="en-GB" baseline="0" dirty="0" smtClean="0"/>
          </a:p>
          <a:p>
            <a:r>
              <a:rPr lang="en-GB" baseline="0" dirty="0" smtClean="0"/>
              <a:t>Summary table: missing info on treatment and control (how many events, weight of studies?) = therefore weakness of paper.</a:t>
            </a:r>
          </a:p>
          <a:p>
            <a:endParaRPr lang="en-GB" baseline="0" dirty="0" smtClean="0"/>
          </a:p>
          <a:p>
            <a:r>
              <a:rPr lang="en-GB" baseline="0" dirty="0" smtClean="0"/>
              <a:t>The main things were interested in are the effect measure and the significant of the effect. In this case the effect measure is relative risk because we are mainly looking at dichotomous outcomes (yes/no) or frequencies (numbers of events/incidence). When we’re looking at continuous measures as outcomes we would assess the mean difference between the groups. An example is given here for first two outcome measures (</a:t>
            </a:r>
            <a:r>
              <a:rPr lang="en-GB" baseline="0" dirty="0" err="1" smtClean="0"/>
              <a:t>Lysholm</a:t>
            </a:r>
            <a:r>
              <a:rPr lang="en-GB" baseline="0" dirty="0" smtClean="0"/>
              <a:t> and </a:t>
            </a:r>
            <a:r>
              <a:rPr lang="en-GB" baseline="0" dirty="0" err="1" smtClean="0"/>
              <a:t>Tegner</a:t>
            </a:r>
            <a:r>
              <a:rPr lang="en-GB" baseline="0" dirty="0" smtClean="0"/>
              <a:t> scores).</a:t>
            </a:r>
          </a:p>
          <a:p>
            <a:r>
              <a:rPr lang="en-GB" baseline="0" dirty="0" smtClean="0"/>
              <a:t>Effect measures = Relative risk: “Are we all happy with relative risks”? More or less?” Okay, so RR is the probability of an event in one group divided by the probability of the event in another group.</a:t>
            </a:r>
          </a:p>
          <a:p>
            <a:r>
              <a:rPr lang="en-GB" baseline="0" dirty="0" smtClean="0"/>
              <a:t>A RR of 1 means no difference in risk/probability of an event between groups; </a:t>
            </a:r>
          </a:p>
          <a:p>
            <a:r>
              <a:rPr lang="en-GB" baseline="0" dirty="0" smtClean="0"/>
              <a:t>RR &lt;1 = event is less likely to occur in treatment group than control (i.e. favours early surgery);</a:t>
            </a:r>
          </a:p>
          <a:p>
            <a:r>
              <a:rPr lang="en-GB" baseline="0" dirty="0" smtClean="0"/>
              <a:t>RR &gt;1 = event is more likely to occur in treatment group (i.e. favours delayed surgery);</a:t>
            </a:r>
          </a:p>
          <a:p>
            <a:r>
              <a:rPr lang="en-GB" baseline="0" dirty="0" smtClean="0"/>
              <a:t>So, looking at an example using revision surgery, the relative risk of 0.81 suggests a more favourable outcome for the treatment group and suggests that the risk of revision surgery is 19% lower in the group who received early surgery. But…look at the significance for the effect. Can anyone tell me if it is statistically significant or not? Answer = not because it is greater than the cut-off of 0.05 so we would conclude that there is no difference  between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Recall</a:t>
            </a:r>
            <a:r>
              <a:rPr lang="en-GB" baseline="0" dirty="0" smtClean="0"/>
              <a:t> what we said we were interested 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Return to activity – did anyone find information on this? If you look carefully in the text of first paragraph on page 306 = </a:t>
            </a:r>
            <a:r>
              <a:rPr lang="en-GB" baseline="0" dirty="0" err="1" smtClean="0"/>
              <a:t>Marcacci</a:t>
            </a:r>
            <a:r>
              <a:rPr lang="en-GB" baseline="0" dirty="0" smtClean="0"/>
              <a:t> et al paper. Also,  </a:t>
            </a:r>
            <a:r>
              <a:rPr lang="en-GB" baseline="0" dirty="0" err="1" smtClean="0"/>
              <a:t>Lysholm</a:t>
            </a:r>
            <a:r>
              <a:rPr lang="en-GB" baseline="0" dirty="0" smtClean="0"/>
              <a:t> and </a:t>
            </a:r>
            <a:r>
              <a:rPr lang="en-GB" baseline="0" dirty="0" err="1" smtClean="0"/>
              <a:t>Tegnar</a:t>
            </a:r>
            <a:r>
              <a:rPr lang="en-GB" baseline="0" dirty="0" smtClean="0"/>
              <a:t> scores give an indication of the level of PA an individual  may return to = no difference.</a:t>
            </a:r>
          </a:p>
          <a:p>
            <a:pPr marL="228600" indent="-228600">
              <a:buAutoNum type="arabicPeriod"/>
            </a:pPr>
            <a:r>
              <a:rPr lang="en-GB" baseline="0" dirty="0" smtClean="0"/>
              <a:t>Recurrent injury – we have three measures. Delaying surgery appears to decrease the risk of </a:t>
            </a:r>
            <a:r>
              <a:rPr lang="en-GB" baseline="0" dirty="0" err="1" smtClean="0"/>
              <a:t>arthrofibrosis</a:t>
            </a:r>
            <a:r>
              <a:rPr lang="en-GB" baseline="0" dirty="0" smtClean="0"/>
              <a:t> but again not significant. Risk of other injuries appears higher if surgery delayed but non-significant.</a:t>
            </a:r>
          </a:p>
          <a:p>
            <a:pPr marL="0" indent="0">
              <a:buNone/>
            </a:pPr>
            <a:endParaRPr lang="en-GB" dirty="0" smtClean="0"/>
          </a:p>
          <a:p>
            <a:pPr marL="0" indent="0">
              <a:buNone/>
            </a:pPr>
            <a:r>
              <a:rPr lang="en-GB" dirty="0" smtClean="0"/>
              <a:t>SO OVERALL</a:t>
            </a:r>
            <a:r>
              <a:rPr lang="en-GB" baseline="0" dirty="0" smtClean="0"/>
              <a:t> – appears that delaying surgery will not affect any of the outcomes of concern to me.</a:t>
            </a:r>
          </a:p>
          <a:p>
            <a:pPr marL="0" indent="0">
              <a:buNone/>
            </a:pPr>
            <a:endParaRPr lang="en-GB" baseline="0" dirty="0" smtClean="0"/>
          </a:p>
          <a:p>
            <a:pPr marL="0" indent="0">
              <a:buNone/>
            </a:pPr>
            <a:r>
              <a:rPr lang="en-GB" baseline="0" dirty="0" smtClean="0"/>
              <a:t>“Can anyone think of another way in which these results could have been presented that might have made assessing them easier” = Forest plot. Give praise if someone says this then mention that there is example of a forest plot on their sheet. If no one answers, then say “one way is to use something called a forest plot.”</a:t>
            </a:r>
          </a:p>
          <a:p>
            <a:pPr marL="0" indent="0">
              <a:buNone/>
            </a:pPr>
            <a:endParaRPr lang="en-GB" baseline="0" dirty="0" smtClean="0"/>
          </a:p>
          <a:p>
            <a:r>
              <a:rPr lang="en-GB" baseline="0" dirty="0" smtClean="0"/>
              <a:t>So our study did not use a forest plot. Any reasons why not?</a:t>
            </a:r>
          </a:p>
          <a:p>
            <a:pPr marL="228600" indent="-228600">
              <a:buAutoNum type="arabicPeriod"/>
            </a:pPr>
            <a:r>
              <a:rPr lang="en-GB" baseline="0" dirty="0" smtClean="0"/>
              <a:t>one reason I can think of is because of the number of outcomes. Each one would require a forest plot = 16. This would most likely have been way beyond the editorial specifications of the journal although they could have put them as a data supplement online.</a:t>
            </a:r>
          </a:p>
          <a:p>
            <a:pPr marL="228600" indent="-228600">
              <a:buAutoNum type="arabicPeriod"/>
            </a:pPr>
            <a:r>
              <a:rPr lang="en-GB" baseline="0" dirty="0" smtClean="0"/>
              <a:t>Authors don’t know how to do them…</a:t>
            </a:r>
          </a:p>
          <a:p>
            <a:pPr marL="228600" indent="-228600">
              <a:buAutoNum type="arabicPeriod"/>
            </a:pPr>
            <a:r>
              <a:rPr lang="en-GB" baseline="0" dirty="0" smtClean="0"/>
              <a:t>Others = ????</a:t>
            </a:r>
          </a:p>
          <a:p>
            <a:endParaRPr lang="en-GB"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050381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pPr/>
              <a:t>63</a:t>
            </a:fld>
            <a:endParaRPr lang="en-US"/>
          </a:p>
        </p:txBody>
      </p:sp>
      <p:sp>
        <p:nvSpPr>
          <p:cNvPr id="46083" name="Rectangle 2"/>
          <p:cNvSpPr>
            <a:spLocks noGrp="1" noRot="1" noChangeAspect="1" noChangeArrowheads="1" noTextEdit="1"/>
          </p:cNvSpPr>
          <p:nvPr>
            <p:ph type="sldImg"/>
          </p:nvPr>
        </p:nvSpPr>
        <p:spPr>
          <a:xfrm>
            <a:off x="1144588" y="685800"/>
            <a:ext cx="4568825" cy="3429000"/>
          </a:xfrm>
          <a:ln/>
        </p:spPr>
      </p:sp>
      <p:sp>
        <p:nvSpPr>
          <p:cNvPr id="46084" name="Rectangle 3"/>
          <p:cNvSpPr>
            <a:spLocks noGrp="1" noChangeArrowheads="1"/>
          </p:cNvSpPr>
          <p:nvPr>
            <p:ph type="body" idx="1"/>
          </p:nvPr>
        </p:nvSpPr>
        <p:spPr>
          <a:noFill/>
          <a:ln/>
        </p:spPr>
        <p:txBody>
          <a:bodyPr/>
          <a:lstStyle/>
          <a:p>
            <a:pPr marL="0" indent="0" eaLnBrk="1" hangingPunct="1">
              <a:buNone/>
            </a:pPr>
            <a:r>
              <a:rPr lang="en-US" dirty="0" smtClean="0"/>
              <a:t>Are</a:t>
            </a:r>
            <a:r>
              <a:rPr lang="en-US" baseline="0" dirty="0" smtClean="0"/>
              <a:t> we happy with the conclusions of the paper?</a:t>
            </a:r>
          </a:p>
          <a:p>
            <a:pPr marL="0" indent="0" eaLnBrk="1" hangingPunct="1">
              <a:buNone/>
            </a:pPr>
            <a:r>
              <a:rPr lang="en-US" baseline="0" dirty="0" smtClean="0"/>
              <a:t>Are they based on the data they have provided in the paper? = yes</a:t>
            </a:r>
          </a:p>
          <a:p>
            <a:pPr marL="0" indent="0" eaLnBrk="1" hangingPunct="1">
              <a:buNone/>
            </a:pPr>
            <a:endParaRPr lang="en-US" dirty="0" smtClean="0"/>
          </a:p>
        </p:txBody>
      </p:sp>
    </p:spTree>
    <p:extLst>
      <p:ext uri="{BB962C8B-B14F-4D97-AF65-F5344CB8AC3E}">
        <p14:creationId xmlns:p14="http://schemas.microsoft.com/office/powerpoint/2010/main" val="1953495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pPr/>
              <a:t>65</a:t>
            </a:fld>
            <a:endParaRPr lang="en-US"/>
          </a:p>
        </p:txBody>
      </p:sp>
      <p:sp>
        <p:nvSpPr>
          <p:cNvPr id="46083" name="Rectangle 2"/>
          <p:cNvSpPr>
            <a:spLocks noGrp="1" noRot="1" noChangeAspect="1" noChangeArrowheads="1" noTextEdit="1"/>
          </p:cNvSpPr>
          <p:nvPr>
            <p:ph type="sldImg"/>
          </p:nvPr>
        </p:nvSpPr>
        <p:spPr>
          <a:xfrm>
            <a:off x="1144588" y="685800"/>
            <a:ext cx="4568825" cy="3429000"/>
          </a:xfrm>
          <a:ln/>
        </p:spPr>
      </p:sp>
      <p:sp>
        <p:nvSpPr>
          <p:cNvPr id="46084"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Look back in results section on page 305 – mean age of</a:t>
            </a:r>
            <a:r>
              <a:rPr lang="en-US" baseline="0" dirty="0" smtClean="0"/>
              <a:t> approx. </a:t>
            </a:r>
            <a:r>
              <a:rPr lang="en-US" baseline="0" smtClean="0"/>
              <a:t>26 years </a:t>
            </a:r>
            <a:r>
              <a:rPr lang="en-US" smtClean="0"/>
              <a:t>suggest </a:t>
            </a:r>
            <a:r>
              <a:rPr lang="en-US" dirty="0" smtClean="0"/>
              <a:t>very</a:t>
            </a:r>
            <a:r>
              <a:rPr lang="en-US" baseline="0" dirty="0" smtClean="0"/>
              <a:t> close to my age with acute injury, so results do apply.</a:t>
            </a:r>
          </a:p>
          <a:p>
            <a:pPr marL="228600" indent="-228600" eaLnBrk="1" hangingPunct="1">
              <a:buAutoNum type="arabicPeriod"/>
            </a:pPr>
            <a:endParaRPr lang="en-US" dirty="0" smtClean="0"/>
          </a:p>
        </p:txBody>
      </p:sp>
    </p:spTree>
    <p:extLst>
      <p:ext uri="{BB962C8B-B14F-4D97-AF65-F5344CB8AC3E}">
        <p14:creationId xmlns:p14="http://schemas.microsoft.com/office/powerpoint/2010/main" val="1953495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 based on findings of this review, what do you think. Should I go catch pneumonia in the English channel (might be good for my knee) or should I get the surgery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66</a:t>
            </a:fld>
            <a:endParaRPr lang="en-US"/>
          </a:p>
        </p:txBody>
      </p:sp>
    </p:spTree>
    <p:extLst>
      <p:ext uri="{BB962C8B-B14F-4D97-AF65-F5344CB8AC3E}">
        <p14:creationId xmlns:p14="http://schemas.microsoft.com/office/powerpoint/2010/main" val="2972588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 based on findings of this review, what do you think. Should I go catch pneumonia in the English channel (might be good for my knee) or should I get the surgery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67</a:t>
            </a:fld>
            <a:endParaRPr lang="en-US"/>
          </a:p>
        </p:txBody>
      </p:sp>
    </p:spTree>
    <p:extLst>
      <p:ext uri="{BB962C8B-B14F-4D97-AF65-F5344CB8AC3E}">
        <p14:creationId xmlns:p14="http://schemas.microsoft.com/office/powerpoint/2010/main" val="297258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GB" dirty="0" smtClean="0"/>
              <a:t>2</a:t>
            </a:r>
            <a:r>
              <a:rPr lang="en-GB" baseline="30000" dirty="0" smtClean="0"/>
              <a:t>nd</a:t>
            </a:r>
            <a:r>
              <a:rPr lang="en-GB" dirty="0" smtClean="0"/>
              <a:t> point</a:t>
            </a:r>
            <a:r>
              <a:rPr lang="en-GB" baseline="0" dirty="0" smtClean="0"/>
              <a:t> – minimise the chance of studies with +</a:t>
            </a:r>
            <a:r>
              <a:rPr lang="en-GB" baseline="0" dirty="0" err="1" smtClean="0"/>
              <a:t>ve</a:t>
            </a:r>
            <a:r>
              <a:rPr lang="en-GB" baseline="0" dirty="0" smtClean="0"/>
              <a:t> or –</a:t>
            </a:r>
            <a:r>
              <a:rPr lang="en-GB" baseline="0" dirty="0" err="1" smtClean="0"/>
              <a:t>ve</a:t>
            </a:r>
            <a:r>
              <a:rPr lang="en-GB" baseline="0" dirty="0" smtClean="0"/>
              <a:t> effects being cherry-picked to support a certain position.</a:t>
            </a:r>
          </a:p>
          <a:p>
            <a:r>
              <a:rPr lang="en-GB" baseline="0" dirty="0" smtClean="0"/>
              <a:t>3</a:t>
            </a:r>
            <a:r>
              <a:rPr lang="en-GB" baseline="30000" dirty="0" smtClean="0"/>
              <a:t>rd</a:t>
            </a:r>
            <a:r>
              <a:rPr lang="en-GB" baseline="0" dirty="0" smtClean="0"/>
              <a:t> point – failure to conduct SRs in medicine can be very bad and I’ll give you an example why = corticosteroids in women in preterm delivery.</a:t>
            </a:r>
          </a:p>
        </p:txBody>
      </p:sp>
      <p:sp>
        <p:nvSpPr>
          <p:cNvPr id="4" name="Slide Number Placeholder 3"/>
          <p:cNvSpPr>
            <a:spLocks noGrp="1"/>
          </p:cNvSpPr>
          <p:nvPr>
            <p:ph type="sldNum" sz="quarter" idx="10"/>
          </p:nvPr>
        </p:nvSpPr>
        <p:spPr/>
        <p:txBody>
          <a:bodyPr/>
          <a:lstStyle/>
          <a:p>
            <a:fld id="{93921878-49A7-47C8-A5B5-721E8CF15728}" type="slidenum">
              <a:rPr lang="en-US" smtClean="0"/>
              <a:pPr/>
              <a:t>8</a:t>
            </a:fld>
            <a:endParaRPr lang="en-US"/>
          </a:p>
        </p:txBody>
      </p:sp>
    </p:spTree>
    <p:extLst>
      <p:ext uri="{BB962C8B-B14F-4D97-AF65-F5344CB8AC3E}">
        <p14:creationId xmlns:p14="http://schemas.microsoft.com/office/powerpoint/2010/main" val="1617036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92475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833F58-0CC1-42F9-8CE0-628C53A94DBD}" type="slidenum">
              <a:rPr lang="en-US" altLang="en-US" smtClean="0"/>
              <a:pPr/>
              <a:t>69</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a:t>
            </a:r>
            <a:r>
              <a:rPr lang="en-US" altLang="en-US" baseline="0" dirty="0" smtClean="0"/>
              <a:t> story of streptokinase for MI demonstrates t</a:t>
            </a:r>
            <a:r>
              <a:rPr lang="en-US" altLang="en-US" dirty="0" smtClean="0"/>
              <a:t>he importance of</a:t>
            </a:r>
            <a:r>
              <a:rPr lang="en-US" altLang="en-US" baseline="0" dirty="0" smtClean="0"/>
              <a:t> SRs and is nicely illustrated in this slide.</a:t>
            </a:r>
          </a:p>
          <a:p>
            <a:r>
              <a:rPr lang="en-US" altLang="en-US" baseline="0" dirty="0" smtClean="0"/>
              <a:t>What we have on the left are the point estimates for individual RCTs of streptokinase for mortality following MI. Each study is independent of the other one until the final meta-analysis at the bottom.</a:t>
            </a:r>
          </a:p>
          <a:p>
            <a:r>
              <a:rPr lang="en-US" altLang="en-US" baseline="0" dirty="0" smtClean="0"/>
              <a:t>On the right, the same studies are presented but the difference is that each point estimate is the result of a meta-analysis of that study and the all the studies preceding it one so that you get a cumulative risk score. E.g. The result displayed in the European 1 study is the result of the pooled results for that study, as well as Dewar and Fletcher before it.</a:t>
            </a:r>
          </a:p>
          <a:p>
            <a:r>
              <a:rPr lang="en-US" altLang="en-US" baseline="0" dirty="0" smtClean="0"/>
              <a:t>Based on this figure then, can anyone tell me at what point could we be certain that streptokinase saves lives? = 1977 (some might say 1974)</a:t>
            </a:r>
          </a:p>
          <a:p>
            <a:r>
              <a:rPr lang="en-US" altLang="en-US" baseline="0" dirty="0" smtClean="0"/>
              <a:t>And yet we can see that from 77 onwards their were another 10 years worth of trials – 10 years were people with MI were being put into trials and denied a life saving treatment. This for me illustrates the power and importance of SRs.</a:t>
            </a:r>
          </a:p>
        </p:txBody>
      </p:sp>
    </p:spTree>
    <p:extLst>
      <p:ext uri="{BB962C8B-B14F-4D97-AF65-F5344CB8AC3E}">
        <p14:creationId xmlns:p14="http://schemas.microsoft.com/office/powerpoint/2010/main" val="36030861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Anything else we take away is a bonus.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fld id="{C99878CE-2956-4753-99A9-2C68BD451A9B}" type="slidenum">
              <a:rPr lang="en-US" altLang="en-US" sz="1200"/>
              <a:pPr eaLnBrk="1" hangingPunct="1"/>
              <a:t>71</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19563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This diagram shows the results of a systematic review of RCTs of a short, inexpensive course of a corticosteroid given to women about to give birth too early. The first of these RCTs was reported in 1972. The diagram summarises the evidence that would have been revealed had the available RCTs been reviewed systematically. A decade later it indicates strongly that corticosteroids reduce the risk of babies dying from the complications of immaturity. By 1991, seven more trials had been reported, and the picture had become still stronger. This treatment reduces the </a:t>
            </a:r>
            <a:r>
              <a:rPr lang="en-GB" sz="1200" b="0" i="0" u="none" strike="noStrike" kern="1200" dirty="0" smtClean="0">
                <a:solidFill>
                  <a:schemeClr val="tx1"/>
                </a:solidFill>
                <a:effectLst/>
                <a:latin typeface="+mn-lt"/>
                <a:ea typeface="+mn-ea"/>
                <a:cs typeface="+mn-cs"/>
                <a:hlinkClick r:id="rId3"/>
              </a:rPr>
              <a:t>odds</a:t>
            </a:r>
            <a:r>
              <a:rPr lang="en-GB" sz="1200" b="0" i="0" kern="1200" dirty="0" smtClean="0">
                <a:solidFill>
                  <a:schemeClr val="tx1"/>
                </a:solidFill>
                <a:effectLst/>
                <a:latin typeface="+mn-lt"/>
                <a:ea typeface="+mn-ea"/>
                <a:cs typeface="+mn-cs"/>
              </a:rPr>
              <a:t> of the babies of these women dying from the complications of immaturity by 30 to 50 per cent.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Because no systematic review of these trials had been published until 1989, most obstetricians had not realised that the treatment was so effective. As a result, tens of thousands of premature babies have probably suffered and died unnecessarily (and needed more expensive treatment than was necessary). This is just one of many examples of the human costs resulting from failure to perform systematic, up-to-date reviews of RCTs of health care.</a:t>
            </a:r>
          </a:p>
          <a:p>
            <a:endParaRPr lang="en-GB" dirty="0"/>
          </a:p>
        </p:txBody>
      </p:sp>
      <p:sp>
        <p:nvSpPr>
          <p:cNvPr id="4" name="Slide Number Placeholder 3"/>
          <p:cNvSpPr>
            <a:spLocks noGrp="1"/>
          </p:cNvSpPr>
          <p:nvPr>
            <p:ph type="sldNum" sz="quarter" idx="10"/>
          </p:nvPr>
        </p:nvSpPr>
        <p:spPr/>
        <p:txBody>
          <a:bodyPr/>
          <a:lstStyle/>
          <a:p>
            <a:fld id="{DE739155-A1D0-40B8-AC4B-079B616CD137}" type="slidenum">
              <a:rPr lang="en-GB" smtClean="0"/>
              <a:t>74</a:t>
            </a:fld>
            <a:endParaRPr lang="en-GB"/>
          </a:p>
        </p:txBody>
      </p:sp>
    </p:spTree>
    <p:extLst>
      <p:ext uri="{BB962C8B-B14F-4D97-AF65-F5344CB8AC3E}">
        <p14:creationId xmlns:p14="http://schemas.microsoft.com/office/powerpoint/2010/main" val="42192136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8302688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8302688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821020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09558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79</a:t>
            </a:fld>
            <a:endParaRPr lang="en-US"/>
          </a:p>
        </p:txBody>
      </p:sp>
    </p:spTree>
    <p:extLst>
      <p:ext uri="{BB962C8B-B14F-4D97-AF65-F5344CB8AC3E}">
        <p14:creationId xmlns:p14="http://schemas.microsoft.com/office/powerpoint/2010/main" val="181937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F833F58-0CC1-42F9-8CE0-628C53A94DBD}" type="slidenum">
              <a:rPr lang="en-US" altLang="en-US" smtClean="0"/>
              <a:pPr/>
              <a:t>9</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a:t>
            </a:r>
            <a:r>
              <a:rPr lang="en-US" altLang="en-US" baseline="0" dirty="0" smtClean="0"/>
              <a:t> story of streptokinase for MI demonstrates t</a:t>
            </a:r>
            <a:r>
              <a:rPr lang="en-US" altLang="en-US" dirty="0" smtClean="0"/>
              <a:t>he importance of</a:t>
            </a:r>
            <a:r>
              <a:rPr lang="en-US" altLang="en-US" baseline="0" dirty="0" smtClean="0"/>
              <a:t> SRs and is nicely illustrated in this slide.</a:t>
            </a:r>
          </a:p>
          <a:p>
            <a:r>
              <a:rPr lang="en-US" altLang="en-US" baseline="0" dirty="0" smtClean="0"/>
              <a:t>What we have on the left are the point estimates for individual RCTs of streptokinase for mortality following MI. Each study is independent of the other one until the final meta-analysis at the bottom.</a:t>
            </a:r>
          </a:p>
          <a:p>
            <a:r>
              <a:rPr lang="en-US" altLang="en-US" baseline="0" dirty="0" smtClean="0"/>
              <a:t>On the right, the same studies are presented but the difference is that each point estimate is the result of a meta-analysis of that study and the all the studies preceding it one so that you get a cumulative risk score. E.g. The result displayed in the European 1 study is the result of the pooled results for that study, as well as Dewar and Fletcher before it.</a:t>
            </a:r>
          </a:p>
          <a:p>
            <a:r>
              <a:rPr lang="en-US" altLang="en-US" baseline="0" dirty="0" smtClean="0"/>
              <a:t>Based on this figure then, can anyone tell me at what point could we be certain that streptokinase saves lives? = 1977 (some might say 1974)</a:t>
            </a:r>
          </a:p>
          <a:p>
            <a:r>
              <a:rPr lang="en-US" altLang="en-US" baseline="0" dirty="0" smtClean="0"/>
              <a:t>And yet we can see that from 77 onwards their were another 10 years worth of trials – 10 years were people with MI were being put into trials and denied a life saving treatment. This for me illustrates the power and importance of SRs.</a:t>
            </a:r>
          </a:p>
        </p:txBody>
      </p:sp>
    </p:spTree>
    <p:extLst>
      <p:ext uri="{BB962C8B-B14F-4D97-AF65-F5344CB8AC3E}">
        <p14:creationId xmlns:p14="http://schemas.microsoft.com/office/powerpoint/2010/main" val="3603086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80</a:t>
            </a:fld>
            <a:endParaRPr lang="en-US"/>
          </a:p>
        </p:txBody>
      </p:sp>
    </p:spTree>
    <p:extLst>
      <p:ext uri="{BB962C8B-B14F-4D97-AF65-F5344CB8AC3E}">
        <p14:creationId xmlns:p14="http://schemas.microsoft.com/office/powerpoint/2010/main" val="1819371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81</a:t>
            </a:fld>
            <a:endParaRPr lang="en-US"/>
          </a:p>
        </p:txBody>
      </p:sp>
    </p:spTree>
    <p:extLst>
      <p:ext uri="{BB962C8B-B14F-4D97-AF65-F5344CB8AC3E}">
        <p14:creationId xmlns:p14="http://schemas.microsoft.com/office/powerpoint/2010/main" val="181937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11</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1. PICO –</a:t>
            </a:r>
            <a:r>
              <a:rPr lang="en-GB" altLang="en-US" baseline="0" dirty="0" smtClean="0"/>
              <a:t> which you will be familiar with now</a:t>
            </a:r>
          </a:p>
          <a:p>
            <a:pPr eaLnBrk="1" hangingPunct="1"/>
            <a:r>
              <a:rPr lang="en-GB" altLang="en-US" dirty="0" smtClean="0"/>
              <a:t>2. Using</a:t>
            </a:r>
            <a:r>
              <a:rPr lang="en-GB" altLang="en-US" baseline="0" dirty="0" smtClean="0"/>
              <a:t> reproducible methods including predefined search strategies </a:t>
            </a:r>
          </a:p>
          <a:p>
            <a:pPr eaLnBrk="1" hangingPunct="1"/>
            <a:r>
              <a:rPr lang="en-GB" altLang="en-US" baseline="0" dirty="0" smtClean="0"/>
              <a:t>3. A-priori defined inclusion/exclusion criteria and selection, extraction etc. described</a:t>
            </a:r>
          </a:p>
          <a:p>
            <a:pPr eaLnBrk="1" hangingPunct="1"/>
            <a:r>
              <a:rPr lang="en-GB" altLang="en-US" baseline="0" dirty="0" smtClean="0"/>
              <a:t>4. Often using a mix of objective and subjective assessments</a:t>
            </a:r>
          </a:p>
          <a:p>
            <a:pPr eaLnBrk="1" hangingPunct="1"/>
            <a:r>
              <a:rPr lang="en-GB" altLang="en-US" baseline="0" dirty="0" smtClean="0"/>
              <a:t>5. This can include meta-analysis and assessment of heterogeneity</a:t>
            </a:r>
          </a:p>
          <a:p>
            <a:pPr eaLnBrk="1" hangingPunct="1"/>
            <a:r>
              <a:rPr lang="en-GB" altLang="en-US" baseline="0" dirty="0" smtClean="0"/>
              <a:t>6. Not extrapolating beyond the data or populations that were studied</a:t>
            </a:r>
            <a:endParaRPr lang="en-GB" altLang="en-US" dirty="0" smtClean="0"/>
          </a:p>
        </p:txBody>
      </p:sp>
    </p:spTree>
    <p:extLst>
      <p:ext uri="{BB962C8B-B14F-4D97-AF65-F5344CB8AC3E}">
        <p14:creationId xmlns:p14="http://schemas.microsoft.com/office/powerpoint/2010/main" val="139960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GB" dirty="0" smtClean="0"/>
              <a:t>Does anyone know what’s going on in this picture?</a:t>
            </a:r>
            <a:r>
              <a:rPr lang="en-GB" baseline="0" dirty="0" smtClean="0"/>
              <a:t> Wait a few seconds see if anyone answers = Capoeira, Brazilian martial art etc…</a:t>
            </a:r>
          </a:p>
          <a:p>
            <a:r>
              <a:rPr lang="en-GB" baseline="0" dirty="0" smtClean="0"/>
              <a:t>So I’ve been practicing this a little and a few months ago I was performing in a show and hurt my knee. Would you like to see how I did this?</a:t>
            </a:r>
          </a:p>
          <a:p>
            <a:r>
              <a:rPr lang="en-GB" baseline="0" dirty="0" smtClean="0"/>
              <a:t>At the time knee wasn’t too bad, didn’t have to stop straight away, but after a few hours pain and stiffness increased but not much swelling. </a:t>
            </a:r>
          </a:p>
          <a:p>
            <a:r>
              <a:rPr lang="en-GB" baseline="0" dirty="0" smtClean="0"/>
              <a:t>The next day couldn’t put much weight on my leg and couldn’t straighten it either.</a:t>
            </a:r>
          </a:p>
          <a:p>
            <a:r>
              <a:rPr lang="en-GB" baseline="0" dirty="0" smtClean="0"/>
              <a:t>So I went to the GP that day and he told me that it’s likely I’ve damaged my anterior cruciate ligament. He recommended that I get it scanned and if it comes back positive he recommended surgery as early as possible as in his experience this led to better outcomes compared to patients that delayed surgery. I asked him what types of outcomes and he said things like returning to former activity and </a:t>
            </a:r>
            <a:r>
              <a:rPr lang="en-GB" baseline="0" smtClean="0"/>
              <a:t>less recurrence of injury.</a:t>
            </a:r>
            <a:endParaRPr lang="en-GB" baseline="0" dirty="0" smtClean="0"/>
          </a:p>
          <a:p>
            <a:r>
              <a:rPr lang="en-GB" baseline="0" dirty="0" smtClean="0"/>
              <a:t>So me being a practitioner of evidence based medicine alarm bells started ringing in my head - I mean the first thing I was thinking is where is he getting this from? What is the evidence?</a:t>
            </a:r>
          </a:p>
          <a:p>
            <a:r>
              <a:rPr lang="en-GB" baseline="0" dirty="0" smtClean="0"/>
              <a:t>This happened just before my annual 2 week summer pilgrimage to the sunshine coast……….</a:t>
            </a:r>
          </a:p>
        </p:txBody>
      </p:sp>
      <p:sp>
        <p:nvSpPr>
          <p:cNvPr id="4" name="Slide Number Placeholder 3"/>
          <p:cNvSpPr>
            <a:spLocks noGrp="1"/>
          </p:cNvSpPr>
          <p:nvPr>
            <p:ph type="sldNum" sz="quarter" idx="10"/>
          </p:nvPr>
        </p:nvSpPr>
        <p:spPr/>
        <p:txBody>
          <a:bodyPr/>
          <a:lstStyle/>
          <a:p>
            <a:fld id="{93921878-49A7-47C8-A5B5-721E8CF15728}" type="slidenum">
              <a:rPr lang="en-US" smtClean="0"/>
              <a:pPr/>
              <a:t>12</a:t>
            </a:fld>
            <a:endParaRPr lang="en-US"/>
          </a:p>
        </p:txBody>
      </p:sp>
    </p:spTree>
    <p:extLst>
      <p:ext uri="{BB962C8B-B14F-4D97-AF65-F5344CB8AC3E}">
        <p14:creationId xmlns:p14="http://schemas.microsoft.com/office/powerpoint/2010/main" val="280560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…Eastbourne…which is where my parents live. I said to the doctor that I was supposed to be going away and he told me it was up to me but he still recommended not delaying. So my question to you is should I delay or not delay?</a:t>
            </a:r>
          </a:p>
          <a:p>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13</a:t>
            </a:fld>
            <a:endParaRPr lang="en-US"/>
          </a:p>
        </p:txBody>
      </p:sp>
    </p:spTree>
    <p:extLst>
      <p:ext uri="{BB962C8B-B14F-4D97-AF65-F5344CB8AC3E}">
        <p14:creationId xmlns:p14="http://schemas.microsoft.com/office/powerpoint/2010/main" val="210654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296671"/>
            <a:ext cx="7416655" cy="1821941"/>
          </a:xfrm>
          <a:prstGeom prst="rect">
            <a:avLst/>
          </a:prstGeom>
        </p:spPr>
        <p:txBody>
          <a:bodyPr lIns="86420" tIns="43210" rIns="86420" bIns="43210" anchor="b">
            <a:noAutofit/>
          </a:bodyPr>
          <a:lstStyle>
            <a:lvl1pPr>
              <a:defRPr sz="51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48057" y="3313712"/>
            <a:ext cx="6048534" cy="1656856"/>
          </a:xfrm>
          <a:prstGeom prst="rect">
            <a:avLst/>
          </a:prstGeom>
        </p:spPr>
        <p:txBody>
          <a:bodyPr lIns="86420" tIns="43210" rIns="86420" bIns="43210"/>
          <a:lstStyle>
            <a:lvl1pPr marL="0" indent="0" algn="l">
              <a:buNone/>
              <a:defRPr>
                <a:solidFill>
                  <a:schemeClr val="tx1">
                    <a:lumMod val="75000"/>
                    <a:lumOff val="2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32038" y="17289"/>
            <a:ext cx="2736242" cy="311201"/>
          </a:xfrm>
          <a:prstGeom prst="rect">
            <a:avLst/>
          </a:prstGeom>
        </p:spPr>
        <p:txBody>
          <a:bodyPr lIns="86420" tIns="43210" rIns="86420" bIns="43210"/>
          <a:lstStyle/>
          <a:p>
            <a:fld id="{C8A432C8-69A7-458B-9684-2BFA64B31948}" type="datetime2">
              <a:rPr lang="en-US" smtClean="0"/>
              <a:t>Thursday, 17 September 15</a:t>
            </a:fld>
            <a:endParaRPr lang="en-US"/>
          </a:p>
        </p:txBody>
      </p:sp>
      <p:sp>
        <p:nvSpPr>
          <p:cNvPr id="5" name="Footer Placeholder 4"/>
          <p:cNvSpPr>
            <a:spLocks noGrp="1"/>
          </p:cNvSpPr>
          <p:nvPr>
            <p:ph type="ftr" sz="quarter" idx="11"/>
          </p:nvPr>
        </p:nvSpPr>
        <p:spPr>
          <a:xfrm>
            <a:off x="3240286" y="17289"/>
            <a:ext cx="3888343" cy="311201"/>
          </a:xfrm>
          <a:prstGeom prst="rect">
            <a:avLst/>
          </a:prstGeom>
        </p:spPr>
        <p:txBody>
          <a:bodyPr lIns="86420" tIns="43210" rIns="86420" bIns="43210"/>
          <a:lstStyle/>
          <a:p>
            <a:pPr algn="r"/>
            <a:endParaRPr lang="en-US" dirty="0"/>
          </a:p>
        </p:txBody>
      </p:sp>
      <p:sp>
        <p:nvSpPr>
          <p:cNvPr id="6" name="Slide Number Placeholder 5"/>
          <p:cNvSpPr>
            <a:spLocks noGrp="1"/>
          </p:cNvSpPr>
          <p:nvPr>
            <p:ph type="sldNum" sz="quarter" idx="12"/>
          </p:nvPr>
        </p:nvSpPr>
        <p:spPr>
          <a:xfrm>
            <a:off x="7200636" y="17289"/>
            <a:ext cx="1008089" cy="311201"/>
          </a:xfrm>
          <a:prstGeom prst="rect">
            <a:avLst/>
          </a:prstGeom>
        </p:spPr>
        <p:txBody>
          <a:bodyPr lIns="86420" tIns="43210" rIns="86420" bIns="43210"/>
          <a:lstStyle/>
          <a:p>
            <a:fld id="{0CFEC368-1D7A-4F81-ABF6-AE0E36BAF64C}" type="slidenum">
              <a:rPr lang="en-US" smtClean="0"/>
              <a:pPr/>
              <a:t>‹#›</a:t>
            </a:fld>
            <a:endParaRPr lang="en-US"/>
          </a:p>
        </p:txBody>
      </p:sp>
    </p:spTree>
    <p:extLst>
      <p:ext uri="{BB962C8B-B14F-4D97-AF65-F5344CB8AC3E}">
        <p14:creationId xmlns:p14="http://schemas.microsoft.com/office/powerpoint/2010/main" val="334275386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38" y="259635"/>
            <a:ext cx="7776687" cy="1080558"/>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32038" y="1512782"/>
            <a:ext cx="7776687" cy="427871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32038" y="6009106"/>
            <a:ext cx="2016178" cy="345178"/>
          </a:xfrm>
          <a:prstGeom prst="rect">
            <a:avLst/>
          </a:prstGeom>
        </p:spPr>
        <p:txBody>
          <a:bodyPr/>
          <a:lstStyle/>
          <a:p>
            <a:fld id="{99148D46-D9A1-41CD-88CC-A01D5EECC5B0}" type="datetimeFigureOut">
              <a:rPr lang="en-GB" smtClean="0">
                <a:solidFill>
                  <a:prstClr val="black">
                    <a:tint val="75000"/>
                  </a:prstClr>
                </a:solidFill>
                <a:latin typeface="Calibri"/>
              </a:rPr>
              <a:pPr/>
              <a:t>17/09/2015</a:t>
            </a:fld>
            <a:endParaRPr lang="en-GB">
              <a:solidFill>
                <a:prstClr val="black">
                  <a:tint val="75000"/>
                </a:prstClr>
              </a:solidFill>
              <a:latin typeface="Calibri"/>
            </a:endParaRPr>
          </a:p>
        </p:txBody>
      </p:sp>
      <p:sp>
        <p:nvSpPr>
          <p:cNvPr id="5" name="Footer Placeholder 4"/>
          <p:cNvSpPr>
            <a:spLocks noGrp="1"/>
          </p:cNvSpPr>
          <p:nvPr>
            <p:ph type="ftr" sz="quarter" idx="11"/>
          </p:nvPr>
        </p:nvSpPr>
        <p:spPr>
          <a:xfrm>
            <a:off x="2952261" y="6009106"/>
            <a:ext cx="2736242" cy="345178"/>
          </a:xfrm>
          <a:prstGeom prst="rect">
            <a:avLst/>
          </a:prstGeom>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a:xfrm>
            <a:off x="6192547" y="6009106"/>
            <a:ext cx="2016178" cy="345178"/>
          </a:xfrm>
          <a:prstGeom prst="rect">
            <a:avLst/>
          </a:prstGeom>
        </p:spPr>
        <p:txBody>
          <a:bodyPr/>
          <a:lstStyle/>
          <a:p>
            <a:fld id="{36B80B0C-A879-405A-8E8F-9A6EA5EB2D7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2389507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38" y="6009106"/>
            <a:ext cx="2016178" cy="345178"/>
          </a:xfrm>
          <a:prstGeom prst="rect">
            <a:avLst/>
          </a:prstGeom>
        </p:spPr>
        <p:txBody>
          <a:bodyPr/>
          <a:lstStyle/>
          <a:p>
            <a:fld id="{F0FB0A3B-AC44-482A-908C-21A279473C6D}" type="datetimeFigureOut">
              <a:rPr lang="en-GB" smtClean="0">
                <a:solidFill>
                  <a:prstClr val="black">
                    <a:tint val="75000"/>
                  </a:prstClr>
                </a:solidFill>
              </a:rPr>
              <a:pPr/>
              <a:t>17/09/2015</a:t>
            </a:fld>
            <a:endParaRPr lang="en-GB">
              <a:solidFill>
                <a:prstClr val="black">
                  <a:tint val="75000"/>
                </a:prstClr>
              </a:solidFill>
            </a:endParaRPr>
          </a:p>
        </p:txBody>
      </p:sp>
      <p:sp>
        <p:nvSpPr>
          <p:cNvPr id="3" name="Footer Placeholder 2"/>
          <p:cNvSpPr>
            <a:spLocks noGrp="1"/>
          </p:cNvSpPr>
          <p:nvPr>
            <p:ph type="ftr" sz="quarter" idx="11"/>
          </p:nvPr>
        </p:nvSpPr>
        <p:spPr>
          <a:xfrm>
            <a:off x="2952261" y="6009106"/>
            <a:ext cx="2736242" cy="345178"/>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192547" y="6009106"/>
            <a:ext cx="2016178" cy="345178"/>
          </a:xfrm>
          <a:prstGeom prst="rect">
            <a:avLst/>
          </a:prstGeom>
        </p:spPr>
        <p:txBody>
          <a:bodyPr/>
          <a:lstStyle/>
          <a:p>
            <a:fld id="{BAB34841-6DC9-488B-8B4F-F26B4E6990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682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38" y="504261"/>
            <a:ext cx="7776687" cy="936484"/>
          </a:xfrm>
          <a:prstGeom prst="rect">
            <a:avLst/>
          </a:prstGeom>
        </p:spPr>
        <p:txBody>
          <a:bodyPr lIns="86420" tIns="43210" rIns="86420" bIns="43210"/>
          <a:lstStyle/>
          <a:p>
            <a:r>
              <a:rPr lang="en-US" smtClean="0"/>
              <a:t>Click to edit Master title style</a:t>
            </a:r>
            <a:endParaRPr lang="en-US"/>
          </a:p>
        </p:txBody>
      </p:sp>
      <p:sp>
        <p:nvSpPr>
          <p:cNvPr id="3" name="Content Placeholder 2"/>
          <p:cNvSpPr>
            <a:spLocks noGrp="1"/>
          </p:cNvSpPr>
          <p:nvPr>
            <p:ph sz="half" idx="1"/>
          </p:nvPr>
        </p:nvSpPr>
        <p:spPr>
          <a:xfrm>
            <a:off x="432038" y="1581937"/>
            <a:ext cx="3816337" cy="4460545"/>
          </a:xfrm>
          <a:prstGeom prst="rect">
            <a:avLst/>
          </a:prstGeom>
        </p:spPr>
        <p:txBody>
          <a:bodyPr lIns="86420" tIns="43210" rIns="86420" bIns="43210"/>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92388" y="1581937"/>
            <a:ext cx="3816337" cy="4460545"/>
          </a:xfrm>
          <a:prstGeom prst="rect">
            <a:avLst/>
          </a:prstGeom>
        </p:spPr>
        <p:txBody>
          <a:bodyPr lIns="86420" tIns="43210" rIns="86420" bIns="43210"/>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32038" y="17289"/>
            <a:ext cx="2736242" cy="311201"/>
          </a:xfrm>
          <a:prstGeom prst="rect">
            <a:avLst/>
          </a:prstGeom>
        </p:spPr>
        <p:txBody>
          <a:bodyPr lIns="86420" tIns="43210" rIns="86420" bIns="43210"/>
          <a:lstStyle/>
          <a:p>
            <a:endParaRPr lang="en-US"/>
          </a:p>
        </p:txBody>
      </p:sp>
      <p:sp>
        <p:nvSpPr>
          <p:cNvPr id="6" name="Footer Placeholder 5"/>
          <p:cNvSpPr>
            <a:spLocks noGrp="1"/>
          </p:cNvSpPr>
          <p:nvPr>
            <p:ph type="ftr" sz="quarter" idx="11"/>
          </p:nvPr>
        </p:nvSpPr>
        <p:spPr>
          <a:xfrm>
            <a:off x="3240286" y="17289"/>
            <a:ext cx="3888343" cy="311201"/>
          </a:xfrm>
          <a:prstGeom prst="rect">
            <a:avLst/>
          </a:prstGeom>
        </p:spPr>
        <p:txBody>
          <a:bodyPr lIns="86420" tIns="43210" rIns="86420" bIns="43210"/>
          <a:lstStyle/>
          <a:p>
            <a:endParaRPr lang="en-US"/>
          </a:p>
        </p:txBody>
      </p:sp>
      <p:sp>
        <p:nvSpPr>
          <p:cNvPr id="7" name="Slide Number Placeholder 6"/>
          <p:cNvSpPr>
            <a:spLocks noGrp="1"/>
          </p:cNvSpPr>
          <p:nvPr>
            <p:ph type="sldNum" sz="quarter" idx="12"/>
          </p:nvPr>
        </p:nvSpPr>
        <p:spPr>
          <a:xfrm>
            <a:off x="7200636" y="17289"/>
            <a:ext cx="1008089" cy="311201"/>
          </a:xfrm>
          <a:prstGeom prst="rect">
            <a:avLst/>
          </a:prstGeom>
        </p:spPr>
        <p:txBody>
          <a:bodyPr lIns="86420" tIns="43210" rIns="86420" bIns="43210"/>
          <a:lstStyle/>
          <a:p>
            <a:fld id="{8C2B062D-01F3-4B42-8513-AC645862A42A}" type="slidenum">
              <a:rPr lang="en-US" smtClean="0"/>
              <a:pPr/>
              <a:t>‹#›</a:t>
            </a:fld>
            <a:endParaRPr lang="en-US"/>
          </a:p>
        </p:txBody>
      </p:sp>
    </p:spTree>
    <p:extLst>
      <p:ext uri="{BB962C8B-B14F-4D97-AF65-F5344CB8AC3E}">
        <p14:creationId xmlns:p14="http://schemas.microsoft.com/office/powerpoint/2010/main" val="49202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296671"/>
            <a:ext cx="7416655" cy="1821941"/>
          </a:xfrm>
          <a:prstGeom prst="rect">
            <a:avLst/>
          </a:prstGeom>
        </p:spPr>
        <p:txBody>
          <a:bodyPr lIns="86420" tIns="43210" rIns="86420" bIns="43210" anchor="b">
            <a:noAutofit/>
          </a:bodyPr>
          <a:lstStyle>
            <a:lvl1pPr>
              <a:defRPr sz="51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48057" y="3313712"/>
            <a:ext cx="6048534" cy="1656856"/>
          </a:xfrm>
          <a:prstGeom prst="rect">
            <a:avLst/>
          </a:prstGeom>
        </p:spPr>
        <p:txBody>
          <a:bodyPr lIns="86420" tIns="43210" rIns="86420" bIns="43210"/>
          <a:lstStyle>
            <a:lvl1pPr marL="0" indent="0" algn="l">
              <a:buNone/>
              <a:defRPr>
                <a:solidFill>
                  <a:schemeClr val="tx1">
                    <a:lumMod val="75000"/>
                    <a:lumOff val="2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32038" y="17289"/>
            <a:ext cx="2736242" cy="311201"/>
          </a:xfrm>
          <a:prstGeom prst="rect">
            <a:avLst/>
          </a:prstGeom>
        </p:spPr>
        <p:txBody>
          <a:bodyPr lIns="86420" tIns="43210" rIns="86420" bIns="43210"/>
          <a:lstStyle/>
          <a:p>
            <a:fld id="{C8A432C8-69A7-458B-9684-2BFA64B31948}" type="datetime2">
              <a:rPr lang="en-US" smtClean="0"/>
              <a:t>Thursday, 17 September 15</a:t>
            </a:fld>
            <a:endParaRPr lang="en-US"/>
          </a:p>
        </p:txBody>
      </p:sp>
      <p:sp>
        <p:nvSpPr>
          <p:cNvPr id="5" name="Footer Placeholder 4"/>
          <p:cNvSpPr>
            <a:spLocks noGrp="1"/>
          </p:cNvSpPr>
          <p:nvPr>
            <p:ph type="ftr" sz="quarter" idx="11"/>
          </p:nvPr>
        </p:nvSpPr>
        <p:spPr>
          <a:xfrm>
            <a:off x="3240286" y="17289"/>
            <a:ext cx="3888343" cy="311201"/>
          </a:xfrm>
          <a:prstGeom prst="rect">
            <a:avLst/>
          </a:prstGeom>
        </p:spPr>
        <p:txBody>
          <a:bodyPr lIns="86420" tIns="43210" rIns="86420" bIns="43210"/>
          <a:lstStyle/>
          <a:p>
            <a:pPr algn="r"/>
            <a:endParaRPr lang="en-US" dirty="0"/>
          </a:p>
        </p:txBody>
      </p:sp>
      <p:sp>
        <p:nvSpPr>
          <p:cNvPr id="6" name="Slide Number Placeholder 5"/>
          <p:cNvSpPr>
            <a:spLocks noGrp="1"/>
          </p:cNvSpPr>
          <p:nvPr>
            <p:ph type="sldNum" sz="quarter" idx="12"/>
          </p:nvPr>
        </p:nvSpPr>
        <p:spPr>
          <a:xfrm>
            <a:off x="7200636" y="17289"/>
            <a:ext cx="1008089" cy="311201"/>
          </a:xfrm>
          <a:prstGeom prst="rect">
            <a:avLst/>
          </a:prstGeom>
        </p:spPr>
        <p:txBody>
          <a:bodyPr lIns="86420" tIns="43210" rIns="86420" bIns="43210"/>
          <a:lstStyle/>
          <a:p>
            <a:fld id="{0CFEC368-1D7A-4F81-ABF6-AE0E36BAF64C}" type="slidenum">
              <a:rPr lang="en-US" smtClean="0"/>
              <a:pPr/>
              <a:t>‹#›</a:t>
            </a:fld>
            <a:endParaRPr lang="en-US"/>
          </a:p>
        </p:txBody>
      </p:sp>
      <p:cxnSp>
        <p:nvCxnSpPr>
          <p:cNvPr id="8" name="Straight Connector 7"/>
          <p:cNvCxnSpPr/>
          <p:nvPr/>
        </p:nvCxnSpPr>
        <p:spPr>
          <a:xfrm>
            <a:off x="648057" y="3212860"/>
            <a:ext cx="7416655" cy="15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75386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38" y="504261"/>
            <a:ext cx="7776687" cy="936484"/>
          </a:xfrm>
          <a:prstGeom prst="rect">
            <a:avLst/>
          </a:prstGeom>
        </p:spPr>
        <p:txBody>
          <a:bodyPr lIns="86420" tIns="43210" rIns="86420" bIns="43210"/>
          <a:lstStyle/>
          <a:p>
            <a:r>
              <a:rPr lang="en-US" smtClean="0"/>
              <a:t>Click to edit Master title style</a:t>
            </a:r>
            <a:endParaRPr lang="en-US"/>
          </a:p>
        </p:txBody>
      </p:sp>
      <p:sp>
        <p:nvSpPr>
          <p:cNvPr id="3" name="Content Placeholder 2"/>
          <p:cNvSpPr>
            <a:spLocks noGrp="1"/>
          </p:cNvSpPr>
          <p:nvPr>
            <p:ph idx="1"/>
          </p:nvPr>
        </p:nvSpPr>
        <p:spPr>
          <a:xfrm>
            <a:off x="432038" y="1512782"/>
            <a:ext cx="7776687" cy="4610382"/>
          </a:xfrm>
          <a:prstGeom prst="rect">
            <a:avLst/>
          </a:prstGeom>
        </p:spPr>
        <p:txBody>
          <a:bodyPr lIns="86420" tIns="43210" rIns="86420" bIns="4321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32038" y="17289"/>
            <a:ext cx="2736242" cy="311201"/>
          </a:xfrm>
          <a:prstGeom prst="rect">
            <a:avLst/>
          </a:prstGeom>
        </p:spPr>
        <p:txBody>
          <a:bodyPr lIns="86420" tIns="43210" rIns="86420" bIns="43210"/>
          <a:lstStyle/>
          <a:p>
            <a:endParaRPr lang="en-US"/>
          </a:p>
        </p:txBody>
      </p:sp>
      <p:sp>
        <p:nvSpPr>
          <p:cNvPr id="5" name="Footer Placeholder 4"/>
          <p:cNvSpPr>
            <a:spLocks noGrp="1"/>
          </p:cNvSpPr>
          <p:nvPr>
            <p:ph type="ftr" sz="quarter" idx="11"/>
          </p:nvPr>
        </p:nvSpPr>
        <p:spPr>
          <a:xfrm>
            <a:off x="3240286" y="17289"/>
            <a:ext cx="3888343" cy="311201"/>
          </a:xfrm>
          <a:prstGeom prst="rect">
            <a:avLst/>
          </a:prstGeom>
        </p:spPr>
        <p:txBody>
          <a:bodyPr lIns="86420" tIns="43210" rIns="86420" bIns="43210"/>
          <a:lstStyle/>
          <a:p>
            <a:endParaRPr lang="en-US"/>
          </a:p>
        </p:txBody>
      </p:sp>
      <p:sp>
        <p:nvSpPr>
          <p:cNvPr id="6" name="Slide Number Placeholder 5"/>
          <p:cNvSpPr>
            <a:spLocks noGrp="1"/>
          </p:cNvSpPr>
          <p:nvPr>
            <p:ph type="sldNum" sz="quarter" idx="12"/>
          </p:nvPr>
        </p:nvSpPr>
        <p:spPr>
          <a:xfrm>
            <a:off x="7200636" y="17289"/>
            <a:ext cx="1008089" cy="311201"/>
          </a:xfrm>
          <a:prstGeom prst="rect">
            <a:avLst/>
          </a:prstGeom>
        </p:spPr>
        <p:txBody>
          <a:bodyPr lIns="86420" tIns="43210" rIns="86420" bIns="43210"/>
          <a:lstStyle/>
          <a:p>
            <a:fld id="{38AB0893-E6EC-4975-AC24-2B00B05FC9ED}" type="slidenum">
              <a:rPr lang="en-US" smtClean="0"/>
              <a:pPr/>
              <a:t>‹#›</a:t>
            </a:fld>
            <a:endParaRPr lang="en-US"/>
          </a:p>
        </p:txBody>
      </p:sp>
    </p:spTree>
    <p:extLst>
      <p:ext uri="{BB962C8B-B14F-4D97-AF65-F5344CB8AC3E}">
        <p14:creationId xmlns:p14="http://schemas.microsoft.com/office/powerpoint/2010/main" val="230276578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2038" y="17289"/>
            <a:ext cx="2736242" cy="311201"/>
          </a:xfrm>
          <a:prstGeom prst="rect">
            <a:avLst/>
          </a:prstGeom>
        </p:spPr>
        <p:txBody>
          <a:bodyPr lIns="86420" tIns="43210" rIns="86420" bIns="43210"/>
          <a:lstStyle/>
          <a:p>
            <a:endParaRPr lang="en-US"/>
          </a:p>
        </p:txBody>
      </p:sp>
      <p:sp>
        <p:nvSpPr>
          <p:cNvPr id="3" name="Footer Placeholder 2"/>
          <p:cNvSpPr>
            <a:spLocks noGrp="1"/>
          </p:cNvSpPr>
          <p:nvPr>
            <p:ph type="ftr" sz="quarter" idx="11"/>
          </p:nvPr>
        </p:nvSpPr>
        <p:spPr>
          <a:xfrm>
            <a:off x="3240286" y="17289"/>
            <a:ext cx="3888343" cy="311201"/>
          </a:xfrm>
          <a:prstGeom prst="rect">
            <a:avLst/>
          </a:prstGeom>
        </p:spPr>
        <p:txBody>
          <a:bodyPr lIns="86420" tIns="43210" rIns="86420" bIns="43210"/>
          <a:lstStyle/>
          <a:p>
            <a:endParaRPr lang="en-US"/>
          </a:p>
        </p:txBody>
      </p:sp>
      <p:sp>
        <p:nvSpPr>
          <p:cNvPr id="4" name="Slide Number Placeholder 3"/>
          <p:cNvSpPr>
            <a:spLocks noGrp="1"/>
          </p:cNvSpPr>
          <p:nvPr>
            <p:ph type="sldNum" sz="quarter" idx="12"/>
          </p:nvPr>
        </p:nvSpPr>
        <p:spPr>
          <a:xfrm>
            <a:off x="7200636" y="17289"/>
            <a:ext cx="1008089" cy="311201"/>
          </a:xfrm>
          <a:prstGeom prst="rect">
            <a:avLst/>
          </a:prstGeom>
        </p:spPr>
        <p:txBody>
          <a:bodyPr lIns="86420" tIns="43210" rIns="86420" bIns="43210"/>
          <a:lstStyle/>
          <a:p>
            <a:fld id="{1B177ED5-AED5-403A-9D70-A35BB509EB3A}" type="slidenum">
              <a:rPr lang="en-US" smtClean="0"/>
              <a:pPr/>
              <a:t>‹#›</a:t>
            </a:fld>
            <a:endParaRPr lang="en-US"/>
          </a:p>
        </p:txBody>
      </p:sp>
    </p:spTree>
    <p:extLst>
      <p:ext uri="{BB962C8B-B14F-4D97-AF65-F5344CB8AC3E}">
        <p14:creationId xmlns:p14="http://schemas.microsoft.com/office/powerpoint/2010/main" val="146893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38" y="504261"/>
            <a:ext cx="7776687" cy="936484"/>
          </a:xfrm>
          <a:prstGeom prst="rect">
            <a:avLst/>
          </a:prstGeom>
        </p:spPr>
        <p:txBody>
          <a:bodyPr lIns="86420" tIns="43210" rIns="86420" bIns="43210"/>
          <a:lstStyle/>
          <a:p>
            <a:r>
              <a:rPr lang="en-US" smtClean="0"/>
              <a:t>Click to edit Master title style</a:t>
            </a:r>
            <a:endParaRPr lang="en-US"/>
          </a:p>
        </p:txBody>
      </p:sp>
      <p:sp>
        <p:nvSpPr>
          <p:cNvPr id="3" name="Content Placeholder 2"/>
          <p:cNvSpPr>
            <a:spLocks noGrp="1"/>
          </p:cNvSpPr>
          <p:nvPr>
            <p:ph sz="half" idx="1"/>
          </p:nvPr>
        </p:nvSpPr>
        <p:spPr>
          <a:xfrm>
            <a:off x="432038" y="1581937"/>
            <a:ext cx="3816337" cy="4460545"/>
          </a:xfrm>
          <a:prstGeom prst="rect">
            <a:avLst/>
          </a:prstGeom>
        </p:spPr>
        <p:txBody>
          <a:bodyPr lIns="86420" tIns="43210" rIns="86420" bIns="43210"/>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92388" y="1581937"/>
            <a:ext cx="3816337" cy="4460545"/>
          </a:xfrm>
          <a:prstGeom prst="rect">
            <a:avLst/>
          </a:prstGeom>
        </p:spPr>
        <p:txBody>
          <a:bodyPr lIns="86420" tIns="43210" rIns="86420" bIns="43210"/>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32038" y="17289"/>
            <a:ext cx="2736242" cy="311201"/>
          </a:xfrm>
          <a:prstGeom prst="rect">
            <a:avLst/>
          </a:prstGeom>
        </p:spPr>
        <p:txBody>
          <a:bodyPr lIns="86420" tIns="43210" rIns="86420" bIns="43210"/>
          <a:lstStyle/>
          <a:p>
            <a:endParaRPr lang="en-US"/>
          </a:p>
        </p:txBody>
      </p:sp>
      <p:sp>
        <p:nvSpPr>
          <p:cNvPr id="6" name="Footer Placeholder 5"/>
          <p:cNvSpPr>
            <a:spLocks noGrp="1"/>
          </p:cNvSpPr>
          <p:nvPr>
            <p:ph type="ftr" sz="quarter" idx="11"/>
          </p:nvPr>
        </p:nvSpPr>
        <p:spPr>
          <a:xfrm>
            <a:off x="3240286" y="17289"/>
            <a:ext cx="3888343" cy="311201"/>
          </a:xfrm>
          <a:prstGeom prst="rect">
            <a:avLst/>
          </a:prstGeom>
        </p:spPr>
        <p:txBody>
          <a:bodyPr lIns="86420" tIns="43210" rIns="86420" bIns="43210"/>
          <a:lstStyle/>
          <a:p>
            <a:endParaRPr lang="en-US"/>
          </a:p>
        </p:txBody>
      </p:sp>
      <p:sp>
        <p:nvSpPr>
          <p:cNvPr id="7" name="Slide Number Placeholder 6"/>
          <p:cNvSpPr>
            <a:spLocks noGrp="1"/>
          </p:cNvSpPr>
          <p:nvPr>
            <p:ph type="sldNum" sz="quarter" idx="12"/>
          </p:nvPr>
        </p:nvSpPr>
        <p:spPr>
          <a:xfrm>
            <a:off x="7200636" y="17289"/>
            <a:ext cx="1008089" cy="311201"/>
          </a:xfrm>
          <a:prstGeom prst="rect">
            <a:avLst/>
          </a:prstGeom>
        </p:spPr>
        <p:txBody>
          <a:bodyPr lIns="86420" tIns="43210" rIns="86420" bIns="43210"/>
          <a:lstStyle/>
          <a:p>
            <a:fld id="{8C2B062D-01F3-4B42-8513-AC645862A42A}" type="slidenum">
              <a:rPr lang="en-US" smtClean="0"/>
              <a:pPr/>
              <a:t>‹#›</a:t>
            </a:fld>
            <a:endParaRPr lang="en-US"/>
          </a:p>
        </p:txBody>
      </p:sp>
    </p:spTree>
    <p:extLst>
      <p:ext uri="{BB962C8B-B14F-4D97-AF65-F5344CB8AC3E}">
        <p14:creationId xmlns:p14="http://schemas.microsoft.com/office/powerpoint/2010/main" val="26568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2561" y="2233154"/>
            <a:ext cx="7344649" cy="2080075"/>
          </a:xfrm>
          <a:prstGeom prst="rect">
            <a:avLst/>
          </a:prstGeom>
        </p:spPr>
        <p:txBody>
          <a:bodyPr lIns="86420" tIns="43210" rIns="86420" bIns="43210" anchor="b">
            <a:normAutofit/>
          </a:bodyPr>
          <a:lstStyle>
            <a:lvl1pPr algn="l">
              <a:defRPr sz="45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2561" y="4374101"/>
            <a:ext cx="7344649" cy="1418232"/>
          </a:xfrm>
          <a:prstGeom prst="rect">
            <a:avLst/>
          </a:prstGeom>
        </p:spPr>
        <p:txBody>
          <a:bodyPr lIns="86420" tIns="43210" rIns="86420" bIns="43210" anchor="t">
            <a:normAutofit/>
          </a:bodyPr>
          <a:lstStyle>
            <a:lvl1pPr marL="0" indent="0">
              <a:buNone/>
              <a:defRPr sz="2300">
                <a:solidFill>
                  <a:schemeClr val="tx2"/>
                </a:solidFill>
              </a:defRPr>
            </a:lvl1pPr>
            <a:lvl2pPr marL="432100" indent="0">
              <a:buNone/>
              <a:defRPr sz="1700">
                <a:solidFill>
                  <a:schemeClr val="tx1">
                    <a:tint val="75000"/>
                  </a:schemeClr>
                </a:solidFill>
              </a:defRPr>
            </a:lvl2pPr>
            <a:lvl3pPr marL="864199" indent="0">
              <a:buNone/>
              <a:defRPr sz="1500">
                <a:solidFill>
                  <a:schemeClr val="tx1">
                    <a:tint val="75000"/>
                  </a:schemeClr>
                </a:solidFill>
              </a:defRPr>
            </a:lvl3pPr>
            <a:lvl4pPr marL="1296299" indent="0">
              <a:buNone/>
              <a:defRPr sz="1300">
                <a:solidFill>
                  <a:schemeClr val="tx1">
                    <a:tint val="75000"/>
                  </a:schemeClr>
                </a:solidFill>
              </a:defRPr>
            </a:lvl4pPr>
            <a:lvl5pPr marL="1728399" indent="0">
              <a:buNone/>
              <a:defRPr sz="1300">
                <a:solidFill>
                  <a:schemeClr val="tx1">
                    <a:tint val="75000"/>
                  </a:schemeClr>
                </a:solidFill>
              </a:defRPr>
            </a:lvl5pPr>
            <a:lvl6pPr marL="2160499" indent="0">
              <a:buNone/>
              <a:defRPr sz="1300">
                <a:solidFill>
                  <a:schemeClr val="tx1">
                    <a:tint val="75000"/>
                  </a:schemeClr>
                </a:solidFill>
              </a:defRPr>
            </a:lvl6pPr>
            <a:lvl7pPr marL="2592598" indent="0">
              <a:buNone/>
              <a:defRPr sz="1300">
                <a:solidFill>
                  <a:schemeClr val="tx1">
                    <a:tint val="75000"/>
                  </a:schemeClr>
                </a:solidFill>
              </a:defRPr>
            </a:lvl7pPr>
            <a:lvl8pPr marL="3024698" indent="0">
              <a:buNone/>
              <a:defRPr sz="1300">
                <a:solidFill>
                  <a:schemeClr val="tx1">
                    <a:tint val="75000"/>
                  </a:schemeClr>
                </a:solidFill>
              </a:defRPr>
            </a:lvl8pPr>
            <a:lvl9pPr marL="3456798"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32038" y="17289"/>
            <a:ext cx="2736242" cy="311201"/>
          </a:xfrm>
          <a:prstGeom prst="rect">
            <a:avLst/>
          </a:prstGeom>
        </p:spPr>
        <p:txBody>
          <a:bodyPr lIns="86420" tIns="43210" rIns="86420" bIns="43210"/>
          <a:lstStyle/>
          <a:p>
            <a:endParaRPr lang="en-US"/>
          </a:p>
        </p:txBody>
      </p:sp>
      <p:sp>
        <p:nvSpPr>
          <p:cNvPr id="5" name="Footer Placeholder 4"/>
          <p:cNvSpPr>
            <a:spLocks noGrp="1"/>
          </p:cNvSpPr>
          <p:nvPr>
            <p:ph type="ftr" sz="quarter" idx="11"/>
          </p:nvPr>
        </p:nvSpPr>
        <p:spPr>
          <a:xfrm>
            <a:off x="3240286" y="17289"/>
            <a:ext cx="3888343" cy="311201"/>
          </a:xfrm>
          <a:prstGeom prst="rect">
            <a:avLst/>
          </a:prstGeom>
        </p:spPr>
        <p:txBody>
          <a:bodyPr lIns="86420" tIns="43210" rIns="86420" bIns="43210"/>
          <a:lstStyle/>
          <a:p>
            <a:endParaRPr lang="en-US"/>
          </a:p>
        </p:txBody>
      </p:sp>
      <p:sp>
        <p:nvSpPr>
          <p:cNvPr id="6" name="Slide Number Placeholder 5"/>
          <p:cNvSpPr>
            <a:spLocks noGrp="1"/>
          </p:cNvSpPr>
          <p:nvPr>
            <p:ph type="sldNum" sz="quarter" idx="12"/>
          </p:nvPr>
        </p:nvSpPr>
        <p:spPr>
          <a:xfrm>
            <a:off x="7200636" y="17289"/>
            <a:ext cx="1008089" cy="311201"/>
          </a:xfrm>
          <a:prstGeom prst="rect">
            <a:avLst/>
          </a:prstGeom>
        </p:spPr>
        <p:txBody>
          <a:bodyPr lIns="86420" tIns="43210" rIns="86420" bIns="43210"/>
          <a:lstStyle/>
          <a:p>
            <a:fld id="{7B1B6567-54D7-4F70-AC4D-1C4E9769092E}" type="slidenum">
              <a:rPr lang="en-US" smtClean="0"/>
              <a:pPr/>
              <a:t>‹#›</a:t>
            </a:fld>
            <a:endParaRPr lang="en-US"/>
          </a:p>
        </p:txBody>
      </p:sp>
      <p:cxnSp>
        <p:nvCxnSpPr>
          <p:cNvPr id="7" name="Straight Connector 6"/>
          <p:cNvCxnSpPr/>
          <p:nvPr/>
        </p:nvCxnSpPr>
        <p:spPr>
          <a:xfrm>
            <a:off x="691261" y="4348167"/>
            <a:ext cx="7416655" cy="15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691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4034" y="216112"/>
            <a:ext cx="7344649" cy="1080558"/>
          </a:xfrm>
          <a:prstGeom prst="rect">
            <a:avLst/>
          </a:prstGeom>
        </p:spPr>
        <p:txBody>
          <a:bodyPr lIns="86420" tIns="43210" rIns="86420" bIns="43210"/>
          <a:lstStyle/>
          <a:p>
            <a:r>
              <a:rPr lang="en-US" smtClean="0"/>
              <a:t>Click to edit Master title style</a:t>
            </a:r>
            <a:endParaRPr lang="en-GB"/>
          </a:p>
        </p:txBody>
      </p:sp>
      <p:sp>
        <p:nvSpPr>
          <p:cNvPr id="3" name="Table Placeholder 2"/>
          <p:cNvSpPr>
            <a:spLocks noGrp="1"/>
          </p:cNvSpPr>
          <p:nvPr>
            <p:ph type="tbl" idx="1"/>
          </p:nvPr>
        </p:nvSpPr>
        <p:spPr>
          <a:xfrm>
            <a:off x="432038" y="1782921"/>
            <a:ext cx="7728682" cy="3944038"/>
          </a:xfrm>
          <a:prstGeom prst="rect">
            <a:avLst/>
          </a:prstGeom>
        </p:spPr>
        <p:txBody>
          <a:bodyPr lIns="86420" tIns="43210" rIns="86420" bIns="43210"/>
          <a:lstStyle/>
          <a:p>
            <a:pPr lvl="0"/>
            <a:endParaRPr lang="en-GB" noProof="0" smtClean="0"/>
          </a:p>
        </p:txBody>
      </p:sp>
      <p:sp>
        <p:nvSpPr>
          <p:cNvPr id="4" name="Rectangle 4"/>
          <p:cNvSpPr>
            <a:spLocks noGrp="1" noChangeArrowheads="1"/>
          </p:cNvSpPr>
          <p:nvPr>
            <p:ph type="dt" sz="half" idx="10"/>
          </p:nvPr>
        </p:nvSpPr>
        <p:spPr>
          <a:xfrm>
            <a:off x="432038" y="17289"/>
            <a:ext cx="2736242" cy="311201"/>
          </a:xfrm>
          <a:prstGeom prst="rect">
            <a:avLst/>
          </a:prstGeom>
          <a:ln/>
        </p:spPr>
        <p:txBody>
          <a:bodyPr lIns="86420" tIns="43210" rIns="86420" bIns="43210"/>
          <a:lstStyle>
            <a:lvl1pPr>
              <a:defRPr/>
            </a:lvl1pPr>
          </a:lstStyle>
          <a:p>
            <a:pPr>
              <a:defRPr/>
            </a:pPr>
            <a:endParaRPr lang="en-US"/>
          </a:p>
        </p:txBody>
      </p:sp>
      <p:sp>
        <p:nvSpPr>
          <p:cNvPr id="5" name="Rectangle 5"/>
          <p:cNvSpPr>
            <a:spLocks noGrp="1" noChangeArrowheads="1"/>
          </p:cNvSpPr>
          <p:nvPr>
            <p:ph type="ftr" sz="quarter" idx="11"/>
          </p:nvPr>
        </p:nvSpPr>
        <p:spPr>
          <a:xfrm>
            <a:off x="3240286" y="17289"/>
            <a:ext cx="3888343" cy="311201"/>
          </a:xfrm>
          <a:prstGeom prst="rect">
            <a:avLst/>
          </a:prstGeom>
          <a:ln/>
        </p:spPr>
        <p:txBody>
          <a:bodyPr lIns="86420" tIns="43210" rIns="86420" bIns="43210"/>
          <a:lstStyle>
            <a:lvl1pPr>
              <a:defRPr/>
            </a:lvl1pPr>
          </a:lstStyle>
          <a:p>
            <a:pPr>
              <a:defRPr/>
            </a:pPr>
            <a:endParaRPr lang="en-US"/>
          </a:p>
        </p:txBody>
      </p:sp>
      <p:sp>
        <p:nvSpPr>
          <p:cNvPr id="6" name="Rectangle 6"/>
          <p:cNvSpPr>
            <a:spLocks noGrp="1" noChangeArrowheads="1"/>
          </p:cNvSpPr>
          <p:nvPr>
            <p:ph type="sldNum" sz="quarter" idx="12"/>
          </p:nvPr>
        </p:nvSpPr>
        <p:spPr>
          <a:xfrm>
            <a:off x="7200636" y="17289"/>
            <a:ext cx="1008089" cy="311201"/>
          </a:xfrm>
          <a:prstGeom prst="rect">
            <a:avLst/>
          </a:prstGeom>
          <a:ln/>
        </p:spPr>
        <p:txBody>
          <a:bodyPr lIns="86420" tIns="43210" rIns="86420" bIns="43210"/>
          <a:lstStyle>
            <a:lvl1pPr>
              <a:defRPr/>
            </a:lvl1pPr>
          </a:lstStyle>
          <a:p>
            <a:pPr>
              <a:defRPr/>
            </a:pPr>
            <a:fld id="{22B4B679-4C2B-4757-95CC-5A81874547A7}" type="slidenum">
              <a:rPr lang="en-US"/>
              <a:pPr>
                <a:defRPr/>
              </a:pPr>
              <a:t>‹#›</a:t>
            </a:fld>
            <a:endParaRPr lang="en-US"/>
          </a:p>
        </p:txBody>
      </p:sp>
    </p:spTree>
    <p:extLst>
      <p:ext uri="{BB962C8B-B14F-4D97-AF65-F5344CB8AC3E}">
        <p14:creationId xmlns:p14="http://schemas.microsoft.com/office/powerpoint/2010/main" val="821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3.xm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026" name="Picture 2" descr="PC_Oxford_CMYK"/>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669280" y="86725"/>
            <a:ext cx="27813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xford_CEBM"/>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4867983" y="103316"/>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8" r:id="rId6"/>
    <p:sldLayoutId id="2147483669" r:id="rId7"/>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2050" name="Picture 2" descr="PC_Oxford_CMYK"/>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676900" y="68580"/>
            <a:ext cx="27813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xford_CEBM"/>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930140" y="81409"/>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72" r:id="rId4"/>
    <p:sldLayoutId id="2147483673" r:id="rId5"/>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ustomXml" Target="../ink/ink1.xml"/><Relationship Id="rId3" Type="http://schemas.openxmlformats.org/officeDocument/2006/relationships/image" Target="../media/image4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customXml" Target="../ink/ink3.xml"/><Relationship Id="rId5" Type="http://schemas.openxmlformats.org/officeDocument/2006/relationships/image" Target="../media/image13.emf"/><Relationship Id="rId6" Type="http://schemas.openxmlformats.org/officeDocument/2006/relationships/customXml" Target="../ink/ink4.xml"/><Relationship Id="rId7" Type="http://schemas.openxmlformats.org/officeDocument/2006/relationships/image" Target="../media/image14.emf"/><Relationship Id="rId8" Type="http://schemas.openxmlformats.org/officeDocument/2006/relationships/customXml" Target="../ink/ink5.xml"/><Relationship Id="rId9" Type="http://schemas.openxmlformats.org/officeDocument/2006/relationships/image" Target="../media/image15.emf"/><Relationship Id="rId1" Type="http://schemas.openxmlformats.org/officeDocument/2006/relationships/slideLayout" Target="../slideLayouts/slideLayout11.xml"/><Relationship Id="rId2" Type="http://schemas.openxmlformats.org/officeDocument/2006/relationships/customXml" Target="../ink/ink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1.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jpeg"/><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customXml" Target="../ink/ink6.xml"/><Relationship Id="rId5" Type="http://schemas.openxmlformats.org/officeDocument/2006/relationships/image" Target="../media/image37.emf"/><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3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4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 Id="rId3"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4" Type="http://schemas.microsoft.com/office/2007/relationships/hdphoto" Target="../media/hdphoto2.wdp"/><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46.png"/></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51.emf"/></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11.xml"/><Relationship Id="rId2"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9.xml"/><Relationship Id="rId2" Type="http://schemas.openxmlformats.org/officeDocument/2006/relationships/notesSlide" Target="../notesSlides/notesSlide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0.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emf"/><Relationship Id="rId1" Type="http://schemas.openxmlformats.org/officeDocument/2006/relationships/slideLayout" Target="../slideLayouts/slideLayout9.xml"/><Relationship Id="rId2" Type="http://schemas.openxmlformats.org/officeDocument/2006/relationships/notesSlide" Target="../notesSlides/notesSlide6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6062" y="1037722"/>
            <a:ext cx="7344649" cy="2968301"/>
          </a:xfrm>
        </p:spPr>
        <p:txBody>
          <a:bodyPr>
            <a:normAutofit fontScale="90000"/>
          </a:bodyPr>
          <a:lstStyle/>
          <a:p>
            <a:r>
              <a:rPr lang="en-GB" sz="4400" dirty="0" smtClean="0">
                <a:solidFill>
                  <a:srgbClr val="632523"/>
                </a:solidFill>
              </a:rPr>
              <a:t>Teaching Evidenced based medicine</a:t>
            </a:r>
            <a:br>
              <a:rPr lang="en-GB" sz="4400" dirty="0" smtClean="0">
                <a:solidFill>
                  <a:srgbClr val="632523"/>
                </a:solidFill>
              </a:rPr>
            </a:br>
            <a:r>
              <a:rPr lang="en-GB" sz="4400" dirty="0" smtClean="0">
                <a:solidFill>
                  <a:srgbClr val="632523"/>
                </a:solidFill>
              </a:rPr>
              <a:t> </a:t>
            </a:r>
            <a:r>
              <a:rPr lang="en-GB" dirty="0" smtClean="0">
                <a:solidFill>
                  <a:srgbClr val="632523"/>
                </a:solidFill>
              </a:rPr>
              <a:t/>
            </a:r>
            <a:br>
              <a:rPr lang="en-GB" dirty="0" smtClean="0">
                <a:solidFill>
                  <a:srgbClr val="632523"/>
                </a:solidFill>
              </a:rPr>
            </a:br>
            <a:r>
              <a:rPr lang="en-GB" sz="4000" strike="sngStrike" dirty="0" smtClean="0">
                <a:solidFill>
                  <a:srgbClr val="632523"/>
                </a:solidFill>
              </a:rPr>
              <a:t>How</a:t>
            </a:r>
            <a:r>
              <a:rPr lang="en-GB" sz="4000" dirty="0" smtClean="0">
                <a:solidFill>
                  <a:srgbClr val="632523"/>
                </a:solidFill>
              </a:rPr>
              <a:t> to teach about systematic reviews</a:t>
            </a:r>
            <a:endParaRPr lang="en-US" sz="4000" dirty="0">
              <a:solidFill>
                <a:srgbClr val="632523"/>
              </a:solidFill>
            </a:endParaRPr>
          </a:p>
        </p:txBody>
      </p:sp>
      <p:sp>
        <p:nvSpPr>
          <p:cNvPr id="2051" name="Rectangle 3"/>
          <p:cNvSpPr>
            <a:spLocks noGrp="1" noChangeArrowheads="1"/>
          </p:cNvSpPr>
          <p:nvPr>
            <p:ph type="subTitle" idx="1"/>
          </p:nvPr>
        </p:nvSpPr>
        <p:spPr>
          <a:xfrm>
            <a:off x="847025" y="4141487"/>
            <a:ext cx="7344475" cy="1932499"/>
          </a:xfrm>
        </p:spPr>
        <p:txBody>
          <a:bodyPr>
            <a:normAutofit fontScale="92500" lnSpcReduction="20000"/>
          </a:bodyPr>
          <a:lstStyle/>
          <a:p>
            <a:r>
              <a:rPr lang="en-GB" sz="2800" dirty="0" smtClean="0">
                <a:solidFill>
                  <a:srgbClr val="632523"/>
                </a:solidFill>
              </a:rPr>
              <a:t>David Nunan, PhD</a:t>
            </a:r>
            <a:endParaRPr lang="en-GB" sz="1050" dirty="0">
              <a:solidFill>
                <a:srgbClr val="632523"/>
              </a:solidFill>
            </a:endParaRPr>
          </a:p>
          <a:p>
            <a:r>
              <a:rPr lang="en-GB" sz="1700" dirty="0" smtClean="0">
                <a:solidFill>
                  <a:srgbClr val="632523"/>
                </a:solidFill>
              </a:rPr>
              <a:t>Departmental Lecturer/Senior Researcher,  Nuffield Department </a:t>
            </a:r>
            <a:r>
              <a:rPr lang="en-GB" sz="1700" dirty="0">
                <a:solidFill>
                  <a:srgbClr val="632523"/>
                </a:solidFill>
              </a:rPr>
              <a:t>of Primary Care Health Sciences </a:t>
            </a:r>
            <a:endParaRPr lang="en-GB" sz="1700" dirty="0" smtClean="0">
              <a:solidFill>
                <a:srgbClr val="632523"/>
              </a:solidFill>
            </a:endParaRPr>
          </a:p>
          <a:p>
            <a:r>
              <a:rPr lang="en-GB" sz="1700" dirty="0" smtClean="0">
                <a:solidFill>
                  <a:srgbClr val="632523"/>
                </a:solidFill>
              </a:rPr>
              <a:t>Tutor Centre </a:t>
            </a:r>
            <a:r>
              <a:rPr lang="en-GB" sz="1700" dirty="0">
                <a:solidFill>
                  <a:srgbClr val="632523"/>
                </a:solidFill>
              </a:rPr>
              <a:t>for Evidence based medicine</a:t>
            </a:r>
          </a:p>
          <a:p>
            <a:r>
              <a:rPr lang="en-GB" sz="1700" dirty="0">
                <a:solidFill>
                  <a:srgbClr val="632523"/>
                </a:solidFill>
              </a:rPr>
              <a:t>University of </a:t>
            </a:r>
            <a:r>
              <a:rPr lang="en-GB" sz="1700" dirty="0" smtClean="0">
                <a:solidFill>
                  <a:srgbClr val="632523"/>
                </a:solidFill>
              </a:rPr>
              <a:t>Oxford</a:t>
            </a:r>
          </a:p>
          <a:p>
            <a:endParaRPr lang="en-GB" sz="1500" dirty="0" smtClean="0">
              <a:solidFill>
                <a:srgbClr val="632523"/>
              </a:solidFill>
            </a:endParaRPr>
          </a:p>
          <a:p>
            <a:r>
              <a:rPr lang="en-GB" sz="1900" dirty="0" smtClean="0">
                <a:solidFill>
                  <a:srgbClr val="632523"/>
                </a:solidFill>
              </a:rPr>
              <a:t>September 2015</a:t>
            </a:r>
          </a:p>
        </p:txBody>
      </p:sp>
      <p:sp>
        <p:nvSpPr>
          <p:cNvPr id="3" name="Freeform 2"/>
          <p:cNvSpPr/>
          <p:nvPr/>
        </p:nvSpPr>
        <p:spPr>
          <a:xfrm>
            <a:off x="1100734" y="2370667"/>
            <a:ext cx="254016" cy="440266"/>
          </a:xfrm>
          <a:custGeom>
            <a:avLst/>
            <a:gdLst>
              <a:gd name="connsiteX0" fmla="*/ 0 w 254016"/>
              <a:gd name="connsiteY0" fmla="*/ 440266 h 440266"/>
              <a:gd name="connsiteX1" fmla="*/ 0 w 254016"/>
              <a:gd name="connsiteY1" fmla="*/ 440266 h 440266"/>
              <a:gd name="connsiteX2" fmla="*/ 33869 w 254016"/>
              <a:gd name="connsiteY2" fmla="*/ 203200 h 440266"/>
              <a:gd name="connsiteX3" fmla="*/ 50803 w 254016"/>
              <a:gd name="connsiteY3" fmla="*/ 101600 h 440266"/>
              <a:gd name="connsiteX4" fmla="*/ 84672 w 254016"/>
              <a:gd name="connsiteY4" fmla="*/ 0 h 440266"/>
              <a:gd name="connsiteX5" fmla="*/ 169344 w 254016"/>
              <a:gd name="connsiteY5" fmla="*/ 152400 h 440266"/>
              <a:gd name="connsiteX6" fmla="*/ 220147 w 254016"/>
              <a:gd name="connsiteY6" fmla="*/ 270933 h 440266"/>
              <a:gd name="connsiteX7" fmla="*/ 237081 w 254016"/>
              <a:gd name="connsiteY7" fmla="*/ 355600 h 440266"/>
              <a:gd name="connsiteX8" fmla="*/ 254016 w 254016"/>
              <a:gd name="connsiteY8" fmla="*/ 406400 h 440266"/>
              <a:gd name="connsiteX9" fmla="*/ 237081 w 254016"/>
              <a:gd name="connsiteY9" fmla="*/ 338666 h 440266"/>
              <a:gd name="connsiteX10" fmla="*/ 152409 w 254016"/>
              <a:gd name="connsiteY10" fmla="*/ 203200 h 440266"/>
              <a:gd name="connsiteX11" fmla="*/ 33869 w 254016"/>
              <a:gd name="connsiteY11" fmla="*/ 203200 h 440266"/>
              <a:gd name="connsiteX12" fmla="*/ 186278 w 254016"/>
              <a:gd name="connsiteY12" fmla="*/ 186266 h 440266"/>
              <a:gd name="connsiteX13" fmla="*/ 186278 w 254016"/>
              <a:gd name="connsiteY13" fmla="*/ 186266 h 44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016" h="440266">
                <a:moveTo>
                  <a:pt x="0" y="440266"/>
                </a:moveTo>
                <a:lnTo>
                  <a:pt x="0" y="440266"/>
                </a:lnTo>
                <a:cubicBezTo>
                  <a:pt x="34214" y="98140"/>
                  <a:pt x="-2965" y="387355"/>
                  <a:pt x="33869" y="203200"/>
                </a:cubicBezTo>
                <a:cubicBezTo>
                  <a:pt x="40603" y="169533"/>
                  <a:pt x="42475" y="134909"/>
                  <a:pt x="50803" y="101600"/>
                </a:cubicBezTo>
                <a:cubicBezTo>
                  <a:pt x="59462" y="66967"/>
                  <a:pt x="84672" y="0"/>
                  <a:pt x="84672" y="0"/>
                </a:cubicBezTo>
                <a:cubicBezTo>
                  <a:pt x="106229" y="35927"/>
                  <a:pt x="153147" y="109212"/>
                  <a:pt x="169344" y="152400"/>
                </a:cubicBezTo>
                <a:cubicBezTo>
                  <a:pt x="216209" y="277367"/>
                  <a:pt x="151510" y="167985"/>
                  <a:pt x="220147" y="270933"/>
                </a:cubicBezTo>
                <a:cubicBezTo>
                  <a:pt x="225792" y="299155"/>
                  <a:pt x="230100" y="327678"/>
                  <a:pt x="237081" y="355600"/>
                </a:cubicBezTo>
                <a:cubicBezTo>
                  <a:pt x="241410" y="372916"/>
                  <a:pt x="254016" y="424249"/>
                  <a:pt x="254016" y="406400"/>
                </a:cubicBezTo>
                <a:cubicBezTo>
                  <a:pt x="254016" y="383127"/>
                  <a:pt x="243769" y="360957"/>
                  <a:pt x="237081" y="338666"/>
                </a:cubicBezTo>
                <a:cubicBezTo>
                  <a:pt x="222095" y="288714"/>
                  <a:pt x="218483" y="216414"/>
                  <a:pt x="152409" y="203200"/>
                </a:cubicBezTo>
                <a:cubicBezTo>
                  <a:pt x="113663" y="195451"/>
                  <a:pt x="73382" y="203200"/>
                  <a:pt x="33869" y="203200"/>
                </a:cubicBezTo>
                <a:lnTo>
                  <a:pt x="186278" y="186266"/>
                </a:lnTo>
                <a:lnTo>
                  <a:pt x="186278" y="1862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1507159" y="2472130"/>
            <a:ext cx="440294" cy="304937"/>
          </a:xfrm>
          <a:custGeom>
            <a:avLst/>
            <a:gdLst>
              <a:gd name="connsiteX0" fmla="*/ 0 w 440294"/>
              <a:gd name="connsiteY0" fmla="*/ 34003 h 304937"/>
              <a:gd name="connsiteX1" fmla="*/ 16934 w 440294"/>
              <a:gd name="connsiteY1" fmla="*/ 152537 h 304937"/>
              <a:gd name="connsiteX2" fmla="*/ 84672 w 440294"/>
              <a:gd name="connsiteY2" fmla="*/ 254137 h 304937"/>
              <a:gd name="connsiteX3" fmla="*/ 101606 w 440294"/>
              <a:gd name="connsiteY3" fmla="*/ 304937 h 304937"/>
              <a:gd name="connsiteX4" fmla="*/ 152409 w 440294"/>
              <a:gd name="connsiteY4" fmla="*/ 254137 h 304937"/>
              <a:gd name="connsiteX5" fmla="*/ 169344 w 440294"/>
              <a:gd name="connsiteY5" fmla="*/ 186403 h 304937"/>
              <a:gd name="connsiteX6" fmla="*/ 203212 w 440294"/>
              <a:gd name="connsiteY6" fmla="*/ 84803 h 304937"/>
              <a:gd name="connsiteX7" fmla="*/ 220147 w 440294"/>
              <a:gd name="connsiteY7" fmla="*/ 34003 h 304937"/>
              <a:gd name="connsiteX8" fmla="*/ 254016 w 440294"/>
              <a:gd name="connsiteY8" fmla="*/ 84803 h 304937"/>
              <a:gd name="connsiteX9" fmla="*/ 287884 w 440294"/>
              <a:gd name="connsiteY9" fmla="*/ 220270 h 304937"/>
              <a:gd name="connsiteX10" fmla="*/ 321753 w 440294"/>
              <a:gd name="connsiteY10" fmla="*/ 271070 h 304937"/>
              <a:gd name="connsiteX11" fmla="*/ 355622 w 440294"/>
              <a:gd name="connsiteY11" fmla="*/ 220270 h 304937"/>
              <a:gd name="connsiteX12" fmla="*/ 372556 w 440294"/>
              <a:gd name="connsiteY12" fmla="*/ 152537 h 304937"/>
              <a:gd name="connsiteX13" fmla="*/ 406425 w 440294"/>
              <a:gd name="connsiteY13" fmla="*/ 50937 h 304937"/>
              <a:gd name="connsiteX14" fmla="*/ 440294 w 440294"/>
              <a:gd name="connsiteY14" fmla="*/ 137 h 30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294" h="304937">
                <a:moveTo>
                  <a:pt x="0" y="34003"/>
                </a:moveTo>
                <a:cubicBezTo>
                  <a:pt x="5645" y="73514"/>
                  <a:pt x="2605" y="115285"/>
                  <a:pt x="16934" y="152537"/>
                </a:cubicBezTo>
                <a:cubicBezTo>
                  <a:pt x="31546" y="190527"/>
                  <a:pt x="84672" y="254137"/>
                  <a:pt x="84672" y="254137"/>
                </a:cubicBezTo>
                <a:cubicBezTo>
                  <a:pt x="90317" y="271070"/>
                  <a:pt x="83757" y="304937"/>
                  <a:pt x="101606" y="304937"/>
                </a:cubicBezTo>
                <a:cubicBezTo>
                  <a:pt x="125554" y="304937"/>
                  <a:pt x="140527" y="274929"/>
                  <a:pt x="152409" y="254137"/>
                </a:cubicBezTo>
                <a:cubicBezTo>
                  <a:pt x="163956" y="233931"/>
                  <a:pt x="162656" y="208694"/>
                  <a:pt x="169344" y="186403"/>
                </a:cubicBezTo>
                <a:cubicBezTo>
                  <a:pt x="179602" y="152210"/>
                  <a:pt x="191922" y="118670"/>
                  <a:pt x="203212" y="84803"/>
                </a:cubicBezTo>
                <a:lnTo>
                  <a:pt x="220147" y="34003"/>
                </a:lnTo>
                <a:cubicBezTo>
                  <a:pt x="231437" y="50936"/>
                  <a:pt x="246870" y="65747"/>
                  <a:pt x="254016" y="84803"/>
                </a:cubicBezTo>
                <a:cubicBezTo>
                  <a:pt x="282999" y="162088"/>
                  <a:pt x="256547" y="157599"/>
                  <a:pt x="287884" y="220270"/>
                </a:cubicBezTo>
                <a:cubicBezTo>
                  <a:pt x="296986" y="238473"/>
                  <a:pt x="310463" y="254137"/>
                  <a:pt x="321753" y="271070"/>
                </a:cubicBezTo>
                <a:cubicBezTo>
                  <a:pt x="333043" y="254137"/>
                  <a:pt x="347605" y="238976"/>
                  <a:pt x="355622" y="220270"/>
                </a:cubicBezTo>
                <a:cubicBezTo>
                  <a:pt x="364790" y="198879"/>
                  <a:pt x="365868" y="174828"/>
                  <a:pt x="372556" y="152537"/>
                </a:cubicBezTo>
                <a:cubicBezTo>
                  <a:pt x="382815" y="118344"/>
                  <a:pt x="395135" y="84804"/>
                  <a:pt x="406425" y="50937"/>
                </a:cubicBezTo>
                <a:cubicBezTo>
                  <a:pt x="425145" y="-5218"/>
                  <a:pt x="405510" y="137"/>
                  <a:pt x="440294" y="13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998256" y="2404533"/>
            <a:ext cx="287884" cy="355600"/>
          </a:xfrm>
          <a:custGeom>
            <a:avLst/>
            <a:gdLst>
              <a:gd name="connsiteX0" fmla="*/ 0 w 287884"/>
              <a:gd name="connsiteY0" fmla="*/ 355600 h 355600"/>
              <a:gd name="connsiteX1" fmla="*/ 16934 w 287884"/>
              <a:gd name="connsiteY1" fmla="*/ 135467 h 355600"/>
              <a:gd name="connsiteX2" fmla="*/ 33868 w 287884"/>
              <a:gd name="connsiteY2" fmla="*/ 84667 h 355600"/>
              <a:gd name="connsiteX3" fmla="*/ 84672 w 287884"/>
              <a:gd name="connsiteY3" fmla="*/ 50800 h 355600"/>
              <a:gd name="connsiteX4" fmla="*/ 118540 w 287884"/>
              <a:gd name="connsiteY4" fmla="*/ 0 h 355600"/>
              <a:gd name="connsiteX5" fmla="*/ 203212 w 287884"/>
              <a:gd name="connsiteY5" fmla="*/ 152400 h 355600"/>
              <a:gd name="connsiteX6" fmla="*/ 270950 w 287884"/>
              <a:gd name="connsiteY6" fmla="*/ 254000 h 355600"/>
              <a:gd name="connsiteX7" fmla="*/ 287884 w 287884"/>
              <a:gd name="connsiteY7" fmla="*/ 304800 h 355600"/>
              <a:gd name="connsiteX8" fmla="*/ 270950 w 287884"/>
              <a:gd name="connsiteY8" fmla="*/ 220134 h 355600"/>
              <a:gd name="connsiteX9" fmla="*/ 237081 w 287884"/>
              <a:gd name="connsiteY9" fmla="*/ 169334 h 355600"/>
              <a:gd name="connsiteX10" fmla="*/ 186278 w 287884"/>
              <a:gd name="connsiteY10" fmla="*/ 152400 h 355600"/>
              <a:gd name="connsiteX11" fmla="*/ 16934 w 287884"/>
              <a:gd name="connsiteY11" fmla="*/ 1524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884" h="355600">
                <a:moveTo>
                  <a:pt x="0" y="355600"/>
                </a:moveTo>
                <a:cubicBezTo>
                  <a:pt x="5645" y="282222"/>
                  <a:pt x="7805" y="208493"/>
                  <a:pt x="16934" y="135467"/>
                </a:cubicBezTo>
                <a:cubicBezTo>
                  <a:pt x="19148" y="117755"/>
                  <a:pt x="22717" y="98605"/>
                  <a:pt x="33868" y="84667"/>
                </a:cubicBezTo>
                <a:cubicBezTo>
                  <a:pt x="46583" y="68775"/>
                  <a:pt x="67737" y="62089"/>
                  <a:pt x="84672" y="50800"/>
                </a:cubicBezTo>
                <a:cubicBezTo>
                  <a:pt x="95961" y="33867"/>
                  <a:pt x="98188" y="0"/>
                  <a:pt x="118540" y="0"/>
                </a:cubicBezTo>
                <a:cubicBezTo>
                  <a:pt x="171689" y="0"/>
                  <a:pt x="195902" y="141435"/>
                  <a:pt x="203212" y="152400"/>
                </a:cubicBezTo>
                <a:lnTo>
                  <a:pt x="270950" y="254000"/>
                </a:lnTo>
                <a:cubicBezTo>
                  <a:pt x="276595" y="270933"/>
                  <a:pt x="287884" y="322649"/>
                  <a:pt x="287884" y="304800"/>
                </a:cubicBezTo>
                <a:cubicBezTo>
                  <a:pt x="287884" y="276019"/>
                  <a:pt x="281056" y="247082"/>
                  <a:pt x="270950" y="220134"/>
                </a:cubicBezTo>
                <a:cubicBezTo>
                  <a:pt x="263804" y="201078"/>
                  <a:pt x="252973" y="182047"/>
                  <a:pt x="237081" y="169334"/>
                </a:cubicBezTo>
                <a:cubicBezTo>
                  <a:pt x="223142" y="158183"/>
                  <a:pt x="204076" y="153769"/>
                  <a:pt x="186278" y="152400"/>
                </a:cubicBezTo>
                <a:cubicBezTo>
                  <a:pt x="129996" y="148071"/>
                  <a:pt x="73382" y="152400"/>
                  <a:pt x="16934" y="152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387746" y="2444151"/>
            <a:ext cx="509489" cy="383746"/>
          </a:xfrm>
          <a:custGeom>
            <a:avLst/>
            <a:gdLst>
              <a:gd name="connsiteX0" fmla="*/ 0 w 509489"/>
              <a:gd name="connsiteY0" fmla="*/ 11182 h 383746"/>
              <a:gd name="connsiteX1" fmla="*/ 84672 w 509489"/>
              <a:gd name="connsiteY1" fmla="*/ 61982 h 383746"/>
              <a:gd name="connsiteX2" fmla="*/ 169344 w 509489"/>
              <a:gd name="connsiteY2" fmla="*/ 163582 h 383746"/>
              <a:gd name="connsiteX3" fmla="*/ 220147 w 509489"/>
              <a:gd name="connsiteY3" fmla="*/ 197449 h 383746"/>
              <a:gd name="connsiteX4" fmla="*/ 237081 w 509489"/>
              <a:gd name="connsiteY4" fmla="*/ 248249 h 383746"/>
              <a:gd name="connsiteX5" fmla="*/ 304819 w 509489"/>
              <a:gd name="connsiteY5" fmla="*/ 180516 h 383746"/>
              <a:gd name="connsiteX6" fmla="*/ 372556 w 509489"/>
              <a:gd name="connsiteY6" fmla="*/ 129716 h 383746"/>
              <a:gd name="connsiteX7" fmla="*/ 474163 w 509489"/>
              <a:gd name="connsiteY7" fmla="*/ 61982 h 383746"/>
              <a:gd name="connsiteX8" fmla="*/ 423359 w 509489"/>
              <a:gd name="connsiteY8" fmla="*/ 28116 h 383746"/>
              <a:gd name="connsiteX9" fmla="*/ 270950 w 509489"/>
              <a:gd name="connsiteY9" fmla="*/ 129716 h 383746"/>
              <a:gd name="connsiteX10" fmla="*/ 220147 w 509489"/>
              <a:gd name="connsiteY10" fmla="*/ 163582 h 383746"/>
              <a:gd name="connsiteX11" fmla="*/ 169344 w 509489"/>
              <a:gd name="connsiteY11" fmla="*/ 197449 h 383746"/>
              <a:gd name="connsiteX12" fmla="*/ 101606 w 509489"/>
              <a:gd name="connsiteY12" fmla="*/ 282116 h 383746"/>
              <a:gd name="connsiteX13" fmla="*/ 16935 w 509489"/>
              <a:gd name="connsiteY13" fmla="*/ 383716 h 3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9489" h="383746">
                <a:moveTo>
                  <a:pt x="0" y="11182"/>
                </a:moveTo>
                <a:cubicBezTo>
                  <a:pt x="28224" y="28115"/>
                  <a:pt x="58340" y="42234"/>
                  <a:pt x="84672" y="61982"/>
                </a:cubicBezTo>
                <a:cubicBezTo>
                  <a:pt x="195640" y="145203"/>
                  <a:pt x="83291" y="77534"/>
                  <a:pt x="169344" y="163582"/>
                </a:cubicBezTo>
                <a:cubicBezTo>
                  <a:pt x="183736" y="177973"/>
                  <a:pt x="203213" y="186160"/>
                  <a:pt x="220147" y="197449"/>
                </a:cubicBezTo>
                <a:cubicBezTo>
                  <a:pt x="225792" y="214382"/>
                  <a:pt x="219578" y="251749"/>
                  <a:pt x="237081" y="248249"/>
                </a:cubicBezTo>
                <a:cubicBezTo>
                  <a:pt x="268392" y="241987"/>
                  <a:pt x="280788" y="201542"/>
                  <a:pt x="304819" y="180516"/>
                </a:cubicBezTo>
                <a:cubicBezTo>
                  <a:pt x="326060" y="161932"/>
                  <a:pt x="349434" y="145900"/>
                  <a:pt x="372556" y="129716"/>
                </a:cubicBezTo>
                <a:cubicBezTo>
                  <a:pt x="405903" y="106374"/>
                  <a:pt x="474163" y="61982"/>
                  <a:pt x="474163" y="61982"/>
                </a:cubicBezTo>
                <a:cubicBezTo>
                  <a:pt x="505986" y="14250"/>
                  <a:pt x="553461" y="-31018"/>
                  <a:pt x="423359" y="28116"/>
                </a:cubicBezTo>
                <a:cubicBezTo>
                  <a:pt x="423351" y="28120"/>
                  <a:pt x="296355" y="112780"/>
                  <a:pt x="270950" y="129716"/>
                </a:cubicBezTo>
                <a:lnTo>
                  <a:pt x="220147" y="163582"/>
                </a:lnTo>
                <a:lnTo>
                  <a:pt x="169344" y="197449"/>
                </a:lnTo>
                <a:cubicBezTo>
                  <a:pt x="131210" y="311847"/>
                  <a:pt x="184096" y="187847"/>
                  <a:pt x="101606" y="282116"/>
                </a:cubicBezTo>
                <a:cubicBezTo>
                  <a:pt x="8591" y="388413"/>
                  <a:pt x="77644" y="383716"/>
                  <a:pt x="16935" y="3837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28178" y="3115733"/>
            <a:ext cx="186278" cy="254000"/>
          </a:xfrm>
          <a:custGeom>
            <a:avLst/>
            <a:gdLst>
              <a:gd name="connsiteX0" fmla="*/ 0 w 186278"/>
              <a:gd name="connsiteY0" fmla="*/ 254000 h 254000"/>
              <a:gd name="connsiteX1" fmla="*/ 16934 w 186278"/>
              <a:gd name="connsiteY1" fmla="*/ 169334 h 254000"/>
              <a:gd name="connsiteX2" fmla="*/ 50803 w 186278"/>
              <a:gd name="connsiteY2" fmla="*/ 101600 h 254000"/>
              <a:gd name="connsiteX3" fmla="*/ 101606 w 186278"/>
              <a:gd name="connsiteY3" fmla="*/ 0 h 254000"/>
              <a:gd name="connsiteX4" fmla="*/ 169344 w 186278"/>
              <a:gd name="connsiteY4" fmla="*/ 152400 h 254000"/>
              <a:gd name="connsiteX5" fmla="*/ 186278 w 186278"/>
              <a:gd name="connsiteY5" fmla="*/ 203200 h 254000"/>
              <a:gd name="connsiteX6" fmla="*/ 186278 w 186278"/>
              <a:gd name="connsiteY6"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78" h="254000">
                <a:moveTo>
                  <a:pt x="0" y="254000"/>
                </a:moveTo>
                <a:cubicBezTo>
                  <a:pt x="5645" y="225778"/>
                  <a:pt x="7832" y="196638"/>
                  <a:pt x="16934" y="169334"/>
                </a:cubicBezTo>
                <a:cubicBezTo>
                  <a:pt x="24917" y="145386"/>
                  <a:pt x="40859" y="124802"/>
                  <a:pt x="50803" y="101600"/>
                </a:cubicBezTo>
                <a:cubicBezTo>
                  <a:pt x="92870" y="3450"/>
                  <a:pt x="36518" y="97626"/>
                  <a:pt x="101606" y="0"/>
                </a:cubicBezTo>
                <a:cubicBezTo>
                  <a:pt x="155278" y="80502"/>
                  <a:pt x="129040" y="31494"/>
                  <a:pt x="169344" y="152400"/>
                </a:cubicBezTo>
                <a:cubicBezTo>
                  <a:pt x="174989" y="169333"/>
                  <a:pt x="186278" y="185351"/>
                  <a:pt x="186278" y="203200"/>
                </a:cubicBezTo>
                <a:lnTo>
                  <a:pt x="186278" y="2540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40751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1200329"/>
          </a:xfrm>
          <a:prstGeom prst="rect">
            <a:avLst/>
          </a:prstGeom>
          <a:noFill/>
        </p:spPr>
        <p:txBody>
          <a:bodyPr wrap="square" rtlCol="0">
            <a:spAutoFit/>
          </a:bodyPr>
          <a:lstStyle/>
          <a:p>
            <a:pPr marL="0" indent="0" algn="ctr">
              <a:buNone/>
            </a:pPr>
            <a:r>
              <a:rPr lang="en-US" sz="3600" dirty="0" smtClean="0"/>
              <a:t>GUAGE THE LEVEL OF YOUR LEARNERS</a:t>
            </a:r>
            <a:endParaRPr lang="en-US" sz="3600" dirty="0"/>
          </a:p>
        </p:txBody>
      </p:sp>
    </p:spTree>
    <p:extLst>
      <p:ext uri="{BB962C8B-B14F-4D97-AF65-F5344CB8AC3E}">
        <p14:creationId xmlns:p14="http://schemas.microsoft.com/office/powerpoint/2010/main" val="9737502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137523"/>
            <a:ext cx="5541378" cy="434808"/>
          </a:xfrm>
        </p:spPr>
        <p:txBody>
          <a:bodyPr/>
          <a:lstStyle/>
          <a:p>
            <a:pPr algn="l" eaLnBrk="1" hangingPunct="1"/>
            <a:r>
              <a:rPr lang="en-GB" altLang="en-US" sz="2800" dirty="0" smtClean="0">
                <a:solidFill>
                  <a:srgbClr val="632523"/>
                </a:solidFill>
              </a:rPr>
              <a:t>What makes a review “Systematic”?</a:t>
            </a:r>
            <a:endParaRPr lang="en-US" altLang="en-US" sz="2800" dirty="0" smtClean="0">
              <a:solidFill>
                <a:srgbClr val="632523"/>
              </a:solidFill>
            </a:endParaRPr>
          </a:p>
        </p:txBody>
      </p:sp>
      <p:pic>
        <p:nvPicPr>
          <p:cNvPr id="2" name="Picture 1"/>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2000"/>
                    </a14:imgEffect>
                  </a14:imgLayer>
                </a14:imgProps>
              </a:ext>
              <a:ext uri="{28A0092B-C50C-407E-A947-70E740481C1C}">
                <a14:useLocalDpi xmlns:a14="http://schemas.microsoft.com/office/drawing/2010/main"/>
              </a:ext>
            </a:extLst>
          </a:blip>
          <a:srcRect/>
          <a:stretch/>
        </p:blipFill>
        <p:spPr>
          <a:xfrm>
            <a:off x="910735" y="1046057"/>
            <a:ext cx="6683002" cy="5218599"/>
          </a:xfrm>
          <a:prstGeom prst="rect">
            <a:avLst/>
          </a:prstGeom>
        </p:spPr>
      </p:pic>
    </p:spTree>
    <p:extLst>
      <p:ext uri="{BB962C8B-B14F-4D97-AF65-F5344CB8AC3E}">
        <p14:creationId xmlns:p14="http://schemas.microsoft.com/office/powerpoint/2010/main" val="37498591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nunan\Desktop\Home stuff\iPhone photo's\IMG_00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923" y="909505"/>
            <a:ext cx="7009477" cy="52593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15498" y="-122291"/>
            <a:ext cx="577402" cy="1107996"/>
          </a:xfrm>
          <a:prstGeom prst="rect">
            <a:avLst/>
          </a:prstGeom>
        </p:spPr>
        <p:txBody>
          <a:bodyPr wrap="none">
            <a:spAutoFit/>
          </a:bodyPr>
          <a:lstStyle/>
          <a:p>
            <a:r>
              <a:rPr lang="en-GB" altLang="en-US" sz="6600" b="1" dirty="0" smtClean="0">
                <a:solidFill>
                  <a:srgbClr val="632523"/>
                </a:solidFill>
              </a:rPr>
              <a:t>?</a:t>
            </a:r>
            <a:endParaRPr lang="en-US" sz="6000" dirty="0"/>
          </a:p>
        </p:txBody>
      </p:sp>
    </p:spTree>
    <p:extLst>
      <p:ext uri="{BB962C8B-B14F-4D97-AF65-F5344CB8AC3E}">
        <p14:creationId xmlns:p14="http://schemas.microsoft.com/office/powerpoint/2010/main" val="17192334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444" y="1009515"/>
            <a:ext cx="7041829" cy="528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4294967295"/>
          </p:nvPr>
        </p:nvSpPr>
        <p:spPr>
          <a:xfrm>
            <a:off x="3493420" y="1279944"/>
            <a:ext cx="3918033" cy="544512"/>
          </a:xfrm>
          <a:prstGeom prst="rect">
            <a:avLst/>
          </a:prstGeom>
        </p:spPr>
        <p:txBody>
          <a:bodyPr>
            <a:normAutofit fontScale="70000" lnSpcReduction="20000"/>
          </a:bodyPr>
          <a:lstStyle/>
          <a:p>
            <a:pPr marL="0" indent="0">
              <a:buNone/>
            </a:pPr>
            <a:r>
              <a:rPr lang="en-GB" sz="5100" dirty="0">
                <a:solidFill>
                  <a:srgbClr val="632523"/>
                </a:solidFill>
              </a:rPr>
              <a:t>Delay or not delay?</a:t>
            </a:r>
          </a:p>
        </p:txBody>
      </p:sp>
      <p:sp>
        <p:nvSpPr>
          <p:cNvPr id="5" name="Equal 4"/>
          <p:cNvSpPr/>
          <p:nvPr/>
        </p:nvSpPr>
        <p:spPr>
          <a:xfrm rot="5400000">
            <a:off x="3090236" y="1934589"/>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47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646331"/>
          </a:xfrm>
          <a:prstGeom prst="rect">
            <a:avLst/>
          </a:prstGeom>
          <a:noFill/>
        </p:spPr>
        <p:txBody>
          <a:bodyPr wrap="square" rtlCol="0">
            <a:spAutoFit/>
          </a:bodyPr>
          <a:lstStyle/>
          <a:p>
            <a:pPr marL="0" indent="0" algn="ctr">
              <a:buNone/>
            </a:pPr>
            <a:r>
              <a:rPr lang="en-US" sz="3600" dirty="0" smtClean="0"/>
              <a:t>FIND A HOOK</a:t>
            </a:r>
            <a:endParaRPr lang="en-US" sz="3600" dirty="0"/>
          </a:p>
        </p:txBody>
      </p:sp>
    </p:spTree>
    <p:extLst>
      <p:ext uri="{BB962C8B-B14F-4D97-AF65-F5344CB8AC3E}">
        <p14:creationId xmlns:p14="http://schemas.microsoft.com/office/powerpoint/2010/main" val="10994408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05" y="62885"/>
            <a:ext cx="5037543" cy="675442"/>
          </a:xfrm>
        </p:spPr>
        <p:txBody>
          <a:bodyPr/>
          <a:lstStyle/>
          <a:p>
            <a:pPr algn="l"/>
            <a:r>
              <a:rPr lang="en-GB" sz="3200" dirty="0" smtClean="0">
                <a:solidFill>
                  <a:srgbClr val="632523"/>
                </a:solidFill>
              </a:rPr>
              <a:t>Practising EBM – the 4 A’s</a:t>
            </a:r>
            <a:endParaRPr lang="en-GB" sz="3200" dirty="0">
              <a:solidFill>
                <a:srgbClr val="632523"/>
              </a:solidFill>
            </a:endParaRPr>
          </a:p>
        </p:txBody>
      </p:sp>
      <p:sp>
        <p:nvSpPr>
          <p:cNvPr id="6" name="Rounded Rectangle 5"/>
          <p:cNvSpPr/>
          <p:nvPr/>
        </p:nvSpPr>
        <p:spPr>
          <a:xfrm>
            <a:off x="645948" y="3883646"/>
            <a:ext cx="1769172" cy="1807651"/>
          </a:xfrm>
          <a:prstGeom prst="roundRect">
            <a:avLst/>
          </a:prstGeom>
        </p:spPr>
        <p:style>
          <a:lnRef idx="0">
            <a:schemeClr val="accent6"/>
          </a:lnRef>
          <a:fillRef idx="3">
            <a:schemeClr val="accent6"/>
          </a:fillRef>
          <a:effectRef idx="3">
            <a:schemeClr val="accent6"/>
          </a:effectRef>
          <a:fontRef idx="minor">
            <a:schemeClr val="lt1"/>
          </a:fontRef>
        </p:style>
        <p:txBody>
          <a:bodyPr lIns="86404" tIns="43200" rIns="86404" bIns="43200" rtlCol="0" anchor="ctr"/>
          <a:lstStyle/>
          <a:p>
            <a:pPr algn="ctr" defTabSz="864006"/>
            <a:r>
              <a:rPr lang="en-GB" sz="3024" b="1" dirty="0">
                <a:solidFill>
                  <a:srgbClr val="FFFF00"/>
                </a:solidFill>
                <a:latin typeface="Calibri"/>
              </a:rPr>
              <a:t>Ask</a:t>
            </a:r>
            <a:r>
              <a:rPr lang="en-GB" sz="3024" b="1" dirty="0">
                <a:solidFill>
                  <a:prstClr val="white"/>
                </a:solidFill>
                <a:latin typeface="Calibri"/>
              </a:rPr>
              <a:t> a clinical question</a:t>
            </a:r>
          </a:p>
        </p:txBody>
      </p:sp>
      <p:sp>
        <p:nvSpPr>
          <p:cNvPr id="7" name="Rounded Rectangle 6"/>
          <p:cNvSpPr/>
          <p:nvPr/>
        </p:nvSpPr>
        <p:spPr>
          <a:xfrm>
            <a:off x="2441831" y="3309721"/>
            <a:ext cx="1809026" cy="2381577"/>
          </a:xfrm>
          <a:prstGeom prst="roundRect">
            <a:avLst/>
          </a:prstGeom>
        </p:spPr>
        <p:style>
          <a:lnRef idx="0">
            <a:schemeClr val="accent5"/>
          </a:lnRef>
          <a:fillRef idx="3">
            <a:schemeClr val="accent5"/>
          </a:fillRef>
          <a:effectRef idx="3">
            <a:schemeClr val="accent5"/>
          </a:effectRef>
          <a:fontRef idx="minor">
            <a:schemeClr val="lt1"/>
          </a:fontRef>
        </p:style>
        <p:txBody>
          <a:bodyPr lIns="86404" tIns="43200" rIns="86404" bIns="43200" rtlCol="0" anchor="ctr"/>
          <a:lstStyle/>
          <a:p>
            <a:pPr algn="ctr" defTabSz="864006"/>
            <a:r>
              <a:rPr lang="en-GB" sz="3024" b="1" dirty="0">
                <a:solidFill>
                  <a:srgbClr val="FFFF00"/>
                </a:solidFill>
                <a:latin typeface="Calibri"/>
              </a:rPr>
              <a:t>Acquire</a:t>
            </a:r>
            <a:r>
              <a:rPr lang="en-GB" sz="3024" b="1" dirty="0">
                <a:solidFill>
                  <a:prstClr val="white"/>
                </a:solidFill>
                <a:latin typeface="Calibri"/>
              </a:rPr>
              <a:t> the best evidence</a:t>
            </a:r>
          </a:p>
        </p:txBody>
      </p:sp>
      <p:sp>
        <p:nvSpPr>
          <p:cNvPr id="8" name="Rounded Rectangle 7"/>
          <p:cNvSpPr/>
          <p:nvPr/>
        </p:nvSpPr>
        <p:spPr>
          <a:xfrm>
            <a:off x="4279043" y="2765359"/>
            <a:ext cx="1837217" cy="2925938"/>
          </a:xfrm>
          <a:prstGeom prst="roundRect">
            <a:avLst/>
          </a:prstGeom>
        </p:spPr>
        <p:style>
          <a:lnRef idx="0">
            <a:schemeClr val="accent5"/>
          </a:lnRef>
          <a:fillRef idx="3">
            <a:schemeClr val="accent5"/>
          </a:fillRef>
          <a:effectRef idx="3">
            <a:schemeClr val="accent5"/>
          </a:effectRef>
          <a:fontRef idx="minor">
            <a:schemeClr val="lt1"/>
          </a:fontRef>
        </p:style>
        <p:txBody>
          <a:bodyPr lIns="86404" tIns="43200" rIns="86404" bIns="43200" rtlCol="0" anchor="ctr"/>
          <a:lstStyle/>
          <a:p>
            <a:pPr algn="ctr" defTabSz="864006"/>
            <a:r>
              <a:rPr lang="en-GB" sz="3024" b="1" dirty="0">
                <a:solidFill>
                  <a:srgbClr val="FFFF00"/>
                </a:solidFill>
                <a:latin typeface="Calibri"/>
              </a:rPr>
              <a:t>Appraise</a:t>
            </a:r>
            <a:r>
              <a:rPr lang="en-GB" sz="3024" b="1" dirty="0">
                <a:solidFill>
                  <a:prstClr val="white"/>
                </a:solidFill>
                <a:latin typeface="Calibri"/>
              </a:rPr>
              <a:t> the evidence</a:t>
            </a:r>
          </a:p>
        </p:txBody>
      </p:sp>
      <p:sp>
        <p:nvSpPr>
          <p:cNvPr id="9" name="Rounded Rectangle 8"/>
          <p:cNvSpPr/>
          <p:nvPr/>
        </p:nvSpPr>
        <p:spPr>
          <a:xfrm>
            <a:off x="6184309" y="2145957"/>
            <a:ext cx="1878554" cy="3545340"/>
          </a:xfrm>
          <a:prstGeom prst="roundRect">
            <a:avLst/>
          </a:prstGeom>
        </p:spPr>
        <p:style>
          <a:lnRef idx="0">
            <a:schemeClr val="accent5"/>
          </a:lnRef>
          <a:fillRef idx="3">
            <a:schemeClr val="accent5"/>
          </a:fillRef>
          <a:effectRef idx="3">
            <a:schemeClr val="accent5"/>
          </a:effectRef>
          <a:fontRef idx="minor">
            <a:schemeClr val="lt1"/>
          </a:fontRef>
        </p:style>
        <p:txBody>
          <a:bodyPr lIns="86404" tIns="43200" rIns="86404" bIns="43200" rtlCol="0" anchor="ctr"/>
          <a:lstStyle/>
          <a:p>
            <a:pPr algn="ctr" defTabSz="864006"/>
            <a:r>
              <a:rPr lang="en-GB" sz="3024" b="1" dirty="0">
                <a:solidFill>
                  <a:srgbClr val="FFFF00"/>
                </a:solidFill>
                <a:latin typeface="Calibri"/>
              </a:rPr>
              <a:t>Apply</a:t>
            </a:r>
            <a:r>
              <a:rPr lang="en-GB" sz="3024" b="1" dirty="0">
                <a:solidFill>
                  <a:prstClr val="white"/>
                </a:solidFill>
                <a:latin typeface="Calibri"/>
              </a:rPr>
              <a:t> the evidence</a:t>
            </a:r>
          </a:p>
        </p:txBody>
      </p:sp>
      <p:sp>
        <p:nvSpPr>
          <p:cNvPr id="10" name="TextBox 9"/>
          <p:cNvSpPr txBox="1"/>
          <p:nvPr/>
        </p:nvSpPr>
        <p:spPr>
          <a:xfrm>
            <a:off x="986176" y="3309722"/>
            <a:ext cx="707398" cy="334556"/>
          </a:xfrm>
          <a:prstGeom prst="rect">
            <a:avLst/>
          </a:prstGeom>
          <a:noFill/>
        </p:spPr>
        <p:txBody>
          <a:bodyPr wrap="none" lIns="86404" tIns="43200" rIns="86404" bIns="43200" rtlCol="0">
            <a:spAutoFit/>
          </a:bodyPr>
          <a:lstStyle/>
          <a:p>
            <a:pPr defTabSz="864006"/>
            <a:r>
              <a:rPr lang="en-GB" sz="1607" b="1" dirty="0">
                <a:solidFill>
                  <a:prstClr val="black"/>
                </a:solidFill>
                <a:latin typeface="Calibri"/>
              </a:rPr>
              <a:t>Step 1</a:t>
            </a:r>
          </a:p>
        </p:txBody>
      </p:sp>
      <p:sp>
        <p:nvSpPr>
          <p:cNvPr id="12" name="TextBox 11"/>
          <p:cNvSpPr txBox="1"/>
          <p:nvPr/>
        </p:nvSpPr>
        <p:spPr>
          <a:xfrm>
            <a:off x="2977915" y="2771690"/>
            <a:ext cx="707398" cy="334556"/>
          </a:xfrm>
          <a:prstGeom prst="rect">
            <a:avLst/>
          </a:prstGeom>
          <a:noFill/>
        </p:spPr>
        <p:txBody>
          <a:bodyPr wrap="none" lIns="86404" tIns="43200" rIns="86404" bIns="43200" rtlCol="0">
            <a:spAutoFit/>
          </a:bodyPr>
          <a:lstStyle/>
          <a:p>
            <a:pPr defTabSz="864006"/>
            <a:r>
              <a:rPr lang="en-GB" sz="1607" b="1" dirty="0">
                <a:solidFill>
                  <a:prstClr val="black"/>
                </a:solidFill>
                <a:latin typeface="Calibri"/>
              </a:rPr>
              <a:t>Step 2</a:t>
            </a:r>
          </a:p>
        </p:txBody>
      </p:sp>
      <p:sp>
        <p:nvSpPr>
          <p:cNvPr id="13" name="TextBox 12"/>
          <p:cNvSpPr txBox="1"/>
          <p:nvPr/>
        </p:nvSpPr>
        <p:spPr>
          <a:xfrm>
            <a:off x="6755155" y="1608598"/>
            <a:ext cx="707398" cy="334556"/>
          </a:xfrm>
          <a:prstGeom prst="rect">
            <a:avLst/>
          </a:prstGeom>
          <a:noFill/>
        </p:spPr>
        <p:txBody>
          <a:bodyPr wrap="none" lIns="86404" tIns="43200" rIns="86404" bIns="43200" rtlCol="0">
            <a:spAutoFit/>
          </a:bodyPr>
          <a:lstStyle/>
          <a:p>
            <a:pPr defTabSz="864006"/>
            <a:r>
              <a:rPr lang="en-GB" sz="1607" b="1" dirty="0">
                <a:solidFill>
                  <a:prstClr val="black"/>
                </a:solidFill>
                <a:latin typeface="Calibri"/>
              </a:rPr>
              <a:t>Step 4</a:t>
            </a:r>
          </a:p>
        </p:txBody>
      </p:sp>
      <p:sp>
        <p:nvSpPr>
          <p:cNvPr id="14" name="TextBox 13"/>
          <p:cNvSpPr txBox="1"/>
          <p:nvPr/>
        </p:nvSpPr>
        <p:spPr>
          <a:xfrm>
            <a:off x="4829226" y="2289049"/>
            <a:ext cx="707398" cy="334556"/>
          </a:xfrm>
          <a:prstGeom prst="rect">
            <a:avLst/>
          </a:prstGeom>
          <a:noFill/>
        </p:spPr>
        <p:txBody>
          <a:bodyPr wrap="none" lIns="86404" tIns="43200" rIns="86404" bIns="43200" rtlCol="0">
            <a:spAutoFit/>
          </a:bodyPr>
          <a:lstStyle/>
          <a:p>
            <a:pPr defTabSz="864006"/>
            <a:r>
              <a:rPr lang="en-GB" sz="1607" b="1" dirty="0">
                <a:solidFill>
                  <a:prstClr val="black"/>
                </a:solidFill>
                <a:latin typeface="Calibri"/>
              </a:rPr>
              <a:t>Step 3</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1305" y="4236723"/>
              <a:ext cx="1023284" cy="763381"/>
            </p14:xfrm>
          </p:contentPart>
        </mc:Choice>
        <mc:Fallback xmlns="">
          <p:pic>
            <p:nvPicPr>
              <p:cNvPr id="4" name="Ink 3"/>
              <p:cNvPicPr/>
              <p:nvPr/>
            </p:nvPicPr>
            <p:blipFill>
              <a:blip r:embed="rId3"/>
              <a:stretch>
                <a:fillRect/>
              </a:stretch>
            </p:blipFill>
            <p:spPr>
              <a:xfrm>
                <a:off x="71943" y="4227361"/>
                <a:ext cx="1042007" cy="782105"/>
              </a:xfrm>
              <a:prstGeom prst="rect">
                <a:avLst/>
              </a:prstGeom>
            </p:spPr>
          </p:pic>
        </mc:Fallback>
      </mc:AlternateContent>
    </p:spTree>
    <p:extLst>
      <p:ext uri="{BB962C8B-B14F-4D97-AF65-F5344CB8AC3E}">
        <p14:creationId xmlns:p14="http://schemas.microsoft.com/office/powerpoint/2010/main" val="11918001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488" y="128588"/>
            <a:ext cx="4059237" cy="695325"/>
          </a:xfrm>
          <a:prstGeom prst="rect">
            <a:avLst/>
          </a:prstGeom>
        </p:spPr>
        <p:txBody>
          <a:bodyPr/>
          <a:lstStyle/>
          <a:p>
            <a:pPr algn="l" defTabSz="432100" eaLnBrk="1" fontAlgn="auto" hangingPunct="1">
              <a:spcAft>
                <a:spcPts val="0"/>
              </a:spcAft>
              <a:defRPr/>
            </a:pPr>
            <a:r>
              <a:rPr lang="en-US" sz="2800" dirty="0" smtClean="0">
                <a:solidFill>
                  <a:srgbClr val="632523"/>
                </a:solidFill>
                <a:ea typeface="+mj-ea"/>
                <a:cs typeface="Calibri"/>
              </a:rPr>
              <a:t>Our clinical question</a:t>
            </a:r>
            <a:endParaRPr lang="en-US" sz="2800" dirty="0">
              <a:solidFill>
                <a:srgbClr val="632523"/>
              </a:solidFill>
              <a:ea typeface="+mj-ea"/>
              <a:cs typeface="Calibri"/>
            </a:endParaRPr>
          </a:p>
        </p:txBody>
      </p:sp>
      <p:sp>
        <p:nvSpPr>
          <p:cNvPr id="3" name="Content Placeholder 2"/>
          <p:cNvSpPr>
            <a:spLocks noGrp="1"/>
          </p:cNvSpPr>
          <p:nvPr>
            <p:ph idx="4294967295"/>
          </p:nvPr>
        </p:nvSpPr>
        <p:spPr bwMode="auto">
          <a:xfrm>
            <a:off x="288925" y="957263"/>
            <a:ext cx="7777163" cy="4695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200000"/>
              </a:lnSpc>
              <a:buFont typeface="Arial" pitchFamily="34" charset="0"/>
              <a:buNone/>
            </a:pPr>
            <a:r>
              <a:rPr lang="en-US" altLang="en-US" sz="2800" dirty="0" smtClean="0">
                <a:solidFill>
                  <a:srgbClr val="002060"/>
                </a:solidFill>
              </a:rPr>
              <a:t>Amongst </a:t>
            </a:r>
            <a:r>
              <a:rPr lang="en-US" altLang="en-US" sz="2800" u="sng" dirty="0" smtClean="0">
                <a:solidFill>
                  <a:srgbClr val="002060"/>
                </a:solidFill>
              </a:rPr>
              <a:t>adults with acute ACL injuries</a:t>
            </a:r>
            <a:r>
              <a:rPr lang="en-US" altLang="en-US" sz="2800" dirty="0" smtClean="0">
                <a:solidFill>
                  <a:srgbClr val="002060"/>
                </a:solidFill>
              </a:rPr>
              <a:t>, does </a:t>
            </a:r>
          </a:p>
          <a:p>
            <a:pPr marL="0" indent="0" eaLnBrk="1" hangingPunct="1">
              <a:lnSpc>
                <a:spcPct val="200000"/>
              </a:lnSpc>
              <a:buFont typeface="Arial" pitchFamily="34" charset="0"/>
              <a:buNone/>
            </a:pPr>
            <a:r>
              <a:rPr lang="en-US" altLang="en-US" sz="2800" u="sng" dirty="0" smtClean="0">
                <a:solidFill>
                  <a:srgbClr val="002060"/>
                </a:solidFill>
              </a:rPr>
              <a:t>early reconstructive surgery</a:t>
            </a:r>
            <a:r>
              <a:rPr lang="en-US" altLang="en-US" sz="2800" dirty="0" smtClean="0">
                <a:solidFill>
                  <a:srgbClr val="002060"/>
                </a:solidFill>
              </a:rPr>
              <a:t> compared with </a:t>
            </a:r>
          </a:p>
          <a:p>
            <a:pPr marL="0" indent="0" eaLnBrk="1" hangingPunct="1">
              <a:lnSpc>
                <a:spcPct val="200000"/>
              </a:lnSpc>
              <a:buFont typeface="Arial" pitchFamily="34" charset="0"/>
              <a:buNone/>
            </a:pPr>
            <a:r>
              <a:rPr lang="en-US" altLang="en-US" sz="2800" u="sng" dirty="0" smtClean="0">
                <a:solidFill>
                  <a:srgbClr val="002060"/>
                </a:solidFill>
              </a:rPr>
              <a:t>delayed reconstructive surgery</a:t>
            </a:r>
            <a:r>
              <a:rPr lang="en-US" altLang="en-US" sz="2800" dirty="0" smtClean="0">
                <a:solidFill>
                  <a:srgbClr val="002060"/>
                </a:solidFill>
              </a:rPr>
              <a:t> lead to </a:t>
            </a:r>
          </a:p>
          <a:p>
            <a:pPr marL="0" indent="0" eaLnBrk="1" hangingPunct="1">
              <a:lnSpc>
                <a:spcPct val="200000"/>
              </a:lnSpc>
              <a:buFont typeface="Arial" pitchFamily="34" charset="0"/>
              <a:buNone/>
            </a:pPr>
            <a:r>
              <a:rPr lang="en-US" altLang="en-US" sz="2800" dirty="0" err="1" smtClean="0">
                <a:solidFill>
                  <a:srgbClr val="002060"/>
                </a:solidFill>
              </a:rPr>
              <a:t>favourable</a:t>
            </a:r>
            <a:r>
              <a:rPr lang="en-US" altLang="en-US" sz="2800" dirty="0" smtClean="0">
                <a:solidFill>
                  <a:srgbClr val="002060"/>
                </a:solidFill>
              </a:rPr>
              <a:t> </a:t>
            </a:r>
            <a:r>
              <a:rPr lang="en-US" altLang="en-US" sz="2800" u="sng" dirty="0" smtClean="0">
                <a:solidFill>
                  <a:srgbClr val="002060"/>
                </a:solidFill>
              </a:rPr>
              <a:t>return to former activity </a:t>
            </a:r>
            <a:r>
              <a:rPr lang="en-US" altLang="en-US" sz="2800" dirty="0" smtClean="0">
                <a:solidFill>
                  <a:srgbClr val="002060"/>
                </a:solidFill>
              </a:rPr>
              <a:t>and/or </a:t>
            </a:r>
            <a:r>
              <a:rPr lang="en-US" altLang="en-US" sz="2800" u="sng" dirty="0" smtClean="0">
                <a:solidFill>
                  <a:srgbClr val="002060"/>
                </a:solidFill>
              </a:rPr>
              <a:t>risk of recurrent knee injury?</a:t>
            </a:r>
          </a:p>
        </p:txBody>
      </p:sp>
      <p:grpSp>
        <p:nvGrpSpPr>
          <p:cNvPr id="9" name="Group 8"/>
          <p:cNvGrpSpPr>
            <a:grpSpLocks/>
          </p:cNvGrpSpPr>
          <p:nvPr/>
        </p:nvGrpSpPr>
        <p:grpSpPr bwMode="auto">
          <a:xfrm>
            <a:off x="268288" y="1103313"/>
            <a:ext cx="3067050" cy="4108450"/>
            <a:chOff x="268875" y="1824148"/>
            <a:chExt cx="3066685" cy="4109972"/>
          </a:xfrm>
        </p:grpSpPr>
        <p:sp>
          <p:nvSpPr>
            <p:cNvPr id="39940" name="Text Box 4"/>
            <p:cNvSpPr txBox="1">
              <a:spLocks noChangeArrowheads="1"/>
            </p:cNvSpPr>
            <p:nvPr/>
          </p:nvSpPr>
          <p:spPr bwMode="auto">
            <a:xfrm>
              <a:off x="1782637" y="1824148"/>
              <a:ext cx="1321194" cy="37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1900" i="1" dirty="0">
                  <a:solidFill>
                    <a:srgbClr val="FF0000"/>
                  </a:solidFill>
                  <a:latin typeface="Arial" pitchFamily="34" charset="0"/>
                </a:rPr>
                <a:t>P</a:t>
              </a:r>
              <a:r>
                <a:rPr lang="en-US" altLang="en-US" sz="1900" i="1" dirty="0">
                  <a:solidFill>
                    <a:schemeClr val="accent1"/>
                  </a:solidFill>
                  <a:latin typeface="Arial" pitchFamily="34" charset="0"/>
                </a:rPr>
                <a:t>opulation</a:t>
              </a:r>
            </a:p>
          </p:txBody>
        </p:sp>
        <p:sp>
          <p:nvSpPr>
            <p:cNvPr id="39941" name="Text Box 5"/>
            <p:cNvSpPr txBox="1">
              <a:spLocks noChangeArrowheads="1"/>
            </p:cNvSpPr>
            <p:nvPr/>
          </p:nvSpPr>
          <p:spPr bwMode="auto">
            <a:xfrm>
              <a:off x="1966794" y="4681008"/>
              <a:ext cx="1368766" cy="37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1900" i="1">
                  <a:solidFill>
                    <a:srgbClr val="FF0000"/>
                  </a:solidFill>
                  <a:latin typeface="Arial" pitchFamily="34" charset="0"/>
                </a:rPr>
                <a:t>O</a:t>
              </a:r>
              <a:r>
                <a:rPr lang="en-US" altLang="en-US" sz="1900" i="1">
                  <a:solidFill>
                    <a:schemeClr val="accent1"/>
                  </a:solidFill>
                  <a:latin typeface="Arial" pitchFamily="34" charset="0"/>
                </a:rPr>
                <a:t>utcome 1</a:t>
              </a:r>
            </a:p>
          </p:txBody>
        </p:sp>
        <p:sp>
          <p:nvSpPr>
            <p:cNvPr id="39942" name="Text Box 6"/>
            <p:cNvSpPr txBox="1">
              <a:spLocks noChangeArrowheads="1"/>
            </p:cNvSpPr>
            <p:nvPr/>
          </p:nvSpPr>
          <p:spPr bwMode="auto">
            <a:xfrm>
              <a:off x="288757" y="2767855"/>
              <a:ext cx="1493879" cy="37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1900" i="1">
                  <a:solidFill>
                    <a:srgbClr val="FF0000"/>
                  </a:solidFill>
                  <a:latin typeface="Arial" pitchFamily="34" charset="0"/>
                </a:rPr>
                <a:t>I</a:t>
              </a:r>
              <a:r>
                <a:rPr lang="en-US" altLang="en-US" sz="1900" i="1">
                  <a:solidFill>
                    <a:schemeClr val="accent1"/>
                  </a:solidFill>
                  <a:latin typeface="Arial" pitchFamily="34" charset="0"/>
                </a:rPr>
                <a:t>ntervention</a:t>
              </a:r>
            </a:p>
          </p:txBody>
        </p:sp>
        <p:sp>
          <p:nvSpPr>
            <p:cNvPr id="39943" name="Text Box 7"/>
            <p:cNvSpPr txBox="1">
              <a:spLocks noChangeArrowheads="1"/>
            </p:cNvSpPr>
            <p:nvPr/>
          </p:nvSpPr>
          <p:spPr bwMode="auto">
            <a:xfrm>
              <a:off x="268875" y="3681627"/>
              <a:ext cx="956130" cy="37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GB" altLang="en-US" sz="1900" i="1">
                  <a:solidFill>
                    <a:srgbClr val="FF0000"/>
                  </a:solidFill>
                  <a:latin typeface="Arial" pitchFamily="34" charset="0"/>
                </a:rPr>
                <a:t>C</a:t>
              </a:r>
              <a:r>
                <a:rPr lang="en-GB" altLang="en-US" sz="1900" i="1">
                  <a:solidFill>
                    <a:schemeClr val="accent1"/>
                  </a:solidFill>
                  <a:latin typeface="Arial" pitchFamily="34" charset="0"/>
                </a:rPr>
                <a:t>ontrol</a:t>
              </a:r>
              <a:endParaRPr lang="en-US" altLang="en-US" sz="1900" i="1">
                <a:solidFill>
                  <a:schemeClr val="accent1"/>
                </a:solidFill>
                <a:latin typeface="Arial" pitchFamily="34" charset="0"/>
              </a:endParaRPr>
            </a:p>
          </p:txBody>
        </p:sp>
        <p:sp>
          <p:nvSpPr>
            <p:cNvPr id="39944" name="Text Box 5"/>
            <p:cNvSpPr txBox="1">
              <a:spLocks noChangeArrowheads="1"/>
            </p:cNvSpPr>
            <p:nvPr/>
          </p:nvSpPr>
          <p:spPr bwMode="auto">
            <a:xfrm>
              <a:off x="334863" y="5554468"/>
              <a:ext cx="1368766" cy="37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1900" i="1">
                  <a:solidFill>
                    <a:srgbClr val="FF0000"/>
                  </a:solidFill>
                  <a:latin typeface="Arial" pitchFamily="34" charset="0"/>
                </a:rPr>
                <a:t>O</a:t>
              </a:r>
              <a:r>
                <a:rPr lang="en-US" altLang="en-US" sz="1900" i="1">
                  <a:solidFill>
                    <a:schemeClr val="accent1"/>
                  </a:solidFill>
                  <a:latin typeface="Arial" pitchFamily="34" charset="0"/>
                </a:rPr>
                <a:t>utcome 2</a:t>
              </a:r>
            </a:p>
          </p:txBody>
        </p:sp>
      </p:grpSp>
      <p:sp>
        <p:nvSpPr>
          <p:cNvPr id="10" name="Equal 9"/>
          <p:cNvSpPr/>
          <p:nvPr/>
        </p:nvSpPr>
        <p:spPr>
          <a:xfrm rot="5400000">
            <a:off x="3090236" y="1836683"/>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8856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646331"/>
          </a:xfrm>
          <a:prstGeom prst="rect">
            <a:avLst/>
          </a:prstGeom>
          <a:noFill/>
        </p:spPr>
        <p:txBody>
          <a:bodyPr wrap="square" rtlCol="0">
            <a:spAutoFit/>
          </a:bodyPr>
          <a:lstStyle/>
          <a:p>
            <a:pPr marL="0" indent="0" algn="ctr">
              <a:buNone/>
            </a:pPr>
            <a:r>
              <a:rPr lang="en-US" sz="3600" dirty="0" smtClean="0"/>
              <a:t>REINFORCE KEY CONCEPTS</a:t>
            </a:r>
            <a:endParaRPr lang="en-US" sz="3600" dirty="0"/>
          </a:p>
        </p:txBody>
      </p:sp>
    </p:spTree>
    <p:extLst>
      <p:ext uri="{BB962C8B-B14F-4D97-AF65-F5344CB8AC3E}">
        <p14:creationId xmlns:p14="http://schemas.microsoft.com/office/powerpoint/2010/main" val="5283567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5948" y="3883646"/>
            <a:ext cx="1769172" cy="180765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Ask</a:t>
            </a:r>
            <a:r>
              <a:rPr lang="en-GB" sz="3024" b="1" dirty="0">
                <a:solidFill>
                  <a:prstClr val="white"/>
                </a:solidFill>
                <a:latin typeface="Calibri"/>
              </a:rPr>
              <a:t> a clinical question</a:t>
            </a:r>
          </a:p>
        </p:txBody>
      </p:sp>
      <p:sp>
        <p:nvSpPr>
          <p:cNvPr id="7" name="Rounded Rectangle 6"/>
          <p:cNvSpPr/>
          <p:nvPr/>
        </p:nvSpPr>
        <p:spPr>
          <a:xfrm>
            <a:off x="2441827" y="3309720"/>
            <a:ext cx="1809026" cy="238157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024" b="1" dirty="0">
                <a:solidFill>
                  <a:srgbClr val="FFFF00"/>
                </a:solidFill>
                <a:latin typeface="Calibri"/>
              </a:rPr>
              <a:t>Acquire</a:t>
            </a:r>
            <a:r>
              <a:rPr lang="en-GB" sz="3024" b="1" dirty="0">
                <a:solidFill>
                  <a:prstClr val="white"/>
                </a:solidFill>
                <a:latin typeface="Calibri"/>
              </a:rPr>
              <a:t> the best evidence</a:t>
            </a:r>
          </a:p>
        </p:txBody>
      </p:sp>
      <p:sp>
        <p:nvSpPr>
          <p:cNvPr id="8" name="Rounded Rectangle 7"/>
          <p:cNvSpPr/>
          <p:nvPr/>
        </p:nvSpPr>
        <p:spPr>
          <a:xfrm>
            <a:off x="4279043" y="2765359"/>
            <a:ext cx="1837217" cy="29259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Appraise</a:t>
            </a:r>
            <a:r>
              <a:rPr lang="en-GB" sz="3024" b="1" dirty="0">
                <a:solidFill>
                  <a:prstClr val="white"/>
                </a:solidFill>
                <a:latin typeface="Calibri"/>
              </a:rPr>
              <a:t> the evidence</a:t>
            </a:r>
          </a:p>
        </p:txBody>
      </p:sp>
      <p:sp>
        <p:nvSpPr>
          <p:cNvPr id="9" name="Rounded Rectangle 8"/>
          <p:cNvSpPr/>
          <p:nvPr/>
        </p:nvSpPr>
        <p:spPr>
          <a:xfrm>
            <a:off x="6184305" y="2145957"/>
            <a:ext cx="1878554" cy="35453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Apply</a:t>
            </a:r>
            <a:r>
              <a:rPr lang="en-GB" sz="3024" b="1" dirty="0">
                <a:solidFill>
                  <a:prstClr val="white"/>
                </a:solidFill>
                <a:latin typeface="Calibri"/>
              </a:rPr>
              <a:t> the evidence</a:t>
            </a:r>
          </a:p>
        </p:txBody>
      </p:sp>
      <p:sp>
        <p:nvSpPr>
          <p:cNvPr id="10" name="TextBox 9"/>
          <p:cNvSpPr txBox="1"/>
          <p:nvPr/>
        </p:nvSpPr>
        <p:spPr>
          <a:xfrm>
            <a:off x="986173" y="3309720"/>
            <a:ext cx="717569" cy="339645"/>
          </a:xfrm>
          <a:prstGeom prst="rect">
            <a:avLst/>
          </a:prstGeom>
          <a:noFill/>
        </p:spPr>
        <p:txBody>
          <a:bodyPr wrap="none" rtlCol="0">
            <a:spAutoFit/>
          </a:bodyPr>
          <a:lstStyle/>
          <a:p>
            <a:r>
              <a:rPr lang="en-GB" sz="1607" b="1" dirty="0">
                <a:solidFill>
                  <a:prstClr val="black"/>
                </a:solidFill>
                <a:latin typeface="Calibri"/>
              </a:rPr>
              <a:t>Step 1</a:t>
            </a:r>
          </a:p>
        </p:txBody>
      </p:sp>
      <p:sp>
        <p:nvSpPr>
          <p:cNvPr id="12" name="TextBox 11"/>
          <p:cNvSpPr txBox="1"/>
          <p:nvPr/>
        </p:nvSpPr>
        <p:spPr>
          <a:xfrm>
            <a:off x="2977915" y="2771686"/>
            <a:ext cx="717569" cy="339645"/>
          </a:xfrm>
          <a:prstGeom prst="rect">
            <a:avLst/>
          </a:prstGeom>
          <a:noFill/>
        </p:spPr>
        <p:txBody>
          <a:bodyPr wrap="none" rtlCol="0">
            <a:spAutoFit/>
          </a:bodyPr>
          <a:lstStyle/>
          <a:p>
            <a:r>
              <a:rPr lang="en-GB" sz="1607" b="1" dirty="0">
                <a:solidFill>
                  <a:prstClr val="black"/>
                </a:solidFill>
                <a:latin typeface="Calibri"/>
              </a:rPr>
              <a:t>Step 2</a:t>
            </a:r>
          </a:p>
        </p:txBody>
      </p:sp>
      <p:sp>
        <p:nvSpPr>
          <p:cNvPr id="13" name="TextBox 12"/>
          <p:cNvSpPr txBox="1"/>
          <p:nvPr/>
        </p:nvSpPr>
        <p:spPr>
          <a:xfrm>
            <a:off x="6755155" y="1608594"/>
            <a:ext cx="717569" cy="339645"/>
          </a:xfrm>
          <a:prstGeom prst="rect">
            <a:avLst/>
          </a:prstGeom>
          <a:noFill/>
        </p:spPr>
        <p:txBody>
          <a:bodyPr wrap="none" rtlCol="0">
            <a:spAutoFit/>
          </a:bodyPr>
          <a:lstStyle/>
          <a:p>
            <a:r>
              <a:rPr lang="en-GB" sz="1607" b="1" dirty="0">
                <a:solidFill>
                  <a:prstClr val="black"/>
                </a:solidFill>
                <a:latin typeface="Calibri"/>
              </a:rPr>
              <a:t>Step 4</a:t>
            </a:r>
          </a:p>
        </p:txBody>
      </p:sp>
      <p:sp>
        <p:nvSpPr>
          <p:cNvPr id="14" name="TextBox 13"/>
          <p:cNvSpPr txBox="1"/>
          <p:nvPr/>
        </p:nvSpPr>
        <p:spPr>
          <a:xfrm>
            <a:off x="4829226" y="2289045"/>
            <a:ext cx="717569" cy="339645"/>
          </a:xfrm>
          <a:prstGeom prst="rect">
            <a:avLst/>
          </a:prstGeom>
          <a:noFill/>
        </p:spPr>
        <p:txBody>
          <a:bodyPr wrap="none" rtlCol="0">
            <a:spAutoFit/>
          </a:bodyPr>
          <a:lstStyle/>
          <a:p>
            <a:r>
              <a:rPr lang="en-GB" sz="1607" b="1" dirty="0">
                <a:solidFill>
                  <a:prstClr val="black"/>
                </a:solidFill>
                <a:latin typeface="Calibri"/>
              </a:rPr>
              <a:t>Step 3</a:t>
            </a:r>
          </a:p>
        </p:txBody>
      </p:sp>
      <p:sp>
        <p:nvSpPr>
          <p:cNvPr id="15" name="Title 1"/>
          <p:cNvSpPr>
            <a:spLocks noGrp="1"/>
          </p:cNvSpPr>
          <p:nvPr>
            <p:ph type="title"/>
          </p:nvPr>
        </p:nvSpPr>
        <p:spPr>
          <a:xfrm>
            <a:off x="4648" y="127029"/>
            <a:ext cx="5037543" cy="675442"/>
          </a:xfrm>
        </p:spPr>
        <p:txBody>
          <a:bodyPr/>
          <a:lstStyle/>
          <a:p>
            <a:pPr algn="l"/>
            <a:r>
              <a:rPr lang="en-GB" sz="3200" dirty="0" smtClean="0">
                <a:solidFill>
                  <a:srgbClr val="632523"/>
                </a:solidFill>
              </a:rPr>
              <a:t>Practising EBM – the 4 A’s</a:t>
            </a:r>
            <a:endParaRPr lang="en-GB" sz="3200" dirty="0">
              <a:solidFill>
                <a:srgbClr val="632523"/>
              </a:solidFill>
            </a:endParaRPr>
          </a:p>
        </p:txBody>
      </p:sp>
    </p:spTree>
    <p:extLst>
      <p:ext uri="{BB962C8B-B14F-4D97-AF65-F5344CB8AC3E}">
        <p14:creationId xmlns:p14="http://schemas.microsoft.com/office/powerpoint/2010/main" val="7382955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9-15 at 23.06.1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822" y="850641"/>
            <a:ext cx="8640763" cy="4373417"/>
          </a:xfrm>
          <a:prstGeom prst="rect">
            <a:avLst/>
          </a:prstGeom>
        </p:spPr>
      </p:pic>
      <p:sp>
        <p:nvSpPr>
          <p:cNvPr id="8" name="Right Arrow 7"/>
          <p:cNvSpPr/>
          <p:nvPr/>
        </p:nvSpPr>
        <p:spPr>
          <a:xfrm>
            <a:off x="2320009" y="4233937"/>
            <a:ext cx="723692" cy="202797"/>
          </a:xfrm>
          <a:prstGeom prst="right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l="18106" t="8000" r="19288" b="3100"/>
          <a:stretch/>
        </p:blipFill>
        <p:spPr>
          <a:xfrm>
            <a:off x="946737" y="935975"/>
            <a:ext cx="6657220" cy="5319681"/>
          </a:xfrm>
          <a:prstGeom prst="rect">
            <a:avLst/>
          </a:prstGeom>
        </p:spPr>
      </p:pic>
      <p:sp>
        <p:nvSpPr>
          <p:cNvPr id="4" name="Rectangle 3"/>
          <p:cNvSpPr/>
          <p:nvPr/>
        </p:nvSpPr>
        <p:spPr bwMode="auto">
          <a:xfrm>
            <a:off x="3043701" y="2212960"/>
            <a:ext cx="2245487" cy="3267563"/>
          </a:xfrm>
          <a:prstGeom prst="rect">
            <a:avLst/>
          </a:prstGeom>
          <a:noFill/>
          <a:ln w="38100" cap="flat" cmpd="sng" algn="ctr">
            <a:solidFill>
              <a:srgbClr val="FF0000"/>
            </a:solidFill>
            <a:prstDash val="solid"/>
            <a:round/>
            <a:headEnd type="none" w="med" len="med"/>
            <a:tailEnd type="none" w="med" len="med"/>
          </a:ln>
          <a:effectLst/>
        </p:spPr>
        <p:txBody>
          <a:bodyPr vert="horz" wrap="square" lIns="86420" tIns="43210" rIns="86420" bIns="43210" numCol="1" rtlCol="0" anchor="t" anchorCtr="0" compatLnSpc="1">
            <a:prstTxWarp prst="textNoShape">
              <a:avLst/>
            </a:prstTxWarp>
          </a:bodyPr>
          <a:lstStyle/>
          <a:p>
            <a:pPr defTabSz="864199" eaLnBrk="0" fontAlgn="base" hangingPunct="0">
              <a:spcBef>
                <a:spcPct val="0"/>
              </a:spcBef>
              <a:spcAft>
                <a:spcPct val="0"/>
              </a:spcAft>
            </a:pPr>
            <a:endParaRPr lang="en-GB" sz="2300">
              <a:latin typeface="Arial" charset="0"/>
              <a:ea typeface="ＭＳ Ｐゴシック" pitchFamily="1" charset="-128"/>
            </a:endParaRPr>
          </a:p>
        </p:txBody>
      </p:sp>
      <p:grpSp>
        <p:nvGrpSpPr>
          <p:cNvPr id="6" name="Group 5"/>
          <p:cNvGrpSpPr/>
          <p:nvPr/>
        </p:nvGrpSpPr>
        <p:grpSpPr>
          <a:xfrm>
            <a:off x="2320009" y="1788583"/>
            <a:ext cx="4248150" cy="4000500"/>
            <a:chOff x="2151272" y="1595565"/>
            <a:chExt cx="4248150" cy="4000500"/>
          </a:xfrm>
        </p:grpSpPr>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1272" y="1595565"/>
              <a:ext cx="4248150" cy="4000500"/>
            </a:xfrm>
            <a:prstGeom prst="rect">
              <a:avLst/>
            </a:prstGeom>
          </p:spPr>
        </p:pic>
        <p:sp>
          <p:nvSpPr>
            <p:cNvPr id="3" name="Rectangle 2"/>
            <p:cNvSpPr/>
            <p:nvPr/>
          </p:nvSpPr>
          <p:spPr>
            <a:xfrm>
              <a:off x="2284622" y="2400301"/>
              <a:ext cx="4039978" cy="104775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 name="Equal 8"/>
          <p:cNvSpPr/>
          <p:nvPr/>
        </p:nvSpPr>
        <p:spPr>
          <a:xfrm rot="5400000">
            <a:off x="3090236" y="1836683"/>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8761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590" y="1041378"/>
            <a:ext cx="4350597" cy="4851422"/>
          </a:xfrm>
        </p:spPr>
        <p:txBody>
          <a:bodyPr lIns="86420" tIns="43210" rIns="86420" bIns="43210"/>
          <a:lstStyle/>
          <a:p>
            <a:pPr marL="0" indent="0">
              <a:buNone/>
            </a:pPr>
            <a:r>
              <a:rPr lang="en-US" sz="3600" i="1" dirty="0" smtClean="0">
                <a:solidFill>
                  <a:srgbClr val="632523"/>
                </a:solidFill>
              </a:rPr>
              <a:t>MSc in EBHC x 25</a:t>
            </a:r>
          </a:p>
          <a:p>
            <a:pPr marL="0" indent="0">
              <a:buNone/>
            </a:pPr>
            <a:endParaRPr lang="en-US" sz="3600" i="1" dirty="0" smtClean="0">
              <a:solidFill>
                <a:srgbClr val="632523"/>
              </a:solidFill>
            </a:endParaRPr>
          </a:p>
          <a:p>
            <a:pPr marL="0" indent="0">
              <a:buNone/>
            </a:pPr>
            <a:r>
              <a:rPr lang="en-US" sz="3600" i="1" dirty="0">
                <a:solidFill>
                  <a:srgbClr val="632523"/>
                </a:solidFill>
              </a:rPr>
              <a:t>PICO</a:t>
            </a:r>
            <a:r>
              <a:rPr lang="en-US" sz="3600" i="1" dirty="0" smtClean="0">
                <a:solidFill>
                  <a:srgbClr val="632523"/>
                </a:solidFill>
              </a:rPr>
              <a:t>, searching, </a:t>
            </a:r>
            <a:r>
              <a:rPr lang="en-US" sz="3600" i="1" dirty="0">
                <a:solidFill>
                  <a:srgbClr val="632523"/>
                </a:solidFill>
              </a:rPr>
              <a:t>levels of evidence, </a:t>
            </a:r>
            <a:r>
              <a:rPr lang="en-US" sz="3600" i="1" dirty="0" smtClean="0">
                <a:solidFill>
                  <a:srgbClr val="632523"/>
                </a:solidFill>
              </a:rPr>
              <a:t>study design, RCTs, </a:t>
            </a:r>
            <a:r>
              <a:rPr lang="en-US" sz="3600" i="1" dirty="0" err="1" smtClean="0">
                <a:solidFill>
                  <a:srgbClr val="632523"/>
                </a:solidFill>
              </a:rPr>
              <a:t>Dx</a:t>
            </a:r>
            <a:r>
              <a:rPr lang="en-US" sz="3600" i="1" dirty="0" smtClean="0">
                <a:solidFill>
                  <a:srgbClr val="632523"/>
                </a:solidFill>
              </a:rPr>
              <a:t>, stats</a:t>
            </a:r>
            <a:endParaRPr lang="en-US" sz="3600" i="1" dirty="0">
              <a:solidFill>
                <a:srgbClr val="632523"/>
              </a:solidFill>
            </a:endParaRPr>
          </a:p>
          <a:p>
            <a:pPr marL="0" indent="0">
              <a:buNone/>
            </a:pPr>
            <a:endParaRPr lang="en-US" sz="3600" i="1" dirty="0">
              <a:solidFill>
                <a:srgbClr val="632523"/>
              </a:solidFill>
            </a:endParaRPr>
          </a:p>
          <a:p>
            <a:pPr marL="0" indent="0">
              <a:buNone/>
            </a:pPr>
            <a:r>
              <a:rPr lang="en-US" sz="3600" i="1" dirty="0" smtClean="0">
                <a:solidFill>
                  <a:srgbClr val="632523"/>
                </a:solidFill>
              </a:rPr>
              <a:t>1 ½ hours – appraising systematic reviews</a:t>
            </a:r>
          </a:p>
          <a:p>
            <a:pPr marL="0" indent="0">
              <a:buNone/>
            </a:pPr>
            <a:endParaRPr lang="en-US" sz="3600" i="1" dirty="0" smtClean="0">
              <a:solidFill>
                <a:srgbClr val="632523"/>
              </a:solidFill>
            </a:endParaRPr>
          </a:p>
          <a:p>
            <a:pPr marL="0" indent="0">
              <a:buNone/>
            </a:pPr>
            <a:endParaRPr lang="en-US" sz="3600" i="1" dirty="0" smtClean="0">
              <a:solidFill>
                <a:srgbClr val="632523"/>
              </a:solidFill>
            </a:endParaRPr>
          </a:p>
          <a:p>
            <a:pPr marL="0" indent="0">
              <a:buNone/>
            </a:pPr>
            <a:r>
              <a:rPr lang="en-US" sz="3600" i="1" dirty="0" smtClean="0">
                <a:solidFill>
                  <a:srgbClr val="632523"/>
                </a:solidFill>
              </a:rPr>
              <a:t> </a:t>
            </a:r>
          </a:p>
        </p:txBody>
      </p:sp>
      <p:pic>
        <p:nvPicPr>
          <p:cNvPr id="4" name="Picture 3" descr="shutterstock_110485376-discussi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1980" y="3023341"/>
            <a:ext cx="3329157" cy="2496868"/>
          </a:xfrm>
          <a:prstGeom prst="rect">
            <a:avLst/>
          </a:prstGeom>
        </p:spPr>
      </p:pic>
      <p:sp>
        <p:nvSpPr>
          <p:cNvPr id="5" name="Content Placeholder 2"/>
          <p:cNvSpPr txBox="1">
            <a:spLocks/>
          </p:cNvSpPr>
          <p:nvPr/>
        </p:nvSpPr>
        <p:spPr>
          <a:xfrm>
            <a:off x="4951980" y="1041378"/>
            <a:ext cx="3682926" cy="1701822"/>
          </a:xfrm>
          <a:prstGeom prst="rect">
            <a:avLst/>
          </a:prstGeom>
        </p:spPr>
        <p:txBody>
          <a:bodyPr lIns="86420" tIns="43210" rIns="86420" bIns="43210"/>
          <a:lst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marL="0" indent="0">
              <a:buFont typeface="Arial"/>
              <a:buNone/>
            </a:pPr>
            <a:r>
              <a:rPr lang="en-US" sz="3200" dirty="0" smtClean="0">
                <a:solidFill>
                  <a:srgbClr val="632523"/>
                </a:solidFill>
              </a:rPr>
              <a:t>What would you consider “</a:t>
            </a:r>
            <a:r>
              <a:rPr lang="en-US" sz="3200" i="1" dirty="0" smtClean="0">
                <a:solidFill>
                  <a:srgbClr val="632523"/>
                </a:solidFill>
              </a:rPr>
              <a:t>the essentials”?</a:t>
            </a:r>
            <a:endParaRPr lang="en-US" sz="4400" i="1" dirty="0" smtClean="0">
              <a:solidFill>
                <a:srgbClr val="632523"/>
              </a:solidFill>
            </a:endParaRPr>
          </a:p>
        </p:txBody>
      </p:sp>
    </p:spTree>
    <p:extLst>
      <p:ext uri="{BB962C8B-B14F-4D97-AF65-F5344CB8AC3E}">
        <p14:creationId xmlns:p14="http://schemas.microsoft.com/office/powerpoint/2010/main" val="2940007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5948" y="3883646"/>
            <a:ext cx="1769172" cy="180765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Ask</a:t>
            </a:r>
            <a:r>
              <a:rPr lang="en-GB" sz="3024" b="1" dirty="0">
                <a:solidFill>
                  <a:prstClr val="white"/>
                </a:solidFill>
                <a:latin typeface="Calibri"/>
              </a:rPr>
              <a:t> a clinical question</a:t>
            </a:r>
          </a:p>
        </p:txBody>
      </p:sp>
      <p:sp>
        <p:nvSpPr>
          <p:cNvPr id="7" name="Rounded Rectangle 6"/>
          <p:cNvSpPr/>
          <p:nvPr/>
        </p:nvSpPr>
        <p:spPr>
          <a:xfrm>
            <a:off x="2441827" y="3309720"/>
            <a:ext cx="1809026" cy="238157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Acquire</a:t>
            </a:r>
            <a:r>
              <a:rPr lang="en-GB" sz="3024" b="1" dirty="0">
                <a:solidFill>
                  <a:prstClr val="white"/>
                </a:solidFill>
                <a:latin typeface="Calibri"/>
              </a:rPr>
              <a:t> the best evidence</a:t>
            </a:r>
          </a:p>
        </p:txBody>
      </p:sp>
      <p:sp>
        <p:nvSpPr>
          <p:cNvPr id="8" name="Rounded Rectangle 7"/>
          <p:cNvSpPr/>
          <p:nvPr/>
        </p:nvSpPr>
        <p:spPr>
          <a:xfrm>
            <a:off x="4279043" y="2765359"/>
            <a:ext cx="1837217" cy="292593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024" b="1" dirty="0">
                <a:solidFill>
                  <a:srgbClr val="FFFF00"/>
                </a:solidFill>
                <a:latin typeface="Calibri"/>
              </a:rPr>
              <a:t>Appraise</a:t>
            </a:r>
            <a:r>
              <a:rPr lang="en-GB" sz="3024" b="1" dirty="0">
                <a:solidFill>
                  <a:prstClr val="white"/>
                </a:solidFill>
                <a:latin typeface="Calibri"/>
              </a:rPr>
              <a:t> the evidence</a:t>
            </a:r>
          </a:p>
        </p:txBody>
      </p:sp>
      <p:sp>
        <p:nvSpPr>
          <p:cNvPr id="9" name="Rounded Rectangle 8"/>
          <p:cNvSpPr/>
          <p:nvPr/>
        </p:nvSpPr>
        <p:spPr>
          <a:xfrm>
            <a:off x="6184305" y="2145957"/>
            <a:ext cx="1878554" cy="35453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Apply</a:t>
            </a:r>
            <a:r>
              <a:rPr lang="en-GB" sz="3024" b="1" dirty="0">
                <a:solidFill>
                  <a:prstClr val="white"/>
                </a:solidFill>
                <a:latin typeface="Calibri"/>
              </a:rPr>
              <a:t> the evidence</a:t>
            </a:r>
          </a:p>
        </p:txBody>
      </p:sp>
      <p:sp>
        <p:nvSpPr>
          <p:cNvPr id="10" name="TextBox 9"/>
          <p:cNvSpPr txBox="1"/>
          <p:nvPr/>
        </p:nvSpPr>
        <p:spPr>
          <a:xfrm>
            <a:off x="986173" y="3309720"/>
            <a:ext cx="717569" cy="339645"/>
          </a:xfrm>
          <a:prstGeom prst="rect">
            <a:avLst/>
          </a:prstGeom>
          <a:noFill/>
        </p:spPr>
        <p:txBody>
          <a:bodyPr wrap="none" rtlCol="0">
            <a:spAutoFit/>
          </a:bodyPr>
          <a:lstStyle/>
          <a:p>
            <a:r>
              <a:rPr lang="en-GB" sz="1607" b="1" dirty="0">
                <a:solidFill>
                  <a:prstClr val="black"/>
                </a:solidFill>
                <a:latin typeface="Calibri"/>
              </a:rPr>
              <a:t>Step 1</a:t>
            </a:r>
          </a:p>
        </p:txBody>
      </p:sp>
      <p:sp>
        <p:nvSpPr>
          <p:cNvPr id="12" name="TextBox 11"/>
          <p:cNvSpPr txBox="1"/>
          <p:nvPr/>
        </p:nvSpPr>
        <p:spPr>
          <a:xfrm>
            <a:off x="2977915" y="2771686"/>
            <a:ext cx="717569" cy="339645"/>
          </a:xfrm>
          <a:prstGeom prst="rect">
            <a:avLst/>
          </a:prstGeom>
          <a:noFill/>
        </p:spPr>
        <p:txBody>
          <a:bodyPr wrap="none" rtlCol="0">
            <a:spAutoFit/>
          </a:bodyPr>
          <a:lstStyle/>
          <a:p>
            <a:r>
              <a:rPr lang="en-GB" sz="1607" b="1" dirty="0">
                <a:solidFill>
                  <a:prstClr val="black"/>
                </a:solidFill>
                <a:latin typeface="Calibri"/>
              </a:rPr>
              <a:t>Step 2</a:t>
            </a:r>
          </a:p>
        </p:txBody>
      </p:sp>
      <p:sp>
        <p:nvSpPr>
          <p:cNvPr id="13" name="TextBox 12"/>
          <p:cNvSpPr txBox="1"/>
          <p:nvPr/>
        </p:nvSpPr>
        <p:spPr>
          <a:xfrm>
            <a:off x="6755155" y="1608594"/>
            <a:ext cx="717569" cy="339645"/>
          </a:xfrm>
          <a:prstGeom prst="rect">
            <a:avLst/>
          </a:prstGeom>
          <a:noFill/>
        </p:spPr>
        <p:txBody>
          <a:bodyPr wrap="none" rtlCol="0">
            <a:spAutoFit/>
          </a:bodyPr>
          <a:lstStyle/>
          <a:p>
            <a:r>
              <a:rPr lang="en-GB" sz="1607" b="1" dirty="0">
                <a:solidFill>
                  <a:prstClr val="black"/>
                </a:solidFill>
                <a:latin typeface="Calibri"/>
              </a:rPr>
              <a:t>Step 4</a:t>
            </a:r>
          </a:p>
        </p:txBody>
      </p:sp>
      <p:sp>
        <p:nvSpPr>
          <p:cNvPr id="14" name="TextBox 13"/>
          <p:cNvSpPr txBox="1"/>
          <p:nvPr/>
        </p:nvSpPr>
        <p:spPr>
          <a:xfrm>
            <a:off x="4829226" y="2289045"/>
            <a:ext cx="717569" cy="339645"/>
          </a:xfrm>
          <a:prstGeom prst="rect">
            <a:avLst/>
          </a:prstGeom>
          <a:noFill/>
        </p:spPr>
        <p:txBody>
          <a:bodyPr wrap="none" rtlCol="0">
            <a:spAutoFit/>
          </a:bodyPr>
          <a:lstStyle/>
          <a:p>
            <a:r>
              <a:rPr lang="en-GB" sz="1607" b="1" dirty="0">
                <a:solidFill>
                  <a:prstClr val="black"/>
                </a:solidFill>
                <a:latin typeface="Calibri"/>
              </a:rPr>
              <a:t>Step 3</a:t>
            </a:r>
          </a:p>
        </p:txBody>
      </p:sp>
      <mc:AlternateContent xmlns:mc="http://schemas.openxmlformats.org/markup-compatibility/2006" xmlns:p14="http://schemas.microsoft.com/office/powerpoint/2010/main">
        <mc:Choice Requires="p14">
          <p:contentPart p14:bwMode="auto" r:id="rId2">
            <p14:nvContentPartPr>
              <p14:cNvPr id="11" name="Ink 10"/>
              <p14:cNvContentPartPr/>
              <p14:nvPr/>
            </p14:nvContentPartPr>
            <p14:xfrm>
              <a:off x="4381340" y="3048080"/>
              <a:ext cx="1287000" cy="878400"/>
            </p14:xfrm>
          </p:contentPart>
        </mc:Choice>
        <mc:Fallback xmlns="">
          <p:pic>
            <p:nvPicPr>
              <p:cNvPr id="11" name="Ink 10"/>
              <p:cNvPicPr/>
              <p:nvPr/>
            </p:nvPicPr>
            <p:blipFill>
              <a:blip r:embed="rId3"/>
              <a:stretch>
                <a:fillRect/>
              </a:stretch>
            </p:blipFill>
            <p:spPr>
              <a:xfrm>
                <a:off x="4369463" y="3036200"/>
                <a:ext cx="1310753" cy="90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6" name="Ink 25"/>
              <p14:cNvContentPartPr/>
              <p14:nvPr/>
            </p14:nvContentPartPr>
            <p14:xfrm>
              <a:off x="5752940" y="3048080"/>
              <a:ext cx="360" cy="369360"/>
            </p14:xfrm>
          </p:contentPart>
        </mc:Choice>
        <mc:Fallback xmlns="">
          <p:pic>
            <p:nvPicPr>
              <p:cNvPr id="26" name="Ink 25"/>
              <p:cNvPicPr/>
              <p:nvPr/>
            </p:nvPicPr>
            <p:blipFill>
              <a:blip r:embed="rId5"/>
              <a:stretch>
                <a:fillRect/>
              </a:stretch>
            </p:blipFill>
            <p:spPr>
              <a:xfrm>
                <a:off x="5741060" y="3036200"/>
                <a:ext cx="2412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Ink 26"/>
              <p14:cNvContentPartPr/>
              <p14:nvPr/>
            </p14:nvContentPartPr>
            <p14:xfrm>
              <a:off x="5854820" y="3212960"/>
              <a:ext cx="114480" cy="140040"/>
            </p14:xfrm>
          </p:contentPart>
        </mc:Choice>
        <mc:Fallback xmlns="">
          <p:pic>
            <p:nvPicPr>
              <p:cNvPr id="27" name="Ink 26"/>
              <p:cNvPicPr/>
              <p:nvPr/>
            </p:nvPicPr>
            <p:blipFill>
              <a:blip r:embed="rId7"/>
              <a:stretch>
                <a:fillRect/>
              </a:stretch>
            </p:blipFill>
            <p:spPr>
              <a:xfrm>
                <a:off x="5842940" y="3201080"/>
                <a:ext cx="138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5840420" y="3200360"/>
              <a:ext cx="192600" cy="343440"/>
            </p14:xfrm>
          </p:contentPart>
        </mc:Choice>
        <mc:Fallback xmlns="">
          <p:pic>
            <p:nvPicPr>
              <p:cNvPr id="29" name="Ink 28"/>
              <p:cNvPicPr/>
              <p:nvPr/>
            </p:nvPicPr>
            <p:blipFill>
              <a:blip r:embed="rId9"/>
              <a:stretch>
                <a:fillRect/>
              </a:stretch>
            </p:blipFill>
            <p:spPr>
              <a:xfrm>
                <a:off x="5828540" y="3188480"/>
                <a:ext cx="216360" cy="367200"/>
              </a:xfrm>
              <a:prstGeom prst="rect">
                <a:avLst/>
              </a:prstGeom>
            </p:spPr>
          </p:pic>
        </mc:Fallback>
      </mc:AlternateContent>
      <p:sp>
        <p:nvSpPr>
          <p:cNvPr id="31" name="Title 1"/>
          <p:cNvSpPr>
            <a:spLocks noGrp="1"/>
          </p:cNvSpPr>
          <p:nvPr>
            <p:ph type="title"/>
          </p:nvPr>
        </p:nvSpPr>
        <p:spPr>
          <a:xfrm>
            <a:off x="0" y="114201"/>
            <a:ext cx="5037543" cy="675442"/>
          </a:xfrm>
        </p:spPr>
        <p:txBody>
          <a:bodyPr/>
          <a:lstStyle/>
          <a:p>
            <a:pPr algn="l"/>
            <a:r>
              <a:rPr lang="en-GB" sz="3200" dirty="0" smtClean="0">
                <a:solidFill>
                  <a:srgbClr val="632523"/>
                </a:solidFill>
              </a:rPr>
              <a:t>Practising EBM – the 4 A’s</a:t>
            </a:r>
            <a:endParaRPr lang="en-GB" sz="3200" dirty="0">
              <a:solidFill>
                <a:srgbClr val="632523"/>
              </a:solidFill>
            </a:endParaRPr>
          </a:p>
        </p:txBody>
      </p:sp>
    </p:spTree>
    <p:extLst>
      <p:ext uri="{BB962C8B-B14F-4D97-AF65-F5344CB8AC3E}">
        <p14:creationId xmlns:p14="http://schemas.microsoft.com/office/powerpoint/2010/main" val="27546338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520" y="1149661"/>
            <a:ext cx="5037754" cy="3836799"/>
          </a:xfrm>
        </p:spPr>
        <p:txBody>
          <a:bodyPr/>
          <a:lstStyle/>
          <a:p>
            <a:r>
              <a:rPr lang="en-GB" sz="3200" dirty="0" smtClean="0">
                <a:latin typeface="Arial" panose="020B0604020202020204" pitchFamily="34" charset="0"/>
                <a:cs typeface="Arial" panose="020B0604020202020204" pitchFamily="34" charset="0"/>
              </a:rPr>
              <a:t>“Hang on. Systematic reviews collect, appraise and combine evidence.”</a:t>
            </a:r>
            <a:br>
              <a:rPr lang="en-GB"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“So why do we need to appraise them?”</a:t>
            </a:r>
            <a:endParaRPr lang="en-GB" sz="3200" dirty="0">
              <a:latin typeface="Arial" panose="020B0604020202020204" pitchFamily="34" charset="0"/>
              <a:cs typeface="Arial" panose="020B0604020202020204" pitchFamily="34" charset="0"/>
            </a:endParaRPr>
          </a:p>
        </p:txBody>
      </p:sp>
      <p:pic>
        <p:nvPicPr>
          <p:cNvPr id="3074" name="Picture 2" descr="http://davidlasnier.com/wp-content/uploads/2012/10/looking-confus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0026" y="2232629"/>
            <a:ext cx="2893506" cy="20086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42900" y="5227622"/>
            <a:ext cx="8399463" cy="747727"/>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200" smtClean="0">
                <a:latin typeface="Arial" panose="020B0604020202020204" pitchFamily="34" charset="0"/>
                <a:cs typeface="Arial" panose="020B0604020202020204" pitchFamily="34" charset="0"/>
              </a:rPr>
              <a:t>Not all systematic reviews are high quality!</a:t>
            </a:r>
            <a:br>
              <a:rPr lang="en-GB" sz="3200" smtClean="0">
                <a:latin typeface="Arial" panose="020B0604020202020204" pitchFamily="34" charset="0"/>
                <a:cs typeface="Arial" panose="020B0604020202020204" pitchFamily="34" charset="0"/>
              </a:rPr>
            </a:br>
            <a:r>
              <a:rPr lang="en-GB" sz="3200" smtClean="0">
                <a:latin typeface="Arial" panose="020B0604020202020204" pitchFamily="34" charset="0"/>
                <a:cs typeface="Arial" panose="020B0604020202020204" pitchFamily="34" charset="0"/>
              </a:rPr>
              <a:t/>
            </a:r>
            <a:br>
              <a:rPr lang="en-GB" sz="3200" smtClean="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876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306"/>
            <a:ext cx="7261742" cy="768959"/>
          </a:xfrm>
        </p:spPr>
        <p:txBody>
          <a:bodyPr lIns="86420" tIns="43210" rIns="86420" bIns="43210"/>
          <a:lstStyle/>
          <a:p>
            <a:pPr algn="l"/>
            <a:r>
              <a:rPr lang="en-US" sz="3200" dirty="0">
                <a:solidFill>
                  <a:srgbClr val="632523"/>
                </a:solidFill>
              </a:rPr>
              <a:t>Concealing group allocation</a:t>
            </a:r>
          </a:p>
        </p:txBody>
      </p:sp>
      <p:pic>
        <p:nvPicPr>
          <p:cNvPr id="6" name="Content Placeholder 5" descr="Screen Shot 2014-03-10 at 12.22.03.png"/>
          <p:cNvPicPr>
            <a:picLocks noGrp="1" noChangeAspect="1"/>
          </p:cNvPicPr>
          <p:nvPr>
            <p:ph idx="1"/>
          </p:nvPr>
        </p:nvPicPr>
        <p:blipFill>
          <a:blip r:embed="rId3" cstate="screen">
            <a:extLst>
              <a:ext uri="{28A0092B-C50C-407E-A947-70E740481C1C}">
                <a14:useLocalDpi xmlns:a14="http://schemas.microsoft.com/office/drawing/2010/main"/>
              </a:ext>
            </a:extLst>
          </a:blip>
          <a:srcRect l="2304" r="2304"/>
          <a:stretch>
            <a:fillRect/>
          </a:stretch>
        </p:blipFill>
        <p:spPr>
          <a:xfrm>
            <a:off x="292153" y="987371"/>
            <a:ext cx="4712945" cy="2794054"/>
          </a:xfrm>
        </p:spPr>
      </p:pic>
      <p:grpSp>
        <p:nvGrpSpPr>
          <p:cNvPr id="11" name="Group 10"/>
          <p:cNvGrpSpPr/>
          <p:nvPr/>
        </p:nvGrpSpPr>
        <p:grpSpPr>
          <a:xfrm>
            <a:off x="1204211" y="3993441"/>
            <a:ext cx="5501389" cy="1721356"/>
            <a:chOff x="1204211" y="3993441"/>
            <a:chExt cx="5501389" cy="1721356"/>
          </a:xfrm>
        </p:grpSpPr>
        <p:grpSp>
          <p:nvGrpSpPr>
            <p:cNvPr id="4" name="Group 3"/>
            <p:cNvGrpSpPr/>
            <p:nvPr/>
          </p:nvGrpSpPr>
          <p:grpSpPr>
            <a:xfrm>
              <a:off x="1349428" y="3993441"/>
              <a:ext cx="5356172" cy="1721356"/>
              <a:chOff x="292153" y="4084678"/>
              <a:chExt cx="5356172" cy="1721356"/>
            </a:xfrm>
          </p:grpSpPr>
          <p:sp>
            <p:nvSpPr>
              <p:cNvPr id="7" name="TextBox 6"/>
              <p:cNvSpPr txBox="1"/>
              <p:nvPr/>
            </p:nvSpPr>
            <p:spPr>
              <a:xfrm>
                <a:off x="1444678" y="4355772"/>
                <a:ext cx="4203647" cy="379652"/>
              </a:xfrm>
              <a:prstGeom prst="rect">
                <a:avLst/>
              </a:prstGeom>
              <a:noFill/>
            </p:spPr>
            <p:txBody>
              <a:bodyPr wrap="square" lIns="86420" tIns="43210" rIns="86420" bIns="43210" rtlCol="0">
                <a:spAutoFit/>
              </a:bodyPr>
              <a:lstStyle/>
              <a:p>
                <a:r>
                  <a:rPr lang="en-US" sz="1900" b="1" dirty="0" smtClean="0"/>
                  <a:t>for </a:t>
                </a:r>
                <a:r>
                  <a:rPr lang="en-US" sz="1900" b="1" dirty="0"/>
                  <a:t>inadequately concealed trials </a:t>
                </a:r>
                <a:endParaRPr lang="en-US" sz="1900" b="1" dirty="0" smtClean="0"/>
              </a:p>
            </p:txBody>
          </p:sp>
          <p:sp>
            <p:nvSpPr>
              <p:cNvPr id="5" name="TextBox 4"/>
              <p:cNvSpPr txBox="1"/>
              <p:nvPr/>
            </p:nvSpPr>
            <p:spPr>
              <a:xfrm>
                <a:off x="1444677" y="5301883"/>
                <a:ext cx="4203647" cy="379652"/>
              </a:xfrm>
              <a:prstGeom prst="rect">
                <a:avLst/>
              </a:prstGeom>
              <a:noFill/>
            </p:spPr>
            <p:txBody>
              <a:bodyPr wrap="square" lIns="86420" tIns="43210" rIns="86420" bIns="43210" rtlCol="0">
                <a:spAutoFit/>
              </a:bodyPr>
              <a:lstStyle/>
              <a:p>
                <a:r>
                  <a:rPr lang="en-US" sz="1900" b="1" dirty="0" smtClean="0"/>
                  <a:t>for </a:t>
                </a:r>
                <a:r>
                  <a:rPr lang="en-US" sz="1900" b="1" dirty="0"/>
                  <a:t>unclearly concealed </a:t>
                </a:r>
                <a:r>
                  <a:rPr lang="en-US" sz="1900" b="1" dirty="0" smtClean="0"/>
                  <a:t>trials</a:t>
                </a:r>
                <a:endParaRPr lang="en-US" sz="1900" b="1" dirty="0"/>
              </a:p>
            </p:txBody>
          </p:sp>
          <p:sp>
            <p:nvSpPr>
              <p:cNvPr id="3" name="TextBox 2"/>
              <p:cNvSpPr txBox="1"/>
              <p:nvPr/>
            </p:nvSpPr>
            <p:spPr>
              <a:xfrm>
                <a:off x="292153" y="4084678"/>
                <a:ext cx="1298522" cy="769441"/>
              </a:xfrm>
              <a:prstGeom prst="rect">
                <a:avLst/>
              </a:prstGeom>
              <a:noFill/>
            </p:spPr>
            <p:txBody>
              <a:bodyPr wrap="square" rtlCol="0">
                <a:spAutoFit/>
              </a:bodyPr>
              <a:lstStyle/>
              <a:p>
                <a:r>
                  <a:rPr lang="en-GB" sz="4400" dirty="0" smtClean="0"/>
                  <a:t>41%</a:t>
                </a:r>
                <a:endParaRPr lang="en-GB" sz="4400" dirty="0"/>
              </a:p>
            </p:txBody>
          </p:sp>
          <p:sp>
            <p:nvSpPr>
              <p:cNvPr id="8" name="TextBox 7"/>
              <p:cNvSpPr txBox="1"/>
              <p:nvPr/>
            </p:nvSpPr>
            <p:spPr>
              <a:xfrm>
                <a:off x="292153" y="5036593"/>
                <a:ext cx="1298522" cy="769441"/>
              </a:xfrm>
              <a:prstGeom prst="rect">
                <a:avLst/>
              </a:prstGeom>
              <a:noFill/>
            </p:spPr>
            <p:txBody>
              <a:bodyPr wrap="square" rtlCol="0">
                <a:spAutoFit/>
              </a:bodyPr>
              <a:lstStyle/>
              <a:p>
                <a:r>
                  <a:rPr lang="en-GB" sz="4400" dirty="0" smtClean="0"/>
                  <a:t>30%</a:t>
                </a:r>
                <a:endParaRPr lang="en-GB" sz="4400" dirty="0"/>
              </a:p>
            </p:txBody>
          </p:sp>
        </p:grpSp>
        <p:sp>
          <p:nvSpPr>
            <p:cNvPr id="9" name="Up Arrow 8"/>
            <p:cNvSpPr/>
            <p:nvPr/>
          </p:nvSpPr>
          <p:spPr>
            <a:xfrm>
              <a:off x="1207882" y="4146804"/>
              <a:ext cx="189720" cy="46271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Up Arrow 9"/>
            <p:cNvSpPr/>
            <p:nvPr/>
          </p:nvSpPr>
          <p:spPr>
            <a:xfrm>
              <a:off x="1204211" y="5098719"/>
              <a:ext cx="189720" cy="46271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12" name="Equal 11"/>
          <p:cNvSpPr/>
          <p:nvPr/>
        </p:nvSpPr>
        <p:spPr>
          <a:xfrm rot="5400000">
            <a:off x="3090236" y="1934589"/>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0265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1200329"/>
          </a:xfrm>
          <a:prstGeom prst="rect">
            <a:avLst/>
          </a:prstGeom>
          <a:noFill/>
        </p:spPr>
        <p:txBody>
          <a:bodyPr wrap="square" rtlCol="0">
            <a:spAutoFit/>
          </a:bodyPr>
          <a:lstStyle/>
          <a:p>
            <a:pPr marL="0" indent="0" algn="ctr">
              <a:buNone/>
            </a:pPr>
            <a:r>
              <a:rPr lang="en-US" sz="3600" dirty="0" smtClean="0"/>
              <a:t>USE EXAMPLES TO ILLUSTRATE IMPORTANT POINTS </a:t>
            </a:r>
            <a:endParaRPr lang="en-US" sz="3600" dirty="0"/>
          </a:p>
        </p:txBody>
      </p:sp>
    </p:spTree>
    <p:extLst>
      <p:ext uri="{BB962C8B-B14F-4D97-AF65-F5344CB8AC3E}">
        <p14:creationId xmlns:p14="http://schemas.microsoft.com/office/powerpoint/2010/main" val="15761587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113042"/>
            <a:ext cx="5892562" cy="667465"/>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2800" dirty="0" smtClean="0">
                <a:solidFill>
                  <a:srgbClr val="632523"/>
                </a:solidFill>
              </a:rPr>
              <a:t>Appraising a systematic review</a:t>
            </a:r>
            <a:endParaRPr lang="en-GB" sz="2800" dirty="0">
              <a:solidFill>
                <a:srgbClr val="632523"/>
              </a:solidFill>
            </a:endParaRPr>
          </a:p>
        </p:txBody>
      </p:sp>
      <p:pic>
        <p:nvPicPr>
          <p:cNvPr id="2" name="Picture 1" descr="Screen Shot 2014-10-03 at 22.26.4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363" y="870310"/>
            <a:ext cx="4389582" cy="5559676"/>
          </a:xfrm>
          <a:prstGeom prst="rect">
            <a:avLst/>
          </a:prstGeom>
          <a:ln>
            <a:solidFill>
              <a:schemeClr val="tx1"/>
            </a:solidFill>
          </a:ln>
        </p:spPr>
      </p:pic>
      <p:sp>
        <p:nvSpPr>
          <p:cNvPr id="4" name="TextBox 3"/>
          <p:cNvSpPr txBox="1"/>
          <p:nvPr/>
        </p:nvSpPr>
        <p:spPr>
          <a:xfrm>
            <a:off x="6037300" y="1655980"/>
            <a:ext cx="1553060" cy="3154710"/>
          </a:xfrm>
          <a:prstGeom prst="rect">
            <a:avLst/>
          </a:prstGeom>
          <a:noFill/>
        </p:spPr>
        <p:txBody>
          <a:bodyPr wrap="square" rtlCol="0">
            <a:spAutoFit/>
          </a:bodyPr>
          <a:lstStyle/>
          <a:p>
            <a:r>
              <a:rPr lang="en-GB" sz="19900" dirty="0" smtClean="0"/>
              <a:t>?</a:t>
            </a:r>
            <a:endParaRPr lang="en-GB" sz="19900" dirty="0"/>
          </a:p>
        </p:txBody>
      </p:sp>
    </p:spTree>
    <p:extLst>
      <p:ext uri="{BB962C8B-B14F-4D97-AF65-F5344CB8AC3E}">
        <p14:creationId xmlns:p14="http://schemas.microsoft.com/office/powerpoint/2010/main" val="1857495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1878"/>
            <a:ext cx="4698762" cy="667465"/>
          </a:xfrm>
        </p:spPr>
        <p:txBody>
          <a:bodyPr/>
          <a:lstStyle/>
          <a:p>
            <a:pPr algn="l"/>
            <a:r>
              <a:rPr lang="en-GB" sz="3200" dirty="0" smtClean="0">
                <a:solidFill>
                  <a:srgbClr val="632523"/>
                </a:solidFill>
              </a:rPr>
              <a:t>Tools for critical appraisal</a:t>
            </a:r>
            <a:endParaRPr lang="en-GB" sz="3200" dirty="0">
              <a:solidFill>
                <a:srgbClr val="632523"/>
              </a:solidFill>
            </a:endParaRPr>
          </a:p>
        </p:txBody>
      </p:sp>
      <p:sp>
        <p:nvSpPr>
          <p:cNvPr id="4" name="Content Placeholder 3"/>
          <p:cNvSpPr>
            <a:spLocks noGrp="1"/>
          </p:cNvSpPr>
          <p:nvPr>
            <p:ph idx="1"/>
          </p:nvPr>
        </p:nvSpPr>
        <p:spPr>
          <a:xfrm>
            <a:off x="175315" y="1185970"/>
            <a:ext cx="4935877" cy="4951974"/>
          </a:xfrm>
        </p:spPr>
        <p:txBody>
          <a:bodyPr/>
          <a:lstStyle/>
          <a:p>
            <a:pPr>
              <a:spcBef>
                <a:spcPts val="1200"/>
              </a:spcBef>
              <a:spcAft>
                <a:spcPts val="1200"/>
              </a:spcAft>
            </a:pPr>
            <a:r>
              <a:rPr lang="en-GB" sz="2800" dirty="0" smtClean="0"/>
              <a:t>CASP: Critical Appraisal Skills Programme Checklists</a:t>
            </a:r>
          </a:p>
          <a:p>
            <a:pPr>
              <a:spcBef>
                <a:spcPts val="1200"/>
              </a:spcBef>
              <a:spcAft>
                <a:spcPts val="1200"/>
              </a:spcAft>
            </a:pPr>
            <a:r>
              <a:rPr lang="en-GB" sz="2800" dirty="0" smtClean="0"/>
              <a:t>Critically Appraised Topics: </a:t>
            </a:r>
            <a:r>
              <a:rPr lang="en-GB" sz="2800" dirty="0"/>
              <a:t>g</a:t>
            </a:r>
            <a:r>
              <a:rPr lang="en-GB" sz="2800" dirty="0" smtClean="0"/>
              <a:t>eneric systematic reviews (ACP Journal club)</a:t>
            </a:r>
          </a:p>
          <a:p>
            <a:pPr>
              <a:spcBef>
                <a:spcPts val="1200"/>
              </a:spcBef>
              <a:spcAft>
                <a:spcPts val="1200"/>
              </a:spcAft>
            </a:pPr>
            <a:r>
              <a:rPr lang="en-GB" sz="2800" dirty="0" smtClean="0"/>
              <a:t>SIGN: Scottish Intercollegiate Guidelines Network</a:t>
            </a:r>
          </a:p>
          <a:p>
            <a:pPr>
              <a:spcBef>
                <a:spcPts val="1200"/>
              </a:spcBef>
              <a:spcAft>
                <a:spcPts val="1200"/>
              </a:spcAft>
            </a:pPr>
            <a:r>
              <a:rPr lang="en-GB" sz="2800" dirty="0" smtClean="0"/>
              <a:t>GATE Frame </a:t>
            </a:r>
          </a:p>
        </p:txBody>
      </p:sp>
      <p:pic>
        <p:nvPicPr>
          <p:cNvPr id="2" name="Picture 1"/>
          <p:cNvPicPr>
            <a:picLocks noChangeAspect="1"/>
          </p:cNvPicPr>
          <p:nvPr/>
        </p:nvPicPr>
        <p:blipFill>
          <a:blip r:embed="rId3"/>
          <a:stretch>
            <a:fillRect/>
          </a:stretch>
        </p:blipFill>
        <p:spPr>
          <a:xfrm>
            <a:off x="4966514" y="0"/>
            <a:ext cx="3674249" cy="2204549"/>
          </a:xfrm>
          <a:prstGeom prst="rect">
            <a:avLst/>
          </a:prstGeom>
        </p:spPr>
      </p:pic>
      <p:pic>
        <p:nvPicPr>
          <p:cNvPr id="5" name="Picture 4"/>
          <p:cNvPicPr>
            <a:picLocks noChangeAspect="1"/>
          </p:cNvPicPr>
          <p:nvPr/>
        </p:nvPicPr>
        <p:blipFill>
          <a:blip r:embed="rId4"/>
          <a:stretch>
            <a:fillRect/>
          </a:stretch>
        </p:blipFill>
        <p:spPr>
          <a:xfrm>
            <a:off x="2584173" y="4903299"/>
            <a:ext cx="1734005" cy="1490307"/>
          </a:xfrm>
          <a:prstGeom prst="rect">
            <a:avLst/>
          </a:prstGeom>
        </p:spPr>
      </p:pic>
    </p:spTree>
    <p:extLst>
      <p:ext uri="{BB962C8B-B14F-4D97-AF65-F5344CB8AC3E}">
        <p14:creationId xmlns:p14="http://schemas.microsoft.com/office/powerpoint/2010/main" val="257781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57" y="1008578"/>
            <a:ext cx="5760959" cy="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16205" y="792559"/>
            <a:ext cx="1153002" cy="23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0980" y="792559"/>
            <a:ext cx="6679490" cy="4294122"/>
          </a:xfrm>
          <a:prstGeom prst="rect">
            <a:avLst/>
          </a:prstGeom>
        </p:spPr>
      </p:pic>
      <p:pic>
        <p:nvPicPr>
          <p:cNvPr id="7" name="Picture 6" descr="Screen Shot 2015-09-16 at 22.24.0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30910" y="1145315"/>
            <a:ext cx="4729328" cy="5213432"/>
          </a:xfrm>
          <a:prstGeom prst="rect">
            <a:avLst/>
          </a:prstGeom>
        </p:spPr>
      </p:pic>
    </p:spTree>
    <p:extLst>
      <p:ext uri="{BB962C8B-B14F-4D97-AF65-F5344CB8AC3E}">
        <p14:creationId xmlns:p14="http://schemas.microsoft.com/office/powerpoint/2010/main" val="18926424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1200329"/>
          </a:xfrm>
          <a:prstGeom prst="rect">
            <a:avLst/>
          </a:prstGeom>
          <a:noFill/>
        </p:spPr>
        <p:txBody>
          <a:bodyPr wrap="square" rtlCol="0">
            <a:spAutoFit/>
          </a:bodyPr>
          <a:lstStyle/>
          <a:p>
            <a:pPr marL="0" indent="0" algn="ctr">
              <a:buNone/>
            </a:pPr>
            <a:r>
              <a:rPr lang="en-US" sz="3600" dirty="0" smtClean="0"/>
              <a:t>USE A TOOL TO GUIDE APPRAISAL</a:t>
            </a:r>
            <a:endParaRPr lang="en-US" sz="3600" dirty="0"/>
          </a:p>
        </p:txBody>
      </p:sp>
    </p:spTree>
    <p:extLst>
      <p:ext uri="{BB962C8B-B14F-4D97-AF65-F5344CB8AC3E}">
        <p14:creationId xmlns:p14="http://schemas.microsoft.com/office/powerpoint/2010/main" val="8974499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268" y="108456"/>
            <a:ext cx="4394626" cy="667465"/>
          </a:xfrm>
        </p:spPr>
        <p:txBody>
          <a:bodyPr/>
          <a:lstStyle/>
          <a:p>
            <a:pPr algn="l"/>
            <a:endParaRPr lang="en-GB" sz="3200" dirty="0">
              <a:solidFill>
                <a:srgbClr val="632523"/>
              </a:solidFill>
            </a:endParaRPr>
          </a:p>
        </p:txBody>
      </p:sp>
      <p:sp>
        <p:nvSpPr>
          <p:cNvPr id="4" name="Content Placeholder 3"/>
          <p:cNvSpPr>
            <a:spLocks noGrp="1"/>
          </p:cNvSpPr>
          <p:nvPr>
            <p:ph idx="1"/>
          </p:nvPr>
        </p:nvSpPr>
        <p:spPr>
          <a:xfrm>
            <a:off x="432038" y="1226501"/>
            <a:ext cx="7776687" cy="4051593"/>
          </a:xfrm>
        </p:spPr>
        <p:txBody>
          <a:bodyPr/>
          <a:lstStyle/>
          <a:p>
            <a:pPr>
              <a:spcBef>
                <a:spcPts val="600"/>
              </a:spcBef>
              <a:spcAft>
                <a:spcPts val="600"/>
              </a:spcAft>
            </a:pPr>
            <a:r>
              <a:rPr lang="en-GB" sz="2800" dirty="0" smtClean="0"/>
              <a:t>2 steps to CEBM systematic review appraisal sheet:</a:t>
            </a:r>
          </a:p>
          <a:p>
            <a:pPr lvl="1">
              <a:spcBef>
                <a:spcPts val="600"/>
              </a:spcBef>
              <a:spcAft>
                <a:spcPts val="600"/>
              </a:spcAft>
            </a:pPr>
            <a:r>
              <a:rPr lang="en-GB" sz="2400" dirty="0" smtClean="0"/>
              <a:t>Step 1: Are the results of the review valid?</a:t>
            </a:r>
          </a:p>
          <a:p>
            <a:pPr lvl="1">
              <a:spcBef>
                <a:spcPts val="600"/>
              </a:spcBef>
              <a:spcAft>
                <a:spcPts val="600"/>
              </a:spcAft>
            </a:pPr>
            <a:r>
              <a:rPr lang="en-GB" sz="2400" dirty="0" smtClean="0"/>
              <a:t>Step 2: What were the results? </a:t>
            </a:r>
          </a:p>
          <a:p>
            <a:pPr>
              <a:spcBef>
                <a:spcPts val="600"/>
              </a:spcBef>
              <a:spcAft>
                <a:spcPts val="600"/>
              </a:spcAft>
            </a:pPr>
            <a:r>
              <a:rPr lang="en-GB" sz="2800" dirty="0"/>
              <a:t>6</a:t>
            </a:r>
            <a:r>
              <a:rPr lang="en-GB" sz="2800" dirty="0" smtClean="0"/>
              <a:t> questions in total</a:t>
            </a:r>
          </a:p>
          <a:p>
            <a:pPr>
              <a:spcBef>
                <a:spcPts val="600"/>
              </a:spcBef>
              <a:spcAft>
                <a:spcPts val="600"/>
              </a:spcAft>
            </a:pPr>
            <a:r>
              <a:rPr lang="en-GB" sz="2800" u="sng" dirty="0" smtClean="0"/>
              <a:t>We are going to work through each section as a group</a:t>
            </a:r>
            <a:endParaRPr lang="en-GB" sz="2800" u="sng" dirty="0"/>
          </a:p>
        </p:txBody>
      </p:sp>
      <p:sp>
        <p:nvSpPr>
          <p:cNvPr id="5" name="Equal 4"/>
          <p:cNvSpPr/>
          <p:nvPr/>
        </p:nvSpPr>
        <p:spPr>
          <a:xfrm rot="5400000">
            <a:off x="3090236" y="1934589"/>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9268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156" y="440266"/>
            <a:ext cx="1611698" cy="5027083"/>
          </a:xfrm>
          <a:prstGeom prst="rect">
            <a:avLst/>
          </a:prstGeom>
        </p:spPr>
      </p:pic>
      <p:pic>
        <p:nvPicPr>
          <p:cNvPr id="10" name="Picture 9"/>
          <p:cNvPicPr>
            <a:picLocks noChangeAspect="1"/>
          </p:cNvPicPr>
          <p:nvPr/>
        </p:nvPicPr>
        <p:blipFill>
          <a:blip r:embed="rId3"/>
          <a:stretch>
            <a:fillRect/>
          </a:stretch>
        </p:blipFill>
        <p:spPr>
          <a:xfrm>
            <a:off x="2404597" y="846666"/>
            <a:ext cx="5892800" cy="3314700"/>
          </a:xfrm>
          <a:prstGeom prst="rect">
            <a:avLst/>
          </a:prstGeom>
        </p:spPr>
      </p:pic>
      <p:pic>
        <p:nvPicPr>
          <p:cNvPr id="12" name="Picture 11"/>
          <p:cNvPicPr>
            <a:picLocks noChangeAspect="1"/>
          </p:cNvPicPr>
          <p:nvPr/>
        </p:nvPicPr>
        <p:blipFill>
          <a:blip r:embed="rId4"/>
          <a:stretch>
            <a:fillRect/>
          </a:stretch>
        </p:blipFill>
        <p:spPr>
          <a:xfrm>
            <a:off x="273271" y="1141693"/>
            <a:ext cx="8024125" cy="5026860"/>
          </a:xfrm>
          <a:prstGeom prst="rect">
            <a:avLst/>
          </a:prstGeom>
        </p:spPr>
      </p:pic>
    </p:spTree>
    <p:extLst>
      <p:ext uri="{BB962C8B-B14F-4D97-AF65-F5344CB8AC3E}">
        <p14:creationId xmlns:p14="http://schemas.microsoft.com/office/powerpoint/2010/main" val="3276407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646331"/>
          </a:xfrm>
          <a:prstGeom prst="rect">
            <a:avLst/>
          </a:prstGeom>
          <a:noFill/>
        </p:spPr>
        <p:txBody>
          <a:bodyPr wrap="square" rtlCol="0">
            <a:spAutoFit/>
          </a:bodyPr>
          <a:lstStyle/>
          <a:p>
            <a:pPr marL="0" indent="0" algn="ctr">
              <a:buNone/>
            </a:pPr>
            <a:r>
              <a:rPr lang="en-US" sz="3600" dirty="0" smtClean="0"/>
              <a:t>KNOW YOUR AUDIENCE</a:t>
            </a:r>
            <a:endParaRPr lang="en-US" sz="3600" dirty="0"/>
          </a:p>
        </p:txBody>
      </p:sp>
    </p:spTree>
    <p:extLst>
      <p:ext uri="{BB962C8B-B14F-4D97-AF65-F5344CB8AC3E}">
        <p14:creationId xmlns:p14="http://schemas.microsoft.com/office/powerpoint/2010/main" val="35975821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1200329"/>
          </a:xfrm>
          <a:prstGeom prst="rect">
            <a:avLst/>
          </a:prstGeom>
          <a:noFill/>
        </p:spPr>
        <p:txBody>
          <a:bodyPr wrap="square" rtlCol="0">
            <a:spAutoFit/>
          </a:bodyPr>
          <a:lstStyle/>
          <a:p>
            <a:pPr marL="0" indent="0" algn="ctr">
              <a:buNone/>
            </a:pPr>
            <a:r>
              <a:rPr lang="en-US" sz="3600" dirty="0" smtClean="0"/>
              <a:t>TRY AND CREATE A SAFE ENVIRONMENT</a:t>
            </a:r>
            <a:endParaRPr lang="en-US" sz="3600" dirty="0"/>
          </a:p>
        </p:txBody>
      </p:sp>
    </p:spTree>
    <p:extLst>
      <p:ext uri="{BB962C8B-B14F-4D97-AF65-F5344CB8AC3E}">
        <p14:creationId xmlns:p14="http://schemas.microsoft.com/office/powerpoint/2010/main" val="15761587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113042"/>
            <a:ext cx="5892562" cy="667465"/>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2800" dirty="0" smtClean="0">
                <a:solidFill>
                  <a:srgbClr val="632523"/>
                </a:solidFill>
              </a:rPr>
              <a:t>Appraising a systematic review</a:t>
            </a:r>
            <a:endParaRPr lang="en-GB" sz="2800" dirty="0">
              <a:solidFill>
                <a:srgbClr val="632523"/>
              </a:solidFill>
            </a:endParaRPr>
          </a:p>
        </p:txBody>
      </p:sp>
      <p:pic>
        <p:nvPicPr>
          <p:cNvPr id="2" name="Picture 1" descr="Screen Shot 2014-10-03 at 22.26.4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363" y="870310"/>
            <a:ext cx="4389582" cy="5559676"/>
          </a:xfrm>
          <a:prstGeom prst="rect">
            <a:avLst/>
          </a:prstGeom>
          <a:ln>
            <a:solidFill>
              <a:schemeClr val="tx1"/>
            </a:solidFill>
          </a:ln>
        </p:spPr>
      </p:pic>
      <p:sp>
        <p:nvSpPr>
          <p:cNvPr id="4" name="TextBox 3"/>
          <p:cNvSpPr txBox="1"/>
          <p:nvPr/>
        </p:nvSpPr>
        <p:spPr>
          <a:xfrm>
            <a:off x="5260770" y="1272976"/>
            <a:ext cx="1959428" cy="523220"/>
          </a:xfrm>
          <a:prstGeom prst="rect">
            <a:avLst/>
          </a:prstGeom>
          <a:noFill/>
        </p:spPr>
        <p:txBody>
          <a:bodyPr wrap="square" rtlCol="0">
            <a:spAutoFit/>
          </a:bodyPr>
          <a:lstStyle/>
          <a:p>
            <a:r>
              <a:rPr lang="en-GB" sz="2800" dirty="0"/>
              <a:t>3</a:t>
            </a:r>
            <a:r>
              <a:rPr lang="en-GB" sz="2800" dirty="0" smtClean="0"/>
              <a:t> minutes</a:t>
            </a:r>
            <a:endParaRPr lang="en-GB" sz="2800" dirty="0"/>
          </a:p>
        </p:txBody>
      </p:sp>
    </p:spTree>
    <p:extLst>
      <p:ext uri="{BB962C8B-B14F-4D97-AF65-F5344CB8AC3E}">
        <p14:creationId xmlns:p14="http://schemas.microsoft.com/office/powerpoint/2010/main" val="31896173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800" y="1643115"/>
            <a:ext cx="7582763" cy="3539430"/>
          </a:xfrm>
          <a:prstGeom prst="rect">
            <a:avLst/>
          </a:prstGeom>
          <a:noFill/>
        </p:spPr>
        <p:txBody>
          <a:bodyPr wrap="square" rtlCol="0">
            <a:spAutoFit/>
          </a:bodyPr>
          <a:lstStyle/>
          <a:p>
            <a:pPr marL="457200" indent="-457200">
              <a:buFont typeface="Arial"/>
              <a:buChar char="•"/>
            </a:pPr>
            <a:r>
              <a:rPr lang="en-US" sz="3200" b="1" u="sng" dirty="0" smtClean="0"/>
              <a:t>Q</a:t>
            </a:r>
            <a:r>
              <a:rPr lang="en-US" sz="3200" dirty="0" smtClean="0"/>
              <a:t>uestion – what is the PICO (etc.) </a:t>
            </a:r>
          </a:p>
          <a:p>
            <a:pPr marL="457200" indent="-457200">
              <a:buFont typeface="Arial"/>
              <a:buChar char="•"/>
            </a:pPr>
            <a:endParaRPr lang="en-US" sz="3200" b="1" u="sng" dirty="0" smtClean="0"/>
          </a:p>
          <a:p>
            <a:pPr marL="457200" indent="-457200">
              <a:buFont typeface="Arial"/>
              <a:buChar char="•"/>
            </a:pPr>
            <a:r>
              <a:rPr lang="en-US" sz="3200" b="1" u="sng" dirty="0" smtClean="0"/>
              <a:t>F</a:t>
            </a:r>
            <a:r>
              <a:rPr lang="en-US" sz="3200" dirty="0" smtClean="0"/>
              <a:t>inding – comprehensive?</a:t>
            </a:r>
          </a:p>
          <a:p>
            <a:pPr marL="457200" indent="-457200">
              <a:buFont typeface="Arial"/>
              <a:buChar char="•"/>
            </a:pPr>
            <a:endParaRPr lang="en-US" sz="3200" b="1" u="sng" dirty="0" smtClean="0"/>
          </a:p>
          <a:p>
            <a:pPr marL="457200" indent="-457200">
              <a:buFont typeface="Arial"/>
              <a:buChar char="•"/>
            </a:pPr>
            <a:r>
              <a:rPr lang="en-US" sz="3200" b="1" u="sng" dirty="0" smtClean="0"/>
              <a:t>A</a:t>
            </a:r>
            <a:r>
              <a:rPr lang="en-US" sz="3200" dirty="0" smtClean="0"/>
              <a:t>ppraise – did they select good ones?</a:t>
            </a:r>
          </a:p>
          <a:p>
            <a:pPr marL="457200" indent="-457200">
              <a:buFont typeface="Arial"/>
              <a:buChar char="•"/>
            </a:pPr>
            <a:endParaRPr lang="en-US" sz="3200" u="sng" dirty="0" smtClean="0"/>
          </a:p>
          <a:p>
            <a:pPr marL="457200" indent="-457200">
              <a:buFont typeface="Arial"/>
              <a:buChar char="•"/>
            </a:pPr>
            <a:r>
              <a:rPr lang="en-US" sz="3200" b="1" u="sng" dirty="0" err="1" smtClean="0"/>
              <a:t>S</a:t>
            </a:r>
            <a:r>
              <a:rPr lang="en-US" sz="3200" dirty="0" err="1" smtClean="0"/>
              <a:t>ynthesise</a:t>
            </a:r>
            <a:r>
              <a:rPr lang="en-US" sz="3200" dirty="0" smtClean="0"/>
              <a:t> – numerically/appropriate?</a:t>
            </a:r>
            <a:endParaRPr lang="en-US" sz="3200" dirty="0"/>
          </a:p>
        </p:txBody>
      </p:sp>
      <p:sp>
        <p:nvSpPr>
          <p:cNvPr id="8" name="TextBox 7"/>
          <p:cNvSpPr txBox="1"/>
          <p:nvPr/>
        </p:nvSpPr>
        <p:spPr>
          <a:xfrm>
            <a:off x="164037" y="816737"/>
            <a:ext cx="7618526" cy="1077218"/>
          </a:xfrm>
          <a:prstGeom prst="rect">
            <a:avLst/>
          </a:prstGeom>
          <a:noFill/>
        </p:spPr>
        <p:txBody>
          <a:bodyPr wrap="square" rtlCol="0">
            <a:spAutoFit/>
          </a:bodyPr>
          <a:lstStyle/>
          <a:p>
            <a:r>
              <a:rPr lang="en-US" sz="3200" dirty="0" smtClean="0"/>
              <a:t>Step 1 – </a:t>
            </a:r>
            <a:r>
              <a:rPr lang="en-US" sz="3200" dirty="0" smtClean="0">
                <a:solidFill>
                  <a:srgbClr val="632523"/>
                </a:solidFill>
              </a:rPr>
              <a:t>Are the results of the review valid?</a:t>
            </a:r>
          </a:p>
          <a:p>
            <a:endParaRPr lang="en-US" sz="3200" b="1" dirty="0">
              <a:solidFill>
                <a:srgbClr val="632523"/>
              </a:solidFill>
            </a:endParaRPr>
          </a:p>
        </p:txBody>
      </p:sp>
    </p:spTree>
    <p:extLst>
      <p:ext uri="{BB962C8B-B14F-4D97-AF65-F5344CB8AC3E}">
        <p14:creationId xmlns:p14="http://schemas.microsoft.com/office/powerpoint/2010/main" val="2313508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32038" y="1244384"/>
            <a:ext cx="7823073" cy="4046224"/>
          </a:xfrm>
        </p:spPr>
        <p:txBody>
          <a:bodyPr/>
          <a:lstStyle/>
          <a:p>
            <a:pPr marL="0" indent="0">
              <a:buClr>
                <a:schemeClr val="tx2"/>
              </a:buClr>
              <a:buNone/>
            </a:pPr>
            <a:r>
              <a:rPr lang="en-GB" sz="2400" b="1" dirty="0" smtClean="0"/>
              <a:t>1. What question (PICO) did the systematic review address?</a:t>
            </a:r>
          </a:p>
          <a:p>
            <a:pPr marL="0" indent="0">
              <a:buClr>
                <a:schemeClr val="tx2"/>
              </a:buClr>
              <a:buNone/>
            </a:pPr>
            <a:endParaRPr lang="en-GB" sz="2400" b="1" dirty="0"/>
          </a:p>
          <a:p>
            <a:pPr marL="918115" lvl="1" indent="-486061"/>
            <a:r>
              <a:rPr lang="en-US" sz="2000" dirty="0" smtClean="0">
                <a:latin typeface="Calibri" panose="020F0502020204030204" pitchFamily="34" charset="0"/>
              </a:rPr>
              <a:t>Is </a:t>
            </a:r>
            <a:r>
              <a:rPr lang="en-US" sz="2000" dirty="0">
                <a:latin typeface="Calibri" panose="020F0502020204030204" pitchFamily="34" charset="0"/>
              </a:rPr>
              <a:t>question clearly stated early on?</a:t>
            </a:r>
          </a:p>
          <a:p>
            <a:pPr marL="918115" lvl="1" indent="-486061"/>
            <a:r>
              <a:rPr lang="en-US" sz="2000" dirty="0">
                <a:latin typeface="Calibri" panose="020F0502020204030204" pitchFamily="34" charset="0"/>
              </a:rPr>
              <a:t>Treatment/exposure described?</a:t>
            </a:r>
          </a:p>
          <a:p>
            <a:pPr marL="918115" lvl="1" indent="-486061"/>
            <a:r>
              <a:rPr lang="en-US" sz="2000" dirty="0">
                <a:latin typeface="Calibri" panose="020F0502020204030204" pitchFamily="34" charset="0"/>
              </a:rPr>
              <a:t>Comparator/control described?</a:t>
            </a:r>
          </a:p>
          <a:p>
            <a:pPr marL="918115" lvl="1" indent="-486061"/>
            <a:r>
              <a:rPr lang="en-US" sz="2000" dirty="0">
                <a:latin typeface="Calibri" panose="020F0502020204030204" pitchFamily="34" charset="0"/>
              </a:rPr>
              <a:t>Outcome(s) described?</a:t>
            </a:r>
            <a:endParaRPr lang="en-US" sz="1600" dirty="0">
              <a:latin typeface="Calibri" panose="020F0502020204030204" pitchFamily="34" charset="0"/>
            </a:endParaRPr>
          </a:p>
        </p:txBody>
      </p:sp>
      <p:sp>
        <p:nvSpPr>
          <p:cNvPr id="2" name="TextBox 1"/>
          <p:cNvSpPr txBox="1"/>
          <p:nvPr/>
        </p:nvSpPr>
        <p:spPr>
          <a:xfrm>
            <a:off x="218395" y="4986882"/>
            <a:ext cx="3990747" cy="441339"/>
          </a:xfrm>
          <a:prstGeom prst="rect">
            <a:avLst/>
          </a:prstGeom>
          <a:noFill/>
        </p:spPr>
        <p:txBody>
          <a:bodyPr wrap="square" rtlCol="0">
            <a:spAutoFit/>
          </a:bodyPr>
          <a:lstStyle/>
          <a:p>
            <a:pPr algn="ctr" eaLnBrk="0" fontAlgn="base" hangingPunct="0">
              <a:spcBef>
                <a:spcPct val="0"/>
              </a:spcBef>
              <a:spcAft>
                <a:spcPct val="0"/>
              </a:spcAft>
            </a:pPr>
            <a:r>
              <a:rPr lang="en-GB" sz="2268" dirty="0">
                <a:solidFill>
                  <a:srgbClr val="632523"/>
                </a:solidFill>
                <a:ea typeface="ＭＳ Ｐゴシック" pitchFamily="1" charset="-128"/>
              </a:rPr>
              <a:t>Title, abstract, introduction</a:t>
            </a:r>
          </a:p>
        </p:txBody>
      </p:sp>
      <p:pic>
        <p:nvPicPr>
          <p:cNvPr id="1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580472" y="5738114"/>
            <a:ext cx="1993439" cy="85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7"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chemeClr val="bg1">
                      <a:lumMod val="50000"/>
                    </a:schemeClr>
                  </a:solidFill>
                </a:rPr>
                <a:t>FIND</a:t>
              </a:r>
              <a:endParaRPr lang="en-US" altLang="en-US" sz="1400" dirty="0">
                <a:solidFill>
                  <a:schemeClr val="bg1">
                    <a:lumMod val="50000"/>
                  </a:schemeClr>
                </a:solidFill>
              </a:endParaRPr>
            </a:p>
          </p:txBody>
        </p:sp>
        <p:sp>
          <p:nvSpPr>
            <p:cNvPr id="8"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APPRAISE</a:t>
              </a:r>
              <a:endParaRPr lang="en-US" altLang="en-US" sz="1400" dirty="0">
                <a:solidFill>
                  <a:srgbClr val="7F7F7F"/>
                </a:solidFill>
              </a:endParaRPr>
            </a:p>
          </p:txBody>
        </p:sp>
        <p:sp>
          <p:nvSpPr>
            <p:cNvPr id="9"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10" name="Rectangle 11"/>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t>QUESTION</a:t>
              </a:r>
              <a:endParaRPr lang="en-US" altLang="en-US" sz="1400" b="1" dirty="0"/>
            </a:p>
          </p:txBody>
        </p:sp>
      </p:grpSp>
    </p:spTree>
    <p:extLst>
      <p:ext uri="{BB962C8B-B14F-4D97-AF65-F5344CB8AC3E}">
        <p14:creationId xmlns:p14="http://schemas.microsoft.com/office/powerpoint/2010/main" val="27914504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8128" y="1132279"/>
            <a:ext cx="6736461" cy="408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36922" y="3309720"/>
            <a:ext cx="340225" cy="339645"/>
          </a:xfrm>
          <a:prstGeom prst="rect">
            <a:avLst/>
          </a:prstGeom>
          <a:noFill/>
        </p:spPr>
        <p:txBody>
          <a:bodyPr wrap="square" rtlCol="0">
            <a:spAutoFit/>
          </a:bodyPr>
          <a:lstStyle/>
          <a:p>
            <a:r>
              <a:rPr lang="en-US" sz="1607" b="1" dirty="0">
                <a:solidFill>
                  <a:srgbClr val="FF0000"/>
                </a:solidFill>
              </a:rPr>
              <a:t>P</a:t>
            </a:r>
          </a:p>
        </p:txBody>
      </p:sp>
      <p:sp>
        <p:nvSpPr>
          <p:cNvPr id="13" name="TextBox 12"/>
          <p:cNvSpPr txBox="1"/>
          <p:nvPr/>
        </p:nvSpPr>
        <p:spPr>
          <a:xfrm>
            <a:off x="2755345" y="3922126"/>
            <a:ext cx="340225" cy="339645"/>
          </a:xfrm>
          <a:prstGeom prst="rect">
            <a:avLst/>
          </a:prstGeom>
          <a:noFill/>
        </p:spPr>
        <p:txBody>
          <a:bodyPr wrap="square" rtlCol="0">
            <a:spAutoFit/>
          </a:bodyPr>
          <a:lstStyle/>
          <a:p>
            <a:r>
              <a:rPr lang="en-US" sz="1607" b="1" dirty="0">
                <a:solidFill>
                  <a:srgbClr val="FF0000"/>
                </a:solidFill>
              </a:rPr>
              <a:t>I</a:t>
            </a:r>
          </a:p>
        </p:txBody>
      </p:sp>
      <p:sp>
        <p:nvSpPr>
          <p:cNvPr id="14" name="TextBox 13"/>
          <p:cNvSpPr txBox="1"/>
          <p:nvPr/>
        </p:nvSpPr>
        <p:spPr>
          <a:xfrm>
            <a:off x="3776020" y="3922126"/>
            <a:ext cx="348148" cy="339645"/>
          </a:xfrm>
          <a:prstGeom prst="rect">
            <a:avLst/>
          </a:prstGeom>
          <a:noFill/>
        </p:spPr>
        <p:txBody>
          <a:bodyPr wrap="square" rtlCol="0">
            <a:spAutoFit/>
          </a:bodyPr>
          <a:lstStyle/>
          <a:p>
            <a:r>
              <a:rPr lang="en-US" sz="1607" b="1" dirty="0">
                <a:solidFill>
                  <a:srgbClr val="FF0000"/>
                </a:solidFill>
              </a:rPr>
              <a:t>C</a:t>
            </a:r>
          </a:p>
        </p:txBody>
      </p:sp>
      <p:sp>
        <p:nvSpPr>
          <p:cNvPr id="15" name="TextBox 14"/>
          <p:cNvSpPr txBox="1"/>
          <p:nvPr/>
        </p:nvSpPr>
        <p:spPr>
          <a:xfrm>
            <a:off x="7246319" y="3777255"/>
            <a:ext cx="544360" cy="339645"/>
          </a:xfrm>
          <a:prstGeom prst="rect">
            <a:avLst/>
          </a:prstGeom>
          <a:noFill/>
        </p:spPr>
        <p:txBody>
          <a:bodyPr wrap="square" rtlCol="0">
            <a:spAutoFit/>
          </a:bodyPr>
          <a:lstStyle/>
          <a:p>
            <a:r>
              <a:rPr lang="en-US" sz="1607" b="1" dirty="0">
                <a:solidFill>
                  <a:srgbClr val="FF0000"/>
                </a:solidFill>
              </a:rPr>
              <a:t>O’s</a:t>
            </a:r>
          </a:p>
        </p:txBody>
      </p:sp>
      <p:grpSp>
        <p:nvGrpSpPr>
          <p:cNvPr id="12"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6"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chemeClr val="bg1">
                      <a:lumMod val="50000"/>
                    </a:schemeClr>
                  </a:solidFill>
                </a:rPr>
                <a:t>FIND</a:t>
              </a:r>
              <a:endParaRPr lang="en-US" altLang="en-US" sz="1400" dirty="0">
                <a:solidFill>
                  <a:schemeClr val="bg1">
                    <a:lumMod val="50000"/>
                  </a:schemeClr>
                </a:solidFill>
              </a:endParaRPr>
            </a:p>
          </p:txBody>
        </p:sp>
        <p:sp>
          <p:nvSpPr>
            <p:cNvPr id="17"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APPRAISE</a:t>
              </a:r>
              <a:endParaRPr lang="en-US" altLang="en-US" sz="1400" dirty="0">
                <a:solidFill>
                  <a:srgbClr val="7F7F7F"/>
                </a:solidFill>
              </a:endParaRPr>
            </a:p>
          </p:txBody>
        </p:sp>
        <p:sp>
          <p:nvSpPr>
            <p:cNvPr id="18"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19" name="Rectangle 11"/>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t>QUESTION</a:t>
              </a:r>
              <a:endParaRPr lang="en-US" altLang="en-US" sz="1400" b="1" dirty="0"/>
            </a:p>
          </p:txBody>
        </p:sp>
      </p:grpSp>
    </p:spTree>
    <p:extLst>
      <p:ext uri="{BB962C8B-B14F-4D97-AF65-F5344CB8AC3E}">
        <p14:creationId xmlns:p14="http://schemas.microsoft.com/office/powerpoint/2010/main" val="6866375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32038" y="1107785"/>
            <a:ext cx="7988062" cy="4046224"/>
          </a:xfrm>
        </p:spPr>
        <p:txBody>
          <a:bodyPr/>
          <a:lstStyle/>
          <a:p>
            <a:pPr marL="0" indent="0">
              <a:buClr>
                <a:schemeClr val="tx2"/>
              </a:buClr>
              <a:buNone/>
            </a:pPr>
            <a:r>
              <a:rPr lang="en-GB" sz="2400" b="1" dirty="0" smtClean="0"/>
              <a:t>2. Is it unlikely that important, relevant studies were missed?</a:t>
            </a:r>
            <a:endParaRPr lang="en-GB" sz="2400" b="1" dirty="0"/>
          </a:p>
          <a:p>
            <a:pPr marL="0" indent="0">
              <a:spcBef>
                <a:spcPts val="0"/>
              </a:spcBef>
              <a:buClr>
                <a:schemeClr val="tx2"/>
              </a:buClr>
              <a:buNone/>
            </a:pPr>
            <a:endParaRPr lang="en-GB" sz="2400" i="1" dirty="0" smtClean="0">
              <a:latin typeface="Calibri" panose="020F0502020204030204" pitchFamily="34" charset="0"/>
            </a:endParaRPr>
          </a:p>
          <a:p>
            <a:pPr marL="0" indent="0">
              <a:spcBef>
                <a:spcPts val="0"/>
              </a:spcBef>
              <a:buClr>
                <a:schemeClr val="tx2"/>
              </a:buClr>
              <a:buNone/>
            </a:pPr>
            <a:r>
              <a:rPr lang="en-GB" sz="2400" i="1" dirty="0" smtClean="0">
                <a:latin typeface="Calibri" panose="020F0502020204030204" pitchFamily="34" charset="0"/>
              </a:rPr>
              <a:t>Look for</a:t>
            </a:r>
          </a:p>
          <a:p>
            <a:pPr marL="0" indent="0">
              <a:buClr>
                <a:schemeClr val="tx2"/>
              </a:buClr>
              <a:buNone/>
            </a:pPr>
            <a:endParaRPr lang="en-US" sz="2000" i="1" dirty="0" smtClean="0">
              <a:latin typeface="Calibri" panose="020F0502020204030204" pitchFamily="34" charset="0"/>
            </a:endParaRPr>
          </a:p>
          <a:p>
            <a:pPr marL="918115" lvl="1" indent="-486061"/>
            <a:r>
              <a:rPr lang="en-US" sz="2000" dirty="0" smtClean="0">
                <a:latin typeface="Calibri" panose="020F0502020204030204" pitchFamily="34" charset="0"/>
              </a:rPr>
              <a:t>Which bibliographic databases were used? More than 1?</a:t>
            </a:r>
          </a:p>
          <a:p>
            <a:pPr marL="918115" lvl="1" indent="-486061"/>
            <a:r>
              <a:rPr lang="en-US" sz="2000" dirty="0" smtClean="0">
                <a:latin typeface="Calibri" panose="020F0502020204030204" pitchFamily="34" charset="0"/>
              </a:rPr>
              <a:t>Search terms used (text and </a:t>
            </a:r>
            <a:r>
              <a:rPr lang="en-US" sz="2000" dirty="0" err="1" smtClean="0">
                <a:latin typeface="Calibri" panose="020F0502020204030204" pitchFamily="34" charset="0"/>
              </a:rPr>
              <a:t>MeSH</a:t>
            </a:r>
            <a:r>
              <a:rPr lang="en-US" sz="2000" dirty="0" smtClean="0">
                <a:latin typeface="Calibri" panose="020F0502020204030204" pitchFamily="34" charset="0"/>
              </a:rPr>
              <a:t>)?</a:t>
            </a:r>
          </a:p>
          <a:p>
            <a:pPr marL="918115" lvl="1" indent="-486061"/>
            <a:r>
              <a:rPr lang="en-US" sz="2000" dirty="0" smtClean="0">
                <a:latin typeface="Calibri" panose="020F0502020204030204" pitchFamily="34" charset="0"/>
              </a:rPr>
              <a:t>Search for unpublished as well as published studies?</a:t>
            </a:r>
          </a:p>
          <a:p>
            <a:pPr marL="918115" lvl="1" indent="-486061"/>
            <a:r>
              <a:rPr lang="en-US" sz="2000" dirty="0" smtClean="0">
                <a:latin typeface="Calibri" panose="020F0502020204030204" pitchFamily="34" charset="0"/>
              </a:rPr>
              <a:t>Search </a:t>
            </a:r>
            <a:r>
              <a:rPr lang="en-US" sz="2000" dirty="0">
                <a:latin typeface="Calibri" panose="020F0502020204030204" pitchFamily="34" charset="0"/>
              </a:rPr>
              <a:t>for non-English </a:t>
            </a:r>
            <a:r>
              <a:rPr lang="en-US" sz="2000" dirty="0" smtClean="0">
                <a:latin typeface="Calibri" panose="020F0502020204030204" pitchFamily="34" charset="0"/>
              </a:rPr>
              <a:t>studies?</a:t>
            </a:r>
            <a:endParaRPr lang="en-US" sz="2000" dirty="0">
              <a:latin typeface="Calibri" panose="020F0502020204030204" pitchFamily="34" charset="0"/>
            </a:endParaRPr>
          </a:p>
          <a:p>
            <a:pPr marL="918115" lvl="1" indent="-486061"/>
            <a:endParaRPr lang="en-US" sz="2000" dirty="0">
              <a:latin typeface="Calibri" panose="020F0502020204030204" pitchFamily="34" charset="0"/>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580472" y="5738114"/>
            <a:ext cx="1993439" cy="85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2038" y="5517444"/>
            <a:ext cx="1325510" cy="441339"/>
          </a:xfrm>
          <a:prstGeom prst="rect">
            <a:avLst/>
          </a:prstGeom>
          <a:noFill/>
        </p:spPr>
        <p:txBody>
          <a:bodyPr wrap="square" rtlCol="0">
            <a:spAutoFit/>
          </a:bodyPr>
          <a:lstStyle/>
          <a:p>
            <a:pPr eaLnBrk="0" fontAlgn="base" hangingPunct="0">
              <a:spcBef>
                <a:spcPct val="0"/>
              </a:spcBef>
              <a:spcAft>
                <a:spcPct val="0"/>
              </a:spcAft>
            </a:pPr>
            <a:r>
              <a:rPr lang="en-GB" sz="2268" dirty="0" smtClean="0">
                <a:solidFill>
                  <a:srgbClr val="632523"/>
                </a:solidFill>
                <a:ea typeface="ＭＳ Ｐゴシック" pitchFamily="1" charset="-128"/>
              </a:rPr>
              <a:t>Methods</a:t>
            </a:r>
            <a:endParaRPr lang="en-GB" sz="2268" dirty="0">
              <a:solidFill>
                <a:srgbClr val="632523"/>
              </a:solidFill>
              <a:ea typeface="ＭＳ Ｐゴシック" pitchFamily="1" charset="-128"/>
            </a:endParaRPr>
          </a:p>
        </p:txBody>
      </p:sp>
      <p:grpSp>
        <p:nvGrpSpPr>
          <p:cNvPr id="7"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8"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t>FIND</a:t>
              </a:r>
              <a:endParaRPr lang="en-US" altLang="en-US" sz="1400" b="1" dirty="0"/>
            </a:p>
          </p:txBody>
        </p:sp>
        <p:sp>
          <p:nvSpPr>
            <p:cNvPr id="9"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APPRAISE</a:t>
              </a:r>
              <a:endParaRPr lang="en-US" altLang="en-US" sz="1400" dirty="0">
                <a:solidFill>
                  <a:srgbClr val="7F7F7F"/>
                </a:solidFill>
              </a:endParaRPr>
            </a:p>
          </p:txBody>
        </p:sp>
        <p:sp>
          <p:nvSpPr>
            <p:cNvPr id="10"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SYNTHESISE</a:t>
              </a:r>
              <a:endParaRPr lang="en-US" altLang="en-US" sz="1400" dirty="0">
                <a:solidFill>
                  <a:srgbClr val="7F7F7F"/>
                </a:solidFill>
              </a:endParaRPr>
            </a:p>
          </p:txBody>
        </p:sp>
        <p:sp>
          <p:nvSpPr>
            <p:cNvPr id="12" name="Rectangle 11"/>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29631692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99809" y="983074"/>
            <a:ext cx="7892196" cy="593497"/>
          </a:xfrm>
        </p:spPr>
        <p:txBody>
          <a:bodyPr/>
          <a:lstStyle/>
          <a:p>
            <a:pPr algn="l"/>
            <a:r>
              <a:rPr lang="en-AU" altLang="en-US" sz="3400" dirty="0">
                <a:solidFill>
                  <a:srgbClr val="632523"/>
                </a:solidFill>
                <a:latin typeface="+mn-lt"/>
              </a:rPr>
              <a:t>Is finding all published studies enough?</a:t>
            </a:r>
          </a:p>
        </p:txBody>
      </p:sp>
      <p:sp>
        <p:nvSpPr>
          <p:cNvPr id="52226" name="Rectangle 3"/>
          <p:cNvSpPr>
            <a:spLocks noGrp="1" noChangeArrowheads="1"/>
          </p:cNvSpPr>
          <p:nvPr>
            <p:ph type="body" idx="1"/>
          </p:nvPr>
        </p:nvSpPr>
        <p:spPr>
          <a:xfrm>
            <a:off x="315318" y="1796703"/>
            <a:ext cx="7776687" cy="2589029"/>
          </a:xfrm>
        </p:spPr>
        <p:txBody>
          <a:bodyPr/>
          <a:lstStyle/>
          <a:p>
            <a:r>
              <a:rPr lang="en-AU" altLang="en-US" dirty="0" smtClean="0"/>
              <a:t>Negative studies less likely to be published than ‘Positive’ ones</a:t>
            </a:r>
          </a:p>
          <a:p>
            <a:r>
              <a:rPr lang="en-AU" altLang="en-US" dirty="0" smtClean="0"/>
              <a:t>How does this happen?</a:t>
            </a:r>
          </a:p>
          <a:p>
            <a:r>
              <a:rPr lang="en-AU" altLang="en-US" dirty="0" smtClean="0"/>
              <a:t>Positive studies SUBMITTED 2.5x more often than negative   </a:t>
            </a:r>
            <a:r>
              <a:rPr lang="en-AU" altLang="en-US" sz="2268" dirty="0"/>
              <a:t>(</a:t>
            </a:r>
            <a:r>
              <a:rPr lang="en-AU" altLang="en-US" sz="2268" dirty="0" err="1"/>
              <a:t>Dickersin</a:t>
            </a:r>
            <a:r>
              <a:rPr lang="en-AU" altLang="en-US" sz="2268" dirty="0"/>
              <a:t>, JAMA, 1992</a:t>
            </a:r>
            <a:r>
              <a:rPr lang="en-AU" altLang="en-US" sz="2268" dirty="0" smtClean="0"/>
              <a:t>)</a:t>
            </a:r>
          </a:p>
          <a:p>
            <a:endParaRPr lang="en-AU" altLang="en-US" sz="2268" dirty="0"/>
          </a:p>
        </p:txBody>
      </p:sp>
      <p:grpSp>
        <p:nvGrpSpPr>
          <p:cNvPr id="9"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0"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t>FIND</a:t>
              </a:r>
              <a:endParaRPr lang="en-US" altLang="en-US" sz="1400" b="1" dirty="0"/>
            </a:p>
          </p:txBody>
        </p:sp>
        <p:sp>
          <p:nvSpPr>
            <p:cNvPr id="11"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APPRAISE	</a:t>
              </a:r>
              <a:endParaRPr lang="en-US" altLang="en-US" sz="1400" dirty="0">
                <a:solidFill>
                  <a:srgbClr val="7F7F7F"/>
                </a:solidFill>
              </a:endParaRPr>
            </a:p>
          </p:txBody>
        </p:sp>
        <p:sp>
          <p:nvSpPr>
            <p:cNvPr id="12"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13" name="Rectangle 12"/>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24744959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98578" y="1404458"/>
            <a:ext cx="5307515" cy="462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2019536" y="2667010"/>
            <a:ext cx="4565035" cy="445606"/>
            <a:chOff x="2019536" y="2667010"/>
            <a:chExt cx="4565035" cy="445606"/>
          </a:xfrm>
        </p:grpSpPr>
        <p:cxnSp>
          <p:nvCxnSpPr>
            <p:cNvPr id="9" name="Straight Connector 8"/>
            <p:cNvCxnSpPr/>
            <p:nvPr/>
          </p:nvCxnSpPr>
          <p:spPr>
            <a:xfrm>
              <a:off x="3941656" y="2889813"/>
              <a:ext cx="8008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23069" y="2667010"/>
              <a:ext cx="13615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19536" y="3112616"/>
              <a:ext cx="5606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22725" y="3112616"/>
              <a:ext cx="92069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144339" y="3335420"/>
            <a:ext cx="3959702" cy="1128395"/>
            <a:chOff x="2144339" y="3335420"/>
            <a:chExt cx="3959702" cy="1128395"/>
          </a:xfrm>
        </p:grpSpPr>
        <p:cxnSp>
          <p:nvCxnSpPr>
            <p:cNvPr id="19" name="Straight Connector 18"/>
            <p:cNvCxnSpPr/>
            <p:nvPr/>
          </p:nvCxnSpPr>
          <p:spPr>
            <a:xfrm>
              <a:off x="3070027" y="3335420"/>
              <a:ext cx="5606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80154" y="4226633"/>
              <a:ext cx="35238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44339" y="4449436"/>
              <a:ext cx="64070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87655" y="4463815"/>
              <a:ext cx="5606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69665" y="4463815"/>
              <a:ext cx="5606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5263113" y="3335420"/>
            <a:ext cx="148163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07699" y="4672239"/>
            <a:ext cx="4284924" cy="1136178"/>
            <a:chOff x="2007699" y="4672239"/>
            <a:chExt cx="4284924" cy="1136178"/>
          </a:xfrm>
        </p:grpSpPr>
        <p:cxnSp>
          <p:nvCxnSpPr>
            <p:cNvPr id="32" name="Straight Connector 31"/>
            <p:cNvCxnSpPr/>
            <p:nvPr/>
          </p:nvCxnSpPr>
          <p:spPr>
            <a:xfrm>
              <a:off x="2299845" y="4672239"/>
              <a:ext cx="195249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19536" y="5125590"/>
              <a:ext cx="29302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57904" y="5570404"/>
              <a:ext cx="27347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07699" y="5808417"/>
              <a:ext cx="399240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5130283" y="4925235"/>
            <a:ext cx="155792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31"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t>FIND</a:t>
              </a:r>
              <a:endParaRPr lang="en-US" altLang="en-US" sz="1400" b="1" dirty="0"/>
            </a:p>
          </p:txBody>
        </p:sp>
        <p:sp>
          <p:nvSpPr>
            <p:cNvPr id="33"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APPRAISE	</a:t>
              </a:r>
              <a:endParaRPr lang="en-US" altLang="en-US" sz="1400" dirty="0">
                <a:solidFill>
                  <a:srgbClr val="7F7F7F"/>
                </a:solidFill>
              </a:endParaRPr>
            </a:p>
          </p:txBody>
        </p:sp>
        <p:sp>
          <p:nvSpPr>
            <p:cNvPr id="34"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35" name="Rectangle 34"/>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37422735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32038" y="1293135"/>
            <a:ext cx="7988062" cy="4046224"/>
          </a:xfrm>
        </p:spPr>
        <p:txBody>
          <a:bodyPr/>
          <a:lstStyle/>
          <a:p>
            <a:pPr marL="0" indent="0">
              <a:buClr>
                <a:schemeClr val="tx2"/>
              </a:buClr>
              <a:buNone/>
            </a:pPr>
            <a:r>
              <a:rPr lang="en-GB" sz="2400" b="1" dirty="0" smtClean="0"/>
              <a:t>3. Were </a:t>
            </a:r>
            <a:r>
              <a:rPr lang="en-GB" sz="2400" b="1" dirty="0"/>
              <a:t>the criteria used to select articles for inclusion appropriate?</a:t>
            </a:r>
          </a:p>
          <a:p>
            <a:pPr marL="0" indent="0">
              <a:spcBef>
                <a:spcPts val="0"/>
              </a:spcBef>
              <a:buClr>
                <a:schemeClr val="tx2"/>
              </a:buClr>
              <a:buNone/>
            </a:pPr>
            <a:endParaRPr lang="en-GB" sz="2400" i="1" dirty="0" smtClean="0"/>
          </a:p>
          <a:p>
            <a:pPr marL="0" indent="0">
              <a:spcBef>
                <a:spcPts val="0"/>
              </a:spcBef>
              <a:buClr>
                <a:schemeClr val="tx2"/>
              </a:buClr>
              <a:buNone/>
            </a:pPr>
            <a:r>
              <a:rPr lang="en-GB" sz="2400" i="1" dirty="0" smtClean="0"/>
              <a:t>Look for</a:t>
            </a:r>
          </a:p>
          <a:p>
            <a:pPr marL="0" indent="0">
              <a:spcBef>
                <a:spcPts val="0"/>
              </a:spcBef>
              <a:buClr>
                <a:schemeClr val="tx2"/>
              </a:buClr>
              <a:buNone/>
            </a:pPr>
            <a:endParaRPr lang="en-GB" sz="2400" i="1" dirty="0"/>
          </a:p>
          <a:p>
            <a:pPr marL="918115" lvl="1" indent="-486061">
              <a:buClr>
                <a:schemeClr val="tx2"/>
              </a:buClr>
            </a:pPr>
            <a:r>
              <a:rPr lang="en-GB" sz="2000" dirty="0">
                <a:latin typeface="Calibri" panose="020F0502020204030204" pitchFamily="34" charset="0"/>
              </a:rPr>
              <a:t>Inclusion/exclusion criteria a priori?</a:t>
            </a:r>
          </a:p>
          <a:p>
            <a:pPr marL="918115" lvl="1" indent="-486061">
              <a:buClr>
                <a:schemeClr val="tx2"/>
              </a:buClr>
            </a:pPr>
            <a:r>
              <a:rPr lang="en-GB" sz="2000" dirty="0">
                <a:latin typeface="Calibri" panose="020F0502020204030204" pitchFamily="34" charset="0"/>
              </a:rPr>
              <a:t>Are eligibility criteria related to PICO?</a:t>
            </a:r>
          </a:p>
          <a:p>
            <a:pPr marL="918115" lvl="1" indent="-486061">
              <a:buClr>
                <a:schemeClr val="tx2"/>
              </a:buClr>
            </a:pPr>
            <a:r>
              <a:rPr lang="en-GB" sz="2000" dirty="0">
                <a:latin typeface="Calibri" panose="020F0502020204030204" pitchFamily="34" charset="0"/>
              </a:rPr>
              <a:t>Types of studies?</a:t>
            </a: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580472" y="5738114"/>
            <a:ext cx="1993439" cy="85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2038" y="5334286"/>
            <a:ext cx="1658019" cy="441339"/>
          </a:xfrm>
          <a:prstGeom prst="rect">
            <a:avLst/>
          </a:prstGeom>
          <a:noFill/>
        </p:spPr>
        <p:txBody>
          <a:bodyPr wrap="square" rtlCol="0">
            <a:spAutoFit/>
          </a:bodyPr>
          <a:lstStyle/>
          <a:p>
            <a:pPr eaLnBrk="0" fontAlgn="base" hangingPunct="0">
              <a:spcBef>
                <a:spcPct val="0"/>
              </a:spcBef>
              <a:spcAft>
                <a:spcPct val="0"/>
              </a:spcAft>
            </a:pPr>
            <a:r>
              <a:rPr lang="en-GB" sz="2268" dirty="0" smtClean="0">
                <a:solidFill>
                  <a:srgbClr val="632523"/>
                </a:solidFill>
                <a:ea typeface="ＭＳ Ｐゴシック" pitchFamily="1" charset="-128"/>
              </a:rPr>
              <a:t>Methods</a:t>
            </a:r>
            <a:endParaRPr lang="en-GB" sz="2268" dirty="0">
              <a:solidFill>
                <a:srgbClr val="632523"/>
              </a:solidFill>
              <a:ea typeface="ＭＳ Ｐゴシック" pitchFamily="1" charset="-128"/>
            </a:endParaRPr>
          </a:p>
        </p:txBody>
      </p:sp>
      <p:grpSp>
        <p:nvGrpSpPr>
          <p:cNvPr id="13"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4"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t>FIND</a:t>
              </a:r>
              <a:endParaRPr lang="en-US" altLang="en-US" sz="1400" b="1" dirty="0"/>
            </a:p>
          </p:txBody>
        </p:sp>
        <p:sp>
          <p:nvSpPr>
            <p:cNvPr id="15"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APPRAISE	</a:t>
              </a:r>
              <a:endParaRPr lang="en-US" altLang="en-US" sz="1400" dirty="0">
                <a:solidFill>
                  <a:srgbClr val="7F7F7F"/>
                </a:solidFill>
              </a:endParaRPr>
            </a:p>
          </p:txBody>
        </p:sp>
        <p:sp>
          <p:nvSpPr>
            <p:cNvPr id="16"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17" name="Rectangle 16"/>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37296332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8"/>
          <p:cNvGrpSpPr>
            <a:grpSpLocks/>
          </p:cNvGrpSpPr>
          <p:nvPr/>
        </p:nvGrpSpPr>
        <p:grpSpPr bwMode="auto">
          <a:xfrm>
            <a:off x="255588" y="946150"/>
            <a:ext cx="4818062" cy="3238500"/>
            <a:chOff x="4211960" y="3933056"/>
            <a:chExt cx="4400550" cy="2805286"/>
          </a:xfrm>
        </p:grpSpPr>
        <p:pic>
          <p:nvPicPr>
            <p:cNvPr id="7578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1960" y="3933056"/>
              <a:ext cx="4400550" cy="280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11960" y="4653629"/>
              <a:ext cx="4400550" cy="172717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32100" eaLnBrk="0" hangingPunct="0">
                <a:defRPr/>
              </a:pPr>
              <a:endParaRPr lang="en-GB" sz="2268">
                <a:solidFill>
                  <a:srgbClr val="292934"/>
                </a:solidFill>
              </a:endParaRPr>
            </a:p>
          </p:txBody>
        </p:sp>
      </p:grpSp>
      <p:grpSp>
        <p:nvGrpSpPr>
          <p:cNvPr id="3" name="Group 2"/>
          <p:cNvGrpSpPr>
            <a:grpSpLocks/>
          </p:cNvGrpSpPr>
          <p:nvPr/>
        </p:nvGrpSpPr>
        <p:grpSpPr bwMode="auto">
          <a:xfrm>
            <a:off x="3181350" y="3771900"/>
            <a:ext cx="5307013" cy="2328863"/>
            <a:chOff x="3181350" y="3771900"/>
            <a:chExt cx="5307013" cy="2328863"/>
          </a:xfrm>
        </p:grpSpPr>
        <p:pic>
          <p:nvPicPr>
            <p:cNvPr id="7577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81350" y="3771900"/>
              <a:ext cx="5307013"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3605213" y="5624513"/>
              <a:ext cx="3786187" cy="27305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32100" eaLnBrk="0" hangingPunct="0">
                <a:defRPr/>
              </a:pPr>
              <a:endParaRPr lang="en-GB" sz="2268">
                <a:solidFill>
                  <a:srgbClr val="292934"/>
                </a:solidFill>
              </a:endParaRPr>
            </a:p>
          </p:txBody>
        </p:sp>
      </p:grpSp>
      <p:sp>
        <p:nvSpPr>
          <p:cNvPr id="9" name="Equal 8"/>
          <p:cNvSpPr/>
          <p:nvPr/>
        </p:nvSpPr>
        <p:spPr>
          <a:xfrm rot="5400000">
            <a:off x="3081304" y="1698843"/>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nvGrpSpPr>
          <p:cNvPr id="15"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6"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t>FIND</a:t>
              </a:r>
              <a:endParaRPr lang="en-US" altLang="en-US" sz="1400" b="1" dirty="0"/>
            </a:p>
          </p:txBody>
        </p:sp>
        <p:sp>
          <p:nvSpPr>
            <p:cNvPr id="17"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APPRAISE	</a:t>
              </a:r>
              <a:endParaRPr lang="en-US" altLang="en-US" sz="1400" dirty="0">
                <a:solidFill>
                  <a:srgbClr val="7F7F7F"/>
                </a:solidFill>
              </a:endParaRPr>
            </a:p>
          </p:txBody>
        </p:sp>
        <p:sp>
          <p:nvSpPr>
            <p:cNvPr id="18"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19" name="Rectangle 18"/>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2129547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50" y="1294775"/>
            <a:ext cx="7431291" cy="4250288"/>
          </a:xfrm>
          <a:prstGeom prst="rect">
            <a:avLst/>
          </a:prstGeom>
        </p:spPr>
        <p:txBody>
          <a:bodyPr lIns="86420" tIns="43210" rIns="86420" bIns="43210"/>
          <a:lst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marL="0" indent="0">
              <a:buNone/>
            </a:pPr>
            <a:r>
              <a:rPr lang="en-US" sz="2800" dirty="0" smtClean="0">
                <a:solidFill>
                  <a:srgbClr val="000000"/>
                </a:solidFill>
              </a:rPr>
              <a:t>Show some techniques/tips for critical appraisal of systematic reviews</a:t>
            </a:r>
          </a:p>
          <a:p>
            <a:pPr marL="0" indent="0">
              <a:buNone/>
            </a:pPr>
            <a:endParaRPr lang="en-US" sz="2800" dirty="0" smtClean="0">
              <a:solidFill>
                <a:srgbClr val="000000"/>
              </a:solidFill>
            </a:endParaRPr>
          </a:p>
          <a:p>
            <a:pPr marL="0" indent="0">
              <a:buNone/>
            </a:pPr>
            <a:r>
              <a:rPr lang="en-US" sz="2800" dirty="0" smtClean="0">
                <a:solidFill>
                  <a:srgbClr val="000000"/>
                </a:solidFill>
              </a:rPr>
              <a:t>Help you plan your own 1 ½ hour teaching critical appraisal</a:t>
            </a:r>
          </a:p>
          <a:p>
            <a:pPr marL="0" indent="0">
              <a:buNone/>
            </a:pPr>
            <a:endParaRPr lang="en-US" sz="2800" dirty="0">
              <a:solidFill>
                <a:srgbClr val="000000"/>
              </a:solidFill>
            </a:endParaRPr>
          </a:p>
          <a:p>
            <a:pPr marL="0" indent="0">
              <a:buNone/>
            </a:pPr>
            <a:r>
              <a:rPr lang="en-US" sz="2800" dirty="0" smtClean="0">
                <a:solidFill>
                  <a:srgbClr val="000000"/>
                </a:solidFill>
              </a:rPr>
              <a:t>Have some fun and help make teaching critical appraisal of systematic reviews easier</a:t>
            </a:r>
          </a:p>
        </p:txBody>
      </p:sp>
      <p:sp>
        <p:nvSpPr>
          <p:cNvPr id="3" name="Rectangle 2"/>
          <p:cNvSpPr/>
          <p:nvPr/>
        </p:nvSpPr>
        <p:spPr>
          <a:xfrm>
            <a:off x="214487" y="153001"/>
            <a:ext cx="1772177" cy="523220"/>
          </a:xfrm>
          <a:prstGeom prst="rect">
            <a:avLst/>
          </a:prstGeom>
        </p:spPr>
        <p:txBody>
          <a:bodyPr wrap="none">
            <a:spAutoFit/>
          </a:bodyPr>
          <a:lstStyle/>
          <a:p>
            <a:r>
              <a:rPr lang="en-US" sz="2800" i="1" dirty="0" smtClean="0">
                <a:solidFill>
                  <a:srgbClr val="632523"/>
                </a:solidFill>
              </a:rPr>
              <a:t>Objectives</a:t>
            </a:r>
            <a:endParaRPr lang="en-US" sz="2800" i="1" dirty="0">
              <a:solidFill>
                <a:srgbClr val="632523"/>
              </a:solidFill>
            </a:endParaRPr>
          </a:p>
        </p:txBody>
      </p:sp>
    </p:spTree>
    <p:extLst>
      <p:ext uri="{BB962C8B-B14F-4D97-AF65-F5344CB8AC3E}">
        <p14:creationId xmlns:p14="http://schemas.microsoft.com/office/powerpoint/2010/main" val="27552585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56103" y="3369734"/>
            <a:ext cx="4657670" cy="2806546"/>
          </a:xfrm>
          <a:prstGeom prst="rect">
            <a:avLst/>
          </a:prstGeom>
        </p:spPr>
      </p:pic>
      <p:sp>
        <p:nvSpPr>
          <p:cNvPr id="3" name="Content Placeholder 2"/>
          <p:cNvSpPr>
            <a:spLocks noGrp="1"/>
          </p:cNvSpPr>
          <p:nvPr>
            <p:ph idx="1"/>
          </p:nvPr>
        </p:nvSpPr>
        <p:spPr>
          <a:xfrm>
            <a:off x="1257690" y="2325232"/>
            <a:ext cx="6273562" cy="694390"/>
          </a:xfrm>
        </p:spPr>
        <p:txBody>
          <a:bodyPr/>
          <a:lstStyle/>
          <a:p>
            <a:pPr marL="0" indent="0" algn="ctr">
              <a:buNone/>
            </a:pPr>
            <a:r>
              <a:rPr lang="en-GB" sz="4800" dirty="0" smtClean="0"/>
              <a:t>Is it worth continuing?</a:t>
            </a:r>
            <a:endParaRPr lang="en-GB" sz="4800" dirty="0"/>
          </a:p>
        </p:txBody>
      </p:sp>
      <p:pic>
        <p:nvPicPr>
          <p:cNvPr id="4" name="Picture 3" descr="Screen Shot 2015-09-16 at 09.21.3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933091">
            <a:off x="250733" y="165992"/>
            <a:ext cx="2279735" cy="2120313"/>
          </a:xfrm>
          <a:prstGeom prst="rect">
            <a:avLst/>
          </a:prstGeom>
        </p:spPr>
      </p:pic>
    </p:spTree>
    <p:extLst>
      <p:ext uri="{BB962C8B-B14F-4D97-AF65-F5344CB8AC3E}">
        <p14:creationId xmlns:p14="http://schemas.microsoft.com/office/powerpoint/2010/main" val="15277904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32038" y="1133891"/>
            <a:ext cx="7988062" cy="4046224"/>
          </a:xfrm>
        </p:spPr>
        <p:txBody>
          <a:bodyPr/>
          <a:lstStyle/>
          <a:p>
            <a:pPr marL="0" indent="0">
              <a:buClr>
                <a:schemeClr val="tx2"/>
              </a:buClr>
              <a:buNone/>
            </a:pPr>
            <a:r>
              <a:rPr lang="en-GB" sz="2400" b="1" dirty="0" smtClean="0"/>
              <a:t>4. </a:t>
            </a:r>
            <a:r>
              <a:rPr lang="en-GB" sz="2400" b="1" dirty="0"/>
              <a:t>Were the </a:t>
            </a:r>
            <a:r>
              <a:rPr lang="en-GB" sz="2400" b="1" dirty="0" smtClean="0"/>
              <a:t>included studies sufficiently valid for the type of question?</a:t>
            </a:r>
            <a:endParaRPr lang="en-GB" sz="2400" b="1" dirty="0"/>
          </a:p>
          <a:p>
            <a:pPr marL="0" indent="0">
              <a:spcBef>
                <a:spcPts val="0"/>
              </a:spcBef>
              <a:buClr>
                <a:schemeClr val="tx2"/>
              </a:buClr>
              <a:buNone/>
            </a:pPr>
            <a:endParaRPr lang="en-GB" sz="2400" i="1" dirty="0"/>
          </a:p>
          <a:p>
            <a:pPr marL="0" indent="0">
              <a:spcBef>
                <a:spcPts val="0"/>
              </a:spcBef>
              <a:buClr>
                <a:schemeClr val="tx2"/>
              </a:buClr>
              <a:buNone/>
            </a:pPr>
            <a:r>
              <a:rPr lang="en-GB" sz="2400" i="1" dirty="0"/>
              <a:t>Look for</a:t>
            </a:r>
          </a:p>
          <a:p>
            <a:pPr marL="0" indent="0">
              <a:spcBef>
                <a:spcPts val="0"/>
              </a:spcBef>
              <a:buClr>
                <a:schemeClr val="tx2"/>
              </a:buClr>
              <a:buNone/>
            </a:pPr>
            <a:endParaRPr lang="en-GB" sz="2400" i="1" dirty="0"/>
          </a:p>
          <a:p>
            <a:pPr marL="918115" lvl="1" indent="-486061">
              <a:buClr>
                <a:schemeClr val="tx2"/>
              </a:buClr>
            </a:pPr>
            <a:r>
              <a:rPr lang="en-GB" sz="2000" dirty="0" smtClean="0">
                <a:latin typeface="Calibri" panose="020F0502020204030204" pitchFamily="34" charset="0"/>
              </a:rPr>
              <a:t>Criteria for quality assessment defined?</a:t>
            </a:r>
          </a:p>
          <a:p>
            <a:pPr marL="918115" lvl="1" indent="-486061">
              <a:buClr>
                <a:schemeClr val="tx2"/>
              </a:buClr>
            </a:pPr>
            <a:r>
              <a:rPr lang="en-GB" sz="2000" dirty="0" smtClean="0">
                <a:latin typeface="Calibri" panose="020F0502020204030204" pitchFamily="34" charset="0"/>
              </a:rPr>
              <a:t>Appropriate for the question?</a:t>
            </a:r>
          </a:p>
          <a:p>
            <a:pPr marL="918115" lvl="1" indent="-486061">
              <a:buClr>
                <a:schemeClr val="tx2"/>
              </a:buClr>
            </a:pPr>
            <a:r>
              <a:rPr lang="en-GB" sz="2000" dirty="0" smtClean="0">
                <a:latin typeface="Calibri" panose="020F0502020204030204" pitchFamily="34" charset="0"/>
              </a:rPr>
              <a:t>Were the assessment results provided?</a:t>
            </a:r>
            <a:endParaRPr lang="en-GB" sz="2000" dirty="0">
              <a:latin typeface="Calibri" panose="020F0502020204030204" pitchFamily="34" charset="0"/>
            </a:endParaRPr>
          </a:p>
        </p:txBody>
      </p:sp>
      <p:sp>
        <p:nvSpPr>
          <p:cNvPr id="2" name="TextBox 1"/>
          <p:cNvSpPr txBox="1"/>
          <p:nvPr/>
        </p:nvSpPr>
        <p:spPr>
          <a:xfrm>
            <a:off x="729928" y="5465127"/>
            <a:ext cx="2468467" cy="441339"/>
          </a:xfrm>
          <a:prstGeom prst="rect">
            <a:avLst/>
          </a:prstGeom>
          <a:noFill/>
        </p:spPr>
        <p:txBody>
          <a:bodyPr wrap="square" rtlCol="0">
            <a:spAutoFit/>
          </a:bodyPr>
          <a:lstStyle/>
          <a:p>
            <a:pPr eaLnBrk="0" fontAlgn="base" hangingPunct="0">
              <a:spcBef>
                <a:spcPct val="0"/>
              </a:spcBef>
              <a:spcAft>
                <a:spcPct val="0"/>
              </a:spcAft>
            </a:pPr>
            <a:r>
              <a:rPr lang="en-GB" sz="2268" dirty="0" smtClean="0">
                <a:solidFill>
                  <a:srgbClr val="632523"/>
                </a:solidFill>
                <a:ea typeface="ＭＳ Ｐゴシック" pitchFamily="1" charset="-128"/>
              </a:rPr>
              <a:t>Methods, Results</a:t>
            </a:r>
            <a:endParaRPr lang="en-GB" sz="2268" dirty="0">
              <a:solidFill>
                <a:srgbClr val="632523"/>
              </a:solidFill>
              <a:ea typeface="ＭＳ Ｐゴシック" pitchFamily="1" charset="-128"/>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580472" y="5738114"/>
            <a:ext cx="1993439" cy="85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7"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8"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solidFill>
                    <a:srgbClr val="000000"/>
                  </a:solidFill>
                </a:rPr>
                <a:t>APPRAISE</a:t>
              </a:r>
              <a:r>
                <a:rPr lang="en-GB" altLang="en-US" sz="1400" dirty="0" smtClean="0">
                  <a:solidFill>
                    <a:srgbClr val="7F7F7F"/>
                  </a:solidFill>
                </a:rPr>
                <a:t>	</a:t>
              </a:r>
              <a:endParaRPr lang="en-US" altLang="en-US" sz="1400" dirty="0">
                <a:solidFill>
                  <a:srgbClr val="7F7F7F"/>
                </a:solidFill>
              </a:endParaRPr>
            </a:p>
          </p:txBody>
        </p:sp>
        <p:sp>
          <p:nvSpPr>
            <p:cNvPr id="9"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10" name="Rectangle 9"/>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9251230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81768" y="2167618"/>
            <a:ext cx="6404403" cy="306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1255231"/>
            <a:ext cx="5573486" cy="461665"/>
          </a:xfrm>
          <a:prstGeom prst="rect">
            <a:avLst/>
          </a:prstGeom>
        </p:spPr>
        <p:txBody>
          <a:bodyPr wrap="square">
            <a:spAutoFit/>
          </a:bodyPr>
          <a:lstStyle/>
          <a:p>
            <a:pPr marL="918115" lvl="1" indent="-486061">
              <a:buClr>
                <a:schemeClr val="tx2"/>
              </a:buClr>
            </a:pPr>
            <a:r>
              <a:rPr lang="en-GB" sz="2400" dirty="0">
                <a:latin typeface="Calibri" panose="020F0502020204030204" pitchFamily="34" charset="0"/>
              </a:rPr>
              <a:t>Criteria for quality assessment defined?</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001680" y="3967920"/>
              <a:ext cx="3446280" cy="198720"/>
            </p14:xfrm>
          </p:contentPart>
        </mc:Choice>
        <mc:Fallback xmlns="">
          <p:pic>
            <p:nvPicPr>
              <p:cNvPr id="2" name="Ink 1"/>
              <p:cNvPicPr/>
              <p:nvPr/>
            </p:nvPicPr>
            <p:blipFill>
              <a:blip r:embed="rId5"/>
              <a:stretch>
                <a:fillRect/>
              </a:stretch>
            </p:blipFill>
            <p:spPr>
              <a:xfrm>
                <a:off x="2985840" y="3904560"/>
                <a:ext cx="3477960" cy="325440"/>
              </a:xfrm>
              <a:prstGeom prst="rect">
                <a:avLst/>
              </a:prstGeom>
            </p:spPr>
          </p:pic>
        </mc:Fallback>
      </mc:AlternateContent>
      <p:grpSp>
        <p:nvGrpSpPr>
          <p:cNvPr id="5"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6"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7"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solidFill>
                    <a:srgbClr val="000000"/>
                  </a:solidFill>
                </a:rPr>
                <a:t>APPRAISE</a:t>
              </a:r>
              <a:r>
                <a:rPr lang="en-GB" altLang="en-US" sz="1400" dirty="0" smtClean="0">
                  <a:solidFill>
                    <a:srgbClr val="7F7F7F"/>
                  </a:solidFill>
                </a:rPr>
                <a:t>	</a:t>
              </a:r>
              <a:endParaRPr lang="en-US" altLang="en-US" sz="1400" dirty="0">
                <a:solidFill>
                  <a:srgbClr val="7F7F7F"/>
                </a:solidFill>
              </a:endParaRPr>
            </a:p>
          </p:txBody>
        </p:sp>
        <p:sp>
          <p:nvSpPr>
            <p:cNvPr id="8"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9" name="Rectangle 8"/>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8720590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7180" y="3337984"/>
            <a:ext cx="5482190" cy="694390"/>
          </a:xfrm>
        </p:spPr>
        <p:txBody>
          <a:bodyPr/>
          <a:lstStyle/>
          <a:p>
            <a:pPr marL="0" indent="0" algn="ctr">
              <a:buNone/>
            </a:pPr>
            <a:r>
              <a:rPr lang="en-GB" sz="4800" dirty="0"/>
              <a:t>D</a:t>
            </a:r>
            <a:r>
              <a:rPr lang="en-GB" sz="4800" dirty="0" smtClean="0"/>
              <a:t>o your homework</a:t>
            </a:r>
            <a:endParaRPr lang="en-GB" sz="4800" dirty="0"/>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524246" y="995726"/>
            <a:ext cx="2279735" cy="2120313"/>
          </a:xfrm>
          <a:prstGeom prst="rect">
            <a:avLst/>
          </a:prstGeom>
        </p:spPr>
      </p:pic>
      <p:grpSp>
        <p:nvGrpSpPr>
          <p:cNvPr id="5"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6"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7"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solidFill>
                    <a:srgbClr val="000000"/>
                  </a:solidFill>
                </a:rPr>
                <a:t>APPRAISE</a:t>
              </a:r>
              <a:r>
                <a:rPr lang="en-GB" altLang="en-US" sz="1400" dirty="0" smtClean="0">
                  <a:solidFill>
                    <a:srgbClr val="7F7F7F"/>
                  </a:solidFill>
                </a:rPr>
                <a:t>	</a:t>
              </a:r>
              <a:endParaRPr lang="en-US" altLang="en-US" sz="1400" dirty="0">
                <a:solidFill>
                  <a:srgbClr val="7F7F7F"/>
                </a:solidFill>
              </a:endParaRPr>
            </a:p>
          </p:txBody>
        </p:sp>
        <p:sp>
          <p:nvSpPr>
            <p:cNvPr id="8"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9" name="Rectangle 8"/>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19794029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10 at 00.19.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880774"/>
            <a:ext cx="8640763" cy="3915495"/>
          </a:xfrm>
          <a:prstGeom prst="rect">
            <a:avLst/>
          </a:prstGeom>
        </p:spPr>
      </p:pic>
      <p:sp>
        <p:nvSpPr>
          <p:cNvPr id="9" name="Rectangle 8"/>
          <p:cNvSpPr/>
          <p:nvPr/>
        </p:nvSpPr>
        <p:spPr>
          <a:xfrm>
            <a:off x="1462488" y="5078892"/>
            <a:ext cx="6532326" cy="4763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7">
              <a:ln>
                <a:solidFill>
                  <a:srgbClr val="D2533C"/>
                </a:solidFill>
              </a:ln>
              <a:solidFill>
                <a:schemeClr val="tx2"/>
              </a:solidFill>
            </a:endParaRPr>
          </a:p>
        </p:txBody>
      </p:sp>
      <p:sp>
        <p:nvSpPr>
          <p:cNvPr id="11" name="Rectangle 2"/>
          <p:cNvSpPr>
            <a:spLocks noGrp="1" noChangeArrowheads="1"/>
          </p:cNvSpPr>
          <p:nvPr>
            <p:ph type="title"/>
          </p:nvPr>
        </p:nvSpPr>
        <p:spPr>
          <a:xfrm>
            <a:off x="179647" y="659109"/>
            <a:ext cx="5597039" cy="1103134"/>
          </a:xfrm>
        </p:spPr>
        <p:txBody>
          <a:bodyPr>
            <a:normAutofit fontScale="90000"/>
          </a:bodyPr>
          <a:lstStyle/>
          <a:p>
            <a:pPr algn="l" eaLnBrk="1" hangingPunct="1">
              <a:lnSpc>
                <a:spcPct val="150000"/>
              </a:lnSpc>
            </a:pPr>
            <a:r>
              <a:rPr lang="en-US" sz="2400" dirty="0" smtClean="0">
                <a:latin typeface="+mn-lt"/>
              </a:rPr>
              <a:t>Appropriate for the question?</a:t>
            </a:r>
            <a:br>
              <a:rPr lang="en-US" sz="2400" dirty="0" smtClean="0">
                <a:latin typeface="+mn-lt"/>
              </a:rPr>
            </a:br>
            <a:r>
              <a:rPr lang="en-US" sz="2400" dirty="0" smtClean="0">
                <a:latin typeface="+mn-lt"/>
              </a:rPr>
              <a:t>Were </a:t>
            </a:r>
            <a:r>
              <a:rPr lang="en-US" sz="2400" dirty="0">
                <a:latin typeface="+mn-lt"/>
              </a:rPr>
              <a:t>assessment results provided?</a:t>
            </a:r>
          </a:p>
        </p:txBody>
      </p:sp>
      <p:grpSp>
        <p:nvGrpSpPr>
          <p:cNvPr id="17"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8"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19"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smtClean="0">
                  <a:solidFill>
                    <a:srgbClr val="000000"/>
                  </a:solidFill>
                </a:rPr>
                <a:t>APPRAISE</a:t>
              </a:r>
              <a:r>
                <a:rPr lang="en-GB" altLang="en-US" sz="1400" dirty="0" smtClean="0">
                  <a:solidFill>
                    <a:srgbClr val="7F7F7F"/>
                  </a:solidFill>
                </a:rPr>
                <a:t>	</a:t>
              </a:r>
              <a:endParaRPr lang="en-US" altLang="en-US" sz="1400" dirty="0">
                <a:solidFill>
                  <a:srgbClr val="7F7F7F"/>
                </a:solidFill>
              </a:endParaRPr>
            </a:p>
          </p:txBody>
        </p:sp>
        <p:sp>
          <p:nvSpPr>
            <p:cNvPr id="20"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smtClean="0">
                  <a:solidFill>
                    <a:srgbClr val="7F7F7F"/>
                  </a:solidFill>
                </a:rPr>
                <a:t>SYNTHESISE</a:t>
              </a:r>
              <a:endParaRPr lang="en-US" altLang="en-US" sz="1400" dirty="0">
                <a:solidFill>
                  <a:srgbClr val="7F7F7F"/>
                </a:solidFill>
              </a:endParaRPr>
            </a:p>
          </p:txBody>
        </p:sp>
        <p:sp>
          <p:nvSpPr>
            <p:cNvPr id="21" name="Rectangle 20"/>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1690082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32038" y="1231916"/>
            <a:ext cx="7988062" cy="4046224"/>
          </a:xfrm>
        </p:spPr>
        <p:txBody>
          <a:bodyPr/>
          <a:lstStyle/>
          <a:p>
            <a:pPr marL="0" indent="0">
              <a:buClr>
                <a:schemeClr val="tx2"/>
              </a:buClr>
              <a:buNone/>
            </a:pPr>
            <a:r>
              <a:rPr lang="en-GB" sz="2400" b="1" dirty="0" smtClean="0"/>
              <a:t>5. Were the results similar from study to study?</a:t>
            </a:r>
            <a:endParaRPr lang="en-GB" sz="2400" b="1" dirty="0"/>
          </a:p>
          <a:p>
            <a:pPr marL="0" indent="0">
              <a:spcBef>
                <a:spcPts val="0"/>
              </a:spcBef>
              <a:buClr>
                <a:schemeClr val="tx2"/>
              </a:buClr>
              <a:buNone/>
            </a:pPr>
            <a:endParaRPr lang="en-GB" sz="2400" i="1" dirty="0"/>
          </a:p>
          <a:p>
            <a:pPr marL="0" indent="0">
              <a:spcBef>
                <a:spcPts val="0"/>
              </a:spcBef>
              <a:buClr>
                <a:schemeClr val="tx2"/>
              </a:buClr>
              <a:buNone/>
            </a:pPr>
            <a:r>
              <a:rPr lang="en-GB" sz="2400" i="1" dirty="0" smtClean="0"/>
              <a:t>Consider whether</a:t>
            </a:r>
            <a:endParaRPr lang="en-GB" sz="2400" i="1" dirty="0"/>
          </a:p>
          <a:p>
            <a:pPr marL="918115" lvl="1" indent="-486061">
              <a:buClr>
                <a:schemeClr val="tx2"/>
              </a:buClr>
            </a:pPr>
            <a:r>
              <a:rPr lang="en-GB" sz="2000" dirty="0" smtClean="0">
                <a:latin typeface="Calibri" panose="020F0502020204030204" pitchFamily="34" charset="0"/>
              </a:rPr>
              <a:t>The results of all the included studies are clearly displayed</a:t>
            </a:r>
            <a:endParaRPr lang="en-GB" sz="2000" dirty="0">
              <a:latin typeface="Calibri" panose="020F0502020204030204" pitchFamily="34" charset="0"/>
            </a:endParaRPr>
          </a:p>
          <a:p>
            <a:pPr marL="918115" lvl="1" indent="-486061">
              <a:buClr>
                <a:schemeClr val="tx2"/>
              </a:buClr>
            </a:pPr>
            <a:r>
              <a:rPr lang="en-GB" sz="2000" dirty="0" smtClean="0">
                <a:latin typeface="Calibri" panose="020F0502020204030204" pitchFamily="34" charset="0"/>
              </a:rPr>
              <a:t>The results are combined (meta-analysis)</a:t>
            </a:r>
          </a:p>
          <a:p>
            <a:pPr marL="1081088" lvl="2" indent="-177800">
              <a:buClr>
                <a:schemeClr val="tx2"/>
              </a:buClr>
              <a:buFont typeface="Wingdings" charset="2"/>
              <a:buChar char="§"/>
            </a:pPr>
            <a:r>
              <a:rPr lang="en-GB" sz="1600" i="1" dirty="0" smtClean="0">
                <a:latin typeface="Calibri" panose="020F0502020204030204" pitchFamily="34" charset="0"/>
              </a:rPr>
              <a:t>Are studies sufficiently similar</a:t>
            </a:r>
            <a:endParaRPr lang="en-GB" sz="1600" i="1" dirty="0">
              <a:latin typeface="Calibri" panose="020F0502020204030204" pitchFamily="34" charset="0"/>
            </a:endParaRPr>
          </a:p>
          <a:p>
            <a:pPr marL="918115" lvl="1" indent="-486061">
              <a:buClr>
                <a:schemeClr val="tx2"/>
              </a:buClr>
            </a:pPr>
            <a:r>
              <a:rPr lang="en-GB" sz="2000" dirty="0" smtClean="0">
                <a:latin typeface="Calibri" panose="020F0502020204030204" pitchFamily="34" charset="0"/>
              </a:rPr>
              <a:t>The reasons for any variations in results are discussed</a:t>
            </a:r>
            <a:endParaRPr lang="en-US" sz="2000" dirty="0">
              <a:latin typeface="Calibri" panose="020F0502020204030204" pitchFamily="34" charset="0"/>
            </a:endParaRPr>
          </a:p>
        </p:txBody>
      </p:sp>
      <p:sp>
        <p:nvSpPr>
          <p:cNvPr id="11" name="Title 2"/>
          <p:cNvSpPr txBox="1">
            <a:spLocks/>
          </p:cNvSpPr>
          <p:nvPr/>
        </p:nvSpPr>
        <p:spPr>
          <a:xfrm>
            <a:off x="432038" y="948319"/>
            <a:ext cx="5892562" cy="667465"/>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endParaRPr lang="en-GB" sz="3400" dirty="0">
              <a:solidFill>
                <a:srgbClr val="632523"/>
              </a:solidFill>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580472" y="5738114"/>
            <a:ext cx="1993439" cy="85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7"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8"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9"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0" name="Rectangle 9"/>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41311754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729525" y="1044201"/>
            <a:ext cx="3083370" cy="697830"/>
          </a:xfrm>
        </p:spPr>
        <p:txBody>
          <a:bodyPr/>
          <a:lstStyle/>
          <a:p>
            <a:pPr eaLnBrk="1" hangingPunct="1"/>
            <a:r>
              <a:rPr lang="en-GB" altLang="en-US" sz="3600" dirty="0" smtClean="0">
                <a:solidFill>
                  <a:srgbClr val="632523"/>
                </a:solidFill>
              </a:rPr>
              <a:t>Meta-analysis</a:t>
            </a:r>
            <a:endParaRPr lang="en-US" altLang="en-US" sz="3600" dirty="0" smtClean="0">
              <a:solidFill>
                <a:srgbClr val="632523"/>
              </a:solidFill>
            </a:endParaRPr>
          </a:p>
        </p:txBody>
      </p:sp>
      <p:sp>
        <p:nvSpPr>
          <p:cNvPr id="66563" name="Rectangle 3"/>
          <p:cNvSpPr>
            <a:spLocks noGrp="1" noChangeArrowheads="1"/>
          </p:cNvSpPr>
          <p:nvPr>
            <p:ph type="body" idx="1"/>
          </p:nvPr>
        </p:nvSpPr>
        <p:spPr>
          <a:xfrm>
            <a:off x="324853" y="1925053"/>
            <a:ext cx="7892715" cy="4113691"/>
          </a:xfrm>
        </p:spPr>
        <p:txBody>
          <a:bodyPr/>
          <a:lstStyle/>
          <a:p>
            <a:pPr marL="0" indent="0" eaLnBrk="1" hangingPunct="1">
              <a:buNone/>
            </a:pPr>
            <a:r>
              <a:rPr lang="en-US" altLang="en-US" sz="3200" i="1" dirty="0" smtClean="0"/>
              <a:t>= calculated “best guess” of the true effect size</a:t>
            </a:r>
          </a:p>
          <a:p>
            <a:pPr>
              <a:spcBef>
                <a:spcPts val="1800"/>
              </a:spcBef>
            </a:pPr>
            <a:r>
              <a:rPr lang="en-US" altLang="en-US" sz="2400" dirty="0" smtClean="0"/>
              <a:t>The statistical combination of the results gives a pooled, weighted average of the primary results</a:t>
            </a:r>
          </a:p>
          <a:p>
            <a:pPr>
              <a:spcBef>
                <a:spcPts val="1200"/>
              </a:spcBef>
            </a:pPr>
            <a:r>
              <a:rPr lang="en-US" altLang="en-US" sz="2400" dirty="0" smtClean="0"/>
              <a:t>It weights the effect size (result) of each study in relation to sample size of the study</a:t>
            </a:r>
          </a:p>
          <a:p>
            <a:pPr>
              <a:spcBef>
                <a:spcPts val="1200"/>
              </a:spcBef>
            </a:pPr>
            <a:r>
              <a:rPr lang="en-US" altLang="en-US" sz="2400" dirty="0" smtClean="0"/>
              <a:t>Optional part of SR</a:t>
            </a:r>
            <a:endParaRPr lang="en-US" altLang="en-US" sz="2400" dirty="0"/>
          </a:p>
        </p:txBody>
      </p:sp>
      <p:grpSp>
        <p:nvGrpSpPr>
          <p:cNvPr id="4" name="Group 3"/>
          <p:cNvGrpSpPr/>
          <p:nvPr/>
        </p:nvGrpSpPr>
        <p:grpSpPr>
          <a:xfrm>
            <a:off x="4790493" y="4111450"/>
            <a:ext cx="3628291" cy="2371900"/>
            <a:chOff x="4387850" y="3254007"/>
            <a:chExt cx="4648200" cy="3581400"/>
          </a:xfrm>
        </p:grpSpPr>
        <p:sp>
          <p:nvSpPr>
            <p:cNvPr id="5" name="Oval 5"/>
            <p:cNvSpPr>
              <a:spLocks noChangeArrowheads="1"/>
            </p:cNvSpPr>
            <p:nvPr/>
          </p:nvSpPr>
          <p:spPr bwMode="auto">
            <a:xfrm>
              <a:off x="4387850" y="3254007"/>
              <a:ext cx="3810000" cy="3505200"/>
            </a:xfrm>
            <a:prstGeom prst="ellipse">
              <a:avLst/>
            </a:prstGeom>
            <a:solidFill>
              <a:schemeClr val="tx1"/>
            </a:solidFill>
            <a:ln w="9525">
              <a:solidFill>
                <a:schemeClr val="bg2"/>
              </a:solidFill>
              <a:round/>
              <a:headEnd/>
              <a:tailEnd/>
            </a:ln>
          </p:spPr>
          <p:txBody>
            <a:bodyPr wrap="none" anchor="ctr"/>
            <a:lstStyle/>
            <a:p>
              <a:pPr algn="ctr" eaLnBrk="1" hangingPunct="1"/>
              <a:endParaRPr lang="en-US" sz="1600">
                <a:solidFill>
                  <a:schemeClr val="accent1"/>
                </a:solidFill>
              </a:endParaRPr>
            </a:p>
          </p:txBody>
        </p:sp>
        <p:sp>
          <p:nvSpPr>
            <p:cNvPr id="6" name="Oval 6"/>
            <p:cNvSpPr>
              <a:spLocks noChangeArrowheads="1"/>
            </p:cNvSpPr>
            <p:nvPr/>
          </p:nvSpPr>
          <p:spPr bwMode="auto">
            <a:xfrm>
              <a:off x="6521450" y="4549407"/>
              <a:ext cx="2514600" cy="2286000"/>
            </a:xfrm>
            <a:prstGeom prst="ellipse">
              <a:avLst/>
            </a:prstGeom>
            <a:solidFill>
              <a:srgbClr val="FFFF99">
                <a:alpha val="50195"/>
              </a:srgbClr>
            </a:solidFill>
            <a:ln w="9525">
              <a:solidFill>
                <a:schemeClr val="bg2"/>
              </a:solidFill>
              <a:round/>
              <a:headEnd/>
              <a:tailEnd/>
            </a:ln>
          </p:spPr>
          <p:txBody>
            <a:bodyPr wrap="none" anchor="ctr"/>
            <a:lstStyle/>
            <a:p>
              <a:endParaRPr lang="en-US" sz="1600"/>
            </a:p>
          </p:txBody>
        </p:sp>
        <p:sp>
          <p:nvSpPr>
            <p:cNvPr id="7" name="Text Box 7"/>
            <p:cNvSpPr txBox="1">
              <a:spLocks noChangeArrowheads="1"/>
            </p:cNvSpPr>
            <p:nvPr/>
          </p:nvSpPr>
          <p:spPr bwMode="auto">
            <a:xfrm>
              <a:off x="4767306" y="3860310"/>
              <a:ext cx="3047963" cy="6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GB" sz="2000" dirty="0">
                  <a:solidFill>
                    <a:schemeClr val="accent5">
                      <a:lumMod val="40000"/>
                      <a:lumOff val="60000"/>
                    </a:schemeClr>
                  </a:solidFill>
                  <a:latin typeface="Arial" panose="020B0604020202020204" pitchFamily="34" charset="0"/>
                  <a:cs typeface="Arial" panose="020B0604020202020204" pitchFamily="34" charset="0"/>
                </a:rPr>
                <a:t>Systematic reviews</a:t>
              </a:r>
            </a:p>
          </p:txBody>
        </p:sp>
        <p:sp>
          <p:nvSpPr>
            <p:cNvPr id="8" name="Text Box 8"/>
            <p:cNvSpPr txBox="1">
              <a:spLocks noChangeArrowheads="1"/>
            </p:cNvSpPr>
            <p:nvPr/>
          </p:nvSpPr>
          <p:spPr bwMode="auto">
            <a:xfrm>
              <a:off x="6644865" y="5390337"/>
              <a:ext cx="2372325" cy="6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GB" sz="2000" dirty="0">
                  <a:solidFill>
                    <a:srgbClr val="000000"/>
                  </a:solidFill>
                  <a:latin typeface="Arial" panose="020B0604020202020204" pitchFamily="34" charset="0"/>
                  <a:cs typeface="Arial" panose="020B0604020202020204" pitchFamily="34" charset="0"/>
                </a:rPr>
                <a:t>Meta-analyses</a:t>
              </a:r>
            </a:p>
          </p:txBody>
        </p:sp>
      </p:grpSp>
      <p:grpSp>
        <p:nvGrpSpPr>
          <p:cNvPr id="14"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5"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16"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17"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8" name="Rectangle 17"/>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9103206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084059" y="815001"/>
            <a:ext cx="7815250" cy="5861437"/>
          </a:xfrm>
          <a:prstGeom prst="rect">
            <a:avLst/>
          </a:prstGeom>
        </p:spPr>
      </p:pic>
      <p:sp>
        <p:nvSpPr>
          <p:cNvPr id="8" name="Oval Callout 7"/>
          <p:cNvSpPr/>
          <p:nvPr/>
        </p:nvSpPr>
        <p:spPr>
          <a:xfrm>
            <a:off x="213779" y="3858884"/>
            <a:ext cx="1656146" cy="981087"/>
          </a:xfrm>
          <a:prstGeom prst="wedgeEllipseCallout">
            <a:avLst>
              <a:gd name="adj1" fmla="val 172751"/>
              <a:gd name="adj2" fmla="val 609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7" dirty="0">
                <a:solidFill>
                  <a:schemeClr val="tx1"/>
                </a:solidFill>
                <a:cs typeface="Arial" charset="0"/>
              </a:rPr>
              <a:t>Overall effect</a:t>
            </a:r>
          </a:p>
        </p:txBody>
      </p:sp>
      <p:sp>
        <p:nvSpPr>
          <p:cNvPr id="72710" name="TextBox 8"/>
          <p:cNvSpPr txBox="1">
            <a:spLocks noChangeArrowheads="1"/>
          </p:cNvSpPr>
          <p:nvPr/>
        </p:nvSpPr>
        <p:spPr bwMode="auto">
          <a:xfrm>
            <a:off x="3105275" y="0"/>
            <a:ext cx="2767364" cy="492443"/>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dirty="0">
                <a:latin typeface="Comic Sans MS" panose="030F0702030302020204" pitchFamily="66" charset="0"/>
              </a:rPr>
              <a:t>FOREST PLOTS</a:t>
            </a:r>
          </a:p>
        </p:txBody>
      </p:sp>
      <p:sp>
        <p:nvSpPr>
          <p:cNvPr id="6" name="Oval Callout 5"/>
          <p:cNvSpPr/>
          <p:nvPr/>
        </p:nvSpPr>
        <p:spPr>
          <a:xfrm>
            <a:off x="0" y="2544494"/>
            <a:ext cx="2376210" cy="1071095"/>
          </a:xfrm>
          <a:prstGeom prst="wedgeEllipseCallout">
            <a:avLst>
              <a:gd name="adj1" fmla="val 95632"/>
              <a:gd name="adj2" fmla="val 2529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7" dirty="0">
                <a:solidFill>
                  <a:schemeClr val="tx1"/>
                </a:solidFill>
                <a:cs typeface="Arial" charset="0"/>
              </a:rPr>
              <a:t>Confidence interval</a:t>
            </a:r>
          </a:p>
        </p:txBody>
      </p:sp>
      <p:sp>
        <p:nvSpPr>
          <p:cNvPr id="5" name="Oval Callout 4"/>
          <p:cNvSpPr/>
          <p:nvPr/>
        </p:nvSpPr>
        <p:spPr>
          <a:xfrm>
            <a:off x="0" y="1419015"/>
            <a:ext cx="1215107" cy="607553"/>
          </a:xfrm>
          <a:prstGeom prst="wedgeEllipseCallout">
            <a:avLst>
              <a:gd name="adj1" fmla="val 279297"/>
              <a:gd name="adj2" fmla="val 2490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7" dirty="0">
                <a:solidFill>
                  <a:schemeClr val="tx1"/>
                </a:solidFill>
                <a:cs typeface="Arial" charset="0"/>
              </a:rPr>
              <a:t>trials</a:t>
            </a:r>
          </a:p>
        </p:txBody>
      </p:sp>
      <p:sp>
        <p:nvSpPr>
          <p:cNvPr id="7" name="Oval Callout 6"/>
          <p:cNvSpPr/>
          <p:nvPr/>
        </p:nvSpPr>
        <p:spPr>
          <a:xfrm>
            <a:off x="1368121" y="217408"/>
            <a:ext cx="1737153" cy="1066595"/>
          </a:xfrm>
          <a:prstGeom prst="wedgeEllipseCallout">
            <a:avLst>
              <a:gd name="adj1" fmla="val 133553"/>
              <a:gd name="adj2" fmla="val 2078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7" dirty="0">
                <a:solidFill>
                  <a:schemeClr val="tx1"/>
                </a:solidFill>
                <a:cs typeface="Arial" charset="0"/>
              </a:rPr>
              <a:t>Line of no effect</a:t>
            </a:r>
          </a:p>
        </p:txBody>
      </p:sp>
      <p:sp>
        <p:nvSpPr>
          <p:cNvPr id="9" name="Oval Callout 8"/>
          <p:cNvSpPr/>
          <p:nvPr/>
        </p:nvSpPr>
        <p:spPr>
          <a:xfrm>
            <a:off x="213779" y="5125963"/>
            <a:ext cx="1847186" cy="1182758"/>
          </a:xfrm>
          <a:prstGeom prst="wedgeEllipseCallout">
            <a:avLst>
              <a:gd name="adj1" fmla="val 124732"/>
              <a:gd name="adj2" fmla="val -276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7" dirty="0" smtClean="0">
                <a:solidFill>
                  <a:schemeClr val="tx1"/>
                </a:solidFill>
                <a:cs typeface="Arial" charset="0"/>
              </a:rPr>
              <a:t>Measure of effect</a:t>
            </a:r>
          </a:p>
        </p:txBody>
      </p:sp>
    </p:spTree>
    <p:extLst>
      <p:ext uri="{BB962C8B-B14F-4D97-AF65-F5344CB8AC3E}">
        <p14:creationId xmlns:p14="http://schemas.microsoft.com/office/powerpoint/2010/main" val="2480798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animBg="1"/>
      <p:bldP spid="7"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descr="betablockers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52438"/>
            <a:ext cx="4797425" cy="61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38188" y="1471613"/>
            <a:ext cx="4656137" cy="20478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r>
              <a:rPr lang="en-GB" altLang="en-US" sz="1300">
                <a:solidFill>
                  <a:srgbClr val="FF0000"/>
                </a:solidFill>
              </a:rPr>
              <a:t>Smallest</a:t>
            </a:r>
          </a:p>
        </p:txBody>
      </p:sp>
      <p:sp>
        <p:nvSpPr>
          <p:cNvPr id="7" name="TextBox 6"/>
          <p:cNvSpPr txBox="1">
            <a:spLocks noChangeArrowheads="1"/>
          </p:cNvSpPr>
          <p:nvPr/>
        </p:nvSpPr>
        <p:spPr bwMode="auto">
          <a:xfrm>
            <a:off x="669925" y="3429000"/>
            <a:ext cx="4724400" cy="20320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r>
              <a:rPr lang="en-GB" altLang="en-US" sz="1300">
                <a:solidFill>
                  <a:srgbClr val="FF0000"/>
                </a:solidFill>
              </a:rPr>
              <a:t>Largest</a:t>
            </a:r>
          </a:p>
        </p:txBody>
      </p:sp>
      <p:sp>
        <p:nvSpPr>
          <p:cNvPr id="8" name="TextBox 7"/>
          <p:cNvSpPr txBox="1">
            <a:spLocks noChangeArrowheads="1"/>
          </p:cNvSpPr>
          <p:nvPr/>
        </p:nvSpPr>
        <p:spPr bwMode="auto">
          <a:xfrm>
            <a:off x="663575" y="2916238"/>
            <a:ext cx="4730750" cy="20320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r>
              <a:rPr lang="en-GB" altLang="en-US" sz="1300">
                <a:solidFill>
                  <a:srgbClr val="FF0000"/>
                </a:solidFill>
              </a:rPr>
              <a:t>P&lt;0.05</a:t>
            </a:r>
          </a:p>
        </p:txBody>
      </p:sp>
      <p:sp>
        <p:nvSpPr>
          <p:cNvPr id="10" name="TextBox 9"/>
          <p:cNvSpPr txBox="1">
            <a:spLocks noChangeArrowheads="1"/>
          </p:cNvSpPr>
          <p:nvPr/>
        </p:nvSpPr>
        <p:spPr bwMode="auto">
          <a:xfrm>
            <a:off x="669925" y="3414713"/>
            <a:ext cx="4732338" cy="201612"/>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r>
              <a:rPr lang="en-GB" altLang="en-US" sz="1300">
                <a:solidFill>
                  <a:srgbClr val="FF0000"/>
                </a:solidFill>
              </a:rPr>
              <a:t>P&lt;0.05</a:t>
            </a:r>
          </a:p>
        </p:txBody>
      </p:sp>
      <p:sp>
        <p:nvSpPr>
          <p:cNvPr id="4" name="Rectangle 3"/>
          <p:cNvSpPr/>
          <p:nvPr/>
        </p:nvSpPr>
        <p:spPr>
          <a:xfrm>
            <a:off x="638175" y="1471613"/>
            <a:ext cx="555625" cy="4852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32100" fontAlgn="auto">
              <a:spcBef>
                <a:spcPts val="0"/>
              </a:spcBef>
              <a:spcAft>
                <a:spcPts val="0"/>
              </a:spcAft>
              <a:defRPr/>
            </a:pPr>
            <a:endParaRPr lang="en-GB"/>
          </a:p>
        </p:txBody>
      </p:sp>
      <p:sp>
        <p:nvSpPr>
          <p:cNvPr id="2" name="TextBox 1"/>
          <p:cNvSpPr txBox="1">
            <a:spLocks noChangeArrowheads="1"/>
          </p:cNvSpPr>
          <p:nvPr/>
        </p:nvSpPr>
        <p:spPr bwMode="auto">
          <a:xfrm>
            <a:off x="5262563" y="4476764"/>
            <a:ext cx="3069147" cy="82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2400" dirty="0" smtClean="0"/>
              <a:t>Is treatment better than control?</a:t>
            </a:r>
            <a:endParaRPr lang="en-US" altLang="en-US" sz="2400" dirty="0"/>
          </a:p>
        </p:txBody>
      </p:sp>
      <p:sp>
        <p:nvSpPr>
          <p:cNvPr id="55305" name="Rectangle 5"/>
          <p:cNvSpPr>
            <a:spLocks noChangeArrowheads="1"/>
          </p:cNvSpPr>
          <p:nvPr/>
        </p:nvSpPr>
        <p:spPr bwMode="auto">
          <a:xfrm>
            <a:off x="5546733" y="1327150"/>
            <a:ext cx="29670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4675" indent="-574675"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buFontTx/>
              <a:buAutoNum type="alphaUcPeriod"/>
            </a:pPr>
            <a:r>
              <a:rPr lang="en-GB" altLang="en-US" sz="1800" dirty="0"/>
              <a:t>Which is the smallest study?</a:t>
            </a:r>
          </a:p>
          <a:p>
            <a:pPr eaLnBrk="1" hangingPunct="1">
              <a:buFontTx/>
              <a:buAutoNum type="alphaUcPeriod"/>
            </a:pPr>
            <a:r>
              <a:rPr lang="en-GB" altLang="en-US" sz="1800" dirty="0"/>
              <a:t>Which is the largest study?</a:t>
            </a:r>
          </a:p>
          <a:p>
            <a:pPr eaLnBrk="1" hangingPunct="1">
              <a:buFontTx/>
              <a:buAutoNum type="alphaUcPeriod"/>
            </a:pPr>
            <a:r>
              <a:rPr lang="en-GB" altLang="en-US" sz="1800" dirty="0"/>
              <a:t>How many are statistically significant?</a:t>
            </a:r>
          </a:p>
        </p:txBody>
      </p:sp>
      <p:sp>
        <p:nvSpPr>
          <p:cNvPr id="5" name="Rectangle 4"/>
          <p:cNvSpPr/>
          <p:nvPr/>
        </p:nvSpPr>
        <p:spPr>
          <a:xfrm>
            <a:off x="3106738" y="5794375"/>
            <a:ext cx="1373187"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695325" y="5864225"/>
            <a:ext cx="4362450" cy="20320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endParaRPr lang="en-GB" altLang="en-US" sz="1300">
              <a:solidFill>
                <a:srgbClr val="FF0000"/>
              </a:solidFill>
            </a:endParaRPr>
          </a:p>
        </p:txBody>
      </p:sp>
      <p:sp>
        <p:nvSpPr>
          <p:cNvPr id="12" name="TextBox 11"/>
          <p:cNvSpPr txBox="1">
            <a:spLocks noChangeArrowheads="1"/>
          </p:cNvSpPr>
          <p:nvPr/>
        </p:nvSpPr>
        <p:spPr bwMode="auto">
          <a:xfrm>
            <a:off x="5262563" y="5337779"/>
            <a:ext cx="2471737" cy="45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2400" dirty="0" smtClean="0"/>
              <a:t>How much better?</a:t>
            </a:r>
            <a:endParaRPr lang="en-US" altLang="en-US" sz="2400" dirty="0"/>
          </a:p>
        </p:txBody>
      </p:sp>
      <p:grpSp>
        <p:nvGrpSpPr>
          <p:cNvPr id="13"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4"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15"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16"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7" name="Rectangle 16"/>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519217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8" grpId="0" animBg="1"/>
      <p:bldP spid="10" grpId="0" animBg="1"/>
      <p:bldP spid="4" grpId="0" animBg="1"/>
      <p:bldP spid="2" grpId="0"/>
      <p:bldP spid="11" grpId="0" animBg="1"/>
      <p:bldP spid="12" grpId="0"/>
      <p:bldP spid="1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 Shot 2015-09-16 at 23.08.47.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18913" y="2563712"/>
            <a:ext cx="1049784" cy="910970"/>
          </a:xfrm>
          <a:prstGeom prst="rect">
            <a:avLst/>
          </a:prstGeom>
        </p:spPr>
      </p:pic>
      <p:pic>
        <p:nvPicPr>
          <p:cNvPr id="3" name="Picture 2" descr="Screen Shot 2015-09-16 at 23.08.47.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5760" y="774956"/>
            <a:ext cx="8395599" cy="1636067"/>
          </a:xfrm>
          <a:prstGeom prst="rect">
            <a:avLst/>
          </a:prstGeom>
        </p:spPr>
      </p:pic>
      <p:sp>
        <p:nvSpPr>
          <p:cNvPr id="9" name="Oval 5"/>
          <p:cNvSpPr>
            <a:spLocks noChangeArrowheads="1"/>
          </p:cNvSpPr>
          <p:nvPr/>
        </p:nvSpPr>
        <p:spPr bwMode="auto">
          <a:xfrm>
            <a:off x="4016160" y="1043485"/>
            <a:ext cx="473094" cy="360186"/>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86420" tIns="43210" rIns="86420" bIns="43210" anchor="ctr"/>
          <a:lstStyle/>
          <a:p>
            <a:endParaRPr lang="en-US"/>
          </a:p>
        </p:txBody>
      </p:sp>
      <p:sp>
        <p:nvSpPr>
          <p:cNvPr id="10" name="Oval 6"/>
          <p:cNvSpPr>
            <a:spLocks noChangeArrowheads="1"/>
          </p:cNvSpPr>
          <p:nvPr/>
        </p:nvSpPr>
        <p:spPr bwMode="auto">
          <a:xfrm>
            <a:off x="5215328" y="2341119"/>
            <a:ext cx="1486631" cy="1363564"/>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86420" tIns="43210" rIns="86420" bIns="43210" anchor="ctr"/>
          <a:lstStyle/>
          <a:p>
            <a:endParaRPr lang="en-US"/>
          </a:p>
        </p:txBody>
      </p:sp>
      <p:sp>
        <p:nvSpPr>
          <p:cNvPr id="11" name="Line 7"/>
          <p:cNvSpPr>
            <a:spLocks noChangeShapeType="1"/>
          </p:cNvSpPr>
          <p:nvPr/>
        </p:nvSpPr>
        <p:spPr bwMode="auto">
          <a:xfrm>
            <a:off x="4339402" y="1403671"/>
            <a:ext cx="1069700" cy="1157262"/>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lIns="86420" tIns="43210" rIns="86420" bIns="43210"/>
          <a:lstStyle/>
          <a:p>
            <a:endParaRPr lang="en-US"/>
          </a:p>
        </p:txBody>
      </p:sp>
      <p:sp>
        <p:nvSpPr>
          <p:cNvPr id="18" name="Line 11"/>
          <p:cNvSpPr>
            <a:spLocks noChangeShapeType="1"/>
          </p:cNvSpPr>
          <p:nvPr/>
        </p:nvSpPr>
        <p:spPr bwMode="auto">
          <a:xfrm flipV="1">
            <a:off x="6225643" y="1332598"/>
            <a:ext cx="1079542" cy="1432558"/>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lIns="86420" tIns="43210" rIns="86420" bIns="43210"/>
          <a:lstStyle/>
          <a:p>
            <a:pPr defTabSz="864199">
              <a:defRPr/>
            </a:pPr>
            <a:endParaRPr lang="en-US" kern="0">
              <a:solidFill>
                <a:sysClr val="windowText" lastClr="000000"/>
              </a:solidFill>
            </a:endParaRPr>
          </a:p>
        </p:txBody>
      </p:sp>
      <p:sp>
        <p:nvSpPr>
          <p:cNvPr id="19" name="Text Box 3"/>
          <p:cNvSpPr txBox="1">
            <a:spLocks noChangeArrowheads="1"/>
          </p:cNvSpPr>
          <p:nvPr/>
        </p:nvSpPr>
        <p:spPr bwMode="auto">
          <a:xfrm>
            <a:off x="1118157" y="2765156"/>
            <a:ext cx="3517343" cy="2026256"/>
          </a:xfrm>
          <a:prstGeom prst="rect">
            <a:avLst/>
          </a:prstGeom>
          <a:ln/>
          <a:extLst/>
        </p:spPr>
        <p:style>
          <a:lnRef idx="2">
            <a:schemeClr val="accent1"/>
          </a:lnRef>
          <a:fillRef idx="1">
            <a:schemeClr val="lt1"/>
          </a:fillRef>
          <a:effectRef idx="0">
            <a:schemeClr val="accent1"/>
          </a:effectRef>
          <a:fontRef idx="minor">
            <a:schemeClr val="dk1"/>
          </a:fontRef>
        </p:style>
        <p:txBody>
          <a:bodyPr wrap="square" lIns="86420" tIns="43210" rIns="86420" bIns="4321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AU" sz="1800" dirty="0">
                <a:solidFill>
                  <a:schemeClr val="bg2">
                    <a:lumMod val="25000"/>
                  </a:schemeClr>
                </a:solidFill>
                <a:latin typeface="Comic Sans MS" charset="0"/>
              </a:rPr>
              <a:t>Effect size = </a:t>
            </a:r>
          </a:p>
          <a:p>
            <a:pPr eaLnBrk="1" hangingPunct="1"/>
            <a:r>
              <a:rPr lang="en-AU" sz="1800" dirty="0">
                <a:solidFill>
                  <a:schemeClr val="bg2">
                    <a:lumMod val="25000"/>
                  </a:schemeClr>
                </a:solidFill>
                <a:latin typeface="Comic Sans MS" charset="0"/>
              </a:rPr>
              <a:t>1 – 0.66 = 0.34 </a:t>
            </a:r>
            <a:endParaRPr lang="en-AU" sz="1800" dirty="0" smtClean="0">
              <a:solidFill>
                <a:schemeClr val="bg2">
                  <a:lumMod val="25000"/>
                </a:schemeClr>
              </a:solidFill>
              <a:latin typeface="Comic Sans MS" charset="0"/>
            </a:endParaRPr>
          </a:p>
          <a:p>
            <a:pPr eaLnBrk="1" hangingPunct="1"/>
            <a:r>
              <a:rPr lang="en-AU" sz="1800" dirty="0" smtClean="0">
                <a:solidFill>
                  <a:schemeClr val="bg2">
                    <a:lumMod val="25000"/>
                  </a:schemeClr>
                </a:solidFill>
                <a:latin typeface="Comic Sans MS" charset="0"/>
              </a:rPr>
              <a:t>0.34 </a:t>
            </a:r>
            <a:r>
              <a:rPr lang="en-AU" sz="1800" dirty="0">
                <a:solidFill>
                  <a:schemeClr val="bg2">
                    <a:lumMod val="25000"/>
                  </a:schemeClr>
                </a:solidFill>
                <a:latin typeface="Comic Sans MS" charset="0"/>
              </a:rPr>
              <a:t>x 100 = 34</a:t>
            </a:r>
            <a:r>
              <a:rPr lang="en-AU" sz="1800" dirty="0" smtClean="0">
                <a:solidFill>
                  <a:schemeClr val="bg2">
                    <a:lumMod val="25000"/>
                  </a:schemeClr>
                </a:solidFill>
                <a:latin typeface="Comic Sans MS" charset="0"/>
              </a:rPr>
              <a:t>%</a:t>
            </a:r>
          </a:p>
          <a:p>
            <a:pPr eaLnBrk="1" hangingPunct="1"/>
            <a:endParaRPr lang="en-AU" sz="1800" dirty="0">
              <a:solidFill>
                <a:schemeClr val="bg2">
                  <a:lumMod val="25000"/>
                </a:schemeClr>
              </a:solidFill>
              <a:latin typeface="Comic Sans MS" charset="0"/>
            </a:endParaRPr>
          </a:p>
          <a:p>
            <a:pPr eaLnBrk="1" hangingPunct="1"/>
            <a:r>
              <a:rPr lang="en-AU" sz="1800" dirty="0">
                <a:solidFill>
                  <a:schemeClr val="bg2">
                    <a:lumMod val="25000"/>
                  </a:schemeClr>
                </a:solidFill>
                <a:latin typeface="Comic Sans MS" charset="0"/>
              </a:rPr>
              <a:t>There is a 34% reduced risk of mortality in the treatment compared to the control group </a:t>
            </a:r>
          </a:p>
        </p:txBody>
      </p:sp>
      <p:sp>
        <p:nvSpPr>
          <p:cNvPr id="2" name="Rectangle 1"/>
          <p:cNvSpPr/>
          <p:nvPr/>
        </p:nvSpPr>
        <p:spPr>
          <a:xfrm>
            <a:off x="1118157" y="3115012"/>
            <a:ext cx="3429001"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12" name="Equal 11"/>
          <p:cNvSpPr/>
          <p:nvPr/>
        </p:nvSpPr>
        <p:spPr>
          <a:xfrm rot="5400000">
            <a:off x="3081304" y="1698843"/>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nvGrpSpPr>
          <p:cNvPr id="13"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6"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17"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20"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21" name="Rectangle 20"/>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854169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277813" y="109538"/>
            <a:ext cx="232568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20" tIns="43210" rIns="86420" bIns="43210" numCol="1" anchor="t" anchorCtr="0" compatLnSpc="1">
            <a:prstTxWarp prst="textNoShape">
              <a:avLst/>
            </a:prstTxWarp>
          </a:bodyPr>
          <a:lstStyle/>
          <a:p>
            <a:pPr algn="l" eaLnBrk="1" hangingPunct="1"/>
            <a:r>
              <a:rPr lang="en-US" altLang="en-US" sz="3000" dirty="0" smtClean="0">
                <a:solidFill>
                  <a:srgbClr val="632523"/>
                </a:solidFill>
              </a:rPr>
              <a:t>Scenario</a:t>
            </a:r>
          </a:p>
        </p:txBody>
      </p:sp>
      <p:sp>
        <p:nvSpPr>
          <p:cNvPr id="3" name="Content Placeholder 2"/>
          <p:cNvSpPr>
            <a:spLocks noGrp="1"/>
          </p:cNvSpPr>
          <p:nvPr>
            <p:ph idx="1"/>
          </p:nvPr>
        </p:nvSpPr>
        <p:spPr>
          <a:xfrm>
            <a:off x="393700" y="850900"/>
            <a:ext cx="7777163" cy="5211763"/>
          </a:xfrm>
        </p:spPr>
        <p:txBody>
          <a:bodyPr vert="horz" wrap="square" lIns="86420" tIns="43210" rIns="86420" bIns="43210" numCol="1" anchor="t" anchorCtr="0" compatLnSpc="1">
            <a:prstTxWarp prst="textNoShape">
              <a:avLst/>
            </a:prstTxWarp>
          </a:bodyPr>
          <a:lstStyle/>
          <a:p>
            <a:pPr marL="0" indent="0" eaLnBrk="1" hangingPunct="1">
              <a:buFont typeface="Arial" pitchFamily="34" charset="0"/>
              <a:buNone/>
            </a:pPr>
            <a:r>
              <a:rPr lang="en-US" altLang="en-US" sz="2400" dirty="0" err="1" smtClean="0"/>
              <a:t>Mr</a:t>
            </a:r>
            <a:r>
              <a:rPr lang="en-US" altLang="en-US" sz="2400" dirty="0" smtClean="0"/>
              <a:t> Smith is 64 years old and recently diagnosed with atrial fibrillation (AF), a condition associated with a high risk of stroke. You wish to know if prescribing warfarin will reduce his risk of stroke?</a:t>
            </a:r>
          </a:p>
          <a:p>
            <a:pPr marL="0" indent="0" eaLnBrk="1" hangingPunct="1">
              <a:buFont typeface="Arial" pitchFamily="34" charset="0"/>
              <a:buNone/>
            </a:pPr>
            <a:endParaRPr lang="en-US" altLang="en-US" sz="2400" dirty="0" smtClean="0"/>
          </a:p>
          <a:p>
            <a:pPr marL="0" indent="0" eaLnBrk="1" hangingPunct="1">
              <a:buFont typeface="Arial" pitchFamily="34" charset="0"/>
              <a:buNone/>
            </a:pPr>
            <a:r>
              <a:rPr lang="en-US" altLang="en-US" sz="2400" dirty="0" smtClean="0"/>
              <a:t>How will you answer this?</a:t>
            </a:r>
          </a:p>
          <a:p>
            <a:pPr marL="0" indent="0" eaLnBrk="1" hangingPunct="1"/>
            <a:r>
              <a:rPr lang="en-US" altLang="en-US" sz="2400" dirty="0" smtClean="0"/>
              <a:t>Conduct a trial?</a:t>
            </a:r>
          </a:p>
          <a:p>
            <a:pPr marL="0" indent="0" eaLnBrk="1" hangingPunct="1"/>
            <a:r>
              <a:rPr lang="en-US" altLang="en-US" sz="2400" dirty="0" smtClean="0"/>
              <a:t>Search and appraise a relevant RCT?</a:t>
            </a:r>
          </a:p>
          <a:p>
            <a:pPr marL="0" indent="0" eaLnBrk="1" hangingPunct="1"/>
            <a:r>
              <a:rPr lang="en-US" altLang="en-US" sz="2400" dirty="0" smtClean="0"/>
              <a:t>Conduct a systematic review?</a:t>
            </a:r>
          </a:p>
          <a:p>
            <a:pPr marL="0" indent="0" eaLnBrk="1" hangingPunct="1"/>
            <a:r>
              <a:rPr lang="en-US" altLang="en-US" sz="2400" dirty="0" smtClean="0"/>
              <a:t>Strip down to your underwear and do a ceremonial dance to the great and mighty evidence gods</a:t>
            </a:r>
          </a:p>
          <a:p>
            <a:pPr marL="0" indent="0" eaLnBrk="1" hangingPunct="1"/>
            <a:r>
              <a:rPr lang="en-US" altLang="en-US" sz="2400" dirty="0" smtClean="0"/>
              <a:t>Search and appraise a relevant SR?</a:t>
            </a:r>
            <a:endParaRPr lang="en-US" altLang="en-US" sz="2800" dirty="0" smtClean="0"/>
          </a:p>
        </p:txBody>
      </p:sp>
    </p:spTree>
    <p:extLst>
      <p:ext uri="{BB962C8B-B14F-4D97-AF65-F5344CB8AC3E}">
        <p14:creationId xmlns:p14="http://schemas.microsoft.com/office/powerpoint/2010/main" val="2982261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7180" y="3337984"/>
            <a:ext cx="5482190" cy="694390"/>
          </a:xfrm>
        </p:spPr>
        <p:txBody>
          <a:bodyPr/>
          <a:lstStyle/>
          <a:p>
            <a:pPr marL="0" indent="0" algn="ctr">
              <a:buNone/>
            </a:pPr>
            <a:r>
              <a:rPr lang="en-GB" sz="4800" dirty="0" smtClean="0"/>
              <a:t>Stats - keep it simple</a:t>
            </a:r>
            <a:endParaRPr lang="en-GB" sz="4800" dirty="0"/>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524246" y="995726"/>
            <a:ext cx="2279735" cy="2120313"/>
          </a:xfrm>
          <a:prstGeom prst="rect">
            <a:avLst/>
          </a:prstGeom>
        </p:spPr>
      </p:pic>
    </p:spTree>
    <p:extLst>
      <p:ext uri="{BB962C8B-B14F-4D97-AF65-F5344CB8AC3E}">
        <p14:creationId xmlns:p14="http://schemas.microsoft.com/office/powerpoint/2010/main" val="404610429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036088" y="1055469"/>
            <a:ext cx="6330363" cy="697830"/>
          </a:xfrm>
        </p:spPr>
        <p:txBody>
          <a:bodyPr/>
          <a:lstStyle/>
          <a:p>
            <a:pPr eaLnBrk="1" hangingPunct="1"/>
            <a:r>
              <a:rPr lang="en-GB" altLang="en-US" sz="3600" dirty="0" smtClean="0">
                <a:solidFill>
                  <a:srgbClr val="632523"/>
                </a:solidFill>
              </a:rPr>
              <a:t>Heterogeneity </a:t>
            </a:r>
            <a:endParaRPr lang="en-US" altLang="en-US" sz="3600" dirty="0" smtClean="0">
              <a:solidFill>
                <a:srgbClr val="632523"/>
              </a:solidFill>
            </a:endParaRPr>
          </a:p>
        </p:txBody>
      </p:sp>
      <p:sp>
        <p:nvSpPr>
          <p:cNvPr id="2" name="Content Placeholder 1"/>
          <p:cNvSpPr>
            <a:spLocks noGrp="1"/>
          </p:cNvSpPr>
          <p:nvPr>
            <p:ph idx="1"/>
          </p:nvPr>
        </p:nvSpPr>
        <p:spPr>
          <a:xfrm>
            <a:off x="1803725" y="2190115"/>
            <a:ext cx="5173237" cy="1399751"/>
          </a:xfrm>
        </p:spPr>
        <p:txBody>
          <a:bodyPr/>
          <a:lstStyle/>
          <a:p>
            <a:pPr marL="0" indent="0">
              <a:buNone/>
            </a:pPr>
            <a:r>
              <a:rPr lang="en-US" i="1" dirty="0" smtClean="0"/>
              <a:t>“The </a:t>
            </a:r>
            <a:r>
              <a:rPr lang="en-US" i="1" dirty="0"/>
              <a:t>quality or state of </a:t>
            </a:r>
            <a:r>
              <a:rPr lang="en-US" i="1" dirty="0" smtClean="0"/>
              <a:t>being diverse in character or content”</a:t>
            </a:r>
          </a:p>
          <a:p>
            <a:pPr marL="0" indent="0">
              <a:buNone/>
            </a:pPr>
            <a:endParaRPr lang="en-US" i="1" dirty="0"/>
          </a:p>
          <a:p>
            <a:pPr marL="0" indent="0">
              <a:buNone/>
            </a:pPr>
            <a:endParaRPr lang="en-US" i="1" dirty="0"/>
          </a:p>
        </p:txBody>
      </p:sp>
      <p:grpSp>
        <p:nvGrpSpPr>
          <p:cNvPr id="9"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0"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11"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12"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3" name="Rectangle 12"/>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2898319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102952" y="891738"/>
            <a:ext cx="4958679" cy="697830"/>
          </a:xfrm>
        </p:spPr>
        <p:txBody>
          <a:bodyPr/>
          <a:lstStyle/>
          <a:p>
            <a:pPr eaLnBrk="1" hangingPunct="1"/>
            <a:r>
              <a:rPr lang="en-GB" altLang="en-US" sz="3600" dirty="0" smtClean="0">
                <a:solidFill>
                  <a:srgbClr val="632523"/>
                </a:solidFill>
              </a:rPr>
              <a:t>Heterogeneity (diversity)</a:t>
            </a:r>
            <a:endParaRPr lang="en-US" altLang="en-US" sz="3600" dirty="0" smtClean="0">
              <a:solidFill>
                <a:srgbClr val="632523"/>
              </a:solidFill>
            </a:endParaRPr>
          </a:p>
        </p:txBody>
      </p:sp>
      <p:sp>
        <p:nvSpPr>
          <p:cNvPr id="66563" name="Rectangle 3"/>
          <p:cNvSpPr>
            <a:spLocks noGrp="1" noChangeArrowheads="1"/>
          </p:cNvSpPr>
          <p:nvPr>
            <p:ph type="body" idx="1"/>
          </p:nvPr>
        </p:nvSpPr>
        <p:spPr>
          <a:xfrm>
            <a:off x="189378" y="1725035"/>
            <a:ext cx="8315910" cy="4113691"/>
          </a:xfrm>
        </p:spPr>
        <p:txBody>
          <a:bodyPr/>
          <a:lstStyle/>
          <a:p>
            <a:pPr>
              <a:spcBef>
                <a:spcPts val="800"/>
              </a:spcBef>
              <a:spcAft>
                <a:spcPts val="800"/>
              </a:spcAft>
            </a:pPr>
            <a:r>
              <a:rPr lang="en-US" altLang="en-US" sz="2400" b="1" dirty="0" smtClean="0"/>
              <a:t>Clinical heterogeneity</a:t>
            </a:r>
          </a:p>
          <a:p>
            <a:pPr marL="0" indent="0">
              <a:spcBef>
                <a:spcPts val="800"/>
              </a:spcBef>
              <a:spcAft>
                <a:spcPts val="800"/>
              </a:spcAft>
              <a:buNone/>
            </a:pPr>
            <a:r>
              <a:rPr lang="en-US" altLang="en-US" sz="2400" dirty="0" smtClean="0"/>
              <a:t>Variability in the participants, interventions and/or outcomes studied</a:t>
            </a:r>
          </a:p>
          <a:p>
            <a:pPr>
              <a:spcBef>
                <a:spcPts val="800"/>
              </a:spcBef>
              <a:spcAft>
                <a:spcPts val="800"/>
              </a:spcAft>
            </a:pPr>
            <a:r>
              <a:rPr lang="en-US" altLang="en-US" sz="2400" b="1" dirty="0" smtClean="0"/>
              <a:t>Methodological heterogeneity</a:t>
            </a:r>
          </a:p>
          <a:p>
            <a:pPr marL="0" indent="0">
              <a:spcBef>
                <a:spcPts val="800"/>
              </a:spcBef>
              <a:spcAft>
                <a:spcPts val="800"/>
              </a:spcAft>
              <a:buNone/>
            </a:pPr>
            <a:r>
              <a:rPr lang="en-US" altLang="en-US" sz="2400" dirty="0" smtClean="0"/>
              <a:t>Variability in study deign and risk of bias</a:t>
            </a:r>
          </a:p>
          <a:p>
            <a:pPr>
              <a:spcBef>
                <a:spcPts val="800"/>
              </a:spcBef>
              <a:spcAft>
                <a:spcPts val="800"/>
              </a:spcAft>
            </a:pPr>
            <a:r>
              <a:rPr lang="en-US" altLang="en-US" sz="2400" b="1" dirty="0" smtClean="0"/>
              <a:t>Statistical heterogeneity</a:t>
            </a:r>
          </a:p>
          <a:p>
            <a:pPr marL="0" indent="0">
              <a:spcBef>
                <a:spcPts val="800"/>
              </a:spcBef>
              <a:spcAft>
                <a:spcPts val="800"/>
              </a:spcAft>
              <a:buNone/>
            </a:pPr>
            <a:r>
              <a:rPr lang="en-US" altLang="en-US" sz="2400" dirty="0" smtClean="0"/>
              <a:t>The observed intervention effects being more different from each other than we would expect due to random error (chance) alone</a:t>
            </a:r>
            <a:endParaRPr lang="en-US" altLang="en-US" sz="2400" dirty="0"/>
          </a:p>
        </p:txBody>
      </p:sp>
      <p:sp>
        <p:nvSpPr>
          <p:cNvPr id="8" name="Down Arrow 7"/>
          <p:cNvSpPr/>
          <p:nvPr/>
        </p:nvSpPr>
        <p:spPr>
          <a:xfrm>
            <a:off x="1016062" y="2235199"/>
            <a:ext cx="372556" cy="2184400"/>
          </a:xfrm>
          <a:prstGeom prst="down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916674" y="3674533"/>
            <a:ext cx="372556" cy="745066"/>
          </a:xfrm>
          <a:prstGeom prst="downArrow">
            <a:avLst/>
          </a:prstGeom>
          <a:solidFill>
            <a:srgbClr val="7793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7"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9"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10"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1" name="Rectangle 10"/>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884433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1794934"/>
            <a:ext cx="8640763" cy="840999"/>
          </a:xfrm>
        </p:spPr>
        <p:txBody>
          <a:bodyPr/>
          <a:lstStyle/>
          <a:p>
            <a:pPr eaLnBrk="1" hangingPunct="1"/>
            <a:r>
              <a:rPr lang="en-GB" altLang="en-US" sz="5400" dirty="0" smtClean="0">
                <a:latin typeface="Arial" panose="020B0604020202020204" pitchFamily="34" charset="0"/>
                <a:cs typeface="Arial" panose="020B0604020202020204" pitchFamily="34" charset="0"/>
              </a:rPr>
              <a:t>High heterogeneity </a:t>
            </a:r>
            <a:br>
              <a:rPr lang="en-GB" altLang="en-US" sz="5400" dirty="0" smtClean="0">
                <a:latin typeface="Arial" panose="020B0604020202020204" pitchFamily="34" charset="0"/>
                <a:cs typeface="Arial" panose="020B0604020202020204" pitchFamily="34" charset="0"/>
              </a:rPr>
            </a:br>
            <a:r>
              <a:rPr lang="en-GB" altLang="en-US" sz="5400" dirty="0" smtClean="0">
                <a:latin typeface="Arial" panose="020B0604020202020204" pitchFamily="34" charset="0"/>
                <a:cs typeface="Arial" panose="020B0604020202020204" pitchFamily="34" charset="0"/>
              </a:rPr>
              <a:t>= </a:t>
            </a:r>
            <a:br>
              <a:rPr lang="en-GB" altLang="en-US" sz="5400" dirty="0" smtClean="0">
                <a:latin typeface="Arial" panose="020B0604020202020204" pitchFamily="34" charset="0"/>
                <a:cs typeface="Arial" panose="020B0604020202020204" pitchFamily="34" charset="0"/>
              </a:rPr>
            </a:br>
            <a:r>
              <a:rPr lang="en-GB" altLang="en-US" sz="5400" dirty="0" smtClean="0">
                <a:latin typeface="Arial" panose="020B0604020202020204" pitchFamily="34" charset="0"/>
                <a:cs typeface="Arial" panose="020B0604020202020204" pitchFamily="34" charset="0"/>
              </a:rPr>
              <a:t>appropriate to pool data?</a:t>
            </a:r>
            <a:endParaRPr lang="en-US" altLang="en-US" sz="5400" dirty="0" smtClean="0">
              <a:latin typeface="Arial" panose="020B0604020202020204" pitchFamily="34" charset="0"/>
              <a:cs typeface="Arial" panose="020B0604020202020204" pitchFamily="34" charset="0"/>
            </a:endParaRPr>
          </a:p>
        </p:txBody>
      </p:sp>
      <p:grpSp>
        <p:nvGrpSpPr>
          <p:cNvPr id="3"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4"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5"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6"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7" name="Rectangle 6"/>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37610429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246743" y="3522716"/>
            <a:ext cx="7187210" cy="2854333"/>
          </a:xfrm>
          <a:prstGeom prst="rect">
            <a:avLst/>
          </a:prstGeom>
        </p:spPr>
        <p:txBody>
          <a:bodyPr>
            <a:normAutofit fontScale="77500" lnSpcReduction="20000"/>
          </a:bodyPr>
          <a:lstStyle/>
          <a:p>
            <a:pPr marL="432100" indent="-432100">
              <a:lnSpc>
                <a:spcPct val="80000"/>
              </a:lnSpc>
              <a:buNone/>
            </a:pPr>
            <a:r>
              <a:rPr lang="en-GB" altLang="en-US" sz="2300" dirty="0"/>
              <a:t>Are the results </a:t>
            </a:r>
            <a:r>
              <a:rPr lang="en-GB" altLang="en-US" sz="2300" u="sng" dirty="0"/>
              <a:t>similar</a:t>
            </a:r>
            <a:r>
              <a:rPr lang="en-GB" altLang="en-US" sz="2300" dirty="0"/>
              <a:t> across studies? 3 </a:t>
            </a:r>
            <a:r>
              <a:rPr lang="en-GB" altLang="en-US" sz="2300" dirty="0" smtClean="0"/>
              <a:t>tests:</a:t>
            </a:r>
            <a:endParaRPr lang="en-GB" altLang="en-US" sz="2300" dirty="0"/>
          </a:p>
          <a:p>
            <a:pPr marL="792183" lvl="1" indent="-360083">
              <a:lnSpc>
                <a:spcPct val="80000"/>
              </a:lnSpc>
              <a:spcBef>
                <a:spcPts val="1134"/>
              </a:spcBef>
              <a:buFont typeface="Wingdings" pitchFamily="2" charset="2"/>
              <a:buAutoNum type="arabicPeriod"/>
            </a:pPr>
            <a:r>
              <a:rPr lang="en-GB" altLang="en-US" sz="2200" dirty="0"/>
              <a:t>‘Eyeball’ test – do they look they same</a:t>
            </a:r>
            <a:r>
              <a:rPr lang="en-GB" altLang="en-US" sz="2200" dirty="0" smtClean="0"/>
              <a:t>?</a:t>
            </a:r>
          </a:p>
          <a:p>
            <a:pPr marL="792183" lvl="1" indent="-360083">
              <a:lnSpc>
                <a:spcPct val="120000"/>
              </a:lnSpc>
              <a:spcBef>
                <a:spcPts val="1200"/>
              </a:spcBef>
              <a:buFont typeface="Wingdings" pitchFamily="2" charset="2"/>
              <a:buAutoNum type="arabicPeriod"/>
            </a:pPr>
            <a:r>
              <a:rPr lang="en-US" altLang="en-US" sz="2200" dirty="0" smtClean="0"/>
              <a:t>Formal </a:t>
            </a:r>
            <a:r>
              <a:rPr lang="en-US" altLang="en-US" sz="2200" dirty="0"/>
              <a:t>tests</a:t>
            </a:r>
          </a:p>
          <a:p>
            <a:pPr marL="1051443" lvl="2" indent="-360083">
              <a:lnSpc>
                <a:spcPct val="80000"/>
              </a:lnSpc>
              <a:buFont typeface="Wingdings" pitchFamily="2" charset="2"/>
              <a:buAutoNum type="alphaLcParenR"/>
            </a:pPr>
            <a:r>
              <a:rPr lang="en-US" altLang="en-US" sz="2200" dirty="0"/>
              <a:t>Proportion of variation not due to chance (</a:t>
            </a:r>
            <a:r>
              <a:rPr lang="en-US" altLang="en-US" sz="2200" dirty="0">
                <a:solidFill>
                  <a:schemeClr val="tx2"/>
                </a:solidFill>
              </a:rPr>
              <a:t>I</a:t>
            </a:r>
            <a:r>
              <a:rPr lang="en-US" altLang="en-US" sz="2200" baseline="30000" dirty="0">
                <a:solidFill>
                  <a:schemeClr val="tx2"/>
                </a:solidFill>
              </a:rPr>
              <a:t>2</a:t>
            </a:r>
            <a:r>
              <a:rPr lang="en-US" altLang="en-US" sz="2200" dirty="0"/>
              <a:t>)</a:t>
            </a:r>
          </a:p>
          <a:p>
            <a:pPr marL="1310702" lvl="3" indent="-360083">
              <a:lnSpc>
                <a:spcPct val="80000"/>
              </a:lnSpc>
            </a:pPr>
            <a:r>
              <a:rPr lang="en-US" altLang="en-US" sz="2000" dirty="0"/>
              <a:t>Variation between tests, now preferred estimate</a:t>
            </a:r>
          </a:p>
          <a:p>
            <a:pPr marL="1742802" lvl="4" indent="-360083">
              <a:lnSpc>
                <a:spcPct val="80000"/>
              </a:lnSpc>
            </a:pPr>
            <a:r>
              <a:rPr lang="en-US" altLang="en-US" sz="2000" dirty="0"/>
              <a:t>0% to 40%: might not be important;</a:t>
            </a:r>
          </a:p>
          <a:p>
            <a:pPr marL="1742802" lvl="4" indent="-360083">
              <a:lnSpc>
                <a:spcPct val="80000"/>
              </a:lnSpc>
            </a:pPr>
            <a:r>
              <a:rPr lang="en-US" altLang="en-US" sz="2000" dirty="0"/>
              <a:t>30% to 60%: may represent moderate heterogeneity;</a:t>
            </a:r>
          </a:p>
          <a:p>
            <a:pPr marL="1742802" lvl="4" indent="-360083">
              <a:lnSpc>
                <a:spcPct val="80000"/>
              </a:lnSpc>
            </a:pPr>
            <a:r>
              <a:rPr lang="en-US" altLang="en-US" sz="2000" dirty="0"/>
              <a:t>50% to 90%: may represent substantial heterogeneity;</a:t>
            </a:r>
          </a:p>
          <a:p>
            <a:pPr marL="1742802" lvl="4" indent="-360083">
              <a:lnSpc>
                <a:spcPct val="80000"/>
              </a:lnSpc>
            </a:pPr>
            <a:r>
              <a:rPr lang="en-US" altLang="en-US" sz="2000" dirty="0"/>
              <a:t>75% to 100%: considerable heterogeneity</a:t>
            </a:r>
          </a:p>
          <a:p>
            <a:pPr marL="1051443" lvl="2" indent="-360083">
              <a:lnSpc>
                <a:spcPct val="80000"/>
              </a:lnSpc>
              <a:buFont typeface="+mj-lt"/>
              <a:buAutoNum type="alphaLcParenR"/>
            </a:pPr>
            <a:endParaRPr lang="en-US" altLang="en-US" sz="2000" dirty="0" smtClean="0"/>
          </a:p>
          <a:p>
            <a:pPr marL="1051443" lvl="2" indent="-360083">
              <a:lnSpc>
                <a:spcPct val="80000"/>
              </a:lnSpc>
              <a:buFont typeface="+mj-lt"/>
              <a:buAutoNum type="alphaLcParenR"/>
            </a:pPr>
            <a:r>
              <a:rPr lang="en-US" altLang="en-US" sz="2000" dirty="0" smtClean="0"/>
              <a:t>Test </a:t>
            </a:r>
            <a:r>
              <a:rPr lang="en-US" altLang="en-US" sz="2000" dirty="0"/>
              <a:t>of ‘Null hypothesis’ of no variation (</a:t>
            </a:r>
            <a:r>
              <a:rPr lang="en-US" altLang="en-US" sz="2000" dirty="0">
                <a:solidFill>
                  <a:schemeClr val="tx2"/>
                </a:solidFill>
              </a:rPr>
              <a:t>p-value</a:t>
            </a:r>
            <a:r>
              <a:rPr lang="en-US" altLang="en-US" sz="2000" dirty="0"/>
              <a:t>)</a:t>
            </a:r>
          </a:p>
          <a:p>
            <a:pPr marL="1310702" lvl="3" indent="-360083">
              <a:lnSpc>
                <a:spcPct val="80000"/>
              </a:lnSpc>
            </a:pPr>
            <a:r>
              <a:rPr lang="en-GB" sz="2000" dirty="0"/>
              <a:t>Cochrane </a:t>
            </a:r>
            <a:r>
              <a:rPr lang="en-GB" sz="2000" dirty="0" smtClean="0"/>
              <a:t>Chi-square: p&lt;0.10 </a:t>
            </a:r>
            <a:r>
              <a:rPr lang="en-GB" sz="2000" dirty="0"/>
              <a:t>= heterogeneity</a:t>
            </a:r>
          </a:p>
          <a:p>
            <a:pPr marL="1310702" lvl="3" indent="-360083">
              <a:lnSpc>
                <a:spcPct val="80000"/>
              </a:lnSpc>
              <a:buFont typeface="Wingdings" pitchFamily="2" charset="2"/>
              <a:buAutoNum type="arabicPeriod"/>
            </a:pPr>
            <a:endParaRPr lang="en-US" altLang="en-US" sz="20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745" y="917664"/>
            <a:ext cx="8286480" cy="245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365415" y="2540191"/>
            <a:ext cx="1735230" cy="369907"/>
            <a:chOff x="1520133" y="5471325"/>
            <a:chExt cx="1836290" cy="273174"/>
          </a:xfrm>
        </p:grpSpPr>
        <p:sp>
          <p:nvSpPr>
            <p:cNvPr id="13" name="Oval 12"/>
            <p:cNvSpPr/>
            <p:nvPr/>
          </p:nvSpPr>
          <p:spPr bwMode="auto">
            <a:xfrm>
              <a:off x="1520133" y="5471325"/>
              <a:ext cx="791294" cy="273174"/>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64199" eaLnBrk="0" fontAlgn="base" hangingPunct="0">
                <a:spcBef>
                  <a:spcPct val="0"/>
                </a:spcBef>
                <a:spcAft>
                  <a:spcPct val="0"/>
                </a:spcAft>
              </a:pPr>
              <a:endParaRPr lang="en-GB" sz="2300">
                <a:latin typeface="Arial" charset="0"/>
                <a:ea typeface="ＭＳ Ｐゴシック" pitchFamily="1" charset="-128"/>
              </a:endParaRPr>
            </a:p>
          </p:txBody>
        </p:sp>
        <p:sp>
          <p:nvSpPr>
            <p:cNvPr id="14" name="Oval 13"/>
            <p:cNvSpPr/>
            <p:nvPr/>
          </p:nvSpPr>
          <p:spPr bwMode="auto">
            <a:xfrm>
              <a:off x="2793845" y="5471325"/>
              <a:ext cx="562578" cy="273174"/>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64199" eaLnBrk="0" fontAlgn="base" hangingPunct="0">
                <a:spcBef>
                  <a:spcPct val="0"/>
                </a:spcBef>
                <a:spcAft>
                  <a:spcPct val="0"/>
                </a:spcAft>
              </a:pPr>
              <a:endParaRPr lang="en-GB" sz="2300">
                <a:latin typeface="Arial" charset="0"/>
                <a:ea typeface="ＭＳ Ｐゴシック" pitchFamily="1" charset="-128"/>
              </a:endParaRPr>
            </a:p>
          </p:txBody>
        </p:sp>
      </p:grpSp>
      <p:grpSp>
        <p:nvGrpSpPr>
          <p:cNvPr id="7"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8"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9"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10"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5" name="Rectangle 14"/>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1390010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509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50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50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509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509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509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509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5091">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10575" y="953137"/>
            <a:ext cx="4320382" cy="627289"/>
          </a:xfrm>
          <a:prstGeom prst="rect">
            <a:avLst/>
          </a:prstGeom>
        </p:spPr>
        <p:txBody>
          <a:bodyPr>
            <a:normAutofit/>
          </a:bodyPr>
          <a:lstStyle/>
          <a:p>
            <a:r>
              <a:rPr lang="en-GB" altLang="en-US" sz="3000" dirty="0"/>
              <a:t>Are these trials different?</a:t>
            </a:r>
            <a:endParaRPr lang="en-US" altLang="en-US" sz="3000" dirty="0"/>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027" y="1607331"/>
            <a:ext cx="7691180" cy="469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 name="Rectangle 1"/>
          <p:cNvSpPr/>
          <p:nvPr/>
        </p:nvSpPr>
        <p:spPr>
          <a:xfrm>
            <a:off x="509858" y="5897834"/>
            <a:ext cx="5307515" cy="20592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3" name="Rectangle 2"/>
          <p:cNvSpPr/>
          <p:nvPr/>
        </p:nvSpPr>
        <p:spPr>
          <a:xfrm>
            <a:off x="553014" y="4233494"/>
            <a:ext cx="2517667" cy="362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5" name="Rectangle 4"/>
          <p:cNvSpPr/>
          <p:nvPr/>
        </p:nvSpPr>
        <p:spPr>
          <a:xfrm>
            <a:off x="714376" y="4167809"/>
            <a:ext cx="2517286" cy="310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7" name="Equal 6"/>
          <p:cNvSpPr/>
          <p:nvPr/>
        </p:nvSpPr>
        <p:spPr>
          <a:xfrm rot="5400000">
            <a:off x="3081304" y="1698843"/>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nvGrpSpPr>
          <p:cNvPr id="8"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9"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10"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11"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2" name="Rectangle 11"/>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5312710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7180" y="3337984"/>
            <a:ext cx="5482190" cy="694390"/>
          </a:xfrm>
        </p:spPr>
        <p:txBody>
          <a:bodyPr/>
          <a:lstStyle/>
          <a:p>
            <a:pPr marL="0" indent="0" algn="ctr">
              <a:buNone/>
            </a:pPr>
            <a:r>
              <a:rPr lang="en-GB" sz="4800" dirty="0" smtClean="0"/>
              <a:t>(Try to) keep it simple</a:t>
            </a:r>
            <a:endParaRPr lang="en-GB" sz="4800" dirty="0"/>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524246" y="995726"/>
            <a:ext cx="2279735" cy="2120313"/>
          </a:xfrm>
          <a:prstGeom prst="rect">
            <a:avLst/>
          </a:prstGeom>
        </p:spPr>
      </p:pic>
    </p:spTree>
    <p:extLst>
      <p:ext uri="{BB962C8B-B14F-4D97-AF65-F5344CB8AC3E}">
        <p14:creationId xmlns:p14="http://schemas.microsoft.com/office/powerpoint/2010/main" val="340643662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9749" y="1757337"/>
            <a:ext cx="8403626" cy="426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81280" y="981996"/>
            <a:ext cx="7121917" cy="518151"/>
          </a:xfrm>
          <a:prstGeom prst="rect">
            <a:avLst/>
          </a:prstGeom>
        </p:spPr>
        <p:txBody>
          <a:bodyPr wrap="none" lIns="86420" tIns="43210" rIns="86420" bIns="43210">
            <a:spAutoFit/>
          </a:bodyPr>
          <a:lstStyle/>
          <a:p>
            <a:r>
              <a:rPr lang="en-GB" sz="2800" dirty="0" smtClean="0"/>
              <a:t>5. Were </a:t>
            </a:r>
            <a:r>
              <a:rPr lang="en-GB" sz="2800" dirty="0"/>
              <a:t>the results similar from study to study</a:t>
            </a:r>
            <a:r>
              <a:rPr lang="en-GB" sz="2800" dirty="0" smtClean="0"/>
              <a:t>?</a:t>
            </a:r>
            <a:endParaRPr lang="en-GB" sz="2800" dirty="0"/>
          </a:p>
        </p:txBody>
      </p:sp>
      <p:sp>
        <p:nvSpPr>
          <p:cNvPr id="4" name="Rectangle 3"/>
          <p:cNvSpPr/>
          <p:nvPr/>
        </p:nvSpPr>
        <p:spPr bwMode="auto">
          <a:xfrm>
            <a:off x="6866023" y="2032351"/>
            <a:ext cx="1137244" cy="3690558"/>
          </a:xfrm>
          <a:prstGeom prst="rect">
            <a:avLst/>
          </a:prstGeom>
          <a:noFill/>
          <a:ln w="28575" cap="flat" cmpd="sng" algn="ctr">
            <a:solidFill>
              <a:srgbClr val="C00000"/>
            </a:solidFill>
            <a:prstDash val="solid"/>
            <a:round/>
            <a:headEnd type="none" w="med" len="med"/>
            <a:tailEnd type="none" w="med" len="med"/>
          </a:ln>
          <a:effectLst/>
        </p:spPr>
        <p:txBody>
          <a:bodyPr vert="horz" wrap="square" lIns="86420" tIns="43210" rIns="86420" bIns="43210" numCol="1" rtlCol="0" anchor="t" anchorCtr="0" compatLnSpc="1">
            <a:prstTxWarp prst="textNoShape">
              <a:avLst/>
            </a:prstTxWarp>
          </a:bodyPr>
          <a:lstStyle/>
          <a:p>
            <a:pPr defTabSz="864199" eaLnBrk="0" fontAlgn="base" hangingPunct="0">
              <a:spcBef>
                <a:spcPct val="0"/>
              </a:spcBef>
              <a:spcAft>
                <a:spcPct val="0"/>
              </a:spcAft>
            </a:pPr>
            <a:endParaRPr lang="en-GB" sz="2300" dirty="0">
              <a:latin typeface="Arial" charset="0"/>
              <a:ea typeface="ＭＳ Ｐゴシック" pitchFamily="1" charset="-128"/>
            </a:endParaRPr>
          </a:p>
        </p:txBody>
      </p:sp>
      <p:sp>
        <p:nvSpPr>
          <p:cNvPr id="5" name="Left Arrow 4"/>
          <p:cNvSpPr/>
          <p:nvPr/>
        </p:nvSpPr>
        <p:spPr>
          <a:xfrm>
            <a:off x="8090977" y="2657423"/>
            <a:ext cx="305764" cy="15286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8090977" y="3597643"/>
            <a:ext cx="305764" cy="15286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8090977" y="4737758"/>
            <a:ext cx="305764" cy="15286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10"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11"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12"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3" name="Rectangle 12"/>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3487643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26993" y="1117452"/>
            <a:ext cx="8513770" cy="3044873"/>
          </a:xfrm>
        </p:spPr>
        <p:txBody>
          <a:bodyPr/>
          <a:lstStyle/>
          <a:p>
            <a:pPr marL="0" indent="0">
              <a:buClr>
                <a:schemeClr val="tx2"/>
              </a:buClr>
              <a:buNone/>
            </a:pPr>
            <a:r>
              <a:rPr lang="en-GB" sz="2800" u="sng" dirty="0" smtClean="0"/>
              <a:t>Step 2 </a:t>
            </a:r>
            <a:r>
              <a:rPr lang="en-GB" sz="2400" dirty="0" smtClean="0"/>
              <a:t>– </a:t>
            </a:r>
            <a:r>
              <a:rPr lang="en-GB" sz="2800" dirty="0" smtClean="0">
                <a:solidFill>
                  <a:srgbClr val="632523"/>
                </a:solidFill>
              </a:rPr>
              <a:t>What were the results?</a:t>
            </a:r>
            <a:endParaRPr lang="en-GB" sz="2400" i="1" dirty="0"/>
          </a:p>
          <a:p>
            <a:pPr marL="0" indent="0">
              <a:spcBef>
                <a:spcPts val="0"/>
              </a:spcBef>
              <a:buClr>
                <a:schemeClr val="tx2"/>
              </a:buClr>
              <a:buNone/>
            </a:pPr>
            <a:endParaRPr lang="en-GB" sz="2400" i="1" dirty="0" smtClean="0"/>
          </a:p>
          <a:p>
            <a:pPr marL="0" indent="0">
              <a:spcBef>
                <a:spcPts val="0"/>
              </a:spcBef>
              <a:buClr>
                <a:schemeClr val="tx2"/>
              </a:buClr>
              <a:buNone/>
            </a:pPr>
            <a:r>
              <a:rPr lang="en-GB" sz="2400" i="1" dirty="0" smtClean="0"/>
              <a:t>Consider</a:t>
            </a:r>
            <a:endParaRPr lang="en-GB" sz="2400" i="1" dirty="0"/>
          </a:p>
          <a:p>
            <a:pPr marL="0" indent="0">
              <a:spcBef>
                <a:spcPts val="0"/>
              </a:spcBef>
              <a:buClr>
                <a:schemeClr val="tx2"/>
              </a:buClr>
              <a:buNone/>
            </a:pPr>
            <a:endParaRPr lang="en-GB" sz="2400" i="1" dirty="0"/>
          </a:p>
          <a:p>
            <a:pPr marL="918115" lvl="1" indent="-486061">
              <a:buClr>
                <a:schemeClr val="tx2"/>
              </a:buClr>
            </a:pPr>
            <a:r>
              <a:rPr lang="en-GB" sz="2000" dirty="0" smtClean="0">
                <a:latin typeface="Calibri" panose="020F0502020204030204" pitchFamily="34" charset="0"/>
              </a:rPr>
              <a:t>What these are (numerically if appropriate)</a:t>
            </a:r>
            <a:endParaRPr lang="en-GB" sz="2000" dirty="0">
              <a:latin typeface="Calibri" panose="020F0502020204030204" pitchFamily="34" charset="0"/>
            </a:endParaRPr>
          </a:p>
          <a:p>
            <a:pPr marL="918115" lvl="1" indent="-486061">
              <a:buClr>
                <a:schemeClr val="tx2"/>
              </a:buClr>
            </a:pPr>
            <a:r>
              <a:rPr lang="en-GB" sz="2000" dirty="0" smtClean="0">
                <a:latin typeface="Calibri" panose="020F0502020204030204" pitchFamily="34" charset="0"/>
              </a:rPr>
              <a:t>How were the results presented/expressed (risk ratio, odds ratio, etc.)</a:t>
            </a:r>
          </a:p>
          <a:p>
            <a:pPr marL="918115" lvl="1" indent="-486061">
              <a:buClr>
                <a:schemeClr val="tx2"/>
              </a:buClr>
            </a:pPr>
            <a:r>
              <a:rPr lang="en-GB" sz="2000" dirty="0">
                <a:latin typeface="Calibri" panose="020F0502020204030204" pitchFamily="34" charset="0"/>
              </a:rPr>
              <a:t>If you are clear about the review’s ‘bottom line’ </a:t>
            </a:r>
            <a:r>
              <a:rPr lang="en-GB" sz="2000" dirty="0" smtClean="0">
                <a:latin typeface="Calibri" panose="020F0502020204030204" pitchFamily="34" charset="0"/>
              </a:rPr>
              <a:t>results</a:t>
            </a:r>
            <a:endParaRPr lang="en-US" sz="2000" dirty="0">
              <a:latin typeface="Calibri" panose="020F0502020204030204" pitchFamily="34" charset="0"/>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580472" y="5738114"/>
            <a:ext cx="1993439" cy="85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7"/>
          <p:cNvGrpSpPr>
            <a:grpSpLocks/>
          </p:cNvGrpSpPr>
          <p:nvPr/>
        </p:nvGrpSpPr>
        <p:grpSpPr bwMode="auto">
          <a:xfrm>
            <a:off x="0" y="10218"/>
            <a:ext cx="8640763" cy="319088"/>
            <a:chOff x="0" y="-21"/>
            <a:chExt cx="5738" cy="252"/>
          </a:xfrm>
          <a:solidFill>
            <a:schemeClr val="accent3">
              <a:lumMod val="60000"/>
              <a:lumOff val="40000"/>
            </a:schemeClr>
          </a:solidFill>
        </p:grpSpPr>
        <p:sp>
          <p:nvSpPr>
            <p:cNvPr id="7" name="Rectangle 8"/>
            <p:cNvSpPr>
              <a:spLocks noChangeArrowheads="1"/>
            </p:cNvSpPr>
            <p:nvPr/>
          </p:nvSpPr>
          <p:spPr bwMode="auto">
            <a:xfrm>
              <a:off x="1429" y="-20"/>
              <a:ext cx="1451"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FIND</a:t>
              </a:r>
              <a:endParaRPr lang="en-US" altLang="en-US" sz="1400" dirty="0">
                <a:solidFill>
                  <a:srgbClr val="7F7F7F"/>
                </a:solidFill>
              </a:endParaRPr>
            </a:p>
          </p:txBody>
        </p:sp>
        <p:sp>
          <p:nvSpPr>
            <p:cNvPr id="8" name="Rectangle 9"/>
            <p:cNvSpPr>
              <a:spLocks noChangeArrowheads="1"/>
            </p:cNvSpPr>
            <p:nvPr/>
          </p:nvSpPr>
          <p:spPr bwMode="auto">
            <a:xfrm>
              <a:off x="2880"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APPRAISE</a:t>
              </a:r>
              <a:r>
                <a:rPr lang="en-GB" altLang="en-US" sz="1400" dirty="0" smtClean="0">
                  <a:solidFill>
                    <a:srgbClr val="7F7F7F"/>
                  </a:solidFill>
                </a:rPr>
                <a:t>	</a:t>
              </a:r>
              <a:endParaRPr lang="en-US" altLang="en-US" sz="1400" dirty="0">
                <a:solidFill>
                  <a:srgbClr val="7F7F7F"/>
                </a:solidFill>
              </a:endParaRPr>
            </a:p>
          </p:txBody>
        </p:sp>
        <p:sp>
          <p:nvSpPr>
            <p:cNvPr id="9" name="Rectangle 10"/>
            <p:cNvSpPr>
              <a:spLocks noChangeArrowheads="1"/>
            </p:cNvSpPr>
            <p:nvPr/>
          </p:nvSpPr>
          <p:spPr bwMode="auto">
            <a:xfrm>
              <a:off x="4309" y="-20"/>
              <a:ext cx="1429"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b="1" dirty="0">
                  <a:solidFill>
                    <a:srgbClr val="000000"/>
                  </a:solidFill>
                </a:rPr>
                <a:t>SYNTHESISE</a:t>
              </a:r>
              <a:endParaRPr lang="en-US" altLang="en-US" sz="1400" b="1" dirty="0">
                <a:solidFill>
                  <a:srgbClr val="000000"/>
                </a:solidFill>
              </a:endParaRPr>
            </a:p>
          </p:txBody>
        </p:sp>
        <p:sp>
          <p:nvSpPr>
            <p:cNvPr id="10" name="Rectangle 9"/>
            <p:cNvSpPr>
              <a:spLocks noChangeArrowheads="1"/>
            </p:cNvSpPr>
            <p:nvPr/>
          </p:nvSpPr>
          <p:spPr bwMode="auto">
            <a:xfrm>
              <a:off x="0" y="-21"/>
              <a:ext cx="1428" cy="251"/>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00" dirty="0">
                  <a:solidFill>
                    <a:srgbClr val="7F7F7F"/>
                  </a:solidFill>
                </a:rPr>
                <a:t>QUESTION</a:t>
              </a:r>
              <a:endParaRPr lang="en-US" altLang="en-US" sz="1400" dirty="0">
                <a:solidFill>
                  <a:srgbClr val="7F7F7F"/>
                </a:solidFill>
              </a:endParaRPr>
            </a:p>
          </p:txBody>
        </p:sp>
      </p:grpSp>
    </p:spTree>
    <p:extLst>
      <p:ext uri="{BB962C8B-B14F-4D97-AF65-F5344CB8AC3E}">
        <p14:creationId xmlns:p14="http://schemas.microsoft.com/office/powerpoint/2010/main" val="211284706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861" y="1747054"/>
            <a:ext cx="8198950" cy="415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21172" y="979654"/>
            <a:ext cx="6872551" cy="441339"/>
          </a:xfrm>
          <a:prstGeom prst="rect">
            <a:avLst/>
          </a:prstGeom>
          <a:noFill/>
        </p:spPr>
        <p:txBody>
          <a:bodyPr wrap="square" rtlCol="0">
            <a:spAutoFit/>
          </a:bodyPr>
          <a:lstStyle/>
          <a:p>
            <a:pPr eaLnBrk="0" fontAlgn="base" hangingPunct="0">
              <a:spcBef>
                <a:spcPct val="0"/>
              </a:spcBef>
              <a:spcAft>
                <a:spcPct val="0"/>
              </a:spcAft>
            </a:pPr>
            <a:r>
              <a:rPr lang="en-GB" sz="2268" dirty="0" smtClean="0">
                <a:solidFill>
                  <a:srgbClr val="292934"/>
                </a:solidFill>
                <a:ea typeface="ＭＳ Ｐゴシック" pitchFamily="1" charset="-128"/>
              </a:rPr>
              <a:t>What </a:t>
            </a:r>
            <a:r>
              <a:rPr lang="en-GB" sz="2268" dirty="0">
                <a:solidFill>
                  <a:srgbClr val="292934"/>
                </a:solidFill>
                <a:ea typeface="ＭＳ Ｐゴシック" pitchFamily="1" charset="-128"/>
              </a:rPr>
              <a:t>are we </a:t>
            </a:r>
            <a:r>
              <a:rPr lang="en-GB" sz="2268" dirty="0" smtClean="0">
                <a:solidFill>
                  <a:srgbClr val="292934"/>
                </a:solidFill>
                <a:ea typeface="ＭＳ Ｐゴシック" pitchFamily="1" charset="-128"/>
              </a:rPr>
              <a:t>interested </a:t>
            </a:r>
            <a:r>
              <a:rPr lang="en-GB" sz="2268" dirty="0">
                <a:solidFill>
                  <a:srgbClr val="292934"/>
                </a:solidFill>
                <a:ea typeface="ＭＳ Ｐゴシック" pitchFamily="1" charset="-128"/>
              </a:rPr>
              <a:t>in</a:t>
            </a:r>
            <a:r>
              <a:rPr lang="en-GB" sz="2268" dirty="0" smtClean="0">
                <a:solidFill>
                  <a:srgbClr val="292934"/>
                </a:solidFill>
                <a:ea typeface="ＭＳ Ｐゴシック" pitchFamily="1" charset="-128"/>
              </a:rPr>
              <a:t>?</a:t>
            </a:r>
            <a:endParaRPr lang="en-GB" sz="2268" dirty="0">
              <a:solidFill>
                <a:srgbClr val="292934"/>
              </a:solidFill>
              <a:ea typeface="ＭＳ Ｐゴシック" pitchFamily="1" charset="-128"/>
            </a:endParaRPr>
          </a:p>
        </p:txBody>
      </p:sp>
    </p:spTree>
    <p:extLst>
      <p:ext uri="{BB962C8B-B14F-4D97-AF65-F5344CB8AC3E}">
        <p14:creationId xmlns:p14="http://schemas.microsoft.com/office/powerpoint/2010/main" val="2402962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235341" y="76974"/>
            <a:ext cx="4669122" cy="538809"/>
          </a:xfrm>
        </p:spPr>
        <p:txBody>
          <a:bodyPr>
            <a:noAutofit/>
          </a:bodyPr>
          <a:lstStyle/>
          <a:p>
            <a:pPr algn="l"/>
            <a:r>
              <a:rPr lang="en-US" sz="3000" dirty="0" smtClean="0">
                <a:solidFill>
                  <a:schemeClr val="accent2">
                    <a:lumMod val="50000"/>
                  </a:schemeClr>
                </a:solidFill>
                <a:latin typeface="Calibri" pitchFamily="34" charset="0"/>
                <a:cs typeface="Calibri" pitchFamily="34" charset="0"/>
              </a:rPr>
              <a:t>EBM </a:t>
            </a:r>
            <a:r>
              <a:rPr lang="en-US" sz="3000" dirty="0">
                <a:solidFill>
                  <a:schemeClr val="accent2">
                    <a:lumMod val="50000"/>
                  </a:schemeClr>
                </a:solidFill>
                <a:latin typeface="Calibri" pitchFamily="34" charset="0"/>
                <a:cs typeface="Calibri" pitchFamily="34" charset="0"/>
              </a:rPr>
              <a:t>and </a:t>
            </a:r>
            <a:r>
              <a:rPr lang="en-US" sz="3000" dirty="0">
                <a:solidFill>
                  <a:srgbClr val="632523"/>
                </a:solidFill>
                <a:latin typeface="Calibri" pitchFamily="34" charset="0"/>
                <a:cs typeface="Calibri" pitchFamily="34" charset="0"/>
              </a:rPr>
              <a:t>Systematic</a:t>
            </a:r>
            <a:r>
              <a:rPr lang="en-US" sz="3000" dirty="0">
                <a:solidFill>
                  <a:schemeClr val="accent2">
                    <a:lumMod val="50000"/>
                  </a:schemeClr>
                </a:solidFill>
                <a:latin typeface="Calibri" pitchFamily="34" charset="0"/>
                <a:cs typeface="Calibri" pitchFamily="34" charset="0"/>
              </a:rPr>
              <a:t> Review</a:t>
            </a:r>
            <a:endParaRPr lang="en-AU" sz="3000" dirty="0">
              <a:solidFill>
                <a:schemeClr val="accent2">
                  <a:lumMod val="50000"/>
                </a:schemeClr>
              </a:solidFill>
              <a:latin typeface="Calibri" pitchFamily="34" charset="0"/>
              <a:cs typeface="Calibri" pitchFamily="34" charset="0"/>
            </a:endParaRPr>
          </a:p>
        </p:txBody>
      </p:sp>
      <p:sp>
        <p:nvSpPr>
          <p:cNvPr id="332803" name="Rectangle 3"/>
          <p:cNvSpPr>
            <a:spLocks noGrp="1" noChangeArrowheads="1"/>
          </p:cNvSpPr>
          <p:nvPr>
            <p:ph sz="half" idx="1"/>
          </p:nvPr>
        </p:nvSpPr>
        <p:spPr>
          <a:xfrm>
            <a:off x="235341" y="1046628"/>
            <a:ext cx="3816337" cy="4498766"/>
          </a:xfrm>
          <a:ln w="31750" cmpd="sng">
            <a:solidFill>
              <a:schemeClr val="accent2">
                <a:lumMod val="75000"/>
              </a:schemeClr>
            </a:solidFill>
          </a:ln>
        </p:spPr>
        <p:txBody>
          <a:bodyPr/>
          <a:lstStyle/>
          <a:p>
            <a:pPr marL="432100" indent="-432100">
              <a:lnSpc>
                <a:spcPct val="90000"/>
              </a:lnSpc>
            </a:pPr>
            <a:r>
              <a:rPr lang="en-US" sz="2300" dirty="0" smtClean="0">
                <a:solidFill>
                  <a:srgbClr val="0070C0"/>
                </a:solidFill>
                <a:latin typeface="Calibri" pitchFamily="34" charset="0"/>
                <a:cs typeface="Calibri" pitchFamily="34" charset="0"/>
              </a:rPr>
              <a:t>EBM</a:t>
            </a:r>
            <a:r>
              <a:rPr lang="hu-HU" sz="2300" dirty="0" smtClean="0">
                <a:solidFill>
                  <a:srgbClr val="0070C0"/>
                </a:solidFill>
                <a:latin typeface="Calibri" pitchFamily="34" charset="0"/>
                <a:cs typeface="Calibri" pitchFamily="34" charset="0"/>
              </a:rPr>
              <a:t> </a:t>
            </a:r>
            <a:r>
              <a:rPr lang="hu-HU" sz="2300" dirty="0">
                <a:solidFill>
                  <a:srgbClr val="0070C0"/>
                </a:solidFill>
                <a:latin typeface="Calibri" pitchFamily="34" charset="0"/>
                <a:cs typeface="Calibri" pitchFamily="34" charset="0"/>
              </a:rPr>
              <a:t>(quick &amp; dirty)</a:t>
            </a:r>
            <a:endParaRPr lang="en-US" sz="2300" dirty="0">
              <a:solidFill>
                <a:srgbClr val="0070C0"/>
              </a:solidFill>
              <a:latin typeface="Calibri" pitchFamily="34" charset="0"/>
              <a:cs typeface="Calibri" pitchFamily="34" charset="0"/>
            </a:endParaRPr>
          </a:p>
          <a:p>
            <a:pPr marL="0" indent="0">
              <a:lnSpc>
                <a:spcPct val="90000"/>
              </a:lnSpc>
              <a:buNone/>
            </a:pPr>
            <a:r>
              <a:rPr lang="en-US" sz="2300" b="1" dirty="0">
                <a:latin typeface="Calibri" pitchFamily="34" charset="0"/>
                <a:cs typeface="Calibri" pitchFamily="34" charset="0"/>
              </a:rPr>
              <a:t>Steps</a:t>
            </a:r>
          </a:p>
          <a:p>
            <a:pPr marL="792183" lvl="1" indent="-360083">
              <a:lnSpc>
                <a:spcPct val="90000"/>
              </a:lnSpc>
              <a:buFont typeface="Wingdings" pitchFamily="2" charset="2"/>
              <a:buAutoNum type="arabicPeriod"/>
            </a:pPr>
            <a:r>
              <a:rPr lang="en-US" b="1" u="sng" dirty="0" smtClean="0">
                <a:latin typeface="Calibri" pitchFamily="34" charset="0"/>
                <a:cs typeface="Calibri" pitchFamily="34" charset="0"/>
              </a:rPr>
              <a:t>Q</a:t>
            </a:r>
            <a:r>
              <a:rPr lang="en-US" dirty="0" smtClean="0">
                <a:latin typeface="Calibri" pitchFamily="34" charset="0"/>
                <a:cs typeface="Calibri" pitchFamily="34" charset="0"/>
              </a:rPr>
              <a:t>uestion (PICO)?</a:t>
            </a:r>
            <a:endParaRPr lang="en-US" dirty="0">
              <a:latin typeface="Calibri" pitchFamily="34" charset="0"/>
              <a:cs typeface="Calibri" pitchFamily="34" charset="0"/>
            </a:endParaRPr>
          </a:p>
          <a:p>
            <a:pPr marL="792183" lvl="1" indent="-360083">
              <a:lnSpc>
                <a:spcPct val="90000"/>
              </a:lnSpc>
              <a:buFont typeface="Wingdings" pitchFamily="2" charset="2"/>
              <a:buAutoNum type="arabicPeriod"/>
            </a:pPr>
            <a:r>
              <a:rPr lang="en-US" b="1" u="sng" dirty="0" smtClean="0">
                <a:latin typeface="Calibri" pitchFamily="34" charset="0"/>
                <a:cs typeface="Calibri" pitchFamily="34" charset="0"/>
              </a:rPr>
              <a:t>F</a:t>
            </a:r>
            <a:r>
              <a:rPr lang="en-US" dirty="0" smtClean="0">
                <a:latin typeface="Calibri" pitchFamily="34" charset="0"/>
                <a:cs typeface="Calibri" pitchFamily="34" charset="0"/>
              </a:rPr>
              <a:t>ind the best evidence?</a:t>
            </a:r>
            <a:endParaRPr lang="en-US" dirty="0">
              <a:latin typeface="Calibri" pitchFamily="34" charset="0"/>
              <a:cs typeface="Calibri" pitchFamily="34" charset="0"/>
            </a:endParaRPr>
          </a:p>
          <a:p>
            <a:pPr marL="792183" lvl="1" indent="-360083">
              <a:lnSpc>
                <a:spcPct val="90000"/>
              </a:lnSpc>
              <a:buFont typeface="Wingdings" pitchFamily="2" charset="2"/>
              <a:buAutoNum type="arabicPeriod"/>
            </a:pPr>
            <a:r>
              <a:rPr lang="en-US" b="1" u="sng" dirty="0" smtClean="0">
                <a:latin typeface="Calibri" pitchFamily="34" charset="0"/>
                <a:cs typeface="Calibri" pitchFamily="34" charset="0"/>
              </a:rPr>
              <a:t>A</a:t>
            </a:r>
            <a:r>
              <a:rPr lang="en-US" dirty="0" smtClean="0">
                <a:latin typeface="Calibri" pitchFamily="34" charset="0"/>
                <a:cs typeface="Calibri" pitchFamily="34" charset="0"/>
              </a:rPr>
              <a:t>ppraise?</a:t>
            </a:r>
            <a:endParaRPr lang="en-US" dirty="0">
              <a:latin typeface="Calibri" pitchFamily="34" charset="0"/>
              <a:cs typeface="Calibri" pitchFamily="34" charset="0"/>
            </a:endParaRPr>
          </a:p>
          <a:p>
            <a:pPr marL="792183" lvl="1" indent="-360083">
              <a:lnSpc>
                <a:spcPct val="90000"/>
              </a:lnSpc>
              <a:buFont typeface="Wingdings" pitchFamily="2" charset="2"/>
              <a:buAutoNum type="arabicPeriod"/>
            </a:pPr>
            <a:r>
              <a:rPr lang="en-US" b="1" u="sng" dirty="0" err="1" smtClean="0">
                <a:latin typeface="Calibri" pitchFamily="34" charset="0"/>
                <a:cs typeface="Calibri" pitchFamily="34" charset="0"/>
              </a:rPr>
              <a:t>S</a:t>
            </a:r>
            <a:r>
              <a:rPr lang="en-US" dirty="0" err="1" smtClean="0">
                <a:latin typeface="Calibri" pitchFamily="34" charset="0"/>
                <a:cs typeface="Calibri" pitchFamily="34" charset="0"/>
              </a:rPr>
              <a:t>ynthesised</a:t>
            </a:r>
            <a:r>
              <a:rPr lang="en-US" dirty="0" smtClean="0">
                <a:latin typeface="Calibri" pitchFamily="34" charset="0"/>
                <a:cs typeface="Calibri" pitchFamily="34" charset="0"/>
              </a:rPr>
              <a:t>?</a:t>
            </a:r>
          </a:p>
          <a:p>
            <a:pPr marL="792183" lvl="1" indent="-360083">
              <a:lnSpc>
                <a:spcPct val="90000"/>
              </a:lnSpc>
              <a:buFont typeface="Wingdings" pitchFamily="2" charset="2"/>
              <a:buAutoNum type="arabicPeriod"/>
            </a:pPr>
            <a:r>
              <a:rPr lang="en-US" dirty="0" smtClean="0">
                <a:latin typeface="Calibri" pitchFamily="34" charset="0"/>
                <a:cs typeface="Calibri" pitchFamily="34" charset="0"/>
              </a:rPr>
              <a:t>Apply?</a:t>
            </a:r>
          </a:p>
          <a:p>
            <a:pPr marL="792183" lvl="1" indent="-360083">
              <a:lnSpc>
                <a:spcPct val="90000"/>
              </a:lnSpc>
              <a:buFont typeface="Wingdings" pitchFamily="2" charset="2"/>
              <a:buAutoNum type="arabicPeriod"/>
            </a:pPr>
            <a:endParaRPr lang="en-US" dirty="0">
              <a:latin typeface="Calibri" pitchFamily="34" charset="0"/>
              <a:cs typeface="Calibri" pitchFamily="34" charset="0"/>
            </a:endParaRPr>
          </a:p>
          <a:p>
            <a:pPr marL="0" indent="0">
              <a:lnSpc>
                <a:spcPct val="90000"/>
              </a:lnSpc>
              <a:buNone/>
            </a:pPr>
            <a:r>
              <a:rPr lang="en-US" sz="2300" dirty="0">
                <a:solidFill>
                  <a:schemeClr val="folHlink"/>
                </a:solidFill>
                <a:latin typeface="Calibri" pitchFamily="34" charset="0"/>
                <a:cs typeface="Calibri" pitchFamily="34" charset="0"/>
              </a:rPr>
              <a:t>Time: </a:t>
            </a:r>
            <a:r>
              <a:rPr lang="hu-HU" sz="2300" dirty="0">
                <a:solidFill>
                  <a:schemeClr val="folHlink"/>
                </a:solidFill>
                <a:latin typeface="Calibri" pitchFamily="34" charset="0"/>
                <a:cs typeface="Calibri" pitchFamily="34" charset="0"/>
              </a:rPr>
              <a:t>120</a:t>
            </a:r>
            <a:r>
              <a:rPr lang="en-US" sz="2300" dirty="0">
                <a:solidFill>
                  <a:schemeClr val="folHlink"/>
                </a:solidFill>
                <a:latin typeface="Calibri" pitchFamily="34" charset="0"/>
                <a:cs typeface="Calibri" pitchFamily="34" charset="0"/>
              </a:rPr>
              <a:t> seconds</a:t>
            </a:r>
            <a:endParaRPr lang="hu-HU" sz="2300" dirty="0">
              <a:solidFill>
                <a:schemeClr val="folHlink"/>
              </a:solidFill>
              <a:latin typeface="Calibri" pitchFamily="34" charset="0"/>
              <a:cs typeface="Calibri" pitchFamily="34" charset="0"/>
            </a:endParaRPr>
          </a:p>
          <a:p>
            <a:pPr marL="0" indent="0">
              <a:lnSpc>
                <a:spcPct val="90000"/>
              </a:lnSpc>
              <a:buNone/>
            </a:pPr>
            <a:r>
              <a:rPr lang="en-GB" sz="2300" dirty="0" smtClean="0">
                <a:solidFill>
                  <a:schemeClr val="folHlink"/>
                </a:solidFill>
                <a:latin typeface="Calibri" pitchFamily="34" charset="0"/>
                <a:cs typeface="Calibri" pitchFamily="34" charset="0"/>
              </a:rPr>
              <a:t>1 - </a:t>
            </a:r>
            <a:r>
              <a:rPr lang="hu-HU" sz="2300" dirty="0" smtClean="0">
                <a:solidFill>
                  <a:schemeClr val="folHlink"/>
                </a:solidFill>
                <a:latin typeface="Calibri" pitchFamily="34" charset="0"/>
                <a:cs typeface="Calibri" pitchFamily="34" charset="0"/>
              </a:rPr>
              <a:t>20 </a:t>
            </a:r>
            <a:r>
              <a:rPr lang="hu-HU" sz="2300" dirty="0">
                <a:solidFill>
                  <a:schemeClr val="folHlink"/>
                </a:solidFill>
                <a:latin typeface="Calibri" pitchFamily="34" charset="0"/>
                <a:cs typeface="Calibri" pitchFamily="34" charset="0"/>
              </a:rPr>
              <a:t>articles</a:t>
            </a:r>
          </a:p>
          <a:p>
            <a:pPr marL="0" indent="0">
              <a:lnSpc>
                <a:spcPct val="90000"/>
              </a:lnSpc>
              <a:buNone/>
            </a:pPr>
            <a:r>
              <a:rPr lang="hu-HU" sz="2300" u="sng" dirty="0">
                <a:solidFill>
                  <a:schemeClr val="folHlink"/>
                </a:solidFill>
                <a:latin typeface="Calibri" pitchFamily="34" charset="0"/>
                <a:cs typeface="Calibri" pitchFamily="34" charset="0"/>
              </a:rPr>
              <a:t>This</a:t>
            </a:r>
            <a:r>
              <a:rPr lang="hu-HU" sz="2300" dirty="0">
                <a:solidFill>
                  <a:schemeClr val="folHlink"/>
                </a:solidFill>
                <a:latin typeface="Calibri" pitchFamily="34" charset="0"/>
                <a:cs typeface="Calibri" pitchFamily="34" charset="0"/>
              </a:rPr>
              <a:t> patient survives!</a:t>
            </a:r>
            <a:endParaRPr lang="en-AU" sz="2300" dirty="0">
              <a:solidFill>
                <a:schemeClr val="folHlink"/>
              </a:solidFill>
              <a:latin typeface="Calibri" pitchFamily="34" charset="0"/>
              <a:cs typeface="Calibri" pitchFamily="34" charset="0"/>
            </a:endParaRPr>
          </a:p>
        </p:txBody>
      </p:sp>
      <p:sp>
        <p:nvSpPr>
          <p:cNvPr id="332804" name="Rectangle 4"/>
          <p:cNvSpPr>
            <a:spLocks noGrp="1" noChangeArrowheads="1"/>
          </p:cNvSpPr>
          <p:nvPr>
            <p:ph sz="half" idx="2"/>
          </p:nvPr>
        </p:nvSpPr>
        <p:spPr>
          <a:xfrm>
            <a:off x="4209321" y="1046628"/>
            <a:ext cx="4266088" cy="4498766"/>
          </a:xfrm>
          <a:ln w="31750" cmpd="sng">
            <a:solidFill>
              <a:schemeClr val="accent2">
                <a:lumMod val="75000"/>
              </a:schemeClr>
            </a:solidFill>
          </a:ln>
        </p:spPr>
        <p:txBody>
          <a:bodyPr/>
          <a:lstStyle/>
          <a:p>
            <a:pPr marL="432100" indent="-432100">
              <a:lnSpc>
                <a:spcPct val="90000"/>
              </a:lnSpc>
            </a:pPr>
            <a:r>
              <a:rPr lang="en-US" sz="2300" dirty="0">
                <a:solidFill>
                  <a:srgbClr val="0070C0"/>
                </a:solidFill>
                <a:latin typeface="Calibri" pitchFamily="34" charset="0"/>
                <a:cs typeface="Calibri" pitchFamily="34" charset="0"/>
              </a:rPr>
              <a:t>Systematic </a:t>
            </a:r>
            <a:r>
              <a:rPr lang="en-US" sz="2300" dirty="0">
                <a:solidFill>
                  <a:srgbClr val="0070C0"/>
                </a:solidFill>
              </a:rPr>
              <a:t>Review</a:t>
            </a:r>
          </a:p>
          <a:p>
            <a:pPr marL="0" indent="0">
              <a:lnSpc>
                <a:spcPct val="90000"/>
              </a:lnSpc>
              <a:buNone/>
            </a:pPr>
            <a:r>
              <a:rPr lang="en-US" sz="2300" b="1" dirty="0" smtClean="0">
                <a:latin typeface="Calibri" pitchFamily="34" charset="0"/>
                <a:cs typeface="Calibri" pitchFamily="34" charset="0"/>
              </a:rPr>
              <a:t>Steps</a:t>
            </a:r>
            <a:endParaRPr lang="en-US" sz="2300" b="1" dirty="0">
              <a:latin typeface="Calibri" pitchFamily="34" charset="0"/>
              <a:cs typeface="Calibri" pitchFamily="34" charset="0"/>
            </a:endParaRPr>
          </a:p>
          <a:p>
            <a:pPr marL="792183" lvl="1" indent="-360083">
              <a:lnSpc>
                <a:spcPct val="90000"/>
              </a:lnSpc>
              <a:buFont typeface="Wingdings" pitchFamily="2" charset="2"/>
              <a:buAutoNum type="arabicPeriod"/>
            </a:pPr>
            <a:r>
              <a:rPr lang="en-GB" b="1" u="sng" dirty="0" smtClean="0">
                <a:latin typeface="Calibri" pitchFamily="34" charset="0"/>
                <a:cs typeface="Calibri" pitchFamily="34" charset="0"/>
              </a:rPr>
              <a:t>Q</a:t>
            </a:r>
            <a:r>
              <a:rPr lang="en-US" dirty="0" err="1" smtClean="0">
                <a:latin typeface="Calibri" pitchFamily="34" charset="0"/>
                <a:cs typeface="Calibri" pitchFamily="34" charset="0"/>
              </a:rPr>
              <a:t>uestion</a:t>
            </a:r>
            <a:r>
              <a:rPr lang="en-US" dirty="0" smtClean="0">
                <a:latin typeface="Calibri" pitchFamily="34" charset="0"/>
                <a:cs typeface="Calibri" pitchFamily="34" charset="0"/>
              </a:rPr>
              <a:t> (PICO)</a:t>
            </a:r>
            <a:endParaRPr lang="en-US" dirty="0">
              <a:latin typeface="Calibri" pitchFamily="34" charset="0"/>
              <a:cs typeface="Calibri" pitchFamily="34" charset="0"/>
            </a:endParaRPr>
          </a:p>
          <a:p>
            <a:pPr marL="792183" lvl="1" indent="-360083">
              <a:lnSpc>
                <a:spcPct val="90000"/>
              </a:lnSpc>
              <a:buFont typeface="Wingdings" pitchFamily="2" charset="2"/>
              <a:buAutoNum type="arabicPeriod"/>
            </a:pPr>
            <a:r>
              <a:rPr lang="en-US" b="1" u="sng" dirty="0" smtClean="0">
                <a:latin typeface="Calibri" pitchFamily="34" charset="0"/>
                <a:cs typeface="Calibri" pitchFamily="34" charset="0"/>
              </a:rPr>
              <a:t>F</a:t>
            </a:r>
            <a:r>
              <a:rPr lang="en-US" dirty="0" smtClean="0">
                <a:latin typeface="Calibri" pitchFamily="34" charset="0"/>
                <a:cs typeface="Calibri" pitchFamily="34" charset="0"/>
              </a:rPr>
              <a:t>ind the best evidence </a:t>
            </a:r>
            <a:r>
              <a:rPr lang="en-GB" dirty="0" smtClean="0">
                <a:latin typeface="Calibri" pitchFamily="34" charset="0"/>
                <a:cs typeface="Calibri" pitchFamily="34" charset="0"/>
              </a:rPr>
              <a:t>x 2+</a:t>
            </a:r>
            <a:endParaRPr lang="en-US" dirty="0">
              <a:latin typeface="Calibri" pitchFamily="34" charset="0"/>
              <a:cs typeface="Calibri" pitchFamily="34" charset="0"/>
            </a:endParaRPr>
          </a:p>
          <a:p>
            <a:pPr marL="792183" lvl="1" indent="-360083">
              <a:lnSpc>
                <a:spcPct val="90000"/>
              </a:lnSpc>
              <a:buFont typeface="Wingdings" pitchFamily="2" charset="2"/>
              <a:buAutoNum type="arabicPeriod"/>
            </a:pPr>
            <a:r>
              <a:rPr lang="en-US" b="1" u="sng" dirty="0">
                <a:latin typeface="Calibri" pitchFamily="34" charset="0"/>
                <a:cs typeface="Calibri" pitchFamily="34" charset="0"/>
              </a:rPr>
              <a:t>A</a:t>
            </a:r>
            <a:r>
              <a:rPr lang="en-US" dirty="0">
                <a:latin typeface="Calibri" pitchFamily="34" charset="0"/>
                <a:cs typeface="Calibri" pitchFamily="34" charset="0"/>
              </a:rPr>
              <a:t>ppraise x </a:t>
            </a:r>
            <a:r>
              <a:rPr lang="en-US" dirty="0" smtClean="0">
                <a:latin typeface="Calibri" pitchFamily="34" charset="0"/>
                <a:cs typeface="Calibri" pitchFamily="34" charset="0"/>
              </a:rPr>
              <a:t>2+</a:t>
            </a:r>
            <a:endParaRPr lang="en-US" dirty="0">
              <a:latin typeface="Calibri" pitchFamily="34" charset="0"/>
              <a:cs typeface="Calibri" pitchFamily="34" charset="0"/>
            </a:endParaRPr>
          </a:p>
          <a:p>
            <a:pPr marL="792183" lvl="1" indent="-360083">
              <a:lnSpc>
                <a:spcPct val="90000"/>
              </a:lnSpc>
              <a:buFont typeface="Wingdings" pitchFamily="2" charset="2"/>
              <a:buAutoNum type="arabicPeriod"/>
            </a:pPr>
            <a:r>
              <a:rPr lang="en-US" b="1" u="sng" dirty="0" smtClean="0">
                <a:latin typeface="Calibri" pitchFamily="34" charset="0"/>
                <a:cs typeface="Calibri" pitchFamily="34" charset="0"/>
              </a:rPr>
              <a:t>S</a:t>
            </a:r>
            <a:r>
              <a:rPr lang="en-US" dirty="0" smtClean="0">
                <a:latin typeface="Calibri" pitchFamily="34" charset="0"/>
                <a:cs typeface="Calibri" pitchFamily="34" charset="0"/>
              </a:rPr>
              <a:t>ynthesize</a:t>
            </a:r>
            <a:endParaRPr lang="en-US" dirty="0">
              <a:latin typeface="Calibri" pitchFamily="34" charset="0"/>
              <a:cs typeface="Calibri" pitchFamily="34" charset="0"/>
            </a:endParaRPr>
          </a:p>
          <a:p>
            <a:pPr marL="792183" lvl="1" indent="-360083">
              <a:lnSpc>
                <a:spcPct val="90000"/>
              </a:lnSpc>
              <a:buFont typeface="Wingdings" pitchFamily="2" charset="2"/>
              <a:buAutoNum type="arabicPeriod"/>
            </a:pPr>
            <a:r>
              <a:rPr lang="en-US" dirty="0" smtClean="0">
                <a:latin typeface="Calibri" pitchFamily="34" charset="0"/>
                <a:cs typeface="Calibri" pitchFamily="34" charset="0"/>
              </a:rPr>
              <a:t>---</a:t>
            </a:r>
            <a:r>
              <a:rPr lang="en-US" dirty="0">
                <a:latin typeface="Calibri" pitchFamily="34" charset="0"/>
                <a:cs typeface="Calibri" pitchFamily="34" charset="0"/>
              </a:rPr>
              <a:t/>
            </a:r>
            <a:br>
              <a:rPr lang="en-US" dirty="0">
                <a:latin typeface="Calibri" pitchFamily="34" charset="0"/>
                <a:cs typeface="Calibri" pitchFamily="34" charset="0"/>
              </a:rPr>
            </a:br>
            <a:endParaRPr lang="en-US" dirty="0">
              <a:latin typeface="Calibri" pitchFamily="34" charset="0"/>
              <a:cs typeface="Calibri" pitchFamily="34" charset="0"/>
            </a:endParaRPr>
          </a:p>
          <a:p>
            <a:pPr marL="0" indent="0">
              <a:lnSpc>
                <a:spcPct val="90000"/>
              </a:lnSpc>
              <a:buNone/>
            </a:pPr>
            <a:r>
              <a:rPr lang="en-US" sz="2300" dirty="0">
                <a:solidFill>
                  <a:schemeClr val="folHlink"/>
                </a:solidFill>
                <a:latin typeface="Calibri" pitchFamily="34" charset="0"/>
                <a:cs typeface="Calibri" pitchFamily="34" charset="0"/>
              </a:rPr>
              <a:t>Time</a:t>
            </a:r>
            <a:r>
              <a:rPr lang="en-US" sz="2300" dirty="0" smtClean="0">
                <a:solidFill>
                  <a:schemeClr val="folHlink"/>
                </a:solidFill>
                <a:latin typeface="Calibri" pitchFamily="34" charset="0"/>
                <a:cs typeface="Calibri" pitchFamily="34" charset="0"/>
              </a:rPr>
              <a:t>: 6 months+</a:t>
            </a:r>
            <a:r>
              <a:rPr lang="en-GB" sz="2300" dirty="0" smtClean="0">
                <a:solidFill>
                  <a:schemeClr val="folHlink"/>
                </a:solidFill>
                <a:latin typeface="Calibri" pitchFamily="34" charset="0"/>
                <a:cs typeface="Calibri" pitchFamily="34" charset="0"/>
              </a:rPr>
              <a:t>, </a:t>
            </a:r>
            <a:r>
              <a:rPr lang="en-GB" sz="2300" dirty="0">
                <a:solidFill>
                  <a:schemeClr val="folHlink"/>
                </a:solidFill>
                <a:latin typeface="Calibri" pitchFamily="34" charset="0"/>
                <a:cs typeface="Calibri" pitchFamily="34" charset="0"/>
              </a:rPr>
              <a:t>team</a:t>
            </a:r>
            <a:endParaRPr lang="hu-HU" sz="2300" dirty="0">
              <a:solidFill>
                <a:schemeClr val="folHlink"/>
              </a:solidFill>
              <a:latin typeface="Calibri" pitchFamily="34" charset="0"/>
              <a:cs typeface="Calibri" pitchFamily="34" charset="0"/>
            </a:endParaRPr>
          </a:p>
          <a:p>
            <a:pPr marL="0" indent="0">
              <a:lnSpc>
                <a:spcPct val="90000"/>
              </a:lnSpc>
              <a:buNone/>
            </a:pPr>
            <a:r>
              <a:rPr lang="hu-HU" sz="2300" dirty="0" smtClean="0">
                <a:solidFill>
                  <a:schemeClr val="folHlink"/>
                </a:solidFill>
                <a:latin typeface="Calibri" pitchFamily="34" charset="0"/>
                <a:cs typeface="Calibri" pitchFamily="34" charset="0"/>
              </a:rPr>
              <a:t> </a:t>
            </a:r>
            <a:r>
              <a:rPr lang="en-GB" sz="2300" u="sng" dirty="0" smtClean="0">
                <a:solidFill>
                  <a:schemeClr val="folHlink"/>
                </a:solidFill>
                <a:latin typeface="Calibri" pitchFamily="34" charset="0"/>
                <a:cs typeface="Calibri" pitchFamily="34" charset="0"/>
              </a:rPr>
              <a:t>&lt;</a:t>
            </a:r>
            <a:r>
              <a:rPr lang="en-GB" sz="2300" dirty="0" smtClean="0">
                <a:solidFill>
                  <a:schemeClr val="folHlink"/>
                </a:solidFill>
                <a:latin typeface="Calibri" pitchFamily="34" charset="0"/>
                <a:cs typeface="Calibri" pitchFamily="34" charset="0"/>
              </a:rPr>
              <a:t> </a:t>
            </a:r>
            <a:r>
              <a:rPr lang="hu-HU" sz="2300" dirty="0" smtClean="0">
                <a:solidFill>
                  <a:schemeClr val="folHlink"/>
                </a:solidFill>
                <a:latin typeface="Calibri" pitchFamily="34" charset="0"/>
                <a:cs typeface="Calibri" pitchFamily="34" charset="0"/>
              </a:rPr>
              <a:t>2,000 </a:t>
            </a:r>
            <a:r>
              <a:rPr lang="hu-HU" sz="2300" dirty="0">
                <a:solidFill>
                  <a:schemeClr val="folHlink"/>
                </a:solidFill>
                <a:latin typeface="Calibri" pitchFamily="34" charset="0"/>
                <a:cs typeface="Calibri" pitchFamily="34" charset="0"/>
              </a:rPr>
              <a:t>articles</a:t>
            </a:r>
          </a:p>
          <a:p>
            <a:pPr marL="0" indent="0">
              <a:lnSpc>
                <a:spcPct val="90000"/>
              </a:lnSpc>
              <a:buNone/>
            </a:pPr>
            <a:r>
              <a:rPr lang="hu-HU" sz="2300" u="sng" dirty="0">
                <a:solidFill>
                  <a:schemeClr val="folHlink"/>
                </a:solidFill>
                <a:latin typeface="Calibri" pitchFamily="34" charset="0"/>
                <a:cs typeface="Calibri" pitchFamily="34" charset="0"/>
              </a:rPr>
              <a:t>This</a:t>
            </a:r>
            <a:r>
              <a:rPr lang="hu-HU" sz="2300" dirty="0">
                <a:solidFill>
                  <a:schemeClr val="folHlink"/>
                </a:solidFill>
                <a:latin typeface="Calibri" pitchFamily="34" charset="0"/>
                <a:cs typeface="Calibri" pitchFamily="34" charset="0"/>
              </a:rPr>
              <a:t> patient is dead</a:t>
            </a:r>
            <a:endParaRPr lang="en-AU" sz="2300" dirty="0">
              <a:solidFill>
                <a:schemeClr val="folHlink"/>
              </a:solidFill>
              <a:latin typeface="Calibri" pitchFamily="34" charset="0"/>
              <a:cs typeface="Calibri" pitchFamily="34" charset="0"/>
            </a:endParaRPr>
          </a:p>
        </p:txBody>
      </p:sp>
      <p:sp>
        <p:nvSpPr>
          <p:cNvPr id="332805" name="AutoShape 5"/>
          <p:cNvSpPr>
            <a:spLocks noChangeArrowheads="1"/>
          </p:cNvSpPr>
          <p:nvPr/>
        </p:nvSpPr>
        <p:spPr bwMode="auto">
          <a:xfrm>
            <a:off x="1189606" y="5618904"/>
            <a:ext cx="6465571" cy="618319"/>
          </a:xfrm>
          <a:prstGeom prst="leftArrow">
            <a:avLst>
              <a:gd name="adj1" fmla="val 50000"/>
              <a:gd name="adj2" fmla="val 93926"/>
            </a:avLst>
          </a:prstGeom>
          <a:solidFill>
            <a:schemeClr val="accent2">
              <a:lumMod val="75000"/>
            </a:schemeClr>
          </a:solidFill>
          <a:ln w="9525">
            <a:solidFill>
              <a:schemeClr val="tx1"/>
            </a:solidFill>
            <a:miter lim="800000"/>
            <a:headEnd/>
            <a:tailEnd/>
          </a:ln>
          <a:effectLst/>
          <a:extLst/>
        </p:spPr>
        <p:txBody>
          <a:bodyPr wrap="none" lIns="86420" tIns="43210" rIns="86420" bIns="43210" anchor="ctr"/>
          <a:lstStyle/>
          <a:p>
            <a:pPr algn="ctr" fontAlgn="base">
              <a:spcBef>
                <a:spcPct val="0"/>
              </a:spcBef>
              <a:spcAft>
                <a:spcPct val="0"/>
              </a:spcAft>
            </a:pPr>
            <a:r>
              <a:rPr lang="en-US" sz="2100" b="1" dirty="0">
                <a:solidFill>
                  <a:schemeClr val="bg1"/>
                </a:solidFill>
                <a:latin typeface="Calibri" pitchFamily="34" charset="0"/>
                <a:ea typeface="ＭＳ Ｐゴシック" pitchFamily="1" charset="-128"/>
                <a:cs typeface="Calibri" pitchFamily="34" charset="0"/>
              </a:rPr>
              <a:t>Find a systematic </a:t>
            </a:r>
            <a:r>
              <a:rPr lang="en-US" sz="2100" b="1" dirty="0" smtClean="0">
                <a:solidFill>
                  <a:schemeClr val="bg1"/>
                </a:solidFill>
                <a:latin typeface="Calibri" pitchFamily="34" charset="0"/>
                <a:ea typeface="ＭＳ Ｐゴシック" pitchFamily="1" charset="-128"/>
                <a:cs typeface="Calibri" pitchFamily="34" charset="0"/>
              </a:rPr>
              <a:t>review</a:t>
            </a:r>
            <a:r>
              <a:rPr lang="en-US" sz="2100" b="1" dirty="0">
                <a:solidFill>
                  <a:schemeClr val="bg1"/>
                </a:solidFill>
                <a:latin typeface="Calibri" pitchFamily="34" charset="0"/>
                <a:ea typeface="ＭＳ Ｐゴシック" pitchFamily="1" charset="-128"/>
                <a:cs typeface="Calibri" pitchFamily="34" charset="0"/>
              </a:rPr>
              <a:t> </a:t>
            </a:r>
            <a:r>
              <a:rPr lang="en-US" sz="2100" b="1" dirty="0" smtClean="0">
                <a:solidFill>
                  <a:schemeClr val="bg1"/>
                </a:solidFill>
                <a:latin typeface="Calibri" pitchFamily="34" charset="0"/>
                <a:ea typeface="ＭＳ Ｐゴシック" pitchFamily="1" charset="-128"/>
                <a:cs typeface="Calibri" pitchFamily="34" charset="0"/>
              </a:rPr>
              <a:t>(and </a:t>
            </a:r>
            <a:r>
              <a:rPr lang="en-US" sz="2100" b="1" dirty="0">
                <a:solidFill>
                  <a:schemeClr val="bg1"/>
                </a:solidFill>
                <a:latin typeface="Calibri" pitchFamily="34" charset="0"/>
                <a:ea typeface="ＭＳ Ｐゴシック" pitchFamily="1" charset="-128"/>
                <a:cs typeface="Calibri" pitchFamily="34" charset="0"/>
              </a:rPr>
              <a:t>appraise it quickly</a:t>
            </a:r>
            <a:r>
              <a:rPr lang="en-US" sz="2100" b="1" dirty="0" smtClean="0">
                <a:solidFill>
                  <a:schemeClr val="bg1"/>
                </a:solidFill>
                <a:latin typeface="Calibri" pitchFamily="34" charset="0"/>
                <a:ea typeface="ＭＳ Ｐゴシック" pitchFamily="1" charset="-128"/>
                <a:cs typeface="Calibri" pitchFamily="34" charset="0"/>
              </a:rPr>
              <a:t>)!</a:t>
            </a:r>
            <a:endParaRPr lang="en-US" sz="2100" b="1" dirty="0">
              <a:solidFill>
                <a:schemeClr val="bg1"/>
              </a:solidFill>
              <a:latin typeface="Calibri" pitchFamily="34" charset="0"/>
              <a:ea typeface="ＭＳ Ｐゴシック" pitchFamily="1" charset="-128"/>
              <a:cs typeface="Calibri" pitchFamily="34" charset="0"/>
            </a:endParaRPr>
          </a:p>
        </p:txBody>
      </p:sp>
      <p:sp>
        <p:nvSpPr>
          <p:cNvPr id="6" name="Equal 5"/>
          <p:cNvSpPr/>
          <p:nvPr/>
        </p:nvSpPr>
        <p:spPr>
          <a:xfrm rot="5400000">
            <a:off x="3174907" y="1854638"/>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256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280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28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28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28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28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280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280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280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280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32805"/>
                                        </p:tgtEl>
                                        <p:attrNameLst>
                                          <p:attrName>style.visibility</p:attrName>
                                        </p:attrNameLst>
                                      </p:cBhvr>
                                      <p:to>
                                        <p:strVal val="visible"/>
                                      </p:to>
                                    </p:set>
                                    <p:animEffect transition="in" filter="wipe(right)">
                                      <p:cBhvr>
                                        <p:cTn id="31" dur="500"/>
                                        <p:tgtEl>
                                          <p:spTgt spid="33280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animBg="1"/>
      <p:bldP spid="33280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488" y="128588"/>
            <a:ext cx="4059237" cy="695325"/>
          </a:xfrm>
          <a:prstGeom prst="rect">
            <a:avLst/>
          </a:prstGeom>
        </p:spPr>
        <p:txBody>
          <a:bodyPr/>
          <a:lstStyle/>
          <a:p>
            <a:pPr algn="l" defTabSz="432100" eaLnBrk="1" fontAlgn="auto" hangingPunct="1">
              <a:spcAft>
                <a:spcPts val="0"/>
              </a:spcAft>
              <a:defRPr/>
            </a:pPr>
            <a:r>
              <a:rPr lang="en-US" sz="2800" dirty="0" smtClean="0">
                <a:solidFill>
                  <a:srgbClr val="632523"/>
                </a:solidFill>
                <a:ea typeface="+mj-ea"/>
                <a:cs typeface="Calibri"/>
              </a:rPr>
              <a:t>Our clinical question</a:t>
            </a:r>
            <a:endParaRPr lang="en-US" sz="2800" dirty="0">
              <a:solidFill>
                <a:srgbClr val="632523"/>
              </a:solidFill>
              <a:ea typeface="+mj-ea"/>
              <a:cs typeface="Calibri"/>
            </a:endParaRPr>
          </a:p>
        </p:txBody>
      </p:sp>
      <p:sp>
        <p:nvSpPr>
          <p:cNvPr id="3" name="Content Placeholder 2"/>
          <p:cNvSpPr>
            <a:spLocks noGrp="1"/>
          </p:cNvSpPr>
          <p:nvPr>
            <p:ph idx="4294967295"/>
          </p:nvPr>
        </p:nvSpPr>
        <p:spPr bwMode="auto">
          <a:xfrm>
            <a:off x="288925" y="957263"/>
            <a:ext cx="7777163" cy="4695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200000"/>
              </a:lnSpc>
              <a:buFont typeface="Arial" pitchFamily="34" charset="0"/>
              <a:buNone/>
            </a:pPr>
            <a:r>
              <a:rPr lang="en-US" altLang="en-US" sz="2800" dirty="0" smtClean="0">
                <a:solidFill>
                  <a:srgbClr val="002060"/>
                </a:solidFill>
              </a:rPr>
              <a:t>Amongst </a:t>
            </a:r>
            <a:r>
              <a:rPr lang="en-US" altLang="en-US" sz="2800" u="sng" dirty="0" smtClean="0">
                <a:solidFill>
                  <a:srgbClr val="002060"/>
                </a:solidFill>
              </a:rPr>
              <a:t>adults with acute ACL injuries</a:t>
            </a:r>
            <a:r>
              <a:rPr lang="en-US" altLang="en-US" sz="2800" dirty="0" smtClean="0">
                <a:solidFill>
                  <a:srgbClr val="002060"/>
                </a:solidFill>
              </a:rPr>
              <a:t>, does </a:t>
            </a:r>
          </a:p>
          <a:p>
            <a:pPr marL="0" indent="0" eaLnBrk="1" hangingPunct="1">
              <a:lnSpc>
                <a:spcPct val="200000"/>
              </a:lnSpc>
              <a:buFont typeface="Arial" pitchFamily="34" charset="0"/>
              <a:buNone/>
            </a:pPr>
            <a:r>
              <a:rPr lang="en-US" altLang="en-US" sz="2800" u="sng" dirty="0" smtClean="0">
                <a:solidFill>
                  <a:srgbClr val="002060"/>
                </a:solidFill>
              </a:rPr>
              <a:t>early reconstructive surgery</a:t>
            </a:r>
            <a:r>
              <a:rPr lang="en-US" altLang="en-US" sz="2800" dirty="0" smtClean="0">
                <a:solidFill>
                  <a:srgbClr val="002060"/>
                </a:solidFill>
              </a:rPr>
              <a:t> compared with </a:t>
            </a:r>
          </a:p>
          <a:p>
            <a:pPr marL="0" indent="0" eaLnBrk="1" hangingPunct="1">
              <a:lnSpc>
                <a:spcPct val="200000"/>
              </a:lnSpc>
              <a:buFont typeface="Arial" pitchFamily="34" charset="0"/>
              <a:buNone/>
            </a:pPr>
            <a:r>
              <a:rPr lang="en-US" altLang="en-US" sz="2800" u="sng" dirty="0" smtClean="0">
                <a:solidFill>
                  <a:srgbClr val="002060"/>
                </a:solidFill>
              </a:rPr>
              <a:t>delayed reconstructive surgery</a:t>
            </a:r>
            <a:r>
              <a:rPr lang="en-US" altLang="en-US" sz="2800" dirty="0" smtClean="0">
                <a:solidFill>
                  <a:srgbClr val="002060"/>
                </a:solidFill>
              </a:rPr>
              <a:t> lead to </a:t>
            </a:r>
          </a:p>
          <a:p>
            <a:pPr marL="0" indent="0" eaLnBrk="1" hangingPunct="1">
              <a:lnSpc>
                <a:spcPct val="200000"/>
              </a:lnSpc>
              <a:buFont typeface="Arial" pitchFamily="34" charset="0"/>
              <a:buNone/>
            </a:pPr>
            <a:r>
              <a:rPr lang="en-US" altLang="en-US" sz="2800" dirty="0" err="1" smtClean="0">
                <a:solidFill>
                  <a:srgbClr val="002060"/>
                </a:solidFill>
              </a:rPr>
              <a:t>favourable</a:t>
            </a:r>
            <a:r>
              <a:rPr lang="en-US" altLang="en-US" sz="2800" dirty="0" smtClean="0">
                <a:solidFill>
                  <a:srgbClr val="002060"/>
                </a:solidFill>
              </a:rPr>
              <a:t> </a:t>
            </a:r>
            <a:r>
              <a:rPr lang="en-US" altLang="en-US" sz="2800" u="sng" dirty="0" smtClean="0">
                <a:solidFill>
                  <a:srgbClr val="002060"/>
                </a:solidFill>
              </a:rPr>
              <a:t>return to former activity </a:t>
            </a:r>
            <a:r>
              <a:rPr lang="en-US" altLang="en-US" sz="2800" dirty="0" smtClean="0">
                <a:solidFill>
                  <a:srgbClr val="002060"/>
                </a:solidFill>
              </a:rPr>
              <a:t>and/or </a:t>
            </a:r>
            <a:r>
              <a:rPr lang="en-US" altLang="en-US" sz="2800" u="sng" dirty="0" smtClean="0">
                <a:solidFill>
                  <a:srgbClr val="002060"/>
                </a:solidFill>
              </a:rPr>
              <a:t>risk of recurrent knee injury?</a:t>
            </a:r>
          </a:p>
        </p:txBody>
      </p:sp>
      <p:grpSp>
        <p:nvGrpSpPr>
          <p:cNvPr id="9" name="Group 8"/>
          <p:cNvGrpSpPr>
            <a:grpSpLocks/>
          </p:cNvGrpSpPr>
          <p:nvPr/>
        </p:nvGrpSpPr>
        <p:grpSpPr bwMode="auto">
          <a:xfrm>
            <a:off x="268288" y="1103313"/>
            <a:ext cx="3067050" cy="4108450"/>
            <a:chOff x="268875" y="1824148"/>
            <a:chExt cx="3066685" cy="4109972"/>
          </a:xfrm>
        </p:grpSpPr>
        <p:sp>
          <p:nvSpPr>
            <p:cNvPr id="39940" name="Text Box 4"/>
            <p:cNvSpPr txBox="1">
              <a:spLocks noChangeArrowheads="1"/>
            </p:cNvSpPr>
            <p:nvPr/>
          </p:nvSpPr>
          <p:spPr bwMode="auto">
            <a:xfrm>
              <a:off x="1782637" y="1824148"/>
              <a:ext cx="1321194" cy="37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1900" i="1">
                  <a:solidFill>
                    <a:srgbClr val="FF0000"/>
                  </a:solidFill>
                  <a:latin typeface="Arial" pitchFamily="34" charset="0"/>
                </a:rPr>
                <a:t>P</a:t>
              </a:r>
              <a:r>
                <a:rPr lang="en-US" altLang="en-US" sz="1900" i="1">
                  <a:solidFill>
                    <a:schemeClr val="accent1"/>
                  </a:solidFill>
                  <a:latin typeface="Arial" pitchFamily="34" charset="0"/>
                </a:rPr>
                <a:t>opulation</a:t>
              </a:r>
            </a:p>
          </p:txBody>
        </p:sp>
        <p:sp>
          <p:nvSpPr>
            <p:cNvPr id="39941" name="Text Box 5"/>
            <p:cNvSpPr txBox="1">
              <a:spLocks noChangeArrowheads="1"/>
            </p:cNvSpPr>
            <p:nvPr/>
          </p:nvSpPr>
          <p:spPr bwMode="auto">
            <a:xfrm>
              <a:off x="1966794" y="4681008"/>
              <a:ext cx="1368766" cy="37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1900" i="1">
                  <a:solidFill>
                    <a:srgbClr val="FF0000"/>
                  </a:solidFill>
                  <a:latin typeface="Arial" pitchFamily="34" charset="0"/>
                </a:rPr>
                <a:t>O</a:t>
              </a:r>
              <a:r>
                <a:rPr lang="en-US" altLang="en-US" sz="1900" i="1">
                  <a:solidFill>
                    <a:schemeClr val="accent1"/>
                  </a:solidFill>
                  <a:latin typeface="Arial" pitchFamily="34" charset="0"/>
                </a:rPr>
                <a:t>utcome 1</a:t>
              </a:r>
            </a:p>
          </p:txBody>
        </p:sp>
        <p:sp>
          <p:nvSpPr>
            <p:cNvPr id="39942" name="Text Box 6"/>
            <p:cNvSpPr txBox="1">
              <a:spLocks noChangeArrowheads="1"/>
            </p:cNvSpPr>
            <p:nvPr/>
          </p:nvSpPr>
          <p:spPr bwMode="auto">
            <a:xfrm>
              <a:off x="288757" y="2767855"/>
              <a:ext cx="1493879" cy="37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1900" i="1">
                  <a:solidFill>
                    <a:srgbClr val="FF0000"/>
                  </a:solidFill>
                  <a:latin typeface="Arial" pitchFamily="34" charset="0"/>
                </a:rPr>
                <a:t>I</a:t>
              </a:r>
              <a:r>
                <a:rPr lang="en-US" altLang="en-US" sz="1900" i="1">
                  <a:solidFill>
                    <a:schemeClr val="accent1"/>
                  </a:solidFill>
                  <a:latin typeface="Arial" pitchFamily="34" charset="0"/>
                </a:rPr>
                <a:t>ntervention</a:t>
              </a:r>
            </a:p>
          </p:txBody>
        </p:sp>
        <p:sp>
          <p:nvSpPr>
            <p:cNvPr id="39943" name="Text Box 7"/>
            <p:cNvSpPr txBox="1">
              <a:spLocks noChangeArrowheads="1"/>
            </p:cNvSpPr>
            <p:nvPr/>
          </p:nvSpPr>
          <p:spPr bwMode="auto">
            <a:xfrm>
              <a:off x="268875" y="3681627"/>
              <a:ext cx="956130" cy="37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GB" altLang="en-US" sz="1900" i="1">
                  <a:solidFill>
                    <a:srgbClr val="FF0000"/>
                  </a:solidFill>
                  <a:latin typeface="Arial" pitchFamily="34" charset="0"/>
                </a:rPr>
                <a:t>C</a:t>
              </a:r>
              <a:r>
                <a:rPr lang="en-GB" altLang="en-US" sz="1900" i="1">
                  <a:solidFill>
                    <a:schemeClr val="accent1"/>
                  </a:solidFill>
                  <a:latin typeface="Arial" pitchFamily="34" charset="0"/>
                </a:rPr>
                <a:t>ontrol</a:t>
              </a:r>
              <a:endParaRPr lang="en-US" altLang="en-US" sz="1900" i="1">
                <a:solidFill>
                  <a:schemeClr val="accent1"/>
                </a:solidFill>
                <a:latin typeface="Arial" pitchFamily="34" charset="0"/>
              </a:endParaRPr>
            </a:p>
          </p:txBody>
        </p:sp>
        <p:sp>
          <p:nvSpPr>
            <p:cNvPr id="39944" name="Text Box 5"/>
            <p:cNvSpPr txBox="1">
              <a:spLocks noChangeArrowheads="1"/>
            </p:cNvSpPr>
            <p:nvPr/>
          </p:nvSpPr>
          <p:spPr bwMode="auto">
            <a:xfrm>
              <a:off x="334863" y="5554468"/>
              <a:ext cx="1368766" cy="37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20" tIns="43210" rIns="86420" bIns="4321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1900" i="1">
                  <a:solidFill>
                    <a:srgbClr val="FF0000"/>
                  </a:solidFill>
                  <a:latin typeface="Arial" pitchFamily="34" charset="0"/>
                </a:rPr>
                <a:t>O</a:t>
              </a:r>
              <a:r>
                <a:rPr lang="en-US" altLang="en-US" sz="1900" i="1">
                  <a:solidFill>
                    <a:schemeClr val="accent1"/>
                  </a:solidFill>
                  <a:latin typeface="Arial" pitchFamily="34" charset="0"/>
                </a:rPr>
                <a:t>utcome 2</a:t>
              </a:r>
            </a:p>
          </p:txBody>
        </p:sp>
      </p:grpSp>
    </p:spTree>
    <p:extLst>
      <p:ext uri="{BB962C8B-B14F-4D97-AF65-F5344CB8AC3E}">
        <p14:creationId xmlns:p14="http://schemas.microsoft.com/office/powerpoint/2010/main" val="233350825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8" y="992916"/>
            <a:ext cx="7776686" cy="615832"/>
          </a:xfrm>
        </p:spPr>
        <p:txBody>
          <a:bodyPr/>
          <a:lstStyle/>
          <a:p>
            <a:pPr marL="0" indent="0">
              <a:buNone/>
            </a:pPr>
            <a:r>
              <a:rPr lang="en-US" sz="2800" dirty="0" smtClean="0"/>
              <a:t>Return to former activity (page 306):</a:t>
            </a:r>
            <a:endParaRPr lang="en-US" sz="2800"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2548" y="1754553"/>
            <a:ext cx="4889611" cy="337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57776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670578"/>
            <a:ext cx="8198950" cy="415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41814" y="4534531"/>
            <a:ext cx="7202277" cy="370373"/>
          </a:xfrm>
          <a:prstGeom prst="rect">
            <a:avLst/>
          </a:prstGeom>
          <a:noFill/>
          <a:ln w="25400" cap="flat" cmpd="sng" algn="ctr">
            <a:solidFill>
              <a:srgbClr val="00B0F0"/>
            </a:solidFill>
            <a:prstDash val="solid"/>
            <a:round/>
            <a:headEnd type="none" w="med" len="med"/>
            <a:tailEnd type="none" w="med" len="med"/>
          </a:ln>
          <a:effectLst/>
        </p:spPr>
        <p:txBody>
          <a:bodyPr vert="horz" wrap="square" lIns="86408" tIns="43204" rIns="86408" bIns="43204" numCol="1" rtlCol="0" anchor="t" anchorCtr="0" compatLnSpc="1">
            <a:prstTxWarp prst="textNoShape">
              <a:avLst/>
            </a:prstTxWarp>
          </a:bodyPr>
          <a:lstStyle/>
          <a:p>
            <a:pPr eaLnBrk="0" fontAlgn="base" hangingPunct="0">
              <a:spcBef>
                <a:spcPct val="0"/>
              </a:spcBef>
              <a:spcAft>
                <a:spcPct val="0"/>
              </a:spcAft>
            </a:pPr>
            <a:endParaRPr lang="en-GB" sz="2268">
              <a:solidFill>
                <a:srgbClr val="292934"/>
              </a:solidFill>
              <a:ea typeface="ＭＳ Ｐゴシック" pitchFamily="1" charset="-128"/>
            </a:endParaRPr>
          </a:p>
        </p:txBody>
      </p:sp>
      <p:sp>
        <p:nvSpPr>
          <p:cNvPr id="21" name="Title 1"/>
          <p:cNvSpPr txBox="1">
            <a:spLocks/>
          </p:cNvSpPr>
          <p:nvPr/>
        </p:nvSpPr>
        <p:spPr>
          <a:xfrm>
            <a:off x="211132" y="841185"/>
            <a:ext cx="3802314" cy="729509"/>
          </a:xfrm>
          <a:prstGeom prst="rect">
            <a:avLst/>
          </a:prstGeom>
        </p:spPr>
        <p:txBody>
          <a:bodyPr vert="horz" lIns="86408" tIns="43204" rIns="86408" bIns="43204" rtlCol="0" anchor="ctr">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2800" dirty="0" smtClean="0">
                <a:solidFill>
                  <a:schemeClr val="tx1"/>
                </a:solidFill>
                <a:latin typeface="Calibri" panose="020F0502020204030204" pitchFamily="34" charset="0"/>
              </a:rPr>
              <a:t>Risk of recurrent knee injury</a:t>
            </a:r>
            <a:endParaRPr lang="en-GB"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74713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78254" y="1069068"/>
            <a:ext cx="6292207" cy="675065"/>
          </a:xfrm>
          <a:prstGeom prst="rect">
            <a:avLst/>
          </a:prstGeom>
        </p:spPr>
        <p:txBody>
          <a:bodyPr>
            <a:normAutofit fontScale="90000"/>
          </a:bodyPr>
          <a:lstStyle/>
          <a:p>
            <a:pPr algn="l" eaLnBrk="1" hangingPunct="1"/>
            <a:r>
              <a:rPr lang="en-US" sz="3200" dirty="0" smtClean="0">
                <a:latin typeface="Calibri" panose="020F0502020204030204" pitchFamily="34" charset="0"/>
              </a:rPr>
              <a:t>What’s the ‘bottom line’ of the review?</a:t>
            </a:r>
            <a:endParaRPr lang="en-US" sz="3200" dirty="0">
              <a:latin typeface="Calibri" panose="020F0502020204030204" pitchFamily="34" charset="0"/>
            </a:endParaRP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8254" y="1951962"/>
            <a:ext cx="5697435" cy="319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56642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5948" y="3883646"/>
            <a:ext cx="1769172" cy="180765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Ask</a:t>
            </a:r>
            <a:r>
              <a:rPr lang="en-GB" sz="3024" b="1" dirty="0">
                <a:solidFill>
                  <a:prstClr val="white"/>
                </a:solidFill>
                <a:latin typeface="Calibri"/>
              </a:rPr>
              <a:t> a clinical question</a:t>
            </a:r>
          </a:p>
        </p:txBody>
      </p:sp>
      <p:sp>
        <p:nvSpPr>
          <p:cNvPr id="7" name="Rounded Rectangle 6"/>
          <p:cNvSpPr/>
          <p:nvPr/>
        </p:nvSpPr>
        <p:spPr>
          <a:xfrm>
            <a:off x="2441827" y="3309720"/>
            <a:ext cx="1809026" cy="238157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Acquire</a:t>
            </a:r>
            <a:r>
              <a:rPr lang="en-GB" sz="3024" b="1" dirty="0">
                <a:solidFill>
                  <a:prstClr val="white"/>
                </a:solidFill>
                <a:latin typeface="Calibri"/>
              </a:rPr>
              <a:t> the best evidence</a:t>
            </a:r>
          </a:p>
        </p:txBody>
      </p:sp>
      <p:sp>
        <p:nvSpPr>
          <p:cNvPr id="8" name="Rounded Rectangle 7"/>
          <p:cNvSpPr/>
          <p:nvPr/>
        </p:nvSpPr>
        <p:spPr>
          <a:xfrm>
            <a:off x="4332994" y="2771686"/>
            <a:ext cx="1837217" cy="29259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024" b="1" dirty="0">
                <a:solidFill>
                  <a:srgbClr val="FFFF00"/>
                </a:solidFill>
                <a:latin typeface="Calibri"/>
              </a:rPr>
              <a:t>Appraise</a:t>
            </a:r>
            <a:r>
              <a:rPr lang="en-GB" sz="3024" b="1" dirty="0">
                <a:solidFill>
                  <a:prstClr val="white"/>
                </a:solidFill>
                <a:latin typeface="Calibri"/>
              </a:rPr>
              <a:t> the evidence</a:t>
            </a:r>
          </a:p>
        </p:txBody>
      </p:sp>
      <p:sp>
        <p:nvSpPr>
          <p:cNvPr id="9" name="Rounded Rectangle 8"/>
          <p:cNvSpPr/>
          <p:nvPr/>
        </p:nvSpPr>
        <p:spPr>
          <a:xfrm>
            <a:off x="6184305" y="2145957"/>
            <a:ext cx="1878554" cy="35453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024" b="1" dirty="0">
                <a:solidFill>
                  <a:srgbClr val="FFFF00"/>
                </a:solidFill>
                <a:latin typeface="Calibri"/>
              </a:rPr>
              <a:t>Apply</a:t>
            </a:r>
            <a:r>
              <a:rPr lang="en-GB" sz="3024" b="1" dirty="0">
                <a:solidFill>
                  <a:prstClr val="white"/>
                </a:solidFill>
                <a:latin typeface="Calibri"/>
              </a:rPr>
              <a:t> the evidence</a:t>
            </a:r>
          </a:p>
        </p:txBody>
      </p:sp>
      <p:sp>
        <p:nvSpPr>
          <p:cNvPr id="10" name="TextBox 9"/>
          <p:cNvSpPr txBox="1"/>
          <p:nvPr/>
        </p:nvSpPr>
        <p:spPr>
          <a:xfrm>
            <a:off x="986173" y="3309720"/>
            <a:ext cx="717569" cy="339645"/>
          </a:xfrm>
          <a:prstGeom prst="rect">
            <a:avLst/>
          </a:prstGeom>
          <a:noFill/>
        </p:spPr>
        <p:txBody>
          <a:bodyPr wrap="none" rtlCol="0">
            <a:spAutoFit/>
          </a:bodyPr>
          <a:lstStyle/>
          <a:p>
            <a:r>
              <a:rPr lang="en-GB" sz="1607" b="1" dirty="0">
                <a:solidFill>
                  <a:prstClr val="black"/>
                </a:solidFill>
                <a:latin typeface="Calibri"/>
              </a:rPr>
              <a:t>Step 1</a:t>
            </a:r>
          </a:p>
        </p:txBody>
      </p:sp>
      <p:sp>
        <p:nvSpPr>
          <p:cNvPr id="12" name="TextBox 11"/>
          <p:cNvSpPr txBox="1"/>
          <p:nvPr/>
        </p:nvSpPr>
        <p:spPr>
          <a:xfrm>
            <a:off x="2977915" y="2771686"/>
            <a:ext cx="717569" cy="339645"/>
          </a:xfrm>
          <a:prstGeom prst="rect">
            <a:avLst/>
          </a:prstGeom>
          <a:noFill/>
        </p:spPr>
        <p:txBody>
          <a:bodyPr wrap="none" rtlCol="0">
            <a:spAutoFit/>
          </a:bodyPr>
          <a:lstStyle/>
          <a:p>
            <a:r>
              <a:rPr lang="en-GB" sz="1607" b="1" dirty="0">
                <a:solidFill>
                  <a:prstClr val="black"/>
                </a:solidFill>
                <a:latin typeface="Calibri"/>
              </a:rPr>
              <a:t>Step 2</a:t>
            </a:r>
          </a:p>
        </p:txBody>
      </p:sp>
      <p:sp>
        <p:nvSpPr>
          <p:cNvPr id="13" name="TextBox 12"/>
          <p:cNvSpPr txBox="1"/>
          <p:nvPr/>
        </p:nvSpPr>
        <p:spPr>
          <a:xfrm>
            <a:off x="6755155" y="1608594"/>
            <a:ext cx="717569" cy="339645"/>
          </a:xfrm>
          <a:prstGeom prst="rect">
            <a:avLst/>
          </a:prstGeom>
          <a:noFill/>
        </p:spPr>
        <p:txBody>
          <a:bodyPr wrap="none" rtlCol="0">
            <a:spAutoFit/>
          </a:bodyPr>
          <a:lstStyle/>
          <a:p>
            <a:r>
              <a:rPr lang="en-GB" sz="1607" b="1" dirty="0">
                <a:solidFill>
                  <a:prstClr val="black"/>
                </a:solidFill>
                <a:latin typeface="Calibri"/>
              </a:rPr>
              <a:t>Step 4</a:t>
            </a:r>
          </a:p>
        </p:txBody>
      </p:sp>
      <p:sp>
        <p:nvSpPr>
          <p:cNvPr id="14" name="TextBox 13"/>
          <p:cNvSpPr txBox="1"/>
          <p:nvPr/>
        </p:nvSpPr>
        <p:spPr>
          <a:xfrm>
            <a:off x="4829226" y="2289045"/>
            <a:ext cx="717569" cy="339645"/>
          </a:xfrm>
          <a:prstGeom prst="rect">
            <a:avLst/>
          </a:prstGeom>
          <a:noFill/>
        </p:spPr>
        <p:txBody>
          <a:bodyPr wrap="none" rtlCol="0">
            <a:spAutoFit/>
          </a:bodyPr>
          <a:lstStyle/>
          <a:p>
            <a:r>
              <a:rPr lang="en-GB" sz="1607" b="1" dirty="0">
                <a:solidFill>
                  <a:prstClr val="black"/>
                </a:solidFill>
                <a:latin typeface="Calibri"/>
              </a:rPr>
              <a:t>Step 3</a:t>
            </a:r>
          </a:p>
        </p:txBody>
      </p:sp>
      <p:sp>
        <p:nvSpPr>
          <p:cNvPr id="31" name="Title 1"/>
          <p:cNvSpPr>
            <a:spLocks noGrp="1"/>
          </p:cNvSpPr>
          <p:nvPr>
            <p:ph type="title"/>
          </p:nvPr>
        </p:nvSpPr>
        <p:spPr>
          <a:xfrm>
            <a:off x="49041" y="108500"/>
            <a:ext cx="4625130" cy="675442"/>
          </a:xfrm>
        </p:spPr>
        <p:txBody>
          <a:bodyPr/>
          <a:lstStyle/>
          <a:p>
            <a:pPr algn="l"/>
            <a:r>
              <a:rPr lang="en-GB" sz="3200" dirty="0" smtClean="0">
                <a:solidFill>
                  <a:srgbClr val="632523"/>
                </a:solidFill>
              </a:rPr>
              <a:t>Practising EBM – the 4 A’s</a:t>
            </a:r>
            <a:endParaRPr lang="en-GB" sz="3200" dirty="0">
              <a:solidFill>
                <a:srgbClr val="632523"/>
              </a:solidFill>
            </a:endParaRPr>
          </a:p>
        </p:txBody>
      </p:sp>
    </p:spTree>
    <p:extLst>
      <p:ext uri="{BB962C8B-B14F-4D97-AF65-F5344CB8AC3E}">
        <p14:creationId xmlns:p14="http://schemas.microsoft.com/office/powerpoint/2010/main" val="373331884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60603" y="1013901"/>
            <a:ext cx="7755392" cy="726490"/>
          </a:xfrm>
          <a:prstGeom prst="rect">
            <a:avLst/>
          </a:prstGeom>
        </p:spPr>
        <p:txBody>
          <a:bodyPr>
            <a:normAutofit/>
          </a:bodyPr>
          <a:lstStyle/>
          <a:p>
            <a:pPr algn="l" eaLnBrk="1" hangingPunct="1"/>
            <a:r>
              <a:rPr lang="en-US" sz="3400" dirty="0">
                <a:solidFill>
                  <a:srgbClr val="632523"/>
                </a:solidFill>
                <a:latin typeface="Calibri" panose="020F0502020204030204" pitchFamily="34" charset="0"/>
              </a:rPr>
              <a:t>Can I apply these results to my case?</a:t>
            </a:r>
          </a:p>
        </p:txBody>
      </p:sp>
      <p:sp>
        <p:nvSpPr>
          <p:cNvPr id="19459" name="Rectangle 3"/>
          <p:cNvSpPr>
            <a:spLocks noGrp="1" noChangeArrowheads="1"/>
          </p:cNvSpPr>
          <p:nvPr>
            <p:ph idx="4294967295"/>
          </p:nvPr>
        </p:nvSpPr>
        <p:spPr>
          <a:xfrm>
            <a:off x="360603" y="1403482"/>
            <a:ext cx="7488238" cy="4826000"/>
          </a:xfrm>
          <a:prstGeom prst="rect">
            <a:avLst/>
          </a:prstGeom>
        </p:spPr>
        <p:txBody>
          <a:bodyPr>
            <a:normAutofit/>
          </a:bodyPr>
          <a:lstStyle/>
          <a:p>
            <a:pPr marL="615742" indent="-486112">
              <a:buNone/>
            </a:pPr>
            <a:endParaRPr lang="en-US" sz="2600" b="1" dirty="0">
              <a:latin typeface="Calibri" panose="020F0502020204030204" pitchFamily="34" charset="0"/>
            </a:endParaRPr>
          </a:p>
          <a:p>
            <a:r>
              <a:rPr lang="en-GB" sz="2600" dirty="0">
                <a:latin typeface="Calibri" panose="020F0502020204030204" pitchFamily="34" charset="0"/>
              </a:rPr>
              <a:t>Is my patient so different to those in the study that the results cannot apply?</a:t>
            </a:r>
            <a:endParaRPr lang="en-GB" sz="2600" b="1" dirty="0">
              <a:latin typeface="Calibri" panose="020F0502020204030204" pitchFamily="34" charset="0"/>
            </a:endParaRPr>
          </a:p>
          <a:p>
            <a:pPr marL="615742" indent="-486112"/>
            <a:endParaRPr lang="en-GB" b="1" dirty="0" smtClean="0"/>
          </a:p>
          <a:p>
            <a:pPr marL="615742" indent="-486112">
              <a:buNone/>
            </a:pPr>
            <a:endParaRPr lang="en-US" dirty="0" smtClean="0">
              <a:latin typeface="Lucida Sans" pitchFamily="34" charset="0"/>
            </a:endParaRPr>
          </a:p>
          <a:p>
            <a:pPr marL="615742" indent="-486112">
              <a:buNone/>
            </a:pPr>
            <a:endParaRPr lang="en-US" baseline="30000" dirty="0">
              <a:latin typeface="Lucida Sans" pitchFamily="34" charset="0"/>
            </a:endParaRPr>
          </a:p>
          <a:p>
            <a:pPr marL="615742" indent="-486112">
              <a:buNone/>
            </a:pPr>
            <a:endParaRPr lang="en-US" dirty="0" smtClean="0">
              <a:latin typeface="Lucida Sans" pitchFamily="34" charset="0"/>
            </a:endParaRP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11131" y="3241686"/>
            <a:ext cx="5724470" cy="116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04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940" y="1205614"/>
            <a:ext cx="6796289" cy="509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4294967295"/>
          </p:nvPr>
        </p:nvSpPr>
        <p:spPr>
          <a:xfrm>
            <a:off x="693082" y="1394301"/>
            <a:ext cx="4016828" cy="544512"/>
          </a:xfrm>
          <a:prstGeom prst="rect">
            <a:avLst/>
          </a:prstGeom>
        </p:spPr>
        <p:txBody>
          <a:bodyPr>
            <a:normAutofit fontScale="70000" lnSpcReduction="20000"/>
          </a:bodyPr>
          <a:lstStyle/>
          <a:p>
            <a:pPr marL="0" indent="0">
              <a:buNone/>
            </a:pPr>
            <a:r>
              <a:rPr lang="en-GB" sz="5100" dirty="0">
                <a:solidFill>
                  <a:srgbClr val="632523"/>
                </a:solidFill>
              </a:rPr>
              <a:t>Delay or not delay?</a:t>
            </a:r>
          </a:p>
        </p:txBody>
      </p:sp>
    </p:spTree>
    <p:extLst>
      <p:ext uri="{BB962C8B-B14F-4D97-AF65-F5344CB8AC3E}">
        <p14:creationId xmlns:p14="http://schemas.microsoft.com/office/powerpoint/2010/main" val="328776927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MaDOx\Teaching and Professional Development\CEBM\MSc EBHC\M1\Systematic reviews\March 2015\IMG_1785.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a:ext>
            </a:extLst>
          </a:blip>
          <a:srcRect/>
          <a:stretch>
            <a:fillRect/>
          </a:stretch>
        </p:blipFill>
        <p:spPr bwMode="auto">
          <a:xfrm rot="16200000" flipH="1" flipV="1">
            <a:off x="1417698" y="1729354"/>
            <a:ext cx="5165674" cy="3874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5426" y="152397"/>
            <a:ext cx="3445941" cy="523220"/>
          </a:xfrm>
          <a:prstGeom prst="rect">
            <a:avLst/>
          </a:prstGeom>
          <a:noFill/>
        </p:spPr>
        <p:txBody>
          <a:bodyPr wrap="square" rtlCol="0">
            <a:spAutoFit/>
          </a:bodyPr>
          <a:lstStyle/>
          <a:p>
            <a:r>
              <a:rPr lang="en-GB" altLang="en-US" sz="2800" dirty="0" smtClean="0">
                <a:solidFill>
                  <a:srgbClr val="632523"/>
                </a:solidFill>
              </a:rPr>
              <a:t>October 27</a:t>
            </a:r>
            <a:r>
              <a:rPr lang="en-GB" altLang="en-US" sz="2800" baseline="30000" dirty="0" smtClean="0">
                <a:solidFill>
                  <a:srgbClr val="632523"/>
                </a:solidFill>
              </a:rPr>
              <a:t>th</a:t>
            </a:r>
            <a:r>
              <a:rPr lang="en-GB" altLang="en-US" sz="2800" dirty="0" smtClean="0">
                <a:solidFill>
                  <a:srgbClr val="632523"/>
                </a:solidFill>
              </a:rPr>
              <a:t> 2014</a:t>
            </a:r>
            <a:endParaRPr lang="en-GB" altLang="en-US" sz="2800" dirty="0">
              <a:solidFill>
                <a:srgbClr val="632523"/>
              </a:solidFill>
            </a:endParaRPr>
          </a:p>
        </p:txBody>
      </p:sp>
    </p:spTree>
    <p:extLst>
      <p:ext uri="{BB962C8B-B14F-4D97-AF65-F5344CB8AC3E}">
        <p14:creationId xmlns:p14="http://schemas.microsoft.com/office/powerpoint/2010/main" val="410866231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48858" y="114317"/>
            <a:ext cx="3483824" cy="669643"/>
          </a:xfrm>
        </p:spPr>
        <p:txBody>
          <a:bodyPr/>
          <a:lstStyle/>
          <a:p>
            <a:pPr algn="l"/>
            <a:r>
              <a:rPr lang="en-GB" altLang="en-US" sz="3200" dirty="0" smtClean="0">
                <a:solidFill>
                  <a:srgbClr val="632523"/>
                </a:solidFill>
              </a:rPr>
              <a:t>‘</a:t>
            </a:r>
            <a:r>
              <a:rPr lang="en-GB" altLang="en-US" sz="3200" dirty="0" smtClean="0">
                <a:solidFill>
                  <a:srgbClr val="632423"/>
                </a:solidFill>
              </a:rPr>
              <a:t>Clinical</a:t>
            </a:r>
            <a:r>
              <a:rPr lang="en-GB" altLang="en-US" sz="3200" dirty="0" smtClean="0">
                <a:solidFill>
                  <a:srgbClr val="632523"/>
                </a:solidFill>
              </a:rPr>
              <a:t> pearls’</a:t>
            </a:r>
            <a:endParaRPr lang="en-US" altLang="en-US" sz="3200" dirty="0">
              <a:solidFill>
                <a:srgbClr val="632523"/>
              </a:solidFill>
            </a:endParaRPr>
          </a:p>
        </p:txBody>
      </p:sp>
      <p:sp>
        <p:nvSpPr>
          <p:cNvPr id="95234" name="Rectangle 4"/>
          <p:cNvSpPr>
            <a:spLocks noGrp="1" noChangeArrowheads="1"/>
          </p:cNvSpPr>
          <p:nvPr>
            <p:ph type="body" idx="1"/>
          </p:nvPr>
        </p:nvSpPr>
        <p:spPr>
          <a:xfrm>
            <a:off x="384033" y="1179299"/>
            <a:ext cx="7800095" cy="4763119"/>
          </a:xfrm>
        </p:spPr>
        <p:txBody>
          <a:bodyPr/>
          <a:lstStyle/>
          <a:p>
            <a:pPr>
              <a:spcBef>
                <a:spcPts val="1000"/>
              </a:spcBef>
              <a:spcAft>
                <a:spcPts val="1000"/>
              </a:spcAft>
            </a:pPr>
            <a:r>
              <a:rPr lang="en-GB" altLang="en-US" sz="2400" dirty="0" smtClean="0"/>
              <a:t>Appraise systematic reviews for QFAS</a:t>
            </a:r>
          </a:p>
          <a:p>
            <a:pPr>
              <a:spcBef>
                <a:spcPts val="1000"/>
              </a:spcBef>
              <a:spcAft>
                <a:spcPts val="1000"/>
              </a:spcAft>
            </a:pPr>
            <a:r>
              <a:rPr lang="en-GB" altLang="en-US" sz="2400" dirty="0" smtClean="0"/>
              <a:t>Don’t forget to ask “Is it worth continuing?”</a:t>
            </a:r>
          </a:p>
          <a:p>
            <a:pPr>
              <a:spcBef>
                <a:spcPts val="1000"/>
              </a:spcBef>
              <a:spcAft>
                <a:spcPts val="1000"/>
              </a:spcAft>
            </a:pPr>
            <a:r>
              <a:rPr lang="en-GB" altLang="en-US" sz="2400" dirty="0" smtClean="0"/>
              <a:t>Look for ‘key’ references: Cochrane Risk of Bias, GRADE, PRISMA</a:t>
            </a:r>
          </a:p>
          <a:p>
            <a:pPr>
              <a:spcBef>
                <a:spcPts val="1000"/>
              </a:spcBef>
              <a:spcAft>
                <a:spcPts val="1000"/>
              </a:spcAft>
            </a:pPr>
            <a:r>
              <a:rPr lang="en-GB" altLang="en-US" sz="2400" dirty="0" smtClean="0"/>
              <a:t>I</a:t>
            </a:r>
            <a:r>
              <a:rPr lang="en-GB" altLang="en-US" sz="2400" baseline="30000" dirty="0" smtClean="0"/>
              <a:t>2</a:t>
            </a:r>
            <a:r>
              <a:rPr lang="en-GB" altLang="en-US" sz="2400" dirty="0" smtClean="0"/>
              <a:t> &gt;50%: adequate statistical heterogeneity to suggest looking deeper into clinical, methodological heterogeneity reported</a:t>
            </a:r>
          </a:p>
          <a:p>
            <a:pPr>
              <a:spcBef>
                <a:spcPts val="1000"/>
              </a:spcBef>
              <a:spcAft>
                <a:spcPts val="1000"/>
              </a:spcAft>
            </a:pPr>
            <a:r>
              <a:rPr lang="en-GB" altLang="en-US" sz="2400" dirty="0" smtClean="0"/>
              <a:t>Would your patient meet the inclusion criteria of trials/studies in the review?</a:t>
            </a:r>
          </a:p>
        </p:txBody>
      </p:sp>
    </p:spTree>
    <p:extLst>
      <p:ext uri="{BB962C8B-B14F-4D97-AF65-F5344CB8AC3E}">
        <p14:creationId xmlns:p14="http://schemas.microsoft.com/office/powerpoint/2010/main" val="159326529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812" y="877659"/>
            <a:ext cx="2926902" cy="1938992"/>
          </a:xfrm>
          <a:prstGeom prst="rect">
            <a:avLst/>
          </a:prstGeom>
        </p:spPr>
        <p:txBody>
          <a:bodyPr wrap="square">
            <a:spAutoFit/>
          </a:bodyPr>
          <a:lstStyle/>
          <a:p>
            <a:r>
              <a:rPr lang="en-US" sz="2400" b="1" dirty="0">
                <a:solidFill>
                  <a:schemeClr val="tx2"/>
                </a:solidFill>
              </a:rPr>
              <a:t>a</a:t>
            </a:r>
            <a:r>
              <a:rPr lang="en-US" sz="2400" b="1" dirty="0" smtClean="0">
                <a:solidFill>
                  <a:schemeClr val="tx2"/>
                </a:solidFill>
              </a:rPr>
              <a:t>) I can tell which of these trials were potentially  dangerous/unethical to perform</a:t>
            </a:r>
          </a:p>
        </p:txBody>
      </p:sp>
      <p:sp>
        <p:nvSpPr>
          <p:cNvPr id="5" name="Rectangle 4"/>
          <p:cNvSpPr/>
          <p:nvPr/>
        </p:nvSpPr>
        <p:spPr>
          <a:xfrm>
            <a:off x="940812" y="3124641"/>
            <a:ext cx="2926901" cy="1200328"/>
          </a:xfrm>
          <a:prstGeom prst="rect">
            <a:avLst/>
          </a:prstGeom>
        </p:spPr>
        <p:txBody>
          <a:bodyPr wrap="square">
            <a:spAutoFit/>
          </a:bodyPr>
          <a:lstStyle/>
          <a:p>
            <a:r>
              <a:rPr lang="en-US" sz="2400" b="1" dirty="0" smtClean="0">
                <a:solidFill>
                  <a:schemeClr val="tx2"/>
                </a:solidFill>
              </a:rPr>
              <a:t>b) If I had more time I could sort of work it out, maybe…</a:t>
            </a:r>
          </a:p>
        </p:txBody>
      </p:sp>
      <p:sp>
        <p:nvSpPr>
          <p:cNvPr id="6" name="Rectangle 5"/>
          <p:cNvSpPr/>
          <p:nvPr/>
        </p:nvSpPr>
        <p:spPr>
          <a:xfrm>
            <a:off x="940813" y="4745052"/>
            <a:ext cx="2926901" cy="461665"/>
          </a:xfrm>
          <a:prstGeom prst="rect">
            <a:avLst/>
          </a:prstGeom>
        </p:spPr>
        <p:txBody>
          <a:bodyPr wrap="square">
            <a:spAutoFit/>
          </a:bodyPr>
          <a:lstStyle/>
          <a:p>
            <a:r>
              <a:rPr lang="en-US" sz="2400" b="1" dirty="0">
                <a:solidFill>
                  <a:schemeClr val="tx2"/>
                </a:solidFill>
              </a:rPr>
              <a:t>c</a:t>
            </a:r>
            <a:r>
              <a:rPr lang="en-US" sz="2400" b="1" dirty="0" smtClean="0">
                <a:solidFill>
                  <a:schemeClr val="tx2"/>
                </a:solidFill>
              </a:rPr>
              <a:t>) Huh?!....</a:t>
            </a:r>
          </a:p>
        </p:txBody>
      </p:sp>
      <p:grpSp>
        <p:nvGrpSpPr>
          <p:cNvPr id="7" name="Group 6"/>
          <p:cNvGrpSpPr/>
          <p:nvPr/>
        </p:nvGrpSpPr>
        <p:grpSpPr>
          <a:xfrm>
            <a:off x="4656951" y="0"/>
            <a:ext cx="3790753" cy="6399389"/>
            <a:chOff x="2275885" y="0"/>
            <a:chExt cx="3790753" cy="6399389"/>
          </a:xfrm>
        </p:grpSpPr>
        <p:pic>
          <p:nvPicPr>
            <p:cNvPr id="8" name="Picture 7" descr="SK meta forest cum fix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1888"/>
            <a:stretch/>
          </p:blipFill>
          <p:spPr bwMode="auto">
            <a:xfrm>
              <a:off x="2275885" y="0"/>
              <a:ext cx="3507363" cy="638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K meta forest cum fixe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00954" y="0"/>
              <a:ext cx="2365684" cy="639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84363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646331"/>
          </a:xfrm>
          <a:prstGeom prst="rect">
            <a:avLst/>
          </a:prstGeom>
          <a:noFill/>
        </p:spPr>
        <p:txBody>
          <a:bodyPr wrap="square" rtlCol="0">
            <a:spAutoFit/>
          </a:bodyPr>
          <a:lstStyle/>
          <a:p>
            <a:pPr marL="0" indent="0" algn="ctr">
              <a:buNone/>
            </a:pPr>
            <a:r>
              <a:rPr lang="en-US" sz="3600" dirty="0" smtClean="0"/>
              <a:t>ENGAGE YOUR AUDIENCE</a:t>
            </a:r>
            <a:endParaRPr lang="en-US" sz="3600" dirty="0"/>
          </a:p>
        </p:txBody>
      </p:sp>
    </p:spTree>
    <p:extLst>
      <p:ext uri="{BB962C8B-B14F-4D97-AF65-F5344CB8AC3E}">
        <p14:creationId xmlns:p14="http://schemas.microsoft.com/office/powerpoint/2010/main" val="109944083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9-16 at 09.2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933091">
            <a:off x="632978" y="1184809"/>
            <a:ext cx="2279735" cy="2120313"/>
          </a:xfrm>
          <a:prstGeom prst="rect">
            <a:avLst/>
          </a:prstGeom>
        </p:spPr>
      </p:pic>
      <p:sp>
        <p:nvSpPr>
          <p:cNvPr id="5" name="Content Placeholder 4"/>
          <p:cNvSpPr txBox="1">
            <a:spLocks noGrp="1"/>
          </p:cNvSpPr>
          <p:nvPr>
            <p:ph idx="1"/>
          </p:nvPr>
        </p:nvSpPr>
        <p:spPr>
          <a:xfrm>
            <a:off x="1295690" y="3831217"/>
            <a:ext cx="5935285" cy="646331"/>
          </a:xfrm>
          <a:prstGeom prst="rect">
            <a:avLst/>
          </a:prstGeom>
          <a:noFill/>
        </p:spPr>
        <p:txBody>
          <a:bodyPr wrap="square" rtlCol="0">
            <a:spAutoFit/>
          </a:bodyPr>
          <a:lstStyle/>
          <a:p>
            <a:pPr marL="0" indent="0" algn="ctr">
              <a:buNone/>
            </a:pPr>
            <a:r>
              <a:rPr lang="en-US" sz="3600" dirty="0" smtClean="0"/>
              <a:t>ASSESS LEARNING</a:t>
            </a:r>
            <a:endParaRPr lang="en-US" sz="3600" dirty="0"/>
          </a:p>
        </p:txBody>
      </p:sp>
    </p:spTree>
    <p:extLst>
      <p:ext uri="{BB962C8B-B14F-4D97-AF65-F5344CB8AC3E}">
        <p14:creationId xmlns:p14="http://schemas.microsoft.com/office/powerpoint/2010/main" val="353514184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231775" y="1113372"/>
            <a:ext cx="8229600" cy="5178425"/>
          </a:xfrm>
          <a:prstGeom prst="rect">
            <a:avLst/>
          </a:prstGeom>
        </p:spPr>
        <p:txBody>
          <a:bodyPr/>
          <a:lstStyle/>
          <a:p>
            <a:pPr>
              <a:spcBef>
                <a:spcPts val="1200"/>
              </a:spcBef>
              <a:spcAft>
                <a:spcPts val="600"/>
              </a:spcAft>
            </a:pPr>
            <a:r>
              <a:rPr lang="en-GB" altLang="en-US" sz="2800" i="1" dirty="0" smtClean="0"/>
              <a:t>Know &amp; engage your audience</a:t>
            </a:r>
          </a:p>
          <a:p>
            <a:pPr>
              <a:spcBef>
                <a:spcPts val="1200"/>
              </a:spcBef>
              <a:spcAft>
                <a:spcPts val="600"/>
              </a:spcAft>
            </a:pPr>
            <a:r>
              <a:rPr lang="en-GB" altLang="en-US" sz="2800" i="1" dirty="0" smtClean="0"/>
              <a:t>Have a hook</a:t>
            </a:r>
          </a:p>
          <a:p>
            <a:pPr>
              <a:spcBef>
                <a:spcPts val="1200"/>
              </a:spcBef>
              <a:spcAft>
                <a:spcPts val="600"/>
              </a:spcAft>
            </a:pPr>
            <a:r>
              <a:rPr lang="en-GB" altLang="en-US" sz="2800" i="1" dirty="0" smtClean="0"/>
              <a:t>Reinforce relevant concepts (e.g. PICO)</a:t>
            </a:r>
          </a:p>
          <a:p>
            <a:pPr>
              <a:spcBef>
                <a:spcPts val="1200"/>
              </a:spcBef>
              <a:spcAft>
                <a:spcPts val="600"/>
              </a:spcAft>
            </a:pPr>
            <a:r>
              <a:rPr lang="en-GB" altLang="en-US" sz="2800" i="1" dirty="0" smtClean="0"/>
              <a:t>Try to create a safe environment</a:t>
            </a:r>
          </a:p>
          <a:p>
            <a:pPr>
              <a:spcBef>
                <a:spcPts val="1200"/>
              </a:spcBef>
              <a:spcAft>
                <a:spcPts val="600"/>
              </a:spcAft>
            </a:pPr>
            <a:r>
              <a:rPr lang="en-GB" altLang="en-US" sz="2800" i="1" dirty="0"/>
              <a:t>Use a tool to guide critical appraisal</a:t>
            </a:r>
          </a:p>
          <a:p>
            <a:pPr>
              <a:spcBef>
                <a:spcPts val="1200"/>
              </a:spcBef>
              <a:spcAft>
                <a:spcPts val="600"/>
              </a:spcAft>
            </a:pPr>
            <a:r>
              <a:rPr lang="en-GB" altLang="en-US" sz="2800" i="1" dirty="0" smtClean="0"/>
              <a:t>“</a:t>
            </a:r>
            <a:r>
              <a:rPr lang="en-GB" altLang="en-US" sz="2800" i="1" dirty="0"/>
              <a:t>I</a:t>
            </a:r>
            <a:r>
              <a:rPr lang="en-GB" altLang="en-US" sz="2800" i="1" dirty="0" smtClean="0"/>
              <a:t>s it worth continuing?”</a:t>
            </a:r>
          </a:p>
          <a:p>
            <a:pPr>
              <a:spcBef>
                <a:spcPts val="1200"/>
              </a:spcBef>
              <a:spcAft>
                <a:spcPts val="600"/>
              </a:spcAft>
            </a:pPr>
            <a:r>
              <a:rPr lang="en-GB" altLang="en-US" sz="2800" i="1" dirty="0" smtClean="0"/>
              <a:t>Stats/forest plots/heterogeneity – keep it simple!</a:t>
            </a:r>
          </a:p>
          <a:p>
            <a:pPr>
              <a:spcBef>
                <a:spcPts val="1200"/>
              </a:spcBef>
              <a:spcAft>
                <a:spcPts val="600"/>
              </a:spcAft>
            </a:pPr>
            <a:endParaRPr lang="en-GB" altLang="en-US" sz="2800" dirty="0" smtClean="0"/>
          </a:p>
          <a:p>
            <a:pPr>
              <a:spcBef>
                <a:spcPts val="1200"/>
              </a:spcBef>
              <a:spcAft>
                <a:spcPts val="600"/>
              </a:spcAft>
            </a:pPr>
            <a:endParaRPr lang="en-GB" altLang="en-US" sz="2800" dirty="0" smtClean="0"/>
          </a:p>
          <a:p>
            <a:pPr>
              <a:spcBef>
                <a:spcPts val="1200"/>
              </a:spcBef>
              <a:spcAft>
                <a:spcPts val="600"/>
              </a:spcAft>
            </a:pPr>
            <a:endParaRPr lang="en-GB" altLang="en-US" sz="2800" dirty="0" smtClean="0"/>
          </a:p>
          <a:p>
            <a:pPr>
              <a:spcBef>
                <a:spcPts val="1200"/>
              </a:spcBef>
              <a:spcAft>
                <a:spcPts val="600"/>
              </a:spcAft>
            </a:pPr>
            <a:endParaRPr lang="en-GB" altLang="en-US" sz="2800" dirty="0" smtClean="0"/>
          </a:p>
          <a:p>
            <a:pPr>
              <a:spcBef>
                <a:spcPts val="1200"/>
              </a:spcBef>
              <a:spcAft>
                <a:spcPts val="600"/>
              </a:spcAft>
            </a:pPr>
            <a:endParaRPr lang="en-GB" altLang="en-US" sz="2800" dirty="0" smtClean="0"/>
          </a:p>
          <a:p>
            <a:pPr>
              <a:spcBef>
                <a:spcPts val="1200"/>
              </a:spcBef>
              <a:spcAft>
                <a:spcPts val="600"/>
              </a:spcAft>
            </a:pPr>
            <a:endParaRPr lang="en-GB" altLang="en-US" sz="2800" dirty="0" smtClean="0"/>
          </a:p>
          <a:p>
            <a:pPr>
              <a:spcBef>
                <a:spcPts val="1200"/>
              </a:spcBef>
              <a:spcAft>
                <a:spcPts val="600"/>
              </a:spcAft>
            </a:pPr>
            <a:endParaRPr lang="en-GB" altLang="en-US" sz="2800" dirty="0" smtClean="0"/>
          </a:p>
        </p:txBody>
      </p:sp>
      <p:sp>
        <p:nvSpPr>
          <p:cNvPr id="2" name="Rectangle 1"/>
          <p:cNvSpPr/>
          <p:nvPr/>
        </p:nvSpPr>
        <p:spPr>
          <a:xfrm>
            <a:off x="248709" y="127544"/>
            <a:ext cx="5675339" cy="523220"/>
          </a:xfrm>
          <a:prstGeom prst="rect">
            <a:avLst/>
          </a:prstGeom>
        </p:spPr>
        <p:txBody>
          <a:bodyPr wrap="none">
            <a:spAutoFit/>
          </a:bodyPr>
          <a:lstStyle/>
          <a:p>
            <a:pPr>
              <a:spcBef>
                <a:spcPts val="1200"/>
              </a:spcBef>
              <a:spcAft>
                <a:spcPts val="600"/>
              </a:spcAft>
            </a:pPr>
            <a:r>
              <a:rPr lang="en-GB" altLang="en-US" sz="2800" i="1" dirty="0">
                <a:solidFill>
                  <a:srgbClr val="632523"/>
                </a:solidFill>
              </a:rPr>
              <a:t>Tips for teaching systematic </a:t>
            </a:r>
            <a:r>
              <a:rPr lang="en-GB" altLang="en-US" sz="2800" i="1" dirty="0" smtClean="0">
                <a:solidFill>
                  <a:srgbClr val="632523"/>
                </a:solidFill>
              </a:rPr>
              <a:t>reviews</a:t>
            </a:r>
            <a:endParaRPr lang="en-GB" altLang="en-US" sz="2800" i="1" dirty="0">
              <a:solidFill>
                <a:srgbClr val="632523"/>
              </a:solidFill>
            </a:endParaRPr>
          </a:p>
        </p:txBody>
      </p:sp>
    </p:spTree>
    <p:extLst>
      <p:ext uri="{BB962C8B-B14F-4D97-AF65-F5344CB8AC3E}">
        <p14:creationId xmlns:p14="http://schemas.microsoft.com/office/powerpoint/2010/main" val="402724929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82200" y="156271"/>
            <a:ext cx="2793061" cy="557958"/>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endParaRPr lang="en-US" altLang="en-US" sz="3600" dirty="0">
              <a:solidFill>
                <a:srgbClr val="D3D3D3"/>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6702" y="1240366"/>
            <a:ext cx="6875371" cy="3137870"/>
          </a:xfrm>
          <a:prstGeom prst="rect">
            <a:avLst/>
          </a:prstGeom>
        </p:spPr>
      </p:pic>
      <p:sp>
        <p:nvSpPr>
          <p:cNvPr id="3" name="TextBox 2"/>
          <p:cNvSpPr txBox="1"/>
          <p:nvPr/>
        </p:nvSpPr>
        <p:spPr>
          <a:xfrm>
            <a:off x="2997383" y="4792134"/>
            <a:ext cx="2398563" cy="707886"/>
          </a:xfrm>
          <a:prstGeom prst="rect">
            <a:avLst/>
          </a:prstGeom>
          <a:noFill/>
        </p:spPr>
        <p:txBody>
          <a:bodyPr wrap="none" rtlCol="0">
            <a:spAutoFit/>
          </a:bodyPr>
          <a:lstStyle/>
          <a:p>
            <a:r>
              <a:rPr lang="en-US" sz="4000" b="1" dirty="0" smtClean="0"/>
              <a:t>Thank you</a:t>
            </a:r>
            <a:endParaRPr lang="en-US" sz="4000" b="1" dirty="0"/>
          </a:p>
        </p:txBody>
      </p:sp>
    </p:spTree>
    <p:extLst>
      <p:ext uri="{BB962C8B-B14F-4D97-AF65-F5344CB8AC3E}">
        <p14:creationId xmlns:p14="http://schemas.microsoft.com/office/powerpoint/2010/main" val="20418698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70782" y="972503"/>
            <a:ext cx="5896190" cy="682126"/>
          </a:xfrm>
        </p:spPr>
        <p:txBody>
          <a:bodyPr/>
          <a:lstStyle/>
          <a:p>
            <a:pPr algn="l"/>
            <a:r>
              <a:rPr lang="en-AU" altLang="en-US" sz="3400" dirty="0" smtClean="0">
                <a:solidFill>
                  <a:srgbClr val="632523"/>
                </a:solidFill>
                <a:latin typeface="+mn-lt"/>
              </a:rPr>
              <a:t>Publication Bias: Solution</a:t>
            </a:r>
          </a:p>
        </p:txBody>
      </p:sp>
      <p:sp>
        <p:nvSpPr>
          <p:cNvPr id="193539" name="Rectangle 3"/>
          <p:cNvSpPr>
            <a:spLocks noGrp="1" noChangeArrowheads="1"/>
          </p:cNvSpPr>
          <p:nvPr>
            <p:ph type="body" idx="1"/>
          </p:nvPr>
        </p:nvSpPr>
        <p:spPr>
          <a:xfrm>
            <a:off x="562667" y="1715982"/>
            <a:ext cx="7776687" cy="4278711"/>
          </a:xfrm>
        </p:spPr>
        <p:txBody>
          <a:bodyPr/>
          <a:lstStyle/>
          <a:p>
            <a:r>
              <a:rPr lang="en-AU" altLang="en-US" dirty="0" smtClean="0"/>
              <a:t>All trials registered at inception,</a:t>
            </a:r>
          </a:p>
          <a:p>
            <a:pPr lvl="2"/>
            <a:r>
              <a:rPr lang="en-US" altLang="en-US" dirty="0" smtClean="0"/>
              <a:t>The National Clinical Trials Registry: Cancer Trials</a:t>
            </a:r>
          </a:p>
          <a:p>
            <a:pPr lvl="2"/>
            <a:r>
              <a:rPr lang="en-US" altLang="en-US" dirty="0" smtClean="0"/>
              <a:t>National Institutes of Health Inventory of Clinical Trials and Studies</a:t>
            </a:r>
          </a:p>
          <a:p>
            <a:pPr lvl="2"/>
            <a:r>
              <a:rPr lang="en-US" altLang="en-US" dirty="0" smtClean="0"/>
              <a:t>International Registry of Perinatal Trials</a:t>
            </a:r>
          </a:p>
          <a:p>
            <a:r>
              <a:rPr lang="en-US" altLang="en-US" dirty="0" smtClean="0"/>
              <a:t>Meta-Registry of trial Registries</a:t>
            </a:r>
          </a:p>
          <a:p>
            <a:pPr lvl="1"/>
            <a:r>
              <a:rPr lang="en-US" altLang="en-US" dirty="0" err="1" smtClean="0"/>
              <a:t>www.clinicaltrials.org</a:t>
            </a:r>
            <a:r>
              <a:rPr lang="en-US" altLang="en-US" dirty="0" smtClean="0"/>
              <a:t> </a:t>
            </a:r>
          </a:p>
          <a:p>
            <a:pPr lvl="1"/>
            <a:r>
              <a:rPr lang="en-US" altLang="en-US" dirty="0" err="1" smtClean="0"/>
              <a:t>www.controlled-trials.com</a:t>
            </a:r>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7578" y="4397601"/>
            <a:ext cx="2501776" cy="1853726"/>
          </a:xfrm>
          <a:prstGeom prst="rect">
            <a:avLst/>
          </a:prstGeom>
        </p:spPr>
      </p:pic>
    </p:spTree>
    <p:extLst>
      <p:ext uri="{BB962C8B-B14F-4D97-AF65-F5344CB8AC3E}">
        <p14:creationId xmlns:p14="http://schemas.microsoft.com/office/powerpoint/2010/main" val="3131160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21256392">
            <a:off x="961358" y="977705"/>
            <a:ext cx="1526673" cy="1792181"/>
          </a:xfrm>
          <a:prstGeom prst="rect">
            <a:avLst/>
          </a:prstGeom>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52363">
            <a:off x="2633435" y="1032847"/>
            <a:ext cx="3523391" cy="175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16" y="165100"/>
            <a:ext cx="3721100" cy="523220"/>
          </a:xfrm>
          <a:prstGeom prst="rect">
            <a:avLst/>
          </a:prstGeom>
          <a:noFill/>
        </p:spPr>
        <p:txBody>
          <a:bodyPr wrap="square" rtlCol="0">
            <a:spAutoFit/>
          </a:bodyPr>
          <a:lstStyle/>
          <a:p>
            <a:r>
              <a:rPr lang="en-GB" sz="2800" b="1" dirty="0" smtClean="0"/>
              <a:t>COCHRANE &amp; GRADE</a:t>
            </a:r>
            <a:endParaRPr lang="en-GB" sz="2800" b="1" dirty="0"/>
          </a:p>
        </p:txBody>
      </p:sp>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21261052">
            <a:off x="1198626" y="4587089"/>
            <a:ext cx="3495883" cy="165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7479" y="5473332"/>
            <a:ext cx="2588626" cy="353943"/>
          </a:xfrm>
          <a:prstGeom prst="rect">
            <a:avLst/>
          </a:prstGeom>
          <a:noFill/>
        </p:spPr>
        <p:txBody>
          <a:bodyPr wrap="square" rtlCol="0">
            <a:spAutoFit/>
          </a:bodyPr>
          <a:lstStyle/>
          <a:p>
            <a:r>
              <a:rPr lang="en-GB" b="1" dirty="0" smtClean="0"/>
              <a:t>JEBM; 6:50-54</a:t>
            </a:r>
            <a:endParaRPr lang="en-GB" b="1" dirty="0"/>
          </a:p>
        </p:txBody>
      </p:sp>
      <p:pic>
        <p:nvPicPr>
          <p:cNvPr id="1029" name="Picture 5" descr="http://drevidence.com/wp-content/uploads/2013/02/guidelinedevelopment.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717659" y="2675962"/>
            <a:ext cx="5784989" cy="160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5003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body" idx="1"/>
          </p:nvPr>
        </p:nvSpPr>
        <p:spPr>
          <a:xfrm>
            <a:off x="0" y="842283"/>
            <a:ext cx="4507832" cy="5224689"/>
          </a:xfrm>
        </p:spPr>
        <p:txBody>
          <a:bodyPr/>
          <a:lstStyle/>
          <a:p>
            <a:pPr marL="0" indent="0">
              <a:buNone/>
            </a:pPr>
            <a:endParaRPr lang="en-GB" altLang="en-US" sz="1100" dirty="0" smtClean="0"/>
          </a:p>
          <a:p>
            <a:pPr marL="0" indent="0" algn="ctr">
              <a:spcBef>
                <a:spcPts val="0"/>
              </a:spcBef>
              <a:spcAft>
                <a:spcPts val="1200"/>
              </a:spcAft>
              <a:buNone/>
            </a:pPr>
            <a:r>
              <a:rPr lang="en-GB" altLang="en-US" sz="2000" b="1" i="1" dirty="0" smtClean="0"/>
              <a:t>P</a:t>
            </a:r>
            <a:r>
              <a:rPr lang="en-GB" altLang="en-US" sz="2000" i="1" dirty="0" smtClean="0"/>
              <a:t>referred</a:t>
            </a:r>
            <a:r>
              <a:rPr lang="en-GB" altLang="en-US" sz="2000" b="1" i="1" dirty="0" smtClean="0"/>
              <a:t> R</a:t>
            </a:r>
            <a:r>
              <a:rPr lang="en-GB" altLang="en-US" sz="2000" i="1" dirty="0" smtClean="0"/>
              <a:t>eporting</a:t>
            </a:r>
            <a:r>
              <a:rPr lang="en-GB" altLang="en-US" sz="2000" b="1" i="1" dirty="0" smtClean="0"/>
              <a:t> I</a:t>
            </a:r>
            <a:r>
              <a:rPr lang="en-GB" altLang="en-US" sz="2000" i="1" dirty="0" smtClean="0"/>
              <a:t>tems</a:t>
            </a:r>
            <a:r>
              <a:rPr lang="en-GB" altLang="en-US" sz="2000" b="1" i="1" dirty="0" smtClean="0"/>
              <a:t> </a:t>
            </a:r>
            <a:r>
              <a:rPr lang="en-GB" altLang="en-US" sz="2000" i="1" dirty="0" smtClean="0"/>
              <a:t>for </a:t>
            </a:r>
            <a:r>
              <a:rPr lang="en-GB" altLang="en-US" sz="2000" b="1" i="1" dirty="0" smtClean="0"/>
              <a:t>S</a:t>
            </a:r>
            <a:r>
              <a:rPr lang="en-GB" altLang="en-US" sz="2000" i="1" dirty="0" smtClean="0"/>
              <a:t>ystematic</a:t>
            </a:r>
            <a:r>
              <a:rPr lang="en-GB" altLang="en-US" sz="2000" b="1" i="1" dirty="0" smtClean="0"/>
              <a:t> R</a:t>
            </a:r>
            <a:r>
              <a:rPr lang="en-GB" altLang="en-US" sz="2000" i="1" dirty="0" smtClean="0"/>
              <a:t>eviews</a:t>
            </a:r>
            <a:r>
              <a:rPr lang="en-GB" altLang="en-US" sz="2000" b="1" i="1" dirty="0" smtClean="0"/>
              <a:t> </a:t>
            </a:r>
            <a:r>
              <a:rPr lang="en-GB" altLang="en-US" sz="2000" i="1" dirty="0" smtClean="0"/>
              <a:t>and</a:t>
            </a:r>
            <a:r>
              <a:rPr lang="en-GB" altLang="en-US" sz="2000" b="1" i="1" dirty="0" smtClean="0"/>
              <a:t> M</a:t>
            </a:r>
            <a:r>
              <a:rPr lang="en-GB" altLang="en-US" sz="2000" i="1" dirty="0" smtClean="0"/>
              <a:t>eta-</a:t>
            </a:r>
            <a:r>
              <a:rPr lang="en-GB" altLang="en-US" sz="2000" b="1" i="1" dirty="0" smtClean="0"/>
              <a:t>A</a:t>
            </a:r>
            <a:r>
              <a:rPr lang="en-GB" altLang="en-US" sz="2000" i="1" dirty="0" smtClean="0"/>
              <a:t>nalyses</a:t>
            </a:r>
          </a:p>
          <a:p>
            <a:r>
              <a:rPr lang="en-GB" altLang="en-US" sz="2000" dirty="0" smtClean="0"/>
              <a:t>Consists of a 27-item checklist and four phase flow diagram</a:t>
            </a:r>
          </a:p>
          <a:p>
            <a:r>
              <a:rPr lang="en-GB" altLang="en-US" sz="2000" dirty="0" smtClean="0"/>
              <a:t>Evidence-based minimum set of items for reporting in systematic reviews and meta-analyses</a:t>
            </a:r>
          </a:p>
          <a:p>
            <a:r>
              <a:rPr lang="en-GB" altLang="en-US" sz="2000" dirty="0" smtClean="0"/>
              <a:t>Can be used for critical appraisal but not designed for it</a:t>
            </a:r>
          </a:p>
          <a:p>
            <a:endParaRPr lang="en-GB" altLang="en-US" sz="2000" dirty="0"/>
          </a:p>
          <a:p>
            <a:pPr marL="0" indent="0">
              <a:buNone/>
            </a:pPr>
            <a:r>
              <a:rPr lang="en-GB" altLang="en-US" sz="2000" dirty="0" smtClean="0"/>
              <a:t>	http://www.prisma-statement.org/</a:t>
            </a:r>
            <a:endParaRPr lang="en-GB" altLang="en-US" sz="2000" dirty="0"/>
          </a:p>
        </p:txBody>
      </p:sp>
      <p:pic>
        <p:nvPicPr>
          <p:cNvPr id="3" name="Picture 2"/>
          <p:cNvPicPr>
            <a:picLocks noChangeAspect="1"/>
          </p:cNvPicPr>
          <p:nvPr/>
        </p:nvPicPr>
        <p:blipFill>
          <a:blip r:embed="rId3"/>
          <a:stretch>
            <a:fillRect/>
          </a:stretch>
        </p:blipFill>
        <p:spPr>
          <a:xfrm rot="289871">
            <a:off x="4320854" y="1019968"/>
            <a:ext cx="4001430" cy="5285201"/>
          </a:xfrm>
          <a:prstGeom prst="rect">
            <a:avLst/>
          </a:prstGeom>
        </p:spPr>
      </p:pic>
      <p:sp>
        <p:nvSpPr>
          <p:cNvPr id="2" name="TextBox 1"/>
          <p:cNvSpPr txBox="1"/>
          <p:nvPr/>
        </p:nvSpPr>
        <p:spPr>
          <a:xfrm>
            <a:off x="125426" y="186263"/>
            <a:ext cx="3445941" cy="523220"/>
          </a:xfrm>
          <a:prstGeom prst="rect">
            <a:avLst/>
          </a:prstGeom>
          <a:noFill/>
        </p:spPr>
        <p:txBody>
          <a:bodyPr wrap="square" rtlCol="0">
            <a:spAutoFit/>
          </a:bodyPr>
          <a:lstStyle/>
          <a:p>
            <a:r>
              <a:rPr lang="en-GB" altLang="en-US" sz="2800" b="1" dirty="0" smtClean="0">
                <a:solidFill>
                  <a:srgbClr val="632523"/>
                </a:solidFill>
              </a:rPr>
              <a:t>PRISMA (QUORUM)</a:t>
            </a:r>
            <a:endParaRPr lang="en-GB" altLang="en-US" sz="2800" b="1" dirty="0">
              <a:solidFill>
                <a:srgbClr val="632523"/>
              </a:solidFill>
            </a:endParaRPr>
          </a:p>
        </p:txBody>
      </p:sp>
    </p:spTree>
    <p:extLst>
      <p:ext uri="{BB962C8B-B14F-4D97-AF65-F5344CB8AC3E}">
        <p14:creationId xmlns:p14="http://schemas.microsoft.com/office/powerpoint/2010/main" val="398778794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425" y="-23750"/>
            <a:ext cx="4244693" cy="954107"/>
          </a:xfrm>
          <a:prstGeom prst="rect">
            <a:avLst/>
          </a:prstGeom>
          <a:noFill/>
        </p:spPr>
        <p:txBody>
          <a:bodyPr wrap="square" rtlCol="0">
            <a:spAutoFit/>
          </a:bodyPr>
          <a:lstStyle/>
          <a:p>
            <a:r>
              <a:rPr lang="en-GB" altLang="en-US" sz="2800" b="1" dirty="0" smtClean="0">
                <a:solidFill>
                  <a:srgbClr val="632523"/>
                </a:solidFill>
              </a:rPr>
              <a:t>Coming soon….already here?</a:t>
            </a:r>
            <a:endParaRPr lang="en-GB" altLang="en-US" sz="2800" b="1" dirty="0">
              <a:solidFill>
                <a:srgbClr val="632523"/>
              </a:solidFill>
            </a:endParaRPr>
          </a:p>
        </p:txBody>
      </p:sp>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1279383">
            <a:off x="218499" y="1619085"/>
            <a:ext cx="615328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27687">
            <a:off x="1167324" y="1960785"/>
            <a:ext cx="6675169" cy="198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21197328">
            <a:off x="760142" y="2146661"/>
            <a:ext cx="7219950" cy="214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575902">
            <a:off x="756117" y="3225548"/>
            <a:ext cx="6774782" cy="173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409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body" idx="1"/>
          </p:nvPr>
        </p:nvSpPr>
        <p:spPr>
          <a:xfrm>
            <a:off x="593584" y="838200"/>
            <a:ext cx="7264995" cy="4542971"/>
          </a:xfrm>
        </p:spPr>
        <p:txBody>
          <a:bodyPr/>
          <a:lstStyle/>
          <a:p>
            <a:pPr marL="0" indent="0" algn="ctr">
              <a:buNone/>
            </a:pPr>
            <a:r>
              <a:rPr lang="en-GB" sz="3600" dirty="0"/>
              <a:t>Fixed effects model</a:t>
            </a:r>
          </a:p>
          <a:p>
            <a:pPr marL="0" indent="0">
              <a:buNone/>
            </a:pPr>
            <a:r>
              <a:rPr lang="en-GB" sz="2400" dirty="0" smtClean="0"/>
              <a:t>Assumptions:</a:t>
            </a:r>
          </a:p>
          <a:p>
            <a:r>
              <a:rPr lang="en-GB" sz="2400" dirty="0" smtClean="0"/>
              <a:t>Studies </a:t>
            </a:r>
            <a:r>
              <a:rPr lang="en-GB" sz="2400" dirty="0"/>
              <a:t>do not differ in design and how they are </a:t>
            </a:r>
            <a:r>
              <a:rPr lang="en-GB" sz="2400" dirty="0" smtClean="0"/>
              <a:t>conducted.</a:t>
            </a:r>
          </a:p>
          <a:p>
            <a:r>
              <a:rPr lang="en-GB" sz="2400" dirty="0" smtClean="0"/>
              <a:t>Any </a:t>
            </a:r>
            <a:r>
              <a:rPr lang="en-GB" sz="2400" dirty="0"/>
              <a:t>variation between the results of the studies is due </a:t>
            </a:r>
            <a:r>
              <a:rPr lang="en-GB" sz="2400" dirty="0" smtClean="0"/>
              <a:t>to chance</a:t>
            </a:r>
            <a:r>
              <a:rPr lang="en-GB" sz="2400" dirty="0"/>
              <a:t>.</a:t>
            </a:r>
          </a:p>
          <a:p>
            <a:r>
              <a:rPr lang="en-GB" sz="2400" dirty="0" smtClean="0"/>
              <a:t>That </a:t>
            </a:r>
            <a:r>
              <a:rPr lang="en-GB" sz="2400" dirty="0"/>
              <a:t>large studies will have less variation and so are given </a:t>
            </a:r>
            <a:r>
              <a:rPr lang="en-GB" sz="2400" dirty="0" smtClean="0"/>
              <a:t>a heavier </a:t>
            </a:r>
            <a:r>
              <a:rPr lang="en-GB" sz="2400" dirty="0"/>
              <a:t>weight.</a:t>
            </a:r>
          </a:p>
          <a:p>
            <a:r>
              <a:rPr lang="en-GB" sz="2400" dirty="0" smtClean="0"/>
              <a:t>That </a:t>
            </a:r>
            <a:r>
              <a:rPr lang="en-GB" sz="2400" dirty="0"/>
              <a:t>bigger studies are better (this is not always the case).</a:t>
            </a:r>
          </a:p>
          <a:p>
            <a:pPr marL="0" indent="0">
              <a:buNone/>
            </a:pPr>
            <a:r>
              <a:rPr lang="en-GB" sz="2400" dirty="0" smtClean="0"/>
              <a:t>It’s </a:t>
            </a:r>
            <a:r>
              <a:rPr lang="en-GB" sz="2400" dirty="0"/>
              <a:t>more precise than a random-effects model, because in </a:t>
            </a:r>
            <a:r>
              <a:rPr lang="en-GB" sz="2400" dirty="0" smtClean="0"/>
              <a:t>the presence </a:t>
            </a:r>
            <a:r>
              <a:rPr lang="en-GB" sz="2400" dirty="0"/>
              <a:t>of statistical heterogeneity it usually has </a:t>
            </a:r>
            <a:r>
              <a:rPr lang="en-GB" sz="2400" dirty="0" smtClean="0"/>
              <a:t>narrower confidence </a:t>
            </a:r>
            <a:r>
              <a:rPr lang="en-GB" sz="2400" dirty="0"/>
              <a:t>intervals.</a:t>
            </a:r>
            <a:endParaRPr lang="en-GB" altLang="en-US" sz="2400" dirty="0" smtClean="0"/>
          </a:p>
        </p:txBody>
      </p:sp>
    </p:spTree>
    <p:extLst>
      <p:ext uri="{BB962C8B-B14F-4D97-AF65-F5344CB8AC3E}">
        <p14:creationId xmlns:p14="http://schemas.microsoft.com/office/powerpoint/2010/main" val="126596128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body" idx="1"/>
          </p:nvPr>
        </p:nvSpPr>
        <p:spPr>
          <a:xfrm>
            <a:off x="593584" y="914400"/>
            <a:ext cx="7264995" cy="4542971"/>
          </a:xfrm>
        </p:spPr>
        <p:txBody>
          <a:bodyPr/>
          <a:lstStyle/>
          <a:p>
            <a:pPr marL="0" indent="0" algn="ctr">
              <a:buNone/>
            </a:pPr>
            <a:r>
              <a:rPr lang="en-GB" sz="3600" dirty="0"/>
              <a:t>Random effects </a:t>
            </a:r>
            <a:r>
              <a:rPr lang="en-GB" sz="3600" dirty="0" smtClean="0"/>
              <a:t>model</a:t>
            </a:r>
          </a:p>
          <a:p>
            <a:pPr marL="0" indent="0" algn="ctr">
              <a:buNone/>
            </a:pPr>
            <a:endParaRPr lang="en-GB" sz="2000" dirty="0"/>
          </a:p>
          <a:p>
            <a:r>
              <a:rPr lang="en-GB" sz="2400" dirty="0" smtClean="0"/>
              <a:t>Assumes </a:t>
            </a:r>
            <a:r>
              <a:rPr lang="en-GB" sz="2400" dirty="0"/>
              <a:t>the studies are not all estimating the </a:t>
            </a:r>
            <a:r>
              <a:rPr lang="en-GB" sz="2400" dirty="0" smtClean="0"/>
              <a:t>same intervention </a:t>
            </a:r>
            <a:r>
              <a:rPr lang="en-GB" sz="2400" dirty="0"/>
              <a:t>effect.</a:t>
            </a:r>
          </a:p>
          <a:p>
            <a:r>
              <a:rPr lang="en-GB" sz="2400" dirty="0" smtClean="0"/>
              <a:t>Can </a:t>
            </a:r>
            <a:r>
              <a:rPr lang="en-GB" sz="2400" dirty="0"/>
              <a:t>be used to incorporate heterogeneity among studies.</a:t>
            </a:r>
          </a:p>
          <a:p>
            <a:r>
              <a:rPr lang="en-GB" sz="2400" dirty="0" smtClean="0"/>
              <a:t>Not </a:t>
            </a:r>
            <a:r>
              <a:rPr lang="en-GB" sz="2400" dirty="0"/>
              <a:t>a substitute for a thorough investigation of heterogeneity </a:t>
            </a:r>
            <a:r>
              <a:rPr lang="en-GB" sz="2400" dirty="0" smtClean="0"/>
              <a:t>- is </a:t>
            </a:r>
            <a:r>
              <a:rPr lang="en-GB" sz="2400" dirty="0"/>
              <a:t>intended primarily for heterogeneity that cannot </a:t>
            </a:r>
            <a:r>
              <a:rPr lang="en-GB" sz="2400" dirty="0" smtClean="0"/>
              <a:t>be explained</a:t>
            </a:r>
            <a:r>
              <a:rPr lang="en-GB" sz="2400" dirty="0"/>
              <a:t>.</a:t>
            </a:r>
          </a:p>
          <a:p>
            <a:r>
              <a:rPr lang="en-GB" sz="2400" dirty="0" smtClean="0"/>
              <a:t>Accounts </a:t>
            </a:r>
            <a:r>
              <a:rPr lang="en-GB" sz="2400" dirty="0"/>
              <a:t>for heterogeneity but does not explain it.</a:t>
            </a:r>
          </a:p>
          <a:p>
            <a:r>
              <a:rPr lang="en-GB" sz="2400" dirty="0" smtClean="0"/>
              <a:t>Provides </a:t>
            </a:r>
            <a:r>
              <a:rPr lang="en-GB" sz="2400" dirty="0"/>
              <a:t>a more conservative estimate of effect.</a:t>
            </a:r>
          </a:p>
          <a:p>
            <a:r>
              <a:rPr lang="en-GB" sz="2400" dirty="0" smtClean="0"/>
              <a:t>Studies </a:t>
            </a:r>
            <a:r>
              <a:rPr lang="en-GB" sz="2400" dirty="0"/>
              <a:t>are given a more equal weighting.</a:t>
            </a:r>
            <a:endParaRPr lang="en-GB" altLang="en-US" sz="1600" dirty="0" smtClean="0"/>
          </a:p>
        </p:txBody>
      </p:sp>
    </p:spTree>
    <p:extLst>
      <p:ext uri="{BB962C8B-B14F-4D97-AF65-F5344CB8AC3E}">
        <p14:creationId xmlns:p14="http://schemas.microsoft.com/office/powerpoint/2010/main" val="58218471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1813" y="1403671"/>
            <a:ext cx="7502317" cy="367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42940" y="2629007"/>
            <a:ext cx="2653757" cy="2722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9" name="Rectangle 8"/>
          <p:cNvSpPr/>
          <p:nvPr/>
        </p:nvSpPr>
        <p:spPr>
          <a:xfrm>
            <a:off x="1734669" y="4398937"/>
            <a:ext cx="2721803" cy="2722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10" name="Rectangle 9"/>
          <p:cNvSpPr/>
          <p:nvPr/>
        </p:nvSpPr>
        <p:spPr>
          <a:xfrm>
            <a:off x="713993" y="4575482"/>
            <a:ext cx="2653757" cy="2722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12" name="Rectangle 11"/>
          <p:cNvSpPr/>
          <p:nvPr/>
        </p:nvSpPr>
        <p:spPr>
          <a:xfrm>
            <a:off x="2141471" y="2821078"/>
            <a:ext cx="2672971" cy="2722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0806" y="5165086"/>
            <a:ext cx="7952585" cy="96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477147" y="5351976"/>
            <a:ext cx="1772797" cy="2504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15" name="Rectangle 14"/>
          <p:cNvSpPr/>
          <p:nvPr/>
        </p:nvSpPr>
        <p:spPr>
          <a:xfrm>
            <a:off x="2755345" y="5553370"/>
            <a:ext cx="1837217" cy="22852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20" name="Rectangle 19"/>
          <p:cNvSpPr/>
          <p:nvPr/>
        </p:nvSpPr>
        <p:spPr>
          <a:xfrm>
            <a:off x="3477955" y="2629007"/>
            <a:ext cx="2679643" cy="2504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21" name="Rectangle 20"/>
          <p:cNvSpPr/>
          <p:nvPr/>
        </p:nvSpPr>
        <p:spPr>
          <a:xfrm>
            <a:off x="3469818" y="2837665"/>
            <a:ext cx="2687779" cy="2504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86420" tIns="43210" rIns="86420" bIns="43210" rtlCol="0" anchor="ctr"/>
          <a:lstStyle/>
          <a:p>
            <a:pPr algn="ctr"/>
            <a:endParaRPr lang="en-GB"/>
          </a:p>
        </p:txBody>
      </p:sp>
      <p:sp>
        <p:nvSpPr>
          <p:cNvPr id="13" name="Title 1"/>
          <p:cNvSpPr txBox="1">
            <a:spLocks/>
          </p:cNvSpPr>
          <p:nvPr/>
        </p:nvSpPr>
        <p:spPr>
          <a:xfrm>
            <a:off x="224971" y="80735"/>
            <a:ext cx="3464928" cy="656187"/>
          </a:xfrm>
          <a:prstGeom prst="rect">
            <a:avLst/>
          </a:prstGeom>
        </p:spPr>
        <p:txBody>
          <a:bodyPr>
            <a:normAutofit fontScale="92500"/>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400" b="1" dirty="0" smtClean="0">
                <a:solidFill>
                  <a:srgbClr val="632523"/>
                </a:solidFill>
                <a:latin typeface="Calibri" panose="020F0502020204030204" pitchFamily="34" charset="0"/>
              </a:rPr>
              <a:t>Risk and odds ratios</a:t>
            </a:r>
            <a:endParaRPr lang="en-GB" sz="3400" b="1" dirty="0">
              <a:solidFill>
                <a:srgbClr val="632523"/>
              </a:solidFill>
              <a:latin typeface="Calibri" panose="020F0502020204030204" pitchFamily="34" charset="0"/>
            </a:endParaRPr>
          </a:p>
        </p:txBody>
      </p:sp>
    </p:spTree>
    <p:extLst>
      <p:ext uri="{BB962C8B-B14F-4D97-AF65-F5344CB8AC3E}">
        <p14:creationId xmlns:p14="http://schemas.microsoft.com/office/powerpoint/2010/main" val="1770613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P spid="9" grpId="1" animBg="1"/>
      <p:bldP spid="10" grpId="0" animBg="1"/>
      <p:bldP spid="10" grpId="1" animBg="1"/>
      <p:bldP spid="12" grpId="0" animBg="1"/>
      <p:bldP spid="12" grpId="1" animBg="1"/>
      <p:bldP spid="14" grpId="0" animBg="1"/>
      <p:bldP spid="14" grpId="1" animBg="1"/>
      <p:bldP spid="15" grpId="0" animBg="1"/>
      <p:bldP spid="20" grpId="0" animBg="1"/>
      <p:bldP spid="20" grpId="1"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1117"/>
            <a:ext cx="5510463" cy="683210"/>
          </a:xfrm>
          <a:prstGeom prst="rect">
            <a:avLst/>
          </a:prstGeom>
        </p:spPr>
        <p:txBody>
          <a:bodyPr>
            <a:normAutofit/>
          </a:bodyPr>
          <a:lstStyle/>
          <a:p>
            <a:pPr algn="l"/>
            <a:r>
              <a:rPr lang="en-GB" sz="2800" dirty="0">
                <a:solidFill>
                  <a:srgbClr val="632523"/>
                </a:solidFill>
                <a:latin typeface="Calibri" panose="020F0502020204030204" pitchFamily="34" charset="0"/>
              </a:rPr>
              <a:t>What is a systematic </a:t>
            </a:r>
            <a:r>
              <a:rPr lang="en-GB" sz="2800" dirty="0" smtClean="0">
                <a:solidFill>
                  <a:srgbClr val="632523"/>
                </a:solidFill>
                <a:latin typeface="Calibri" panose="020F0502020204030204" pitchFamily="34" charset="0"/>
              </a:rPr>
              <a:t>review?</a:t>
            </a:r>
            <a:endParaRPr lang="en-GB" sz="2800" dirty="0">
              <a:solidFill>
                <a:srgbClr val="632523"/>
              </a:solidFill>
              <a:latin typeface="Calibri" panose="020F0502020204030204" pitchFamily="34" charset="0"/>
            </a:endParaRPr>
          </a:p>
        </p:txBody>
      </p:sp>
      <p:sp>
        <p:nvSpPr>
          <p:cNvPr id="3" name="Content Placeholder 2"/>
          <p:cNvSpPr>
            <a:spLocks noGrp="1"/>
          </p:cNvSpPr>
          <p:nvPr>
            <p:ph idx="4294967295"/>
          </p:nvPr>
        </p:nvSpPr>
        <p:spPr>
          <a:xfrm>
            <a:off x="457200" y="1119487"/>
            <a:ext cx="7777163" cy="4610100"/>
          </a:xfrm>
          <a:prstGeom prst="rect">
            <a:avLst/>
          </a:prstGeom>
        </p:spPr>
        <p:txBody>
          <a:bodyPr/>
          <a:lstStyle/>
          <a:p>
            <a:r>
              <a:rPr lang="en-GB" sz="2800" dirty="0"/>
              <a:t>“The application of strategies that limit bias in the assembly, critical appraisal, and synthesis of all relevant studies on a specific topic</a:t>
            </a:r>
            <a:r>
              <a:rPr lang="en-GB" sz="2800" dirty="0" smtClean="0"/>
              <a:t>.”</a:t>
            </a:r>
          </a:p>
          <a:p>
            <a:pPr marL="432100" lvl="1" indent="0">
              <a:buNone/>
            </a:pPr>
            <a:r>
              <a:rPr lang="en-GB" sz="1800" dirty="0"/>
              <a:t>Oxford Centre of Evidence Based Medicine (OCEBM) Levels Table</a:t>
            </a:r>
          </a:p>
          <a:p>
            <a:endParaRPr lang="en-GB" sz="2800" dirty="0" smtClean="0"/>
          </a:p>
          <a:p>
            <a:r>
              <a:rPr lang="en-GB" sz="2800" dirty="0" smtClean="0"/>
              <a:t>Ensures that all available evidence is taken into account and minimises ‘cherry-picking’</a:t>
            </a:r>
          </a:p>
          <a:p>
            <a:endParaRPr lang="en-GB" sz="2800" dirty="0"/>
          </a:p>
          <a:p>
            <a:r>
              <a:rPr lang="en-GB" sz="2800" dirty="0" smtClean="0"/>
              <a:t>Not performing SRs can be dangerous and/or unethical!</a:t>
            </a:r>
            <a:endParaRPr lang="en-GB" sz="2800" dirty="0"/>
          </a:p>
        </p:txBody>
      </p:sp>
    </p:spTree>
    <p:extLst>
      <p:ext uri="{BB962C8B-B14F-4D97-AF65-F5344CB8AC3E}">
        <p14:creationId xmlns:p14="http://schemas.microsoft.com/office/powerpoint/2010/main" val="126069768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4294967295"/>
          </p:nvPr>
        </p:nvSpPr>
        <p:spPr>
          <a:xfrm>
            <a:off x="224971" y="1012824"/>
            <a:ext cx="7777163" cy="4610100"/>
          </a:xfrm>
          <a:prstGeom prst="rect">
            <a:avLst/>
          </a:prstGeom>
        </p:spPr>
        <p:txBody>
          <a:bodyPr/>
          <a:lstStyle/>
          <a:p>
            <a:r>
              <a:rPr lang="en-GB" sz="2400" dirty="0" smtClean="0"/>
              <a:t>Occurs when publication of research results depends on their nature and direction</a:t>
            </a:r>
          </a:p>
          <a:p>
            <a:r>
              <a:rPr lang="en-GB" sz="2400" dirty="0" smtClean="0"/>
              <a:t>Often happens because smaller (n and effect size) studies not submitted/rejected, selective reporting, selective citation (of +</a:t>
            </a:r>
            <a:r>
              <a:rPr lang="en-GB" sz="2400" dirty="0" err="1" smtClean="0"/>
              <a:t>ve</a:t>
            </a:r>
            <a:r>
              <a:rPr lang="en-GB" sz="2400" dirty="0" smtClean="0"/>
              <a:t> results)</a:t>
            </a:r>
          </a:p>
          <a:p>
            <a:r>
              <a:rPr lang="en-GB" sz="2400" dirty="0" smtClean="0"/>
              <a:t>Funnel plots help identify if there is a bias:</a:t>
            </a:r>
          </a:p>
          <a:p>
            <a:pPr lvl="1"/>
            <a:r>
              <a:rPr lang="en-GB" sz="2000" dirty="0" smtClean="0"/>
              <a:t>Treatment effect vs. study size</a:t>
            </a:r>
          </a:p>
          <a:p>
            <a:pPr lvl="1"/>
            <a:r>
              <a:rPr lang="en-GB" sz="2000" dirty="0" smtClean="0"/>
              <a:t>Smaller the study = wider the effects</a:t>
            </a:r>
          </a:p>
          <a:p>
            <a:pPr lvl="1"/>
            <a:r>
              <a:rPr lang="en-GB" sz="2000" dirty="0" smtClean="0"/>
              <a:t>Largest studies will be near the average (truth), small studies will spread on both sides = symmetric funnel</a:t>
            </a:r>
          </a:p>
          <a:p>
            <a:pPr lvl="1"/>
            <a:r>
              <a:rPr lang="en-GB" sz="2000" dirty="0" err="1" smtClean="0"/>
              <a:t>Asymetric</a:t>
            </a:r>
            <a:r>
              <a:rPr lang="en-GB" sz="2000" dirty="0" smtClean="0"/>
              <a:t> funnel indicates publication bias – but not all the time (e.g. heterogeneity)</a:t>
            </a:r>
          </a:p>
          <a:p>
            <a:pPr lvl="1"/>
            <a:r>
              <a:rPr lang="en-GB" sz="2000" dirty="0" smtClean="0"/>
              <a:t>Interpretation difficult </a:t>
            </a:r>
            <a:r>
              <a:rPr lang="en-GB" sz="2000" dirty="0"/>
              <a:t>i</a:t>
            </a:r>
            <a:r>
              <a:rPr lang="en-GB" sz="2000" dirty="0" smtClean="0"/>
              <a:t>f only a few studies in meta-analysis</a:t>
            </a:r>
          </a:p>
        </p:txBody>
      </p:sp>
      <p:sp>
        <p:nvSpPr>
          <p:cNvPr id="13" name="Title 1"/>
          <p:cNvSpPr>
            <a:spLocks noGrp="1"/>
          </p:cNvSpPr>
          <p:nvPr>
            <p:ph type="title" idx="4294967295"/>
          </p:nvPr>
        </p:nvSpPr>
        <p:spPr>
          <a:xfrm>
            <a:off x="224971" y="80735"/>
            <a:ext cx="3464928" cy="656187"/>
          </a:xfrm>
          <a:prstGeom prst="rect">
            <a:avLst/>
          </a:prstGeom>
        </p:spPr>
        <p:txBody>
          <a:bodyPr>
            <a:normAutofit/>
          </a:bodyPr>
          <a:lstStyle/>
          <a:p>
            <a:pPr algn="l"/>
            <a:r>
              <a:rPr lang="en-GB" sz="3400" b="1" dirty="0">
                <a:solidFill>
                  <a:srgbClr val="632523"/>
                </a:solidFill>
                <a:latin typeface="Calibri" panose="020F0502020204030204" pitchFamily="34" charset="0"/>
              </a:rPr>
              <a:t>Publication bias</a:t>
            </a:r>
          </a:p>
        </p:txBody>
      </p:sp>
    </p:spTree>
    <p:extLst>
      <p:ext uri="{BB962C8B-B14F-4D97-AF65-F5344CB8AC3E}">
        <p14:creationId xmlns:p14="http://schemas.microsoft.com/office/powerpoint/2010/main" val="372738333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89241" y="3461277"/>
            <a:ext cx="3404914" cy="287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3223" y="902171"/>
            <a:ext cx="3789727" cy="255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209" y="902171"/>
            <a:ext cx="4023877" cy="2415508"/>
          </a:xfrm>
          <a:prstGeom prst="rect">
            <a:avLst/>
          </a:prstGeom>
        </p:spPr>
      </p:pic>
      <p:sp>
        <p:nvSpPr>
          <p:cNvPr id="5" name="Title 1"/>
          <p:cNvSpPr txBox="1">
            <a:spLocks/>
          </p:cNvSpPr>
          <p:nvPr/>
        </p:nvSpPr>
        <p:spPr>
          <a:xfrm>
            <a:off x="224971" y="80735"/>
            <a:ext cx="3464928" cy="656187"/>
          </a:xfrm>
          <a:prstGeom prst="rect">
            <a:avLst/>
          </a:prstGeom>
        </p:spPr>
        <p:txBody>
          <a:bodyPr>
            <a:normAutofit/>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400" b="1" dirty="0" smtClean="0">
                <a:solidFill>
                  <a:srgbClr val="632523"/>
                </a:solidFill>
                <a:latin typeface="Calibri" panose="020F0502020204030204" pitchFamily="34" charset="0"/>
              </a:rPr>
              <a:t>Funnel plots</a:t>
            </a:r>
            <a:endParaRPr lang="en-GB" sz="3400" b="1" dirty="0">
              <a:solidFill>
                <a:srgbClr val="632523"/>
              </a:solidFill>
              <a:latin typeface="Calibri" panose="020F0502020204030204" pitchFamily="34" charset="0"/>
            </a:endParaRPr>
          </a:p>
        </p:txBody>
      </p:sp>
    </p:spTree>
    <p:extLst>
      <p:ext uri="{BB962C8B-B14F-4D97-AF65-F5344CB8AC3E}">
        <p14:creationId xmlns:p14="http://schemas.microsoft.com/office/powerpoint/2010/main" val="3674598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812" y="877659"/>
            <a:ext cx="2926902" cy="1938992"/>
          </a:xfrm>
          <a:prstGeom prst="rect">
            <a:avLst/>
          </a:prstGeom>
        </p:spPr>
        <p:txBody>
          <a:bodyPr wrap="square">
            <a:spAutoFit/>
          </a:bodyPr>
          <a:lstStyle/>
          <a:p>
            <a:r>
              <a:rPr lang="en-US" sz="2400" b="1" dirty="0">
                <a:solidFill>
                  <a:schemeClr val="tx2"/>
                </a:solidFill>
              </a:rPr>
              <a:t>a</a:t>
            </a:r>
            <a:r>
              <a:rPr lang="en-US" sz="2400" b="1" dirty="0" smtClean="0">
                <a:solidFill>
                  <a:schemeClr val="tx2"/>
                </a:solidFill>
              </a:rPr>
              <a:t>) I can tell which of these trials were potentially  dangerous/unethical to perform</a:t>
            </a:r>
          </a:p>
        </p:txBody>
      </p:sp>
      <p:sp>
        <p:nvSpPr>
          <p:cNvPr id="5" name="Rectangle 4"/>
          <p:cNvSpPr/>
          <p:nvPr/>
        </p:nvSpPr>
        <p:spPr>
          <a:xfrm>
            <a:off x="940812" y="3124641"/>
            <a:ext cx="2926901" cy="1200328"/>
          </a:xfrm>
          <a:prstGeom prst="rect">
            <a:avLst/>
          </a:prstGeom>
        </p:spPr>
        <p:txBody>
          <a:bodyPr wrap="square">
            <a:spAutoFit/>
          </a:bodyPr>
          <a:lstStyle/>
          <a:p>
            <a:r>
              <a:rPr lang="en-US" sz="2400" b="1" dirty="0" smtClean="0">
                <a:solidFill>
                  <a:schemeClr val="tx2"/>
                </a:solidFill>
              </a:rPr>
              <a:t>b) If I had more time I could sort of work it out, maybe…</a:t>
            </a:r>
          </a:p>
        </p:txBody>
      </p:sp>
      <p:sp>
        <p:nvSpPr>
          <p:cNvPr id="6" name="Rectangle 5"/>
          <p:cNvSpPr/>
          <p:nvPr/>
        </p:nvSpPr>
        <p:spPr>
          <a:xfrm>
            <a:off x="940813" y="4745052"/>
            <a:ext cx="2926901" cy="461665"/>
          </a:xfrm>
          <a:prstGeom prst="rect">
            <a:avLst/>
          </a:prstGeom>
        </p:spPr>
        <p:txBody>
          <a:bodyPr wrap="square">
            <a:spAutoFit/>
          </a:bodyPr>
          <a:lstStyle/>
          <a:p>
            <a:r>
              <a:rPr lang="en-US" sz="2400" b="1" dirty="0">
                <a:solidFill>
                  <a:schemeClr val="tx2"/>
                </a:solidFill>
              </a:rPr>
              <a:t>c</a:t>
            </a:r>
            <a:r>
              <a:rPr lang="en-US" sz="2400" b="1" dirty="0" smtClean="0">
                <a:solidFill>
                  <a:schemeClr val="tx2"/>
                </a:solidFill>
              </a:rPr>
              <a:t>) Huh?!....</a:t>
            </a:r>
          </a:p>
        </p:txBody>
      </p:sp>
      <p:grpSp>
        <p:nvGrpSpPr>
          <p:cNvPr id="7" name="Group 6"/>
          <p:cNvGrpSpPr/>
          <p:nvPr/>
        </p:nvGrpSpPr>
        <p:grpSpPr>
          <a:xfrm>
            <a:off x="4656951" y="0"/>
            <a:ext cx="3790753" cy="6399389"/>
            <a:chOff x="2275885" y="0"/>
            <a:chExt cx="3790753" cy="6399389"/>
          </a:xfrm>
        </p:grpSpPr>
        <p:pic>
          <p:nvPicPr>
            <p:cNvPr id="8" name="Picture 7" descr="SK meta forest cum fix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1888"/>
            <a:stretch/>
          </p:blipFill>
          <p:spPr bwMode="auto">
            <a:xfrm>
              <a:off x="2275885" y="0"/>
              <a:ext cx="3507363" cy="638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K meta forest cum fixe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00954" y="0"/>
              <a:ext cx="2365684" cy="639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Equal 9"/>
          <p:cNvSpPr/>
          <p:nvPr/>
        </p:nvSpPr>
        <p:spPr>
          <a:xfrm rot="5400000">
            <a:off x="3174907" y="1736102"/>
            <a:ext cx="2175984" cy="2827903"/>
          </a:xfrm>
          <a:prstGeom prst="mathEqual">
            <a:avLst/>
          </a:prstGeom>
          <a:solidFill>
            <a:schemeClr val="tx1">
              <a:lumMod val="75000"/>
              <a:lumOff val="25000"/>
            </a:schemeClr>
          </a:solidFill>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19666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6111</TotalTime>
  <Words>6392</Words>
  <Application>Microsoft Macintosh PowerPoint</Application>
  <PresentationFormat>Custom</PresentationFormat>
  <Paragraphs>730</Paragraphs>
  <Slides>81</Slides>
  <Notes>61</Notes>
  <HiddenSlides>0</HiddenSlides>
  <MMClips>0</MMClips>
  <ScaleCrop>false</ScaleCrop>
  <HeadingPairs>
    <vt:vector size="4" baseType="variant">
      <vt:variant>
        <vt:lpstr>Theme</vt:lpstr>
      </vt:variant>
      <vt:variant>
        <vt:i4>3</vt:i4>
      </vt:variant>
      <vt:variant>
        <vt:lpstr>Slide Titles</vt:lpstr>
      </vt:variant>
      <vt:variant>
        <vt:i4>81</vt:i4>
      </vt:variant>
    </vt:vector>
  </HeadingPairs>
  <TitlesOfParts>
    <vt:vector size="84" baseType="lpstr">
      <vt:lpstr>Opening slide</vt:lpstr>
      <vt:lpstr>Opening slide alternative</vt:lpstr>
      <vt:lpstr>Text slide</vt:lpstr>
      <vt:lpstr>Teaching Evidenced based medicine   How to teach about systematic reviews</vt:lpstr>
      <vt:lpstr>PowerPoint Presentation</vt:lpstr>
      <vt:lpstr>PowerPoint Presentation</vt:lpstr>
      <vt:lpstr>PowerPoint Presentation</vt:lpstr>
      <vt:lpstr>Scenario</vt:lpstr>
      <vt:lpstr>EBM and Systematic Review</vt:lpstr>
      <vt:lpstr>PowerPoint Presentation</vt:lpstr>
      <vt:lpstr>What is a systematic review?</vt:lpstr>
      <vt:lpstr>PowerPoint Presentation</vt:lpstr>
      <vt:lpstr>PowerPoint Presentation</vt:lpstr>
      <vt:lpstr>What makes a review “Systematic”?</vt:lpstr>
      <vt:lpstr>PowerPoint Presentation</vt:lpstr>
      <vt:lpstr>PowerPoint Presentation</vt:lpstr>
      <vt:lpstr>PowerPoint Presentation</vt:lpstr>
      <vt:lpstr>Practising EBM – the 4 A’s</vt:lpstr>
      <vt:lpstr>Our clinical question</vt:lpstr>
      <vt:lpstr>PowerPoint Presentation</vt:lpstr>
      <vt:lpstr>Practising EBM – the 4 A’s</vt:lpstr>
      <vt:lpstr>PowerPoint Presentation</vt:lpstr>
      <vt:lpstr>Practising EBM – the 4 A’s</vt:lpstr>
      <vt:lpstr>“Hang on. Systematic reviews collect, appraise and combine evidence.”  “So why do we need to appraise them?”</vt:lpstr>
      <vt:lpstr>Concealing group allocation</vt:lpstr>
      <vt:lpstr>PowerPoint Presentation</vt:lpstr>
      <vt:lpstr>PowerPoint Presentation</vt:lpstr>
      <vt:lpstr>Tools for critical appraisal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finding all published studies enough?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Appropriate for the question? Were assessment results provided?</vt:lpstr>
      <vt:lpstr>PowerPoint Presentation</vt:lpstr>
      <vt:lpstr>Meta-analysis</vt:lpstr>
      <vt:lpstr>PowerPoint Presentation</vt:lpstr>
      <vt:lpstr>PowerPoint Presentation</vt:lpstr>
      <vt:lpstr>PowerPoint Presentation</vt:lpstr>
      <vt:lpstr>PowerPoint Presentation</vt:lpstr>
      <vt:lpstr>Heterogeneity </vt:lpstr>
      <vt:lpstr>Heterogeneity (diversity)</vt:lpstr>
      <vt:lpstr>High heterogeneity  =  appropriate to pool data?</vt:lpstr>
      <vt:lpstr>PowerPoint Presentation</vt:lpstr>
      <vt:lpstr>Are these trials different?</vt:lpstr>
      <vt:lpstr>PowerPoint Presentation</vt:lpstr>
      <vt:lpstr>PowerPoint Presentation</vt:lpstr>
      <vt:lpstr>PowerPoint Presentation</vt:lpstr>
      <vt:lpstr>PowerPoint Presentation</vt:lpstr>
      <vt:lpstr>Our clinical question</vt:lpstr>
      <vt:lpstr>PowerPoint Presentation</vt:lpstr>
      <vt:lpstr>PowerPoint Presentation</vt:lpstr>
      <vt:lpstr>What’s the ‘bottom line’ of the review?</vt:lpstr>
      <vt:lpstr>Practising EBM – the 4 A’s</vt:lpstr>
      <vt:lpstr>Can I apply these results to my case?</vt:lpstr>
      <vt:lpstr>PowerPoint Presentation</vt:lpstr>
      <vt:lpstr>PowerPoint Presentation</vt:lpstr>
      <vt:lpstr>‘Clinical pearls’</vt:lpstr>
      <vt:lpstr>PowerPoint Presentation</vt:lpstr>
      <vt:lpstr>PowerPoint Presentation</vt:lpstr>
      <vt:lpstr>PowerPoint Presentation</vt:lpstr>
      <vt:lpstr>PowerPoint Presentation</vt:lpstr>
      <vt:lpstr>Publication Bias: Solution</vt:lpstr>
      <vt:lpstr>PowerPoint Presentation</vt:lpstr>
      <vt:lpstr>PowerPoint Presentation</vt:lpstr>
      <vt:lpstr>PowerPoint Presentation</vt:lpstr>
      <vt:lpstr>PowerPoint Presentation</vt:lpstr>
      <vt:lpstr>PowerPoint Presentation</vt:lpstr>
      <vt:lpstr>PowerPoint Presentation</vt:lpstr>
      <vt:lpstr>Publication bias</vt:lpstr>
      <vt:lpstr>PowerPoint Presentation</vt:lpstr>
    </vt:vector>
  </TitlesOfParts>
  <Company>UofO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Ruth Davis</cp:lastModifiedBy>
  <cp:revision>327</cp:revision>
  <dcterms:created xsi:type="dcterms:W3CDTF">2014-03-20T14:30:16Z</dcterms:created>
  <dcterms:modified xsi:type="dcterms:W3CDTF">2015-09-17T10:05:08Z</dcterms:modified>
</cp:coreProperties>
</file>