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60" r:id="rId4"/>
    <p:sldId id="261" r:id="rId5"/>
    <p:sldId id="331" r:id="rId6"/>
    <p:sldId id="332" r:id="rId7"/>
    <p:sldId id="257" r:id="rId8"/>
    <p:sldId id="262" r:id="rId9"/>
    <p:sldId id="343" r:id="rId10"/>
    <p:sldId id="258" r:id="rId11"/>
    <p:sldId id="269" r:id="rId12"/>
    <p:sldId id="317" r:id="rId13"/>
    <p:sldId id="259" r:id="rId14"/>
    <p:sldId id="271" r:id="rId15"/>
    <p:sldId id="263" r:id="rId16"/>
    <p:sldId id="270" r:id="rId17"/>
    <p:sldId id="290" r:id="rId18"/>
    <p:sldId id="272" r:id="rId19"/>
    <p:sldId id="264" r:id="rId20"/>
    <p:sldId id="273" r:id="rId21"/>
    <p:sldId id="268" r:id="rId22"/>
    <p:sldId id="265" r:id="rId23"/>
    <p:sldId id="274" r:id="rId24"/>
    <p:sldId id="266" r:id="rId25"/>
    <p:sldId id="267" r:id="rId26"/>
    <p:sldId id="292" r:id="rId27"/>
    <p:sldId id="278" r:id="rId28"/>
    <p:sldId id="280" r:id="rId29"/>
    <p:sldId id="279" r:id="rId30"/>
    <p:sldId id="281" r:id="rId31"/>
    <p:sldId id="282" r:id="rId32"/>
    <p:sldId id="342" r:id="rId33"/>
    <p:sldId id="284" r:id="rId34"/>
    <p:sldId id="286" r:id="rId35"/>
    <p:sldId id="288" r:id="rId36"/>
    <p:sldId id="287" r:id="rId37"/>
    <p:sldId id="295" r:id="rId38"/>
    <p:sldId id="289" r:id="rId39"/>
    <p:sldId id="299" r:id="rId40"/>
    <p:sldId id="297" r:id="rId41"/>
    <p:sldId id="298" r:id="rId42"/>
    <p:sldId id="335" r:id="rId43"/>
    <p:sldId id="344" r:id="rId44"/>
    <p:sldId id="318" r:id="rId45"/>
    <p:sldId id="313" r:id="rId46"/>
    <p:sldId id="336" r:id="rId47"/>
    <p:sldId id="341" r:id="rId48"/>
    <p:sldId id="305" r:id="rId49"/>
    <p:sldId id="321" r:id="rId50"/>
    <p:sldId id="304" r:id="rId51"/>
    <p:sldId id="324" r:id="rId52"/>
    <p:sldId id="310" r:id="rId53"/>
    <p:sldId id="325" r:id="rId54"/>
    <p:sldId id="327" r:id="rId55"/>
    <p:sldId id="326" r:id="rId56"/>
    <p:sldId id="322" r:id="rId57"/>
    <p:sldId id="315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>
      <p:cViewPr varScale="1">
        <p:scale>
          <a:sx n="74" d="100"/>
          <a:sy n="74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D98C42-25A3-4529-ABB4-72721F170DA9}" type="doc">
      <dgm:prSet loTypeId="urn:microsoft.com/office/officeart/2005/8/layout/gear1" loCatId="relationship" qsTypeId="urn:microsoft.com/office/officeart/2005/8/quickstyle/3d2" qsCatId="3D" csTypeId="urn:microsoft.com/office/officeart/2005/8/colors/colorful1" csCatId="colorful" phldr="1"/>
      <dgm:spPr/>
    </dgm:pt>
    <dgm:pt modelId="{63C994A1-EC36-44C0-80D5-BCF63A7521E0}">
      <dgm:prSet phldrT="[Text]"/>
      <dgm:spPr>
        <a:scene3d>
          <a:camera prst="orthographicFront"/>
          <a:lightRig rig="threePt" dir="t">
            <a:rot lat="0" lon="0" rev="7500000"/>
          </a:lightRig>
        </a:scene3d>
        <a:sp3d prstMaterial="plastic">
          <a:bevelT w="6350" h="25400" prst="relaxedInset"/>
        </a:sp3d>
      </dgm:spPr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7ECCCEAE-BFAE-4738-B057-E7846F56D9DB}" type="parTrans" cxnId="{F69ED42E-217E-4FBA-AEB1-8B6B5FA8BFB2}">
      <dgm:prSet/>
      <dgm:spPr/>
      <dgm:t>
        <a:bodyPr/>
        <a:lstStyle/>
        <a:p>
          <a:endParaRPr lang="en-US"/>
        </a:p>
      </dgm:t>
    </dgm:pt>
    <dgm:pt modelId="{7D22ECC4-74B4-4686-9F4A-26C971C6B233}" type="sibTrans" cxnId="{F69ED42E-217E-4FBA-AEB1-8B6B5FA8BFB2}">
      <dgm:prSet/>
      <dgm:spPr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6350" h="6350" prst="relaxedInset"/>
          <a:contourClr>
            <a:schemeClr val="bg1"/>
          </a:contourClr>
        </a:sp3d>
      </dgm:spPr>
      <dgm:t>
        <a:bodyPr/>
        <a:lstStyle/>
        <a:p>
          <a:endParaRPr lang="en-US"/>
        </a:p>
      </dgm:t>
    </dgm:pt>
    <dgm:pt modelId="{E617F302-1D3D-4C9E-A54E-872297FC83F4}">
      <dgm:prSet phldrT="[Text]"/>
      <dgm:spPr>
        <a:scene3d>
          <a:camera prst="orthographicFront"/>
          <a:lightRig rig="threePt" dir="t">
            <a:rot lat="0" lon="0" rev="7500000"/>
          </a:lightRig>
        </a:scene3d>
        <a:sp3d>
          <a:bevelT w="6350"/>
        </a:sp3d>
      </dgm:spPr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C2B294A5-A13C-4526-AFD9-83ADE136121C}" type="parTrans" cxnId="{A8DED081-5509-4FBC-AA87-F36D95AEABE5}">
      <dgm:prSet/>
      <dgm:spPr/>
      <dgm:t>
        <a:bodyPr/>
        <a:lstStyle/>
        <a:p>
          <a:endParaRPr lang="en-US"/>
        </a:p>
      </dgm:t>
    </dgm:pt>
    <dgm:pt modelId="{1B9CA970-FCBB-4277-972B-6A55B740ABFC}" type="sibTrans" cxnId="{A8DED081-5509-4FBC-AA87-F36D95AEABE5}">
      <dgm:prSet/>
      <dgm:spPr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6350" h="6350" prst="relaxedInset"/>
          <a:contourClr>
            <a:schemeClr val="bg1"/>
          </a:contourClr>
        </a:sp3d>
      </dgm:spPr>
      <dgm:t>
        <a:bodyPr/>
        <a:lstStyle/>
        <a:p>
          <a:endParaRPr lang="en-US"/>
        </a:p>
      </dgm:t>
    </dgm:pt>
    <dgm:pt modelId="{D49AE7F8-C8FE-4555-82DF-22F831F4C110}">
      <dgm:prSet phldrT="[Text]"/>
      <dgm:spPr>
        <a:scene3d>
          <a:camera prst="orthographicFront"/>
          <a:lightRig rig="threePt" dir="t">
            <a:rot lat="0" lon="0" rev="7500000"/>
          </a:lightRig>
        </a:scene3d>
        <a:sp3d prstMaterial="plastic">
          <a:bevelT w="6350" h="25400" prst="relaxedInset"/>
        </a:sp3d>
      </dgm:spPr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A8ABE3D7-D7C6-4837-B008-A15AAA71FDF5}" type="sibTrans" cxnId="{885CAF46-2447-40B4-9594-6EA3A6090178}">
      <dgm:prSet/>
      <dgm:spPr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6350" h="6350" prst="relaxedInset"/>
          <a:contourClr>
            <a:schemeClr val="bg1"/>
          </a:contourClr>
        </a:sp3d>
      </dgm:spPr>
      <dgm:t>
        <a:bodyPr/>
        <a:lstStyle/>
        <a:p>
          <a:endParaRPr lang="en-US"/>
        </a:p>
      </dgm:t>
    </dgm:pt>
    <dgm:pt modelId="{DDF14CEF-2678-4CE0-BD20-B3596F8FD9A3}" type="parTrans" cxnId="{885CAF46-2447-40B4-9594-6EA3A6090178}">
      <dgm:prSet/>
      <dgm:spPr/>
      <dgm:t>
        <a:bodyPr/>
        <a:lstStyle/>
        <a:p>
          <a:endParaRPr lang="en-US"/>
        </a:p>
      </dgm:t>
    </dgm:pt>
    <dgm:pt modelId="{B01900A7-1734-40DA-91E7-6B1C0A70977C}" type="pres">
      <dgm:prSet presAssocID="{30D98C42-25A3-4529-ABB4-72721F170DA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7B798AD-75C1-47C2-BF7F-7F9A8489DF10}" type="pres">
      <dgm:prSet presAssocID="{63C994A1-EC36-44C0-80D5-BCF63A7521E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6A8FBB-D140-41A1-AD37-FC87C2BAA8EB}" type="pres">
      <dgm:prSet presAssocID="{63C994A1-EC36-44C0-80D5-BCF63A7521E0}" presName="gear1srcNode" presStyleLbl="node1" presStyleIdx="0" presStyleCnt="3"/>
      <dgm:spPr/>
      <dgm:t>
        <a:bodyPr/>
        <a:lstStyle/>
        <a:p>
          <a:endParaRPr lang="en-US"/>
        </a:p>
      </dgm:t>
    </dgm:pt>
    <dgm:pt modelId="{1B867767-8639-4149-BD7C-6E18290C7111}" type="pres">
      <dgm:prSet presAssocID="{63C994A1-EC36-44C0-80D5-BCF63A7521E0}" presName="gear1dstNode" presStyleLbl="node1" presStyleIdx="0" presStyleCnt="3"/>
      <dgm:spPr/>
      <dgm:t>
        <a:bodyPr/>
        <a:lstStyle/>
        <a:p>
          <a:endParaRPr lang="en-US"/>
        </a:p>
      </dgm:t>
    </dgm:pt>
    <dgm:pt modelId="{7A257B69-D455-40E5-8F48-4BD5A2F92DF9}" type="pres">
      <dgm:prSet presAssocID="{D49AE7F8-C8FE-4555-82DF-22F831F4C110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04173E-200D-41AA-B971-616AE5D335DA}" type="pres">
      <dgm:prSet presAssocID="{D49AE7F8-C8FE-4555-82DF-22F831F4C110}" presName="gear2srcNode" presStyleLbl="node1" presStyleIdx="1" presStyleCnt="3"/>
      <dgm:spPr/>
      <dgm:t>
        <a:bodyPr/>
        <a:lstStyle/>
        <a:p>
          <a:endParaRPr lang="en-US"/>
        </a:p>
      </dgm:t>
    </dgm:pt>
    <dgm:pt modelId="{DCAD447D-2900-40A9-9D60-9C8E8F2B55F8}" type="pres">
      <dgm:prSet presAssocID="{D49AE7F8-C8FE-4555-82DF-22F831F4C110}" presName="gear2dstNode" presStyleLbl="node1" presStyleIdx="1" presStyleCnt="3"/>
      <dgm:spPr/>
      <dgm:t>
        <a:bodyPr/>
        <a:lstStyle/>
        <a:p>
          <a:endParaRPr lang="en-US"/>
        </a:p>
      </dgm:t>
    </dgm:pt>
    <dgm:pt modelId="{ED75DAF0-B9CB-4031-A2B7-B238BF81D4B2}" type="pres">
      <dgm:prSet presAssocID="{E617F302-1D3D-4C9E-A54E-872297FC83F4}" presName="gear3" presStyleLbl="node1" presStyleIdx="2" presStyleCnt="3" custLinFactNeighborX="590"/>
      <dgm:spPr/>
      <dgm:t>
        <a:bodyPr/>
        <a:lstStyle/>
        <a:p>
          <a:endParaRPr lang="en-US"/>
        </a:p>
      </dgm:t>
    </dgm:pt>
    <dgm:pt modelId="{1D320CF4-E993-434F-B542-D1037B7D0EA5}" type="pres">
      <dgm:prSet presAssocID="{E617F302-1D3D-4C9E-A54E-872297FC83F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106E5-AC67-4595-A9EB-292447C95181}" type="pres">
      <dgm:prSet presAssocID="{E617F302-1D3D-4C9E-A54E-872297FC83F4}" presName="gear3srcNode" presStyleLbl="node1" presStyleIdx="2" presStyleCnt="3"/>
      <dgm:spPr/>
      <dgm:t>
        <a:bodyPr/>
        <a:lstStyle/>
        <a:p>
          <a:endParaRPr lang="en-US"/>
        </a:p>
      </dgm:t>
    </dgm:pt>
    <dgm:pt modelId="{78DE1D43-63AA-4DD4-84EB-6E90727246C0}" type="pres">
      <dgm:prSet presAssocID="{E617F302-1D3D-4C9E-A54E-872297FC83F4}" presName="gear3dstNode" presStyleLbl="node1" presStyleIdx="2" presStyleCnt="3"/>
      <dgm:spPr/>
      <dgm:t>
        <a:bodyPr/>
        <a:lstStyle/>
        <a:p>
          <a:endParaRPr lang="en-US"/>
        </a:p>
      </dgm:t>
    </dgm:pt>
    <dgm:pt modelId="{095B2A0C-8204-4C45-B4B6-DB32876C400D}" type="pres">
      <dgm:prSet presAssocID="{7D22ECC4-74B4-4686-9F4A-26C971C6B233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638D12F6-5F37-4DE8-966F-4085EE48563A}" type="pres">
      <dgm:prSet presAssocID="{A8ABE3D7-D7C6-4837-B008-A15AAA71FDF5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8E5AEDB9-F059-41DA-8086-A1176112341D}" type="pres">
      <dgm:prSet presAssocID="{1B9CA970-FCBB-4277-972B-6A55B740ABFC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9C223CD3-7379-4131-97FD-7457B1A0ED25}" type="presOf" srcId="{D49AE7F8-C8FE-4555-82DF-22F831F4C110}" destId="{2A04173E-200D-41AA-B971-616AE5D335DA}" srcOrd="1" destOrd="0" presId="urn:microsoft.com/office/officeart/2005/8/layout/gear1"/>
    <dgm:cxn modelId="{4B8060E8-5BA5-4AD3-AFD4-B6167EB73E8E}" type="presOf" srcId="{E617F302-1D3D-4C9E-A54E-872297FC83F4}" destId="{78DE1D43-63AA-4DD4-84EB-6E90727246C0}" srcOrd="3" destOrd="0" presId="urn:microsoft.com/office/officeart/2005/8/layout/gear1"/>
    <dgm:cxn modelId="{7EC9C47A-56DE-42CD-AF17-837E2B4B335D}" type="presOf" srcId="{63C994A1-EC36-44C0-80D5-BCF63A7521E0}" destId="{D7B798AD-75C1-47C2-BF7F-7F9A8489DF10}" srcOrd="0" destOrd="0" presId="urn:microsoft.com/office/officeart/2005/8/layout/gear1"/>
    <dgm:cxn modelId="{84374866-4649-4B32-B6C8-9FC29FE078B2}" type="presOf" srcId="{D49AE7F8-C8FE-4555-82DF-22F831F4C110}" destId="{7A257B69-D455-40E5-8F48-4BD5A2F92DF9}" srcOrd="0" destOrd="0" presId="urn:microsoft.com/office/officeart/2005/8/layout/gear1"/>
    <dgm:cxn modelId="{05287695-A2A6-498B-BC37-13D7F1ABA705}" type="presOf" srcId="{30D98C42-25A3-4529-ABB4-72721F170DA9}" destId="{B01900A7-1734-40DA-91E7-6B1C0A70977C}" srcOrd="0" destOrd="0" presId="urn:microsoft.com/office/officeart/2005/8/layout/gear1"/>
    <dgm:cxn modelId="{C21A2ECC-8CCD-404A-97EF-DC6D38D759FA}" type="presOf" srcId="{7D22ECC4-74B4-4686-9F4A-26C971C6B233}" destId="{095B2A0C-8204-4C45-B4B6-DB32876C400D}" srcOrd="0" destOrd="0" presId="urn:microsoft.com/office/officeart/2005/8/layout/gear1"/>
    <dgm:cxn modelId="{A6E83718-56F5-4D98-A720-5DA29EB68807}" type="presOf" srcId="{E617F302-1D3D-4C9E-A54E-872297FC83F4}" destId="{B57106E5-AC67-4595-A9EB-292447C95181}" srcOrd="2" destOrd="0" presId="urn:microsoft.com/office/officeart/2005/8/layout/gear1"/>
    <dgm:cxn modelId="{885CAF46-2447-40B4-9594-6EA3A6090178}" srcId="{30D98C42-25A3-4529-ABB4-72721F170DA9}" destId="{D49AE7F8-C8FE-4555-82DF-22F831F4C110}" srcOrd="1" destOrd="0" parTransId="{DDF14CEF-2678-4CE0-BD20-B3596F8FD9A3}" sibTransId="{A8ABE3D7-D7C6-4837-B008-A15AAA71FDF5}"/>
    <dgm:cxn modelId="{42614B98-4C1B-49DA-8D6C-45549040D437}" type="presOf" srcId="{D49AE7F8-C8FE-4555-82DF-22F831F4C110}" destId="{DCAD447D-2900-40A9-9D60-9C8E8F2B55F8}" srcOrd="2" destOrd="0" presId="urn:microsoft.com/office/officeart/2005/8/layout/gear1"/>
    <dgm:cxn modelId="{A8DED081-5509-4FBC-AA87-F36D95AEABE5}" srcId="{30D98C42-25A3-4529-ABB4-72721F170DA9}" destId="{E617F302-1D3D-4C9E-A54E-872297FC83F4}" srcOrd="2" destOrd="0" parTransId="{C2B294A5-A13C-4526-AFD9-83ADE136121C}" sibTransId="{1B9CA970-FCBB-4277-972B-6A55B740ABFC}"/>
    <dgm:cxn modelId="{7FD2A44A-83C2-46AD-B3C5-633D2B6010CC}" type="presOf" srcId="{E617F302-1D3D-4C9E-A54E-872297FC83F4}" destId="{1D320CF4-E993-434F-B542-D1037B7D0EA5}" srcOrd="1" destOrd="0" presId="urn:microsoft.com/office/officeart/2005/8/layout/gear1"/>
    <dgm:cxn modelId="{92E656D1-8BFD-4C58-87F9-265AAE9D0E7A}" type="presOf" srcId="{1B9CA970-FCBB-4277-972B-6A55B740ABFC}" destId="{8E5AEDB9-F059-41DA-8086-A1176112341D}" srcOrd="0" destOrd="0" presId="urn:microsoft.com/office/officeart/2005/8/layout/gear1"/>
    <dgm:cxn modelId="{F69ED42E-217E-4FBA-AEB1-8B6B5FA8BFB2}" srcId="{30D98C42-25A3-4529-ABB4-72721F170DA9}" destId="{63C994A1-EC36-44C0-80D5-BCF63A7521E0}" srcOrd="0" destOrd="0" parTransId="{7ECCCEAE-BFAE-4738-B057-E7846F56D9DB}" sibTransId="{7D22ECC4-74B4-4686-9F4A-26C971C6B233}"/>
    <dgm:cxn modelId="{C7C61956-9CDA-4F3A-9594-B8053F6BA11E}" type="presOf" srcId="{63C994A1-EC36-44C0-80D5-BCF63A7521E0}" destId="{1B867767-8639-4149-BD7C-6E18290C7111}" srcOrd="2" destOrd="0" presId="urn:microsoft.com/office/officeart/2005/8/layout/gear1"/>
    <dgm:cxn modelId="{92CA4887-A17A-4118-A7A7-E6B10ECE5BEB}" type="presOf" srcId="{63C994A1-EC36-44C0-80D5-BCF63A7521E0}" destId="{C26A8FBB-D140-41A1-AD37-FC87C2BAA8EB}" srcOrd="1" destOrd="0" presId="urn:microsoft.com/office/officeart/2005/8/layout/gear1"/>
    <dgm:cxn modelId="{7E5F5FD1-6AFD-4BEF-AC17-9D7D1B7C97F8}" type="presOf" srcId="{A8ABE3D7-D7C6-4837-B008-A15AAA71FDF5}" destId="{638D12F6-5F37-4DE8-966F-4085EE48563A}" srcOrd="0" destOrd="0" presId="urn:microsoft.com/office/officeart/2005/8/layout/gear1"/>
    <dgm:cxn modelId="{924B28B0-1BEC-45FC-8F8E-20506E8C0EF0}" type="presOf" srcId="{E617F302-1D3D-4C9E-A54E-872297FC83F4}" destId="{ED75DAF0-B9CB-4031-A2B7-B238BF81D4B2}" srcOrd="0" destOrd="0" presId="urn:microsoft.com/office/officeart/2005/8/layout/gear1"/>
    <dgm:cxn modelId="{81FC1B86-D26D-4FC2-B291-1ECB24055A81}" type="presParOf" srcId="{B01900A7-1734-40DA-91E7-6B1C0A70977C}" destId="{D7B798AD-75C1-47C2-BF7F-7F9A8489DF10}" srcOrd="0" destOrd="0" presId="urn:microsoft.com/office/officeart/2005/8/layout/gear1"/>
    <dgm:cxn modelId="{042C287A-7247-4378-B0F3-92E6E921DB52}" type="presParOf" srcId="{B01900A7-1734-40DA-91E7-6B1C0A70977C}" destId="{C26A8FBB-D140-41A1-AD37-FC87C2BAA8EB}" srcOrd="1" destOrd="0" presId="urn:microsoft.com/office/officeart/2005/8/layout/gear1"/>
    <dgm:cxn modelId="{AB68EB1B-69A6-4A09-BD4E-478421F84CAC}" type="presParOf" srcId="{B01900A7-1734-40DA-91E7-6B1C0A70977C}" destId="{1B867767-8639-4149-BD7C-6E18290C7111}" srcOrd="2" destOrd="0" presId="urn:microsoft.com/office/officeart/2005/8/layout/gear1"/>
    <dgm:cxn modelId="{AA57BF82-30D9-48EC-8FAF-79EC622F11C3}" type="presParOf" srcId="{B01900A7-1734-40DA-91E7-6B1C0A70977C}" destId="{7A257B69-D455-40E5-8F48-4BD5A2F92DF9}" srcOrd="3" destOrd="0" presId="urn:microsoft.com/office/officeart/2005/8/layout/gear1"/>
    <dgm:cxn modelId="{C219D103-03BB-4AF3-A0A5-5E8E06A4FEEF}" type="presParOf" srcId="{B01900A7-1734-40DA-91E7-6B1C0A70977C}" destId="{2A04173E-200D-41AA-B971-616AE5D335DA}" srcOrd="4" destOrd="0" presId="urn:microsoft.com/office/officeart/2005/8/layout/gear1"/>
    <dgm:cxn modelId="{5202D8DC-C723-450C-811D-B6445A44D52A}" type="presParOf" srcId="{B01900A7-1734-40DA-91E7-6B1C0A70977C}" destId="{DCAD447D-2900-40A9-9D60-9C8E8F2B55F8}" srcOrd="5" destOrd="0" presId="urn:microsoft.com/office/officeart/2005/8/layout/gear1"/>
    <dgm:cxn modelId="{60C19177-B79C-4F0F-B1AB-9EA57F9068EA}" type="presParOf" srcId="{B01900A7-1734-40DA-91E7-6B1C0A70977C}" destId="{ED75DAF0-B9CB-4031-A2B7-B238BF81D4B2}" srcOrd="6" destOrd="0" presId="urn:microsoft.com/office/officeart/2005/8/layout/gear1"/>
    <dgm:cxn modelId="{2455ED8B-92EE-4970-84D3-F84D3154FFDE}" type="presParOf" srcId="{B01900A7-1734-40DA-91E7-6B1C0A70977C}" destId="{1D320CF4-E993-434F-B542-D1037B7D0EA5}" srcOrd="7" destOrd="0" presId="urn:microsoft.com/office/officeart/2005/8/layout/gear1"/>
    <dgm:cxn modelId="{4CC9C931-5377-4196-BE3E-29939B0B57FB}" type="presParOf" srcId="{B01900A7-1734-40DA-91E7-6B1C0A70977C}" destId="{B57106E5-AC67-4595-A9EB-292447C95181}" srcOrd="8" destOrd="0" presId="urn:microsoft.com/office/officeart/2005/8/layout/gear1"/>
    <dgm:cxn modelId="{3CCD542B-517A-4902-B0DB-CD00ACDDC0B4}" type="presParOf" srcId="{B01900A7-1734-40DA-91E7-6B1C0A70977C}" destId="{78DE1D43-63AA-4DD4-84EB-6E90727246C0}" srcOrd="9" destOrd="0" presId="urn:microsoft.com/office/officeart/2005/8/layout/gear1"/>
    <dgm:cxn modelId="{7A340415-17F4-42A4-B75D-90844AF40700}" type="presParOf" srcId="{B01900A7-1734-40DA-91E7-6B1C0A70977C}" destId="{095B2A0C-8204-4C45-B4B6-DB32876C400D}" srcOrd="10" destOrd="0" presId="urn:microsoft.com/office/officeart/2005/8/layout/gear1"/>
    <dgm:cxn modelId="{B4219937-0AD8-4053-B1E9-2E519895C0D1}" type="presParOf" srcId="{B01900A7-1734-40DA-91E7-6B1C0A70977C}" destId="{638D12F6-5F37-4DE8-966F-4085EE48563A}" srcOrd="11" destOrd="0" presId="urn:microsoft.com/office/officeart/2005/8/layout/gear1"/>
    <dgm:cxn modelId="{3CE69C9A-EB69-475D-A8B1-1979E62D152F}" type="presParOf" srcId="{B01900A7-1734-40DA-91E7-6B1C0A70977C}" destId="{8E5AEDB9-F059-41DA-8086-A1176112341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24288D-B4B7-4BA9-BC7F-5D272FAB1B2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E193CD-343D-483D-A08D-B694CD32E18D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 smtClean="0"/>
            <a:t>One-way interaction </a:t>
          </a:r>
          <a:endParaRPr lang="en-US" dirty="0"/>
        </a:p>
      </dgm:t>
    </dgm:pt>
    <dgm:pt modelId="{51A3AA86-91FB-48C2-B0E0-1C195C07460E}" type="parTrans" cxnId="{107266FE-C436-4E5E-BED2-284F96D41390}">
      <dgm:prSet/>
      <dgm:spPr/>
      <dgm:t>
        <a:bodyPr/>
        <a:lstStyle/>
        <a:p>
          <a:endParaRPr lang="en-US"/>
        </a:p>
      </dgm:t>
    </dgm:pt>
    <dgm:pt modelId="{43F48DAA-63E6-4C23-A2E9-A03D1C3FAE4D}" type="sibTrans" cxnId="{107266FE-C436-4E5E-BED2-284F96D41390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A67BCE21-1880-4E2C-95AB-A9D4E70147D0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 smtClean="0"/>
            <a:t>Figures depicted using one-way  (</a:t>
          </a:r>
          <a:r>
            <a:rPr lang="en-US" dirty="0" smtClean="0">
              <a:latin typeface="Calibri"/>
            </a:rPr>
            <a:t>→) </a:t>
          </a:r>
          <a:r>
            <a:rPr lang="en-US" dirty="0" smtClean="0"/>
            <a:t>arrows</a:t>
          </a:r>
          <a:endParaRPr lang="en-US" dirty="0"/>
        </a:p>
      </dgm:t>
    </dgm:pt>
    <dgm:pt modelId="{0E5C54C8-14CA-4B37-A0FD-516BF4BE0F82}" type="parTrans" cxnId="{719582C7-78BF-403D-919F-4652257398BF}">
      <dgm:prSet/>
      <dgm:spPr/>
      <dgm:t>
        <a:bodyPr/>
        <a:lstStyle/>
        <a:p>
          <a:endParaRPr lang="en-US"/>
        </a:p>
      </dgm:t>
    </dgm:pt>
    <dgm:pt modelId="{86A19C4E-5616-4D83-B938-F8207D3466B3}" type="sibTrans" cxnId="{719582C7-78BF-403D-919F-4652257398BF}">
      <dgm:prSet/>
      <dgm:spPr/>
      <dgm:t>
        <a:bodyPr/>
        <a:lstStyle/>
        <a:p>
          <a:endParaRPr lang="en-US"/>
        </a:p>
      </dgm:t>
    </dgm:pt>
    <dgm:pt modelId="{714E5AAF-0F41-4FED-BB29-724517FD64D8}" type="pres">
      <dgm:prSet presAssocID="{F124288D-B4B7-4BA9-BC7F-5D272FAB1B2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25594B7C-DAED-40DB-9E0E-7BC91C5CEA7E}" type="pres">
      <dgm:prSet presAssocID="{91E193CD-343D-483D-A08D-B694CD32E18D}" presName="firstNode" presStyleLbl="node1" presStyleIdx="0" presStyleCnt="2" custLinFactNeighborX="6916" custLinFactNeighborY="-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FC5DA-B143-4220-BCB7-715AFA8D5938}" type="pres">
      <dgm:prSet presAssocID="{43F48DAA-63E6-4C23-A2E9-A03D1C3FAE4D}" presName="sibTrans" presStyleLbl="sibTrans2D1" presStyleIdx="0" presStyleCnt="1" custAng="16200000" custScaleX="74132" custScaleY="69082"/>
      <dgm:spPr>
        <a:prstGeom prst="rightArrow">
          <a:avLst/>
        </a:prstGeom>
      </dgm:spPr>
      <dgm:t>
        <a:bodyPr/>
        <a:lstStyle/>
        <a:p>
          <a:endParaRPr lang="en-US"/>
        </a:p>
      </dgm:t>
    </dgm:pt>
    <dgm:pt modelId="{408CAEA0-4686-4714-82AB-9897975D2327}" type="pres">
      <dgm:prSet presAssocID="{A67BCE21-1880-4E2C-95AB-A9D4E70147D0}" presName="lastNode" presStyleLbl="node1" presStyleIdx="1" presStyleCnt="2" custScaleX="100061" custScaleY="100478" custLinFactNeighborX="-4131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7266FE-C436-4E5E-BED2-284F96D41390}" srcId="{F124288D-B4B7-4BA9-BC7F-5D272FAB1B23}" destId="{91E193CD-343D-483D-A08D-B694CD32E18D}" srcOrd="0" destOrd="0" parTransId="{51A3AA86-91FB-48C2-B0E0-1C195C07460E}" sibTransId="{43F48DAA-63E6-4C23-A2E9-A03D1C3FAE4D}"/>
    <dgm:cxn modelId="{719582C7-78BF-403D-919F-4652257398BF}" srcId="{F124288D-B4B7-4BA9-BC7F-5D272FAB1B23}" destId="{A67BCE21-1880-4E2C-95AB-A9D4E70147D0}" srcOrd="1" destOrd="0" parTransId="{0E5C54C8-14CA-4B37-A0FD-516BF4BE0F82}" sibTransId="{86A19C4E-5616-4D83-B938-F8207D3466B3}"/>
    <dgm:cxn modelId="{20D058A2-4844-4E1B-A7A2-92A6372D482A}" type="presOf" srcId="{43F48DAA-63E6-4C23-A2E9-A03D1C3FAE4D}" destId="{A7BFC5DA-B143-4220-BCB7-715AFA8D5938}" srcOrd="0" destOrd="0" presId="urn:microsoft.com/office/officeart/2005/8/layout/bProcess2"/>
    <dgm:cxn modelId="{998C8CBB-2564-461C-9298-F7B6B72C210C}" type="presOf" srcId="{91E193CD-343D-483D-A08D-B694CD32E18D}" destId="{25594B7C-DAED-40DB-9E0E-7BC91C5CEA7E}" srcOrd="0" destOrd="0" presId="urn:microsoft.com/office/officeart/2005/8/layout/bProcess2"/>
    <dgm:cxn modelId="{DB123213-65B3-4375-A21B-57B43BE9205A}" type="presOf" srcId="{A67BCE21-1880-4E2C-95AB-A9D4E70147D0}" destId="{408CAEA0-4686-4714-82AB-9897975D2327}" srcOrd="0" destOrd="0" presId="urn:microsoft.com/office/officeart/2005/8/layout/bProcess2"/>
    <dgm:cxn modelId="{A14823BF-C4D7-4E59-9326-886D52E9787D}" type="presOf" srcId="{F124288D-B4B7-4BA9-BC7F-5D272FAB1B23}" destId="{714E5AAF-0F41-4FED-BB29-724517FD64D8}" srcOrd="0" destOrd="0" presId="urn:microsoft.com/office/officeart/2005/8/layout/bProcess2"/>
    <dgm:cxn modelId="{737C6FA1-35D6-4C59-B4C0-61B907F6E678}" type="presParOf" srcId="{714E5AAF-0F41-4FED-BB29-724517FD64D8}" destId="{25594B7C-DAED-40DB-9E0E-7BC91C5CEA7E}" srcOrd="0" destOrd="0" presId="urn:microsoft.com/office/officeart/2005/8/layout/bProcess2"/>
    <dgm:cxn modelId="{E0B8E46E-4BF3-4B63-A283-F24203CF30C9}" type="presParOf" srcId="{714E5AAF-0F41-4FED-BB29-724517FD64D8}" destId="{A7BFC5DA-B143-4220-BCB7-715AFA8D5938}" srcOrd="1" destOrd="0" presId="urn:microsoft.com/office/officeart/2005/8/layout/bProcess2"/>
    <dgm:cxn modelId="{F079EDF8-C9A3-4A1A-AA8D-371D7B416DC4}" type="presParOf" srcId="{714E5AAF-0F41-4FED-BB29-724517FD64D8}" destId="{408CAEA0-4686-4714-82AB-9897975D2327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24288D-B4B7-4BA9-BC7F-5D272FAB1B2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E193CD-343D-483D-A08D-B694CD32E18D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 smtClean="0"/>
            <a:t>Two-way interactions between phenomena</a:t>
          </a:r>
          <a:endParaRPr lang="en-US" dirty="0"/>
        </a:p>
      </dgm:t>
    </dgm:pt>
    <dgm:pt modelId="{51A3AA86-91FB-48C2-B0E0-1C195C07460E}" type="parTrans" cxnId="{107266FE-C436-4E5E-BED2-284F96D41390}">
      <dgm:prSet/>
      <dgm:spPr/>
      <dgm:t>
        <a:bodyPr/>
        <a:lstStyle/>
        <a:p>
          <a:endParaRPr lang="en-US"/>
        </a:p>
      </dgm:t>
    </dgm:pt>
    <dgm:pt modelId="{43F48DAA-63E6-4C23-A2E9-A03D1C3FAE4D}" type="sibTrans" cxnId="{107266FE-C436-4E5E-BED2-284F96D41390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A67BCE21-1880-4E2C-95AB-A9D4E70147D0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 smtClean="0"/>
            <a:t>Figures include double-headed arrows (↔) or feedback loops</a:t>
          </a:r>
          <a:endParaRPr lang="en-US" dirty="0"/>
        </a:p>
      </dgm:t>
    </dgm:pt>
    <dgm:pt modelId="{0E5C54C8-14CA-4B37-A0FD-516BF4BE0F82}" type="parTrans" cxnId="{719582C7-78BF-403D-919F-4652257398BF}">
      <dgm:prSet/>
      <dgm:spPr/>
      <dgm:t>
        <a:bodyPr/>
        <a:lstStyle/>
        <a:p>
          <a:endParaRPr lang="en-US"/>
        </a:p>
      </dgm:t>
    </dgm:pt>
    <dgm:pt modelId="{86A19C4E-5616-4D83-B938-F8207D3466B3}" type="sibTrans" cxnId="{719582C7-78BF-403D-919F-4652257398BF}">
      <dgm:prSet/>
      <dgm:spPr/>
      <dgm:t>
        <a:bodyPr/>
        <a:lstStyle/>
        <a:p>
          <a:endParaRPr lang="en-US"/>
        </a:p>
      </dgm:t>
    </dgm:pt>
    <dgm:pt modelId="{714E5AAF-0F41-4FED-BB29-724517FD64D8}" type="pres">
      <dgm:prSet presAssocID="{F124288D-B4B7-4BA9-BC7F-5D272FAB1B2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25594B7C-DAED-40DB-9E0E-7BC91C5CEA7E}" type="pres">
      <dgm:prSet presAssocID="{91E193CD-343D-483D-A08D-B694CD32E18D}" presName="firstNode" presStyleLbl="node1" presStyleIdx="0" presStyleCnt="2" custLinFactNeighborX="6916" custLinFactNeighborY="-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FC5DA-B143-4220-BCB7-715AFA8D5938}" type="pres">
      <dgm:prSet presAssocID="{43F48DAA-63E6-4C23-A2E9-A03D1C3FAE4D}" presName="sibTrans" presStyleLbl="sibTrans2D1" presStyleIdx="0" presStyleCnt="1" custAng="5400000" custScaleX="99569" custScaleY="83670" custLinFactNeighborX="-5870" custLinFactNeighborY="-1053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408CAEA0-4686-4714-82AB-9897975D2327}" type="pres">
      <dgm:prSet presAssocID="{A67BCE21-1880-4E2C-95AB-A9D4E70147D0}" presName="lastNode" presStyleLbl="node1" presStyleIdx="1" presStyleCnt="2" custLinFactNeighborX="-4162" custLinFactNeighborY="-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FD34F8-3186-4FAC-B285-83679734C80A}" type="presOf" srcId="{43F48DAA-63E6-4C23-A2E9-A03D1C3FAE4D}" destId="{A7BFC5DA-B143-4220-BCB7-715AFA8D5938}" srcOrd="0" destOrd="0" presId="urn:microsoft.com/office/officeart/2005/8/layout/bProcess2"/>
    <dgm:cxn modelId="{107266FE-C436-4E5E-BED2-284F96D41390}" srcId="{F124288D-B4B7-4BA9-BC7F-5D272FAB1B23}" destId="{91E193CD-343D-483D-A08D-B694CD32E18D}" srcOrd="0" destOrd="0" parTransId="{51A3AA86-91FB-48C2-B0E0-1C195C07460E}" sibTransId="{43F48DAA-63E6-4C23-A2E9-A03D1C3FAE4D}"/>
    <dgm:cxn modelId="{C7C0F5D3-BF51-4DCB-9AE8-CD43B1DBDC7C}" type="presOf" srcId="{F124288D-B4B7-4BA9-BC7F-5D272FAB1B23}" destId="{714E5AAF-0F41-4FED-BB29-724517FD64D8}" srcOrd="0" destOrd="0" presId="urn:microsoft.com/office/officeart/2005/8/layout/bProcess2"/>
    <dgm:cxn modelId="{719582C7-78BF-403D-919F-4652257398BF}" srcId="{F124288D-B4B7-4BA9-BC7F-5D272FAB1B23}" destId="{A67BCE21-1880-4E2C-95AB-A9D4E70147D0}" srcOrd="1" destOrd="0" parTransId="{0E5C54C8-14CA-4B37-A0FD-516BF4BE0F82}" sibTransId="{86A19C4E-5616-4D83-B938-F8207D3466B3}"/>
    <dgm:cxn modelId="{C81717C6-B52E-4588-86A1-609ED412E6E7}" type="presOf" srcId="{A67BCE21-1880-4E2C-95AB-A9D4E70147D0}" destId="{408CAEA0-4686-4714-82AB-9897975D2327}" srcOrd="0" destOrd="0" presId="urn:microsoft.com/office/officeart/2005/8/layout/bProcess2"/>
    <dgm:cxn modelId="{5DFD89FB-DB60-43E8-8F72-3812E9118E92}" type="presOf" srcId="{91E193CD-343D-483D-A08D-B694CD32E18D}" destId="{25594B7C-DAED-40DB-9E0E-7BC91C5CEA7E}" srcOrd="0" destOrd="0" presId="urn:microsoft.com/office/officeart/2005/8/layout/bProcess2"/>
    <dgm:cxn modelId="{64DF2F18-A60C-4D44-9AE1-13596F9F1094}" type="presParOf" srcId="{714E5AAF-0F41-4FED-BB29-724517FD64D8}" destId="{25594B7C-DAED-40DB-9E0E-7BC91C5CEA7E}" srcOrd="0" destOrd="0" presId="urn:microsoft.com/office/officeart/2005/8/layout/bProcess2"/>
    <dgm:cxn modelId="{474ED8AE-3880-4639-8E04-50B82291E512}" type="presParOf" srcId="{714E5AAF-0F41-4FED-BB29-724517FD64D8}" destId="{A7BFC5DA-B143-4220-BCB7-715AFA8D5938}" srcOrd="1" destOrd="0" presId="urn:microsoft.com/office/officeart/2005/8/layout/bProcess2"/>
    <dgm:cxn modelId="{13012F49-4C64-429E-AF9A-31D18B37E88C}" type="presParOf" srcId="{714E5AAF-0F41-4FED-BB29-724517FD64D8}" destId="{408CAEA0-4686-4714-82AB-9897975D2327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A26675-1879-4B65-A2A9-E4990ED5B9F8}" type="doc">
      <dgm:prSet loTypeId="urn:microsoft.com/office/officeart/2005/8/layout/gear1" loCatId="relationship" qsTypeId="urn:microsoft.com/office/officeart/2005/8/quickstyle/simple1" qsCatId="simple" csTypeId="urn:microsoft.com/office/officeart/2005/8/colors/colorful1" csCatId="colorful" phldr="1"/>
      <dgm:spPr/>
    </dgm:pt>
    <dgm:pt modelId="{B8B73B18-BD83-44B3-BD11-48F7796F6038}">
      <dgm:prSet phldrT="[Text]"/>
      <dgm:spPr/>
      <dgm:t>
        <a:bodyPr vert="horz" anchor="ctr" anchorCtr="0">
          <a:scene3d>
            <a:camera prst="orthographicFront">
              <a:rot lat="0" lon="0" rev="600000"/>
            </a:camera>
            <a:lightRig rig="threePt" dir="t"/>
          </a:scene3d>
        </a:bodyPr>
        <a:lstStyle/>
        <a:p>
          <a:r>
            <a:rPr lang="en-US" dirty="0" smtClean="0"/>
            <a:t>Distress</a:t>
          </a:r>
          <a:endParaRPr lang="en-US" dirty="0"/>
        </a:p>
      </dgm:t>
    </dgm:pt>
    <dgm:pt modelId="{291DFBE4-3CF1-49A5-8798-A93CF8ACE083}" type="parTrans" cxnId="{23429DD7-F275-490D-83EA-58457215AA92}">
      <dgm:prSet/>
      <dgm:spPr/>
      <dgm:t>
        <a:bodyPr/>
        <a:lstStyle/>
        <a:p>
          <a:endParaRPr lang="en-US"/>
        </a:p>
      </dgm:t>
    </dgm:pt>
    <dgm:pt modelId="{7B501BFE-F511-4761-83B3-D5391B38907C}" type="sibTrans" cxnId="{23429DD7-F275-490D-83EA-58457215AA92}">
      <dgm:prSet/>
      <dgm:spPr/>
      <dgm:t>
        <a:bodyPr/>
        <a:lstStyle/>
        <a:p>
          <a:endParaRPr lang="en-US"/>
        </a:p>
      </dgm:t>
    </dgm:pt>
    <dgm:pt modelId="{8DE71C57-9201-4871-975F-487AEABB0C2A}">
      <dgm:prSet phldrT="[Text]"/>
      <dgm:spPr/>
      <dgm:t>
        <a:bodyPr/>
        <a:lstStyle/>
        <a:p>
          <a:r>
            <a:rPr lang="en-US" dirty="0" smtClean="0"/>
            <a:t>Hope</a:t>
          </a:r>
          <a:endParaRPr lang="en-US" dirty="0"/>
        </a:p>
      </dgm:t>
    </dgm:pt>
    <dgm:pt modelId="{623497BC-FC88-4554-8DD4-41001C9BE091}" type="parTrans" cxnId="{E904AFE6-47E3-4E06-B650-C72408AF901D}">
      <dgm:prSet/>
      <dgm:spPr/>
      <dgm:t>
        <a:bodyPr/>
        <a:lstStyle/>
        <a:p>
          <a:endParaRPr lang="en-US"/>
        </a:p>
      </dgm:t>
    </dgm:pt>
    <dgm:pt modelId="{0C118828-2139-4CB2-9F0D-3E39E3F9AB60}" type="sibTrans" cxnId="{E904AFE6-47E3-4E06-B650-C72408AF901D}">
      <dgm:prSet/>
      <dgm:spPr/>
      <dgm:t>
        <a:bodyPr/>
        <a:lstStyle/>
        <a:p>
          <a:endParaRPr lang="en-US"/>
        </a:p>
      </dgm:t>
    </dgm:pt>
    <dgm:pt modelId="{C7B46983-00A7-4CBF-B279-54CCB3BBF314}">
      <dgm:prSet phldrT="[Text]"/>
      <dgm:spPr/>
      <dgm:t>
        <a:bodyPr/>
        <a:lstStyle/>
        <a:p>
          <a:r>
            <a:rPr lang="en-US" dirty="0" smtClean="0"/>
            <a:t>Meaning</a:t>
          </a:r>
          <a:endParaRPr lang="en-US" dirty="0"/>
        </a:p>
      </dgm:t>
    </dgm:pt>
    <dgm:pt modelId="{F9450B43-34EE-4ECF-87C6-D404F0CEB96C}" type="parTrans" cxnId="{C08CBB1B-788C-4621-99E6-43BED09BAD03}">
      <dgm:prSet/>
      <dgm:spPr/>
      <dgm:t>
        <a:bodyPr/>
        <a:lstStyle/>
        <a:p>
          <a:endParaRPr lang="en-US"/>
        </a:p>
      </dgm:t>
    </dgm:pt>
    <dgm:pt modelId="{7C4877E6-3DC8-49CF-91C2-62F45DDCEC7D}" type="sibTrans" cxnId="{C08CBB1B-788C-4621-99E6-43BED09BAD03}">
      <dgm:prSet/>
      <dgm:spPr/>
      <dgm:t>
        <a:bodyPr/>
        <a:lstStyle/>
        <a:p>
          <a:endParaRPr lang="en-US"/>
        </a:p>
      </dgm:t>
    </dgm:pt>
    <dgm:pt modelId="{15F70CF0-76B5-41FF-B2CC-8B65BFEA2209}" type="pres">
      <dgm:prSet presAssocID="{18A26675-1879-4B65-A2A9-E4990ED5B9F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98731D7-F874-4078-85B3-41F340E65FD0}" type="pres">
      <dgm:prSet presAssocID="{B8B73B18-BD83-44B3-BD11-48F7796F6038}" presName="gear1" presStyleLbl="node1" presStyleIdx="0" presStyleCnt="3" custAng="620196" custLinFactNeighborX="8382" custLinFactNeighborY="-1600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737A9-B9FF-428D-B438-C8CBEEEAD56F}" type="pres">
      <dgm:prSet presAssocID="{B8B73B18-BD83-44B3-BD11-48F7796F6038}" presName="gear1srcNode" presStyleLbl="node1" presStyleIdx="0" presStyleCnt="3"/>
      <dgm:spPr/>
      <dgm:t>
        <a:bodyPr/>
        <a:lstStyle/>
        <a:p>
          <a:endParaRPr lang="en-US"/>
        </a:p>
      </dgm:t>
    </dgm:pt>
    <dgm:pt modelId="{F5FEE4E8-F4F5-476C-99AF-AB3BD7A79243}" type="pres">
      <dgm:prSet presAssocID="{B8B73B18-BD83-44B3-BD11-48F7796F6038}" presName="gear1dstNode" presStyleLbl="node1" presStyleIdx="0" presStyleCnt="3"/>
      <dgm:spPr/>
      <dgm:t>
        <a:bodyPr/>
        <a:lstStyle/>
        <a:p>
          <a:endParaRPr lang="en-US"/>
        </a:p>
      </dgm:t>
    </dgm:pt>
    <dgm:pt modelId="{5FDE0EC5-36C4-4505-85C8-72BA524AA302}" type="pres">
      <dgm:prSet presAssocID="{8DE71C57-9201-4871-975F-487AEABB0C2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CCDAFE-74C2-4ECC-9536-9F66FB082FF7}" type="pres">
      <dgm:prSet presAssocID="{8DE71C57-9201-4871-975F-487AEABB0C2A}" presName="gear2srcNode" presStyleLbl="node1" presStyleIdx="1" presStyleCnt="3"/>
      <dgm:spPr/>
      <dgm:t>
        <a:bodyPr/>
        <a:lstStyle/>
        <a:p>
          <a:endParaRPr lang="en-US"/>
        </a:p>
      </dgm:t>
    </dgm:pt>
    <dgm:pt modelId="{4D15A41B-E253-41D3-954C-85CBCCFDEE06}" type="pres">
      <dgm:prSet presAssocID="{8DE71C57-9201-4871-975F-487AEABB0C2A}" presName="gear2dstNode" presStyleLbl="node1" presStyleIdx="1" presStyleCnt="3"/>
      <dgm:spPr/>
      <dgm:t>
        <a:bodyPr/>
        <a:lstStyle/>
        <a:p>
          <a:endParaRPr lang="en-US"/>
        </a:p>
      </dgm:t>
    </dgm:pt>
    <dgm:pt modelId="{237AB63F-6AB8-489F-AFDF-E12578AE8228}" type="pres">
      <dgm:prSet presAssocID="{C7B46983-00A7-4CBF-B279-54CCB3BBF314}" presName="gear3" presStyleLbl="node1" presStyleIdx="2" presStyleCnt="3" custLinFactNeighborX="-1067"/>
      <dgm:spPr/>
      <dgm:t>
        <a:bodyPr/>
        <a:lstStyle/>
        <a:p>
          <a:endParaRPr lang="en-US"/>
        </a:p>
      </dgm:t>
    </dgm:pt>
    <dgm:pt modelId="{8AD1176C-A252-4DE7-8235-9A723320E556}" type="pres">
      <dgm:prSet presAssocID="{C7B46983-00A7-4CBF-B279-54CCB3BBF31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AE6BA2-A1D6-4080-987C-7C36743B70AF}" type="pres">
      <dgm:prSet presAssocID="{C7B46983-00A7-4CBF-B279-54CCB3BBF314}" presName="gear3srcNode" presStyleLbl="node1" presStyleIdx="2" presStyleCnt="3"/>
      <dgm:spPr/>
      <dgm:t>
        <a:bodyPr/>
        <a:lstStyle/>
        <a:p>
          <a:endParaRPr lang="en-US"/>
        </a:p>
      </dgm:t>
    </dgm:pt>
    <dgm:pt modelId="{2201E2D8-E81A-48AE-96D9-CCA0B22771E5}" type="pres">
      <dgm:prSet presAssocID="{C7B46983-00A7-4CBF-B279-54CCB3BBF314}" presName="gear3dstNode" presStyleLbl="node1" presStyleIdx="2" presStyleCnt="3"/>
      <dgm:spPr/>
      <dgm:t>
        <a:bodyPr/>
        <a:lstStyle/>
        <a:p>
          <a:endParaRPr lang="en-US"/>
        </a:p>
      </dgm:t>
    </dgm:pt>
    <dgm:pt modelId="{5107B9AB-D022-4AA3-BF69-5746ECD2D327}" type="pres">
      <dgm:prSet presAssocID="{7B501BFE-F511-4761-83B3-D5391B38907C}" presName="connector1" presStyleLbl="sibTrans2D1" presStyleIdx="0" presStyleCnt="3" custLinFactNeighborX="10163" custLinFactNeighborY="-14313"/>
      <dgm:spPr/>
      <dgm:t>
        <a:bodyPr/>
        <a:lstStyle/>
        <a:p>
          <a:endParaRPr lang="en-US"/>
        </a:p>
      </dgm:t>
    </dgm:pt>
    <dgm:pt modelId="{548D16FC-02D1-4E0F-8CF5-4C8F89F55770}" type="pres">
      <dgm:prSet presAssocID="{0C118828-2139-4CB2-9F0D-3E39E3F9AB60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FF8CEA21-0B30-43CB-A4CD-F5D9F5227BB7}" type="pres">
      <dgm:prSet presAssocID="{7C4877E6-3DC8-49CF-91C2-62F45DDCEC7D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C08CBB1B-788C-4621-99E6-43BED09BAD03}" srcId="{18A26675-1879-4B65-A2A9-E4990ED5B9F8}" destId="{C7B46983-00A7-4CBF-B279-54CCB3BBF314}" srcOrd="2" destOrd="0" parTransId="{F9450B43-34EE-4ECF-87C6-D404F0CEB96C}" sibTransId="{7C4877E6-3DC8-49CF-91C2-62F45DDCEC7D}"/>
    <dgm:cxn modelId="{E904AFE6-47E3-4E06-B650-C72408AF901D}" srcId="{18A26675-1879-4B65-A2A9-E4990ED5B9F8}" destId="{8DE71C57-9201-4871-975F-487AEABB0C2A}" srcOrd="1" destOrd="0" parTransId="{623497BC-FC88-4554-8DD4-41001C9BE091}" sibTransId="{0C118828-2139-4CB2-9F0D-3E39E3F9AB60}"/>
    <dgm:cxn modelId="{C83B1ADF-C31B-4E30-A530-683BFFF1CF8A}" type="presOf" srcId="{7C4877E6-3DC8-49CF-91C2-62F45DDCEC7D}" destId="{FF8CEA21-0B30-43CB-A4CD-F5D9F5227BB7}" srcOrd="0" destOrd="0" presId="urn:microsoft.com/office/officeart/2005/8/layout/gear1"/>
    <dgm:cxn modelId="{23429DD7-F275-490D-83EA-58457215AA92}" srcId="{18A26675-1879-4B65-A2A9-E4990ED5B9F8}" destId="{B8B73B18-BD83-44B3-BD11-48F7796F6038}" srcOrd="0" destOrd="0" parTransId="{291DFBE4-3CF1-49A5-8798-A93CF8ACE083}" sibTransId="{7B501BFE-F511-4761-83B3-D5391B38907C}"/>
    <dgm:cxn modelId="{DB288A4E-DBB6-44CE-ACC6-8297D6464D57}" type="presOf" srcId="{18A26675-1879-4B65-A2A9-E4990ED5B9F8}" destId="{15F70CF0-76B5-41FF-B2CC-8B65BFEA2209}" srcOrd="0" destOrd="0" presId="urn:microsoft.com/office/officeart/2005/8/layout/gear1"/>
    <dgm:cxn modelId="{EFF6F99A-2A60-409C-AFF6-E3C1516ECFD3}" type="presOf" srcId="{C7B46983-00A7-4CBF-B279-54CCB3BBF314}" destId="{2201E2D8-E81A-48AE-96D9-CCA0B22771E5}" srcOrd="3" destOrd="0" presId="urn:microsoft.com/office/officeart/2005/8/layout/gear1"/>
    <dgm:cxn modelId="{60FEBDEB-72FE-40EA-B5E6-97CF5FB9A7A7}" type="presOf" srcId="{8DE71C57-9201-4871-975F-487AEABB0C2A}" destId="{8ACCDAFE-74C2-4ECC-9536-9F66FB082FF7}" srcOrd="1" destOrd="0" presId="urn:microsoft.com/office/officeart/2005/8/layout/gear1"/>
    <dgm:cxn modelId="{8CDAD489-DEFD-49EF-A8A9-594C74E305F6}" type="presOf" srcId="{C7B46983-00A7-4CBF-B279-54CCB3BBF314}" destId="{8AD1176C-A252-4DE7-8235-9A723320E556}" srcOrd="1" destOrd="0" presId="urn:microsoft.com/office/officeart/2005/8/layout/gear1"/>
    <dgm:cxn modelId="{411F699D-007C-43E6-AF1F-B8A870AFC167}" type="presOf" srcId="{0C118828-2139-4CB2-9F0D-3E39E3F9AB60}" destId="{548D16FC-02D1-4E0F-8CF5-4C8F89F55770}" srcOrd="0" destOrd="0" presId="urn:microsoft.com/office/officeart/2005/8/layout/gear1"/>
    <dgm:cxn modelId="{40375ED3-3C6E-43FC-A9CF-DB133F2DC60B}" type="presOf" srcId="{C7B46983-00A7-4CBF-B279-54CCB3BBF314}" destId="{237AB63F-6AB8-489F-AFDF-E12578AE8228}" srcOrd="0" destOrd="0" presId="urn:microsoft.com/office/officeart/2005/8/layout/gear1"/>
    <dgm:cxn modelId="{67BDFD85-C7BE-4C7F-8D28-3BEA25ED1B55}" type="presOf" srcId="{8DE71C57-9201-4871-975F-487AEABB0C2A}" destId="{5FDE0EC5-36C4-4505-85C8-72BA524AA302}" srcOrd="0" destOrd="0" presId="urn:microsoft.com/office/officeart/2005/8/layout/gear1"/>
    <dgm:cxn modelId="{53FCDA7F-D003-4E7A-A500-0AD053ED1074}" type="presOf" srcId="{8DE71C57-9201-4871-975F-487AEABB0C2A}" destId="{4D15A41B-E253-41D3-954C-85CBCCFDEE06}" srcOrd="2" destOrd="0" presId="urn:microsoft.com/office/officeart/2005/8/layout/gear1"/>
    <dgm:cxn modelId="{8565BD7F-C0CB-4A1D-86A8-C1EA7A634A72}" type="presOf" srcId="{C7B46983-00A7-4CBF-B279-54CCB3BBF314}" destId="{9BAE6BA2-A1D6-4080-987C-7C36743B70AF}" srcOrd="2" destOrd="0" presId="urn:microsoft.com/office/officeart/2005/8/layout/gear1"/>
    <dgm:cxn modelId="{5619270D-38A3-4692-ABBD-FAB0A16C186C}" type="presOf" srcId="{B8B73B18-BD83-44B3-BD11-48F7796F6038}" destId="{F5FEE4E8-F4F5-476C-99AF-AB3BD7A79243}" srcOrd="2" destOrd="0" presId="urn:microsoft.com/office/officeart/2005/8/layout/gear1"/>
    <dgm:cxn modelId="{8EFD3159-BB17-4F08-9F92-2D6AB7EA83C0}" type="presOf" srcId="{B8B73B18-BD83-44B3-BD11-48F7796F6038}" destId="{498731D7-F874-4078-85B3-41F340E65FD0}" srcOrd="0" destOrd="0" presId="urn:microsoft.com/office/officeart/2005/8/layout/gear1"/>
    <dgm:cxn modelId="{94B6179C-3E1C-487E-8CAF-D1EF3CED95C8}" type="presOf" srcId="{7B501BFE-F511-4761-83B3-D5391B38907C}" destId="{5107B9AB-D022-4AA3-BF69-5746ECD2D327}" srcOrd="0" destOrd="0" presId="urn:microsoft.com/office/officeart/2005/8/layout/gear1"/>
    <dgm:cxn modelId="{28702198-8DB2-4AA1-8FC9-0E231B77B054}" type="presOf" srcId="{B8B73B18-BD83-44B3-BD11-48F7796F6038}" destId="{EF0737A9-B9FF-428D-B438-C8CBEEEAD56F}" srcOrd="1" destOrd="0" presId="urn:microsoft.com/office/officeart/2005/8/layout/gear1"/>
    <dgm:cxn modelId="{8A872A91-8B00-457D-8909-1816B14C5722}" type="presParOf" srcId="{15F70CF0-76B5-41FF-B2CC-8B65BFEA2209}" destId="{498731D7-F874-4078-85B3-41F340E65FD0}" srcOrd="0" destOrd="0" presId="urn:microsoft.com/office/officeart/2005/8/layout/gear1"/>
    <dgm:cxn modelId="{F3577E01-86E5-4326-A41A-861CFA75A8EA}" type="presParOf" srcId="{15F70CF0-76B5-41FF-B2CC-8B65BFEA2209}" destId="{EF0737A9-B9FF-428D-B438-C8CBEEEAD56F}" srcOrd="1" destOrd="0" presId="urn:microsoft.com/office/officeart/2005/8/layout/gear1"/>
    <dgm:cxn modelId="{DDE07707-8AB9-4017-9D5F-33901FD74730}" type="presParOf" srcId="{15F70CF0-76B5-41FF-B2CC-8B65BFEA2209}" destId="{F5FEE4E8-F4F5-476C-99AF-AB3BD7A79243}" srcOrd="2" destOrd="0" presId="urn:microsoft.com/office/officeart/2005/8/layout/gear1"/>
    <dgm:cxn modelId="{F6DDEB09-740A-4E4D-9D35-785AE0D86C84}" type="presParOf" srcId="{15F70CF0-76B5-41FF-B2CC-8B65BFEA2209}" destId="{5FDE0EC5-36C4-4505-85C8-72BA524AA302}" srcOrd="3" destOrd="0" presId="urn:microsoft.com/office/officeart/2005/8/layout/gear1"/>
    <dgm:cxn modelId="{450052E3-3E06-4800-B893-0F570C4BBDA9}" type="presParOf" srcId="{15F70CF0-76B5-41FF-B2CC-8B65BFEA2209}" destId="{8ACCDAFE-74C2-4ECC-9536-9F66FB082FF7}" srcOrd="4" destOrd="0" presId="urn:microsoft.com/office/officeart/2005/8/layout/gear1"/>
    <dgm:cxn modelId="{6FDBFA73-1DA8-4864-8A85-B124B7316A8E}" type="presParOf" srcId="{15F70CF0-76B5-41FF-B2CC-8B65BFEA2209}" destId="{4D15A41B-E253-41D3-954C-85CBCCFDEE06}" srcOrd="5" destOrd="0" presId="urn:microsoft.com/office/officeart/2005/8/layout/gear1"/>
    <dgm:cxn modelId="{1011B3DF-3F0B-42D7-BDBB-6B131B586C09}" type="presParOf" srcId="{15F70CF0-76B5-41FF-B2CC-8B65BFEA2209}" destId="{237AB63F-6AB8-489F-AFDF-E12578AE8228}" srcOrd="6" destOrd="0" presId="urn:microsoft.com/office/officeart/2005/8/layout/gear1"/>
    <dgm:cxn modelId="{0126024F-0142-488C-B367-FF3F8F6904B6}" type="presParOf" srcId="{15F70CF0-76B5-41FF-B2CC-8B65BFEA2209}" destId="{8AD1176C-A252-4DE7-8235-9A723320E556}" srcOrd="7" destOrd="0" presId="urn:microsoft.com/office/officeart/2005/8/layout/gear1"/>
    <dgm:cxn modelId="{F6DBC916-2EC9-4660-87DC-18D2B5411FDF}" type="presParOf" srcId="{15F70CF0-76B5-41FF-B2CC-8B65BFEA2209}" destId="{9BAE6BA2-A1D6-4080-987C-7C36743B70AF}" srcOrd="8" destOrd="0" presId="urn:microsoft.com/office/officeart/2005/8/layout/gear1"/>
    <dgm:cxn modelId="{0193410B-C803-4EFE-9052-E7652A4DC781}" type="presParOf" srcId="{15F70CF0-76B5-41FF-B2CC-8B65BFEA2209}" destId="{2201E2D8-E81A-48AE-96D9-CCA0B22771E5}" srcOrd="9" destOrd="0" presId="urn:microsoft.com/office/officeart/2005/8/layout/gear1"/>
    <dgm:cxn modelId="{FDC620DB-AB50-4544-8874-BAF30A4E2FFD}" type="presParOf" srcId="{15F70CF0-76B5-41FF-B2CC-8B65BFEA2209}" destId="{5107B9AB-D022-4AA3-BF69-5746ECD2D327}" srcOrd="10" destOrd="0" presId="urn:microsoft.com/office/officeart/2005/8/layout/gear1"/>
    <dgm:cxn modelId="{0EFDB24C-EF17-44C2-8F12-A39EF66E91CF}" type="presParOf" srcId="{15F70CF0-76B5-41FF-B2CC-8B65BFEA2209}" destId="{548D16FC-02D1-4E0F-8CF5-4C8F89F55770}" srcOrd="11" destOrd="0" presId="urn:microsoft.com/office/officeart/2005/8/layout/gear1"/>
    <dgm:cxn modelId="{23059456-668D-4F4B-91B9-BCB95FB1B9E0}" type="presParOf" srcId="{15F70CF0-76B5-41FF-B2CC-8B65BFEA2209}" destId="{FF8CEA21-0B30-43CB-A4CD-F5D9F5227BB7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435E4C-4C71-4A29-8337-2B66EC2270B0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671FF1-8853-40BE-A176-102DA825EDB1}">
      <dgm:prSet phldrT="[Text]"/>
      <dgm:spPr/>
      <dgm:t>
        <a:bodyPr/>
        <a:lstStyle/>
        <a:p>
          <a:r>
            <a:rPr lang="en-US" dirty="0" smtClean="0"/>
            <a:t>Abnormal</a:t>
          </a:r>
          <a:endParaRPr lang="en-US" dirty="0"/>
        </a:p>
      </dgm:t>
    </dgm:pt>
    <dgm:pt modelId="{4D790D30-83A2-44DA-A540-F6A11749DBEB}" type="parTrans" cxnId="{8E9B8D2B-443D-441E-95B3-027A61F68985}">
      <dgm:prSet/>
      <dgm:spPr/>
      <dgm:t>
        <a:bodyPr/>
        <a:lstStyle/>
        <a:p>
          <a:endParaRPr lang="en-US"/>
        </a:p>
      </dgm:t>
    </dgm:pt>
    <dgm:pt modelId="{5342AB97-412C-4DE4-8519-BEB968E1F319}" type="sibTrans" cxnId="{8E9B8D2B-443D-441E-95B3-027A61F68985}">
      <dgm:prSet/>
      <dgm:spPr/>
      <dgm:t>
        <a:bodyPr/>
        <a:lstStyle/>
        <a:p>
          <a:endParaRPr lang="en-US"/>
        </a:p>
      </dgm:t>
    </dgm:pt>
    <dgm:pt modelId="{6F07FEF7-F17C-4010-9404-3A6258C17F14}">
      <dgm:prSet phldrT="[Text]"/>
      <dgm:spPr/>
      <dgm:t>
        <a:bodyPr/>
        <a:lstStyle/>
        <a:p>
          <a:r>
            <a:rPr lang="en-US" dirty="0" smtClean="0"/>
            <a:t>Normalcy</a:t>
          </a:r>
          <a:endParaRPr lang="en-US" dirty="0"/>
        </a:p>
      </dgm:t>
    </dgm:pt>
    <dgm:pt modelId="{FB932454-DFFE-4757-8656-FB69461263A0}" type="parTrans" cxnId="{7D680A7B-4F43-4568-83A1-A6CE4124044E}">
      <dgm:prSet/>
      <dgm:spPr/>
      <dgm:t>
        <a:bodyPr/>
        <a:lstStyle/>
        <a:p>
          <a:endParaRPr lang="en-US"/>
        </a:p>
      </dgm:t>
    </dgm:pt>
    <dgm:pt modelId="{830906CE-9492-4C4E-A8E8-05E32501657C}" type="sibTrans" cxnId="{7D680A7B-4F43-4568-83A1-A6CE4124044E}">
      <dgm:prSet/>
      <dgm:spPr/>
      <dgm:t>
        <a:bodyPr/>
        <a:lstStyle/>
        <a:p>
          <a:endParaRPr lang="en-US"/>
        </a:p>
      </dgm:t>
    </dgm:pt>
    <dgm:pt modelId="{A5E5B90E-72FB-402D-AD9B-30DE9F6D9968}" type="pres">
      <dgm:prSet presAssocID="{C6435E4C-4C71-4A29-8337-2B66EC2270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CEC4B-F5F4-4239-8FE4-B1726846AAE0}" type="pres">
      <dgm:prSet presAssocID="{DD671FF1-8853-40BE-A176-102DA825EDB1}" presName="arrow" presStyleLbl="node1" presStyleIdx="0" presStyleCnt="2" custScaleX="92784" custScaleY="103227" custRadScaleRad="51917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5D543-BDEB-47D0-8F75-66668E85867E}" type="pres">
      <dgm:prSet presAssocID="{6F07FEF7-F17C-4010-9404-3A6258C17F14}" presName="arrow" presStyleLbl="node1" presStyleIdx="1" presStyleCnt="2" custScaleX="89494" custScaleY="103227" custRadScaleRad="62192" custRadScaleInc="-8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027FB9-C535-494F-A16E-175A553F09DD}" type="presOf" srcId="{C6435E4C-4C71-4A29-8337-2B66EC2270B0}" destId="{A5E5B90E-72FB-402D-AD9B-30DE9F6D9968}" srcOrd="0" destOrd="0" presId="urn:microsoft.com/office/officeart/2005/8/layout/arrow5"/>
    <dgm:cxn modelId="{8E9B8D2B-443D-441E-95B3-027A61F68985}" srcId="{C6435E4C-4C71-4A29-8337-2B66EC2270B0}" destId="{DD671FF1-8853-40BE-A176-102DA825EDB1}" srcOrd="0" destOrd="0" parTransId="{4D790D30-83A2-44DA-A540-F6A11749DBEB}" sibTransId="{5342AB97-412C-4DE4-8519-BEB968E1F319}"/>
    <dgm:cxn modelId="{4744B2F5-A102-44FA-B01B-4B5431E82CF9}" type="presOf" srcId="{DD671FF1-8853-40BE-A176-102DA825EDB1}" destId="{BCBCEC4B-F5F4-4239-8FE4-B1726846AAE0}" srcOrd="0" destOrd="0" presId="urn:microsoft.com/office/officeart/2005/8/layout/arrow5"/>
    <dgm:cxn modelId="{7D680A7B-4F43-4568-83A1-A6CE4124044E}" srcId="{C6435E4C-4C71-4A29-8337-2B66EC2270B0}" destId="{6F07FEF7-F17C-4010-9404-3A6258C17F14}" srcOrd="1" destOrd="0" parTransId="{FB932454-DFFE-4757-8656-FB69461263A0}" sibTransId="{830906CE-9492-4C4E-A8E8-05E32501657C}"/>
    <dgm:cxn modelId="{D1E295F0-B4F0-4E8A-BC9B-C5180AD96004}" type="presOf" srcId="{6F07FEF7-F17C-4010-9404-3A6258C17F14}" destId="{5675D543-BDEB-47D0-8F75-66668E85867E}" srcOrd="0" destOrd="0" presId="urn:microsoft.com/office/officeart/2005/8/layout/arrow5"/>
    <dgm:cxn modelId="{39F8746A-227D-4D5C-B914-8C22A4BD8AB6}" type="presParOf" srcId="{A5E5B90E-72FB-402D-AD9B-30DE9F6D9968}" destId="{BCBCEC4B-F5F4-4239-8FE4-B1726846AAE0}" srcOrd="0" destOrd="0" presId="urn:microsoft.com/office/officeart/2005/8/layout/arrow5"/>
    <dgm:cxn modelId="{B1921CAC-0970-4326-A038-C1A558A33F06}" type="presParOf" srcId="{A5E5B90E-72FB-402D-AD9B-30DE9F6D9968}" destId="{5675D543-BDEB-47D0-8F75-66668E8586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BFFF0C-B4C7-44F6-8195-03A93B73BDD7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477DA7-B655-43C9-877E-0AAE500E3EC1}">
      <dgm:prSet phldrT="[Text]"/>
      <dgm:spPr/>
      <dgm:t>
        <a:bodyPr/>
        <a:lstStyle/>
        <a:p>
          <a:r>
            <a:rPr lang="en-US" dirty="0" smtClean="0"/>
            <a:t>Acceptance</a:t>
          </a:r>
          <a:endParaRPr lang="en-US" dirty="0"/>
        </a:p>
      </dgm:t>
    </dgm:pt>
    <dgm:pt modelId="{DC83A7DA-D049-4F5D-A2FD-14A148425105}" type="parTrans" cxnId="{CC1B3665-CD5B-4B45-9C9F-6DA75AB7C02E}">
      <dgm:prSet/>
      <dgm:spPr/>
      <dgm:t>
        <a:bodyPr/>
        <a:lstStyle/>
        <a:p>
          <a:endParaRPr lang="en-US"/>
        </a:p>
      </dgm:t>
    </dgm:pt>
    <dgm:pt modelId="{970890DD-1F83-4DEF-BEEB-712E2EAA7FA6}" type="sibTrans" cxnId="{CC1B3665-CD5B-4B45-9C9F-6DA75AB7C02E}">
      <dgm:prSet/>
      <dgm:spPr/>
      <dgm:t>
        <a:bodyPr/>
        <a:lstStyle/>
        <a:p>
          <a:endParaRPr lang="en-US"/>
        </a:p>
      </dgm:t>
    </dgm:pt>
    <dgm:pt modelId="{F6B51F8F-C0B0-4F4D-B2F2-0B20724DCA5E}">
      <dgm:prSet phldrT="[Text]"/>
      <dgm:spPr/>
      <dgm:t>
        <a:bodyPr/>
        <a:lstStyle/>
        <a:p>
          <a:r>
            <a:rPr lang="en-US" dirty="0" smtClean="0"/>
            <a:t>Denial</a:t>
          </a:r>
          <a:endParaRPr lang="en-US" dirty="0"/>
        </a:p>
      </dgm:t>
    </dgm:pt>
    <dgm:pt modelId="{9455E0DF-D547-4EBF-976E-075924AD1126}" type="parTrans" cxnId="{0C7DBB4B-EDEB-421B-BE63-ECD10C891CCD}">
      <dgm:prSet/>
      <dgm:spPr/>
      <dgm:t>
        <a:bodyPr/>
        <a:lstStyle/>
        <a:p>
          <a:endParaRPr lang="en-US"/>
        </a:p>
      </dgm:t>
    </dgm:pt>
    <dgm:pt modelId="{A016B197-C3D6-4CB5-BEEC-4F6E344AD099}" type="sibTrans" cxnId="{0C7DBB4B-EDEB-421B-BE63-ECD10C891CCD}">
      <dgm:prSet/>
      <dgm:spPr/>
      <dgm:t>
        <a:bodyPr/>
        <a:lstStyle/>
        <a:p>
          <a:endParaRPr lang="en-US"/>
        </a:p>
      </dgm:t>
    </dgm:pt>
    <dgm:pt modelId="{2ED5B65D-F009-4889-A322-1FB3AE77DD6C}" type="pres">
      <dgm:prSet presAssocID="{57BFFF0C-B4C7-44F6-8195-03A93B73BDD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A8550A-4424-4C65-915E-0B33954553E6}" type="pres">
      <dgm:prSet presAssocID="{57BFFF0C-B4C7-44F6-8195-03A93B73BDD7}" presName="ribbon" presStyleLbl="node1" presStyleIdx="0" presStyleCnt="1" custScaleY="66667"/>
      <dgm:spPr/>
    </dgm:pt>
    <dgm:pt modelId="{E889A8CD-61CA-4196-9A76-C7C72D6920AA}" type="pres">
      <dgm:prSet presAssocID="{57BFFF0C-B4C7-44F6-8195-03A93B73BDD7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CA0F46-C6DF-46D7-B69E-831A76F4D3DF}" type="pres">
      <dgm:prSet presAssocID="{57BFFF0C-B4C7-44F6-8195-03A93B73BDD7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7DBB4B-EDEB-421B-BE63-ECD10C891CCD}" srcId="{57BFFF0C-B4C7-44F6-8195-03A93B73BDD7}" destId="{F6B51F8F-C0B0-4F4D-B2F2-0B20724DCA5E}" srcOrd="1" destOrd="0" parTransId="{9455E0DF-D547-4EBF-976E-075924AD1126}" sibTransId="{A016B197-C3D6-4CB5-BEEC-4F6E344AD099}"/>
    <dgm:cxn modelId="{CC1B3665-CD5B-4B45-9C9F-6DA75AB7C02E}" srcId="{57BFFF0C-B4C7-44F6-8195-03A93B73BDD7}" destId="{D2477DA7-B655-43C9-877E-0AAE500E3EC1}" srcOrd="0" destOrd="0" parTransId="{DC83A7DA-D049-4F5D-A2FD-14A148425105}" sibTransId="{970890DD-1F83-4DEF-BEEB-712E2EAA7FA6}"/>
    <dgm:cxn modelId="{07DD3D6C-385B-4F5A-9F5E-0D411C879B7A}" type="presOf" srcId="{57BFFF0C-B4C7-44F6-8195-03A93B73BDD7}" destId="{2ED5B65D-F009-4889-A322-1FB3AE77DD6C}" srcOrd="0" destOrd="0" presId="urn:microsoft.com/office/officeart/2005/8/layout/arrow6"/>
    <dgm:cxn modelId="{23C427F6-B73A-4205-A8A0-896D63B102C2}" type="presOf" srcId="{F6B51F8F-C0B0-4F4D-B2F2-0B20724DCA5E}" destId="{00CA0F46-C6DF-46D7-B69E-831A76F4D3DF}" srcOrd="0" destOrd="0" presId="urn:microsoft.com/office/officeart/2005/8/layout/arrow6"/>
    <dgm:cxn modelId="{4C65C3FA-463A-4C6F-A060-ED810B7C7A38}" type="presOf" srcId="{D2477DA7-B655-43C9-877E-0AAE500E3EC1}" destId="{E889A8CD-61CA-4196-9A76-C7C72D6920AA}" srcOrd="0" destOrd="0" presId="urn:microsoft.com/office/officeart/2005/8/layout/arrow6"/>
    <dgm:cxn modelId="{32F8BA7A-6596-4CBA-9A2A-D1E781DDCC58}" type="presParOf" srcId="{2ED5B65D-F009-4889-A322-1FB3AE77DD6C}" destId="{48A8550A-4424-4C65-915E-0B33954553E6}" srcOrd="0" destOrd="0" presId="urn:microsoft.com/office/officeart/2005/8/layout/arrow6"/>
    <dgm:cxn modelId="{3164CCE9-B0F4-43E5-992C-D5E62721ED01}" type="presParOf" srcId="{2ED5B65D-F009-4889-A322-1FB3AE77DD6C}" destId="{E889A8CD-61CA-4196-9A76-C7C72D6920AA}" srcOrd="1" destOrd="0" presId="urn:microsoft.com/office/officeart/2005/8/layout/arrow6"/>
    <dgm:cxn modelId="{02E6D12B-0236-462A-9E3E-1AC5A35E3866}" type="presParOf" srcId="{2ED5B65D-F009-4889-A322-1FB3AE77DD6C}" destId="{00CA0F46-C6DF-46D7-B69E-831A76F4D3D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798AD-75C1-47C2-BF7F-7F9A8489DF10}">
      <dsp:nvSpPr>
        <dsp:cNvPr id="0" name=""/>
        <dsp:cNvSpPr/>
      </dsp:nvSpPr>
      <dsp:spPr>
        <a:xfrm>
          <a:off x="1390649" y="857249"/>
          <a:ext cx="1047750" cy="1047750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635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</a:t>
          </a:r>
          <a:endParaRPr lang="en-US" sz="2200" kern="1200" dirty="0"/>
        </a:p>
      </dsp:txBody>
      <dsp:txXfrm>
        <a:off x="1601293" y="1102679"/>
        <a:ext cx="626462" cy="538566"/>
      </dsp:txXfrm>
    </dsp:sp>
    <dsp:sp modelId="{7A257B69-D455-40E5-8F48-4BD5A2F92DF9}">
      <dsp:nvSpPr>
        <dsp:cNvPr id="0" name=""/>
        <dsp:cNvSpPr/>
      </dsp:nvSpPr>
      <dsp:spPr>
        <a:xfrm>
          <a:off x="781049" y="609600"/>
          <a:ext cx="762000" cy="762000"/>
        </a:xfrm>
        <a:prstGeom prst="gear6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635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</a:t>
          </a:r>
          <a:endParaRPr lang="en-US" sz="2200" kern="1200" dirty="0"/>
        </a:p>
      </dsp:txBody>
      <dsp:txXfrm>
        <a:off x="972885" y="802595"/>
        <a:ext cx="378328" cy="376010"/>
      </dsp:txXfrm>
    </dsp:sp>
    <dsp:sp modelId="{ED75DAF0-B9CB-4031-A2B7-B238BF81D4B2}">
      <dsp:nvSpPr>
        <dsp:cNvPr id="0" name=""/>
        <dsp:cNvSpPr/>
      </dsp:nvSpPr>
      <dsp:spPr>
        <a:xfrm rot="20700000">
          <a:off x="1213242" y="83897"/>
          <a:ext cx="746604" cy="746604"/>
        </a:xfrm>
        <a:prstGeom prst="gear6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63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</a:t>
          </a:r>
          <a:endParaRPr lang="en-US" sz="2200" kern="1200" dirty="0"/>
        </a:p>
      </dsp:txBody>
      <dsp:txXfrm rot="-20700000">
        <a:off x="1376994" y="247649"/>
        <a:ext cx="419100" cy="419100"/>
      </dsp:txXfrm>
    </dsp:sp>
    <dsp:sp modelId="{095B2A0C-8204-4C45-B4B6-DB32876C400D}">
      <dsp:nvSpPr>
        <dsp:cNvPr id="0" name=""/>
        <dsp:cNvSpPr/>
      </dsp:nvSpPr>
      <dsp:spPr>
        <a:xfrm>
          <a:off x="1287272" y="711661"/>
          <a:ext cx="1341120" cy="1341120"/>
        </a:xfrm>
        <a:prstGeom prst="circularArrow">
          <a:avLst>
            <a:gd name="adj1" fmla="val 4687"/>
            <a:gd name="adj2" fmla="val 299029"/>
            <a:gd name="adj3" fmla="val 2413325"/>
            <a:gd name="adj4" fmla="val 16103937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63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8D12F6-5F37-4DE8-966F-4085EE48563A}">
      <dsp:nvSpPr>
        <dsp:cNvPr id="0" name=""/>
        <dsp:cNvSpPr/>
      </dsp:nvSpPr>
      <dsp:spPr>
        <a:xfrm>
          <a:off x="646101" y="450822"/>
          <a:ext cx="974407" cy="97440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63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5AEDB9-F059-41DA-8086-A1176112341D}">
      <dsp:nvSpPr>
        <dsp:cNvPr id="0" name=""/>
        <dsp:cNvSpPr/>
      </dsp:nvSpPr>
      <dsp:spPr>
        <a:xfrm>
          <a:off x="1035150" y="-69812"/>
          <a:ext cx="1050607" cy="105060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63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94B7C-DAED-40DB-9E0E-7BC91C5CEA7E}">
      <dsp:nvSpPr>
        <dsp:cNvPr id="0" name=""/>
        <dsp:cNvSpPr/>
      </dsp:nvSpPr>
      <dsp:spPr>
        <a:xfrm>
          <a:off x="227608" y="617463"/>
          <a:ext cx="3291036" cy="3291036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One-way interaction </a:t>
          </a:r>
          <a:endParaRPr lang="en-US" sz="3200" kern="1200" dirty="0"/>
        </a:p>
      </dsp:txBody>
      <dsp:txXfrm>
        <a:off x="709569" y="1099424"/>
        <a:ext cx="2327114" cy="2327114"/>
      </dsp:txXfrm>
    </dsp:sp>
    <dsp:sp modelId="{A7BFC5DA-B143-4220-BCB7-715AFA8D5938}">
      <dsp:nvSpPr>
        <dsp:cNvPr id="0" name=""/>
        <dsp:cNvSpPr/>
      </dsp:nvSpPr>
      <dsp:spPr>
        <a:xfrm>
          <a:off x="3780988" y="2011141"/>
          <a:ext cx="795729" cy="503680"/>
        </a:xfrm>
        <a:prstGeom prst="rightArrow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408CAEA0-4686-4714-82AB-9897975D2327}">
      <dsp:nvSpPr>
        <dsp:cNvPr id="0" name=""/>
        <dsp:cNvSpPr/>
      </dsp:nvSpPr>
      <dsp:spPr>
        <a:xfrm>
          <a:off x="4800602" y="609597"/>
          <a:ext cx="3293043" cy="3306767"/>
        </a:xfrm>
        <a:prstGeom prst="ellipse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Figures depicted using one-way  (</a:t>
          </a:r>
          <a:r>
            <a:rPr lang="en-US" sz="3200" kern="1200" dirty="0" smtClean="0">
              <a:latin typeface="Calibri"/>
            </a:rPr>
            <a:t>→) </a:t>
          </a:r>
          <a:r>
            <a:rPr lang="en-US" sz="3200" kern="1200" dirty="0" smtClean="0"/>
            <a:t>arrows</a:t>
          </a:r>
          <a:endParaRPr lang="en-US" sz="3200" kern="1200" dirty="0"/>
        </a:p>
      </dsp:txBody>
      <dsp:txXfrm>
        <a:off x="5282857" y="1093862"/>
        <a:ext cx="2328533" cy="23382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94B7C-DAED-40DB-9E0E-7BC91C5CEA7E}">
      <dsp:nvSpPr>
        <dsp:cNvPr id="0" name=""/>
        <dsp:cNvSpPr/>
      </dsp:nvSpPr>
      <dsp:spPr>
        <a:xfrm>
          <a:off x="228612" y="609597"/>
          <a:ext cx="3291036" cy="3291036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Two-way interactions between phenomena</a:t>
          </a:r>
          <a:endParaRPr lang="en-US" sz="2900" kern="1200" dirty="0"/>
        </a:p>
      </dsp:txBody>
      <dsp:txXfrm>
        <a:off x="710573" y="1091558"/>
        <a:ext cx="2327114" cy="2327114"/>
      </dsp:txXfrm>
    </dsp:sp>
    <dsp:sp modelId="{A7BFC5DA-B143-4220-BCB7-715AFA8D5938}">
      <dsp:nvSpPr>
        <dsp:cNvPr id="0" name=""/>
        <dsp:cNvSpPr/>
      </dsp:nvSpPr>
      <dsp:spPr>
        <a:xfrm rot="10800000">
          <a:off x="3657598" y="1905001"/>
          <a:ext cx="963763" cy="675970"/>
        </a:xfrm>
        <a:prstGeom prst="leftRightArrow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408CAEA0-4686-4714-82AB-9897975D2327}">
      <dsp:nvSpPr>
        <dsp:cNvPr id="0" name=""/>
        <dsp:cNvSpPr/>
      </dsp:nvSpPr>
      <dsp:spPr>
        <a:xfrm>
          <a:off x="4800586" y="609597"/>
          <a:ext cx="3291036" cy="3291036"/>
        </a:xfrm>
        <a:prstGeom prst="ellipse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Figures include double-headed arrows (↔) or feedback loops</a:t>
          </a:r>
          <a:endParaRPr lang="en-US" sz="2900" kern="1200" dirty="0"/>
        </a:p>
      </dsp:txBody>
      <dsp:txXfrm>
        <a:off x="5282547" y="1091558"/>
        <a:ext cx="2327114" cy="23271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8731D7-F874-4078-85B3-41F340E65FD0}">
      <dsp:nvSpPr>
        <dsp:cNvPr id="0" name=""/>
        <dsp:cNvSpPr/>
      </dsp:nvSpPr>
      <dsp:spPr>
        <a:xfrm rot="620196">
          <a:off x="2426218" y="1130822"/>
          <a:ext cx="1718310" cy="1718310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  <a:scene3d>
            <a:camera prst="orthographicFront">
              <a:rot lat="0" lon="0" rev="600000"/>
            </a:camera>
            <a:lightRig rig="threePt" dir="t"/>
          </a:scene3d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Distress</a:t>
          </a:r>
          <a:endParaRPr lang="en-US" sz="1400" kern="1200" dirty="0"/>
        </a:p>
      </dsp:txBody>
      <dsp:txXfrm>
        <a:off x="2774371" y="1533572"/>
        <a:ext cx="1027396" cy="883247"/>
      </dsp:txXfrm>
    </dsp:sp>
    <dsp:sp modelId="{5FDE0EC5-36C4-4505-85C8-72BA524AA302}">
      <dsp:nvSpPr>
        <dsp:cNvPr id="0" name=""/>
        <dsp:cNvSpPr/>
      </dsp:nvSpPr>
      <dsp:spPr>
        <a:xfrm>
          <a:off x="1282446" y="999744"/>
          <a:ext cx="1249680" cy="1249680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Hope</a:t>
          </a:r>
          <a:endParaRPr lang="en-US" sz="1400" kern="1200" dirty="0"/>
        </a:p>
      </dsp:txBody>
      <dsp:txXfrm>
        <a:off x="1597057" y="1316256"/>
        <a:ext cx="620458" cy="616656"/>
      </dsp:txXfrm>
    </dsp:sp>
    <dsp:sp modelId="{237AB63F-6AB8-489F-AFDF-E12578AE8228}">
      <dsp:nvSpPr>
        <dsp:cNvPr id="0" name=""/>
        <dsp:cNvSpPr/>
      </dsp:nvSpPr>
      <dsp:spPr>
        <a:xfrm rot="20700000">
          <a:off x="1966393" y="137592"/>
          <a:ext cx="1224431" cy="1224431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Meaning</a:t>
          </a:r>
          <a:endParaRPr lang="en-US" sz="1400" kern="1200" dirty="0"/>
        </a:p>
      </dsp:txBody>
      <dsp:txXfrm rot="-20700000">
        <a:off x="2234947" y="406146"/>
        <a:ext cx="687324" cy="687324"/>
      </dsp:txXfrm>
    </dsp:sp>
    <dsp:sp modelId="{5107B9AB-D022-4AA3-BF69-5746ECD2D327}">
      <dsp:nvSpPr>
        <dsp:cNvPr id="0" name=""/>
        <dsp:cNvSpPr/>
      </dsp:nvSpPr>
      <dsp:spPr>
        <a:xfrm>
          <a:off x="2362209" y="838204"/>
          <a:ext cx="2199436" cy="2199436"/>
        </a:xfrm>
        <a:prstGeom prst="circularArrow">
          <a:avLst>
            <a:gd name="adj1" fmla="val 4688"/>
            <a:gd name="adj2" fmla="val 299029"/>
            <a:gd name="adj3" fmla="val 2483756"/>
            <a:gd name="adj4" fmla="val 15932946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D16FC-02D1-4E0F-8CF5-4C8F89F55770}">
      <dsp:nvSpPr>
        <dsp:cNvPr id="0" name=""/>
        <dsp:cNvSpPr/>
      </dsp:nvSpPr>
      <dsp:spPr>
        <a:xfrm>
          <a:off x="1061130" y="727829"/>
          <a:ext cx="1598028" cy="159802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8CEA21-0B30-43CB-A4CD-F5D9F5227BB7}">
      <dsp:nvSpPr>
        <dsp:cNvPr id="0" name=""/>
        <dsp:cNvSpPr/>
      </dsp:nvSpPr>
      <dsp:spPr>
        <a:xfrm>
          <a:off x="1699170" y="-126011"/>
          <a:ext cx="1722996" cy="17229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CEC4B-F5F4-4239-8FE4-B1726846AAE0}">
      <dsp:nvSpPr>
        <dsp:cNvPr id="0" name=""/>
        <dsp:cNvSpPr/>
      </dsp:nvSpPr>
      <dsp:spPr>
        <a:xfrm rot="16200000">
          <a:off x="723470" y="445"/>
          <a:ext cx="1346192" cy="149770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Abnormal</a:t>
          </a:r>
          <a:endParaRPr lang="en-US" sz="1900" kern="1200" dirty="0"/>
        </a:p>
      </dsp:txBody>
      <dsp:txXfrm rot="5400000">
        <a:off x="647712" y="412751"/>
        <a:ext cx="1262124" cy="673096"/>
      </dsp:txXfrm>
    </dsp:sp>
    <dsp:sp modelId="{5675D543-BDEB-47D0-8F75-66668E85867E}">
      <dsp:nvSpPr>
        <dsp:cNvPr id="0" name=""/>
        <dsp:cNvSpPr/>
      </dsp:nvSpPr>
      <dsp:spPr>
        <a:xfrm rot="5400000">
          <a:off x="2309427" y="-23414"/>
          <a:ext cx="1298457" cy="149770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Normalcy</a:t>
          </a:r>
          <a:endParaRPr lang="en-US" sz="1900" kern="1200" dirty="0"/>
        </a:p>
      </dsp:txBody>
      <dsp:txXfrm rot="-5400000">
        <a:off x="2437032" y="400825"/>
        <a:ext cx="1270478" cy="6492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8550A-4424-4C65-915E-0B33954553E6}">
      <dsp:nvSpPr>
        <dsp:cNvPr id="0" name=""/>
        <dsp:cNvSpPr/>
      </dsp:nvSpPr>
      <dsp:spPr>
        <a:xfrm>
          <a:off x="0" y="685796"/>
          <a:ext cx="4572000" cy="1219206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89A8CD-61CA-4196-9A76-C7C72D6920AA}">
      <dsp:nvSpPr>
        <dsp:cNvPr id="0" name=""/>
        <dsp:cNvSpPr/>
      </dsp:nvSpPr>
      <dsp:spPr>
        <a:xfrm>
          <a:off x="548640" y="701040"/>
          <a:ext cx="1508759" cy="89611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0" rIns="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Acceptance</a:t>
          </a:r>
          <a:endParaRPr lang="en-US" sz="2500" kern="1200" dirty="0"/>
        </a:p>
      </dsp:txBody>
      <dsp:txXfrm>
        <a:off x="548640" y="701040"/>
        <a:ext cx="1508759" cy="896112"/>
      </dsp:txXfrm>
    </dsp:sp>
    <dsp:sp modelId="{00CA0F46-C6DF-46D7-B69E-831A76F4D3DF}">
      <dsp:nvSpPr>
        <dsp:cNvPr id="0" name=""/>
        <dsp:cNvSpPr/>
      </dsp:nvSpPr>
      <dsp:spPr>
        <a:xfrm>
          <a:off x="2286000" y="993648"/>
          <a:ext cx="1783080" cy="89611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0" rIns="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Denial</a:t>
          </a:r>
          <a:endParaRPr lang="en-US" sz="2500" kern="1200" dirty="0"/>
        </a:p>
      </dsp:txBody>
      <dsp:txXfrm>
        <a:off x="2286000" y="993648"/>
        <a:ext cx="1783080" cy="896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84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4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8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8/8/2014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989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8/8/2014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63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8/8/2014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755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8/8/2014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798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8/8/2014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558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8/8/2014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914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8/8/2014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797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8/8/2014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32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249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8/8/2014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3372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8/8/2014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064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8/8/2014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55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6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5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6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24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6FB9-429E-4654-962D-329E110F9592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2D28F-A43A-4297-8766-7DE9E538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7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6FB9-429E-4654-962D-329E110F9592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2D28F-A43A-4297-8766-7DE9E538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93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6FB9-429E-4654-962D-329E110F9592}" type="datetimeFigureOut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8/8/2014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2D28F-A43A-4297-8766-7DE9E53865F4}" type="slidenum">
              <a:rPr lang="en-US" smtClean="0">
                <a:solidFill>
                  <a:srgbClr val="2F2B2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2F2B2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28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4561"/>
            <a:ext cx="120967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2286000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small" dirty="0" smtClean="0"/>
              <a:t>Meta-synthesis Findings:  </a:t>
            </a:r>
            <a:br>
              <a:rPr lang="en-US" cap="small" dirty="0" smtClean="0"/>
            </a:br>
            <a:r>
              <a:rPr lang="en-US" cap="small" dirty="0"/>
              <a:t>Potential </a:t>
            </a:r>
            <a:r>
              <a:rPr lang="en-US" cap="small" dirty="0" smtClean="0"/>
              <a:t>versus Reality</a:t>
            </a:r>
            <a:r>
              <a:rPr lang="en-US" cap="small" smtClean="0"/>
              <a:t/>
            </a:r>
            <a:br>
              <a:rPr lang="en-US" cap="small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100" cap="none" dirty="0" smtClean="0"/>
              <a:t>Deborah </a:t>
            </a:r>
            <a:r>
              <a:rPr lang="en-US" sz="3100" cap="none" dirty="0" err="1" smtClean="0"/>
              <a:t>Finfgeld-Connett</a:t>
            </a:r>
            <a:r>
              <a:rPr lang="en-US" sz="3100" cap="none" dirty="0" smtClean="0"/>
              <a:t>, PhD, RN, FAAN</a:t>
            </a:r>
            <a:endParaRPr lang="en-US" sz="3100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752600" y="374561"/>
            <a:ext cx="7005637" cy="1295400"/>
          </a:xfrm>
        </p:spPr>
        <p:txBody>
          <a:bodyPr>
            <a:normAutofit fontScale="77500" lnSpcReduction="20000"/>
          </a:bodyPr>
          <a:lstStyle/>
          <a:p>
            <a:endParaRPr lang="en-US" sz="2800" dirty="0" smtClean="0"/>
          </a:p>
          <a:p>
            <a:r>
              <a:rPr lang="en-US" sz="3600" dirty="0" smtClean="0"/>
              <a:t>Sinclair School of Nursing</a:t>
            </a:r>
          </a:p>
          <a:p>
            <a:r>
              <a:rPr lang="en-US" sz="3600" dirty="0" smtClean="0"/>
              <a:t>University of Missouri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67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Methods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Systematic Literature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6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Published reports of meta-synthesis research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7209">
            <a:off x="5353674" y="2847431"/>
            <a:ext cx="2200275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62111">
            <a:off x="2058071" y="3093988"/>
            <a:ext cx="1974347" cy="2566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902" y="2539679"/>
            <a:ext cx="2200275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21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Electronic databases were searched: </a:t>
            </a:r>
          </a:p>
          <a:p>
            <a:pPr lvl="1"/>
            <a:r>
              <a:rPr lang="en-US" dirty="0" smtClean="0"/>
              <a:t>CINAHL</a:t>
            </a:r>
          </a:p>
          <a:p>
            <a:pPr lvl="1"/>
            <a:r>
              <a:rPr lang="en-US" dirty="0" err="1" smtClean="0"/>
              <a:t>PsycINFO</a:t>
            </a:r>
            <a:endParaRPr lang="en-US" dirty="0" smtClean="0"/>
          </a:p>
          <a:p>
            <a:pPr lvl="1"/>
            <a:r>
              <a:rPr lang="en-US" dirty="0" smtClean="0"/>
              <a:t>PubMed</a:t>
            </a:r>
          </a:p>
          <a:p>
            <a:pPr lvl="1"/>
            <a:r>
              <a:rPr lang="en-US" dirty="0" smtClean="0"/>
              <a:t>Social Work Abstracts</a:t>
            </a:r>
          </a:p>
        </p:txBody>
      </p:sp>
      <p:pic>
        <p:nvPicPr>
          <p:cNvPr id="1027" name="Picture 3" descr="C:\Users\finfgeldd\AppData\Local\Microsoft\Windows\Temporary Internet Files\Content.IE5\L4Q61L8P\MC90044133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886200"/>
            <a:ext cx="2362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05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Search terms:  </a:t>
            </a:r>
          </a:p>
          <a:p>
            <a:pPr lvl="1"/>
            <a:r>
              <a:rPr lang="en-US" dirty="0" smtClean="0"/>
              <a:t>Meta-synthesis</a:t>
            </a:r>
          </a:p>
          <a:p>
            <a:pPr lvl="1"/>
            <a:r>
              <a:rPr lang="en-US" dirty="0" smtClean="0"/>
              <a:t>Meta-ethnography</a:t>
            </a:r>
          </a:p>
          <a:p>
            <a:pPr lvl="1"/>
            <a:r>
              <a:rPr lang="en-US" dirty="0" smtClean="0"/>
              <a:t>Meta-summary</a:t>
            </a:r>
          </a:p>
          <a:p>
            <a:pPr lvl="1"/>
            <a:r>
              <a:rPr lang="en-US" dirty="0" smtClean="0"/>
              <a:t>Meta-study</a:t>
            </a:r>
          </a:p>
          <a:p>
            <a:pPr lvl="1"/>
            <a:r>
              <a:rPr lang="en-US" dirty="0" smtClean="0"/>
              <a:t>Meta-interpretation</a:t>
            </a:r>
          </a:p>
          <a:p>
            <a:pPr lvl="1"/>
            <a:r>
              <a:rPr lang="en-US" dirty="0" smtClean="0"/>
              <a:t>Meta-interpretive</a:t>
            </a:r>
          </a:p>
        </p:txBody>
      </p:sp>
      <p:pic>
        <p:nvPicPr>
          <p:cNvPr id="2053" name="Picture 5" descr="C:\Users\finfgeldd\AppData\Local\Microsoft\Windows\Temporary Internet Files\Content.IE5\XNTBYAUC\MP90038793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752600"/>
            <a:ext cx="2609088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90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491 unique references</a:t>
            </a:r>
          </a:p>
        </p:txBody>
      </p:sp>
      <p:pic>
        <p:nvPicPr>
          <p:cNvPr id="2055" name="Picture 7" descr="C:\Users\finfgeldd\AppData\Local\Microsoft\Windows\Temporary Internet Files\Content.IE5\M39YITS4\MC9000787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55565"/>
            <a:ext cx="2659062" cy="2858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50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Exclusion Criteria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rticles that did not report meta-synthesis research</a:t>
            </a:r>
          </a:p>
          <a:p>
            <a:pPr lvl="1"/>
            <a:r>
              <a:rPr lang="en-US" dirty="0" smtClean="0"/>
              <a:t>Non-English</a:t>
            </a:r>
          </a:p>
          <a:p>
            <a:pPr lvl="1"/>
            <a:r>
              <a:rPr lang="en-US" dirty="0" smtClean="0"/>
              <a:t>My own work</a:t>
            </a:r>
          </a:p>
        </p:txBody>
      </p:sp>
    </p:spTree>
    <p:extLst>
      <p:ext uri="{BB962C8B-B14F-4D97-AF65-F5344CB8AC3E}">
        <p14:creationId xmlns:p14="http://schemas.microsoft.com/office/powerpoint/2010/main" val="41833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smtClean="0"/>
              <a:t>exclusionary criteria, </a:t>
            </a:r>
            <a:r>
              <a:rPr lang="en-US" dirty="0"/>
              <a:t>213 citations remained</a:t>
            </a:r>
          </a:p>
          <a:p>
            <a:endParaRPr lang="en-US" dirty="0"/>
          </a:p>
        </p:txBody>
      </p:sp>
      <p:pic>
        <p:nvPicPr>
          <p:cNvPr id="3074" name="Picture 2" descr="C:\Users\finfgeldd\AppData\Local\Microsoft\Windows\Temporary Internet Files\Content.IE5\XNTBYAUC\MC90044145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051" y="2971800"/>
            <a:ext cx="2742857" cy="27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2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random numbers table was used to select articles for review </a:t>
            </a:r>
          </a:p>
          <a:p>
            <a:r>
              <a:rPr lang="en-US" dirty="0"/>
              <a:t>N = 100 peer-reviewed meta-synthesis </a:t>
            </a:r>
            <a:r>
              <a:rPr lang="en-US" dirty="0" smtClean="0"/>
              <a:t>articles</a:t>
            </a:r>
          </a:p>
          <a:p>
            <a:r>
              <a:rPr lang="en-US" dirty="0" smtClean="0"/>
              <a:t>Sampling concluded when no new insights were apparent, and those that had been identified were fully supported</a:t>
            </a:r>
          </a:p>
        </p:txBody>
      </p:sp>
    </p:spTree>
    <p:extLst>
      <p:ext uri="{BB962C8B-B14F-4D97-AF65-F5344CB8AC3E}">
        <p14:creationId xmlns:p14="http://schemas.microsoft.com/office/powerpoint/2010/main" val="374314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Qualitative findings were extracted from the findings section of each article and organized in table format</a:t>
            </a:r>
          </a:p>
        </p:txBody>
      </p:sp>
      <p:pic>
        <p:nvPicPr>
          <p:cNvPr id="4101" name="Picture 5" descr="C:\Users\finfgeldd\AppData\Local\Microsoft\Windows\Temporary Internet Files\Content.IE5\XNTBYAUC\MC90012349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723828"/>
            <a:ext cx="2625177" cy="213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3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Constant comparison process was used to determine what types of findings are resulting from meta-synthesis investigations </a:t>
            </a:r>
            <a:endParaRPr lang="en-US" dirty="0"/>
          </a:p>
        </p:txBody>
      </p:sp>
      <p:pic>
        <p:nvPicPr>
          <p:cNvPr id="1026" name="Picture 2" descr="C:\Users\finfgeldd\AppData\Local\Microsoft\Windows\Temporary Internet Files\Content.IE5\2FOIH3RN\MC9004352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0" y="3920490"/>
            <a:ext cx="20320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83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Meta-synthesis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Meta-synthesis is: </a:t>
            </a:r>
          </a:p>
          <a:p>
            <a:pPr lvl="1"/>
            <a:r>
              <a:rPr lang="en-US" dirty="0" smtClean="0"/>
              <a:t>a qualitative research methodology </a:t>
            </a:r>
            <a:endParaRPr lang="en-US" dirty="0"/>
          </a:p>
          <a:p>
            <a:pPr lvl="1"/>
            <a:r>
              <a:rPr lang="en-US" dirty="0" smtClean="0"/>
              <a:t>that is used to synthesize </a:t>
            </a:r>
            <a:r>
              <a:rPr lang="en-US" b="1" u="sng" dirty="0" smtClean="0"/>
              <a:t>findings</a:t>
            </a:r>
            <a:r>
              <a:rPr lang="en-US" dirty="0" smtClean="0"/>
              <a:t> across qualitative investigations to produce more generalizable results (</a:t>
            </a:r>
            <a:r>
              <a:rPr lang="en-US" dirty="0" err="1" smtClean="0"/>
              <a:t>Finfgeld-Connett</a:t>
            </a:r>
            <a:r>
              <a:rPr lang="en-US" dirty="0" smtClean="0"/>
              <a:t>, 2010)</a:t>
            </a:r>
            <a:endParaRPr lang="en-US" dirty="0"/>
          </a:p>
        </p:txBody>
      </p:sp>
      <p:pic>
        <p:nvPicPr>
          <p:cNvPr id="2059" name="Picture 11" descr="C:\Users\finfgeldd\AppData\Local\Microsoft\Windows\Temporary Internet Files\Content.IE5\XNTBYAUC\MP90039958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014" y="4267200"/>
            <a:ext cx="2438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041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209800"/>
            <a:ext cx="6324600" cy="1470025"/>
          </a:xfrm>
        </p:spPr>
        <p:txBody>
          <a:bodyPr>
            <a:noAutofit/>
          </a:bodyPr>
          <a:lstStyle/>
          <a:p>
            <a:r>
              <a:rPr lang="en-US" sz="9600" dirty="0" smtClean="0"/>
              <a:t>Results</a:t>
            </a:r>
            <a:endParaRPr lang="en-US" sz="9600" dirty="0"/>
          </a:p>
        </p:txBody>
      </p:sp>
      <p:pic>
        <p:nvPicPr>
          <p:cNvPr id="4098" name="Picture 2" descr="C:\Users\finfgeldd\AppData\Local\Microsoft\Windows\Temporary Internet Files\Content.IE5\M39YITS4\MC90009108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43" y="381000"/>
            <a:ext cx="2867857" cy="6065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03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 = 100 meta-synthesis articles </a:t>
            </a:r>
          </a:p>
          <a:p>
            <a:r>
              <a:rPr lang="en-US" dirty="0" smtClean="0"/>
              <a:t>Publication dates ranged from 1998 through 2013 </a:t>
            </a:r>
          </a:p>
          <a:p>
            <a:r>
              <a:rPr lang="en-US" dirty="0"/>
              <a:t>A</a:t>
            </a:r>
            <a:r>
              <a:rPr lang="en-US" dirty="0" smtClean="0"/>
              <a:t>verage sample size was 23 (median 14; range 3-292)</a:t>
            </a:r>
          </a:p>
        </p:txBody>
      </p:sp>
    </p:spTree>
    <p:extLst>
      <p:ext uri="{BB962C8B-B14F-4D97-AF65-F5344CB8AC3E}">
        <p14:creationId xmlns:p14="http://schemas.microsoft.com/office/powerpoint/2010/main" val="309284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Methods cited: </a:t>
            </a:r>
          </a:p>
          <a:p>
            <a:pPr lvl="1"/>
            <a:r>
              <a:rPr lang="en-US" dirty="0" smtClean="0"/>
              <a:t>Meta-ethnography (</a:t>
            </a:r>
            <a:r>
              <a:rPr lang="en-US" dirty="0" err="1" smtClean="0"/>
              <a:t>Noblit</a:t>
            </a:r>
            <a:r>
              <a:rPr lang="en-US" dirty="0" smtClean="0"/>
              <a:t> &amp; Hare, 1988) </a:t>
            </a:r>
          </a:p>
          <a:p>
            <a:pPr lvl="1"/>
            <a:r>
              <a:rPr lang="en-US" dirty="0" smtClean="0"/>
              <a:t>Meta-study (Paterson et al., 2001) </a:t>
            </a:r>
          </a:p>
          <a:p>
            <a:pPr lvl="1"/>
            <a:r>
              <a:rPr lang="en-US" dirty="0" smtClean="0"/>
              <a:t>Meta-summary (</a:t>
            </a:r>
            <a:r>
              <a:rPr lang="en-US" dirty="0" err="1" smtClean="0"/>
              <a:t>Sandelowski</a:t>
            </a:r>
            <a:r>
              <a:rPr lang="en-US" dirty="0" smtClean="0"/>
              <a:t> &amp; </a:t>
            </a:r>
            <a:r>
              <a:rPr lang="en-US" dirty="0" err="1" smtClean="0"/>
              <a:t>Barroso</a:t>
            </a:r>
            <a:r>
              <a:rPr lang="en-US" dirty="0" smtClean="0"/>
              <a:t>, 2007)</a:t>
            </a:r>
          </a:p>
          <a:p>
            <a:pPr lvl="1"/>
            <a:r>
              <a:rPr lang="en-US" dirty="0" smtClean="0"/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63386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Types of</a:t>
            </a:r>
            <a:br>
              <a:rPr lang="en-US" dirty="0" smtClean="0"/>
            </a:br>
            <a:r>
              <a:rPr lang="en-US" dirty="0" smtClean="0"/>
              <a:t>Meta-synthesis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Isolated findings</a:t>
            </a:r>
          </a:p>
          <a:p>
            <a:r>
              <a:rPr lang="en-US" dirty="0" smtClean="0"/>
              <a:t>Findings in relationship</a:t>
            </a:r>
          </a:p>
          <a:p>
            <a:pPr lvl="1"/>
            <a:r>
              <a:rPr lang="en-US" dirty="0" smtClean="0"/>
              <a:t>Non-dynamic relationships</a:t>
            </a:r>
          </a:p>
          <a:p>
            <a:pPr lvl="1"/>
            <a:r>
              <a:rPr lang="en-US" dirty="0" smtClean="0"/>
              <a:t>Dynamic relationships</a:t>
            </a:r>
          </a:p>
          <a:p>
            <a:pPr lvl="1"/>
            <a:r>
              <a:rPr lang="en-US" dirty="0" smtClean="0"/>
              <a:t>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9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Isolated Findings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 from traditional content analysis wherein data are iteratively grouped and categorically labeled</a:t>
            </a:r>
          </a:p>
          <a:p>
            <a:r>
              <a:rPr lang="en-US" dirty="0" smtClean="0"/>
              <a:t>Are often </a:t>
            </a:r>
            <a:r>
              <a:rPr lang="en-US" dirty="0"/>
              <a:t>presented in table </a:t>
            </a:r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1295400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Table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144871853"/>
              </p:ext>
            </p:extLst>
          </p:nvPr>
        </p:nvGraphicFramePr>
        <p:xfrm>
          <a:off x="4724400" y="2133600"/>
          <a:ext cx="3657601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1"/>
                <a:gridCol w="1335087"/>
                <a:gridCol w="1103313"/>
              </a:tblGrid>
              <a:tr h="6307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Raw data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Sub-categories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5406">
                <a:tc>
                  <a:txBody>
                    <a:bodyPr/>
                    <a:lstStyle/>
                    <a:p>
                      <a:r>
                        <a:rPr lang="en-US" dirty="0" smtClean="0"/>
                        <a:t>Raw data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5406">
                <a:tc>
                  <a:txBody>
                    <a:bodyPr/>
                    <a:lstStyle/>
                    <a:p>
                      <a:r>
                        <a:rPr lang="en-US" dirty="0" smtClean="0"/>
                        <a:t>Raw data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5406">
                <a:tc>
                  <a:txBody>
                    <a:bodyPr/>
                    <a:lstStyle/>
                    <a:p>
                      <a:r>
                        <a:rPr lang="en-US" dirty="0" smtClean="0"/>
                        <a:t>Raw</a:t>
                      </a:r>
                      <a:r>
                        <a:rPr lang="en-US" baseline="0" dirty="0" smtClean="0"/>
                        <a:t> data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5406">
                <a:tc>
                  <a:txBody>
                    <a:bodyPr/>
                    <a:lstStyle/>
                    <a:p>
                      <a:r>
                        <a:rPr lang="en-US" dirty="0" smtClean="0"/>
                        <a:t>Raw data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29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Isolated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Predominant in 38 of the 100 articles that were reviewed</a:t>
            </a:r>
          </a:p>
        </p:txBody>
      </p:sp>
      <p:pic>
        <p:nvPicPr>
          <p:cNvPr id="5134" name="Picture 14" descr="C:\Users\finfgeldd\AppData\Local\Microsoft\Windows\Temporary Internet Files\Content.IE5\L4Q61L8P\MC900229207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905" y="2971800"/>
            <a:ext cx="1827886" cy="173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0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Isolated findings are okay </a:t>
            </a:r>
            <a:r>
              <a:rPr lang="en-US" u="sng" dirty="0" smtClean="0"/>
              <a:t>if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Consistent with </a:t>
            </a:r>
            <a:r>
              <a:rPr lang="en-US" dirty="0" err="1"/>
              <a:t>Noblit</a:t>
            </a:r>
            <a:r>
              <a:rPr lang="en-US" dirty="0"/>
              <a:t> and Hare’s (1988) notion of </a:t>
            </a:r>
            <a:r>
              <a:rPr lang="en-US" u="sng" dirty="0"/>
              <a:t>reciprocal translations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New </a:t>
            </a:r>
            <a:r>
              <a:rPr lang="en-US" dirty="0"/>
              <a:t>and innovative syntheses rather than </a:t>
            </a:r>
            <a:r>
              <a:rPr lang="en-US" dirty="0" smtClean="0"/>
              <a:t>mere substantiations </a:t>
            </a:r>
            <a:r>
              <a:rPr lang="en-US" dirty="0"/>
              <a:t>of existing </a:t>
            </a:r>
            <a:r>
              <a:rPr lang="en-US" dirty="0" smtClean="0"/>
              <a:t>concepts </a:t>
            </a:r>
            <a:r>
              <a:rPr lang="en-US" dirty="0"/>
              <a:t>or reformulations of familiar metaphors (e.g</a:t>
            </a:r>
            <a:r>
              <a:rPr lang="en-US" dirty="0" smtClean="0"/>
              <a:t>., synonyms</a:t>
            </a:r>
            <a:r>
              <a:rPr lang="en-US" dirty="0"/>
              <a:t>) </a:t>
            </a:r>
            <a:endParaRPr lang="en-US" dirty="0" smtClean="0"/>
          </a:p>
          <a:p>
            <a:pPr lvl="1"/>
            <a:r>
              <a:rPr lang="en-US" dirty="0" smtClean="0"/>
              <a:t>New </a:t>
            </a:r>
            <a:r>
              <a:rPr lang="en-US" dirty="0"/>
              <a:t>metaphors that are more economic, cogent, apparent, broad, and </a:t>
            </a:r>
            <a:r>
              <a:rPr lang="en-US" dirty="0" smtClean="0"/>
              <a:t>credible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39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/>
              <a:t>Example of Isolated Findings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themes relating to living </a:t>
            </a:r>
            <a:r>
              <a:rPr lang="en-US" dirty="0"/>
              <a:t>with macular degeneration (</a:t>
            </a:r>
            <a:r>
              <a:rPr lang="en-US" dirty="0" err="1"/>
              <a:t>Bennion</a:t>
            </a:r>
            <a:r>
              <a:rPr lang="en-US" dirty="0"/>
              <a:t> et al., 2012)</a:t>
            </a:r>
            <a:endParaRPr lang="en-US" dirty="0" smtClean="0"/>
          </a:p>
          <a:p>
            <a:pPr lvl="1"/>
            <a:r>
              <a:rPr lang="en-US" dirty="0" smtClean="0"/>
              <a:t>emotional </a:t>
            </a:r>
            <a:r>
              <a:rPr lang="en-US" dirty="0"/>
              <a:t>impacts </a:t>
            </a:r>
            <a:endParaRPr lang="en-US" dirty="0" smtClean="0"/>
          </a:p>
          <a:p>
            <a:pPr lvl="1"/>
            <a:r>
              <a:rPr lang="en-US" dirty="0" smtClean="0"/>
              <a:t>interaction </a:t>
            </a:r>
            <a:r>
              <a:rPr lang="en-US" dirty="0"/>
              <a:t>with health </a:t>
            </a:r>
            <a:r>
              <a:rPr lang="en-US" dirty="0" smtClean="0"/>
              <a:t>services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029" name="Picture 5" descr="C:\Users\finfgeldd\AppData\Local\Microsoft\Windows\Temporary Internet Files\Content.IE5\L4Q61L8P\MC9004344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920" y="4114800"/>
            <a:ext cx="16256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25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 of Reciprocal Translations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Themes pertaining to how women cope with the challenge of simultaneously nurturing more than one infant (</a:t>
            </a:r>
            <a:r>
              <a:rPr lang="en-US" dirty="0"/>
              <a:t>Beck, 2002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Bearing </a:t>
            </a:r>
            <a:r>
              <a:rPr lang="en-US" dirty="0"/>
              <a:t>the burden </a:t>
            </a:r>
          </a:p>
          <a:p>
            <a:pPr lvl="1"/>
            <a:r>
              <a:rPr lang="en-US" dirty="0" smtClean="0"/>
              <a:t>Riding </a:t>
            </a:r>
            <a:r>
              <a:rPr lang="en-US" dirty="0"/>
              <a:t>an emotional roller coaster </a:t>
            </a:r>
          </a:p>
          <a:p>
            <a:pPr lvl="1"/>
            <a:r>
              <a:rPr lang="en-US" dirty="0" smtClean="0"/>
              <a:t>Lifesaving </a:t>
            </a:r>
            <a:r>
              <a:rPr lang="en-US" dirty="0"/>
              <a:t>support</a:t>
            </a:r>
          </a:p>
          <a:p>
            <a:pPr lvl="1"/>
            <a:r>
              <a:rPr lang="en-US" dirty="0" smtClean="0"/>
              <a:t>Striving </a:t>
            </a:r>
            <a:r>
              <a:rPr lang="en-US" dirty="0"/>
              <a:t>for maternal justice </a:t>
            </a:r>
          </a:p>
          <a:p>
            <a:pPr lvl="1"/>
            <a:r>
              <a:rPr lang="en-US" dirty="0" smtClean="0"/>
              <a:t>Acknowledging </a:t>
            </a:r>
            <a:r>
              <a:rPr lang="en-US" dirty="0"/>
              <a:t>individuality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245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is </a:t>
            </a:r>
            <a:r>
              <a:rPr lang="en-US" dirty="0"/>
              <a:t>more meaningful?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Isolated </a:t>
            </a:r>
            <a:r>
              <a:rPr lang="en-US" dirty="0"/>
              <a:t> </a:t>
            </a:r>
            <a:r>
              <a:rPr lang="en-US" dirty="0" smtClean="0"/>
              <a:t>Findings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B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Finding in Relationship</a:t>
            </a:r>
            <a:endParaRPr lang="en-US" dirty="0"/>
          </a:p>
        </p:txBody>
      </p:sp>
      <p:pic>
        <p:nvPicPr>
          <p:cNvPr id="6146" name="Picture 2" descr="C:\Users\finfgeldd\AppData\Local\Microsoft\Windows\Temporary Internet Files\Content.IE5\M39YITS4\MC900083185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093076"/>
            <a:ext cx="2117416" cy="2237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198813"/>
            <a:ext cx="2292053" cy="216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91" name="Right Arrow 6190"/>
          <p:cNvSpPr/>
          <p:nvPr/>
        </p:nvSpPr>
        <p:spPr>
          <a:xfrm>
            <a:off x="4097627" y="4052461"/>
            <a:ext cx="958661" cy="3185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2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Meta-synthesis has:</a:t>
            </a:r>
          </a:p>
          <a:p>
            <a:pPr lvl="1"/>
            <a:r>
              <a:rPr lang="en-US" dirty="0" smtClean="0"/>
              <a:t>Been used for over 25 years </a:t>
            </a:r>
            <a:r>
              <a:rPr lang="en-US" dirty="0"/>
              <a:t>to investigate many complex topics</a:t>
            </a:r>
            <a:endParaRPr lang="en-US" dirty="0" smtClean="0"/>
          </a:p>
          <a:p>
            <a:pPr lvl="1"/>
            <a:r>
              <a:rPr lang="en-US" dirty="0" smtClean="0"/>
              <a:t>Undergone multiple interpretations and refinements </a:t>
            </a:r>
          </a:p>
          <a:p>
            <a:pPr lvl="2"/>
            <a:r>
              <a:rPr lang="en-US" dirty="0" err="1" smtClean="0"/>
              <a:t>Noblit</a:t>
            </a:r>
            <a:r>
              <a:rPr lang="en-US" dirty="0" smtClean="0"/>
              <a:t> and Hare (1988)</a:t>
            </a:r>
          </a:p>
          <a:p>
            <a:pPr lvl="2"/>
            <a:r>
              <a:rPr lang="en-US" dirty="0" smtClean="0"/>
              <a:t>Paterson, Thorne, </a:t>
            </a:r>
            <a:r>
              <a:rPr lang="en-US" dirty="0" err="1" smtClean="0"/>
              <a:t>Canam</a:t>
            </a:r>
            <a:r>
              <a:rPr lang="en-US" dirty="0" smtClean="0"/>
              <a:t>, and </a:t>
            </a:r>
            <a:r>
              <a:rPr lang="en-US" dirty="0" err="1" smtClean="0"/>
              <a:t>Jillings</a:t>
            </a:r>
            <a:r>
              <a:rPr lang="en-US" dirty="0" smtClean="0"/>
              <a:t> (2001)</a:t>
            </a:r>
          </a:p>
          <a:p>
            <a:pPr lvl="2"/>
            <a:r>
              <a:rPr lang="en-US" dirty="0" err="1" smtClean="0"/>
              <a:t>Sandelowski</a:t>
            </a:r>
            <a:r>
              <a:rPr lang="en-US" dirty="0" smtClean="0"/>
              <a:t> and </a:t>
            </a:r>
            <a:r>
              <a:rPr lang="en-US" dirty="0" err="1" smtClean="0"/>
              <a:t>Barroso</a:t>
            </a:r>
            <a:r>
              <a:rPr lang="en-US" dirty="0" smtClean="0"/>
              <a:t> (2007)</a:t>
            </a:r>
          </a:p>
          <a:p>
            <a:pPr lvl="2"/>
            <a:r>
              <a:rPr lang="en-US" dirty="0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70153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in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Among the 100 meta-synthesis articles that were reviewed, 62% (n = 62) reported some form or forms of findings in relationship</a:t>
            </a:r>
          </a:p>
          <a:p>
            <a:pPr lvl="1"/>
            <a:r>
              <a:rPr lang="en-US" dirty="0" smtClean="0"/>
              <a:t>Uneven analysis and synthesis across data</a:t>
            </a:r>
          </a:p>
        </p:txBody>
      </p:sp>
    </p:spTree>
    <p:extLst>
      <p:ext uri="{BB962C8B-B14F-4D97-AF65-F5344CB8AC3E}">
        <p14:creationId xmlns:p14="http://schemas.microsoft.com/office/powerpoint/2010/main" val="171549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in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Lines of argument </a:t>
            </a:r>
            <a:r>
              <a:rPr lang="en-US" dirty="0" smtClean="0"/>
              <a:t>(</a:t>
            </a:r>
            <a:r>
              <a:rPr lang="en-US" dirty="0" err="1" smtClean="0"/>
              <a:t>Noblit</a:t>
            </a:r>
            <a:r>
              <a:rPr lang="en-US" dirty="0" smtClean="0"/>
              <a:t> &amp; Hare, 1988)</a:t>
            </a:r>
          </a:p>
          <a:p>
            <a:pPr lvl="1"/>
            <a:r>
              <a:rPr lang="en-US" dirty="0" smtClean="0"/>
              <a:t>Non-dynamic </a:t>
            </a:r>
          </a:p>
          <a:p>
            <a:pPr lvl="1"/>
            <a:r>
              <a:rPr lang="en-US" dirty="0" smtClean="0"/>
              <a:t>Dynamic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462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Non-dynamic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Associations are </a:t>
            </a:r>
            <a:r>
              <a:rPr lang="en-US" dirty="0" smtClean="0"/>
              <a:t>evident among findings</a:t>
            </a:r>
          </a:p>
          <a:p>
            <a:r>
              <a:rPr lang="en-US" dirty="0" smtClean="0"/>
              <a:t>Dynamic </a:t>
            </a:r>
            <a:r>
              <a:rPr lang="en-US" dirty="0"/>
              <a:t>interactions between and among elements are not articulated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733800"/>
            <a:ext cx="1816417" cy="1816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414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interactions between and among </a:t>
            </a:r>
            <a:r>
              <a:rPr lang="en-US" dirty="0" smtClean="0"/>
              <a:t>concepts </a:t>
            </a:r>
            <a:r>
              <a:rPr lang="en-US" dirty="0"/>
              <a:t>are </a:t>
            </a:r>
            <a:r>
              <a:rPr lang="en-US" dirty="0" smtClean="0"/>
              <a:t>articulated </a:t>
            </a:r>
            <a:endParaRPr lang="en-US" dirty="0"/>
          </a:p>
          <a:p>
            <a:r>
              <a:rPr lang="en-US" dirty="0" smtClean="0"/>
              <a:t>Relationships are </a:t>
            </a:r>
            <a:r>
              <a:rPr lang="en-US" dirty="0"/>
              <a:t>frequently illustrated in figures using arrows that are indicative of </a:t>
            </a:r>
            <a:r>
              <a:rPr lang="en-US" dirty="0" smtClean="0"/>
              <a:t>directional hypotheses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88080392"/>
              </p:ext>
            </p:extLst>
          </p:nvPr>
        </p:nvGraphicFramePr>
        <p:xfrm>
          <a:off x="2895600" y="4267200"/>
          <a:ext cx="29718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</a:t>
            </a:r>
            <a:r>
              <a:rPr lang="en-US" dirty="0" smtClean="0"/>
              <a:t>-directional Relationships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3544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26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905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Uni</a:t>
            </a:r>
            <a:r>
              <a:rPr lang="en-US" dirty="0" smtClean="0"/>
              <a:t>-directional Relationships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r/t Self-administration </a:t>
            </a:r>
            <a:r>
              <a:rPr lang="en-US" dirty="0"/>
              <a:t>of </a:t>
            </a:r>
            <a:r>
              <a:rPr lang="en-US" dirty="0" smtClean="0"/>
              <a:t>Medication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Self-regulation of medication administration involves </a:t>
            </a:r>
            <a:r>
              <a:rPr lang="en-US" dirty="0"/>
              <a:t>the use of alternative coping </a:t>
            </a:r>
            <a:r>
              <a:rPr lang="en-US" dirty="0" smtClean="0"/>
              <a:t>strategies</a:t>
            </a:r>
          </a:p>
          <a:p>
            <a:r>
              <a:rPr lang="en-US" dirty="0"/>
              <a:t>Alternative coping strategies are not seen by patients as medically legitimate</a:t>
            </a:r>
          </a:p>
          <a:p>
            <a:r>
              <a:rPr lang="en-US" dirty="0" smtClean="0"/>
              <a:t>Self-regulation flourishes </a:t>
            </a:r>
            <a:r>
              <a:rPr lang="en-US" dirty="0"/>
              <a:t>if sanctions are not severe (Britten et al., 2002)</a:t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9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Bi-directional Relationships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10745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885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 Complex Relationships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Loss </a:t>
            </a:r>
            <a:r>
              <a:rPr lang="en-US" dirty="0"/>
              <a:t>of meaning and loss of </a:t>
            </a:r>
            <a:r>
              <a:rPr lang="en-US" dirty="0" smtClean="0"/>
              <a:t>hope simultaneously affect each other, which results in </a:t>
            </a:r>
            <a:r>
              <a:rPr lang="en-US" dirty="0"/>
              <a:t>emotional </a:t>
            </a:r>
            <a:r>
              <a:rPr lang="en-US" dirty="0" smtClean="0"/>
              <a:t>distress (</a:t>
            </a:r>
            <a:r>
              <a:rPr lang="en-US" dirty="0" err="1" smtClean="0"/>
              <a:t>Monforte-Royo</a:t>
            </a:r>
            <a:r>
              <a:rPr lang="en-US" dirty="0" smtClean="0"/>
              <a:t> </a:t>
            </a:r>
            <a:r>
              <a:rPr lang="en-US" dirty="0"/>
              <a:t>et al. </a:t>
            </a:r>
            <a:r>
              <a:rPr lang="en-US" dirty="0" smtClean="0"/>
              <a:t>2012</a:t>
            </a:r>
            <a:r>
              <a:rPr lang="en-US" dirty="0"/>
              <a:t>)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70290756"/>
              </p:ext>
            </p:extLst>
          </p:nvPr>
        </p:nvGraphicFramePr>
        <p:xfrm>
          <a:off x="1752600" y="3048000"/>
          <a:ext cx="48768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0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Complex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 smtClean="0"/>
              <a:t>Refutational</a:t>
            </a:r>
            <a:r>
              <a:rPr lang="en-US" u="sng" dirty="0" smtClean="0"/>
              <a:t> translations</a:t>
            </a:r>
            <a:r>
              <a:rPr lang="en-US" dirty="0" smtClean="0"/>
              <a:t> (</a:t>
            </a:r>
            <a:r>
              <a:rPr lang="en-US" dirty="0" err="1" smtClean="0"/>
              <a:t>Noblit</a:t>
            </a:r>
            <a:r>
              <a:rPr lang="en-US" dirty="0" smtClean="0"/>
              <a:t> &amp; Hare, 1988)</a:t>
            </a:r>
          </a:p>
          <a:p>
            <a:pPr lvl="1"/>
            <a:r>
              <a:rPr lang="en-US" dirty="0"/>
              <a:t>Counter Concepts </a:t>
            </a:r>
          </a:p>
          <a:p>
            <a:pPr lvl="1"/>
            <a:r>
              <a:rPr lang="en-US" dirty="0"/>
              <a:t>Paradoxical Relationships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Counter </a:t>
            </a:r>
            <a:r>
              <a:rPr lang="en-US" dirty="0"/>
              <a:t>Concepts 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Coping </a:t>
            </a:r>
            <a:r>
              <a:rPr lang="en-US" dirty="0"/>
              <a:t>with kidney </a:t>
            </a:r>
            <a:r>
              <a:rPr lang="en-US" dirty="0" smtClean="0"/>
              <a:t>failure involves:</a:t>
            </a:r>
          </a:p>
          <a:p>
            <a:pPr lvl="1"/>
            <a:r>
              <a:rPr lang="en-US" dirty="0" smtClean="0"/>
              <a:t>Restricted freedom</a:t>
            </a:r>
          </a:p>
          <a:p>
            <a:pPr lvl="1"/>
            <a:r>
              <a:rPr lang="en-US" dirty="0" smtClean="0"/>
              <a:t>Distant connection</a:t>
            </a:r>
          </a:p>
          <a:p>
            <a:pPr lvl="1"/>
            <a:r>
              <a:rPr lang="en-US" dirty="0" smtClean="0"/>
              <a:t>Dependent autonomy</a:t>
            </a:r>
          </a:p>
          <a:p>
            <a:pPr lvl="1"/>
            <a:r>
              <a:rPr lang="en-US" dirty="0" smtClean="0"/>
              <a:t>Abnormal </a:t>
            </a:r>
            <a:r>
              <a:rPr lang="en-US" dirty="0"/>
              <a:t>normalcy </a:t>
            </a:r>
            <a:r>
              <a:rPr lang="en-US" dirty="0" smtClean="0"/>
              <a:t>(</a:t>
            </a:r>
            <a:r>
              <a:rPr lang="en-US" dirty="0" err="1" smtClean="0"/>
              <a:t>Makaroff</a:t>
            </a:r>
            <a:r>
              <a:rPr lang="en-US" dirty="0" smtClean="0"/>
              <a:t>, </a:t>
            </a:r>
            <a:r>
              <a:rPr lang="en-US" dirty="0"/>
              <a:t>2012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85311544"/>
              </p:ext>
            </p:extLst>
          </p:nvPr>
        </p:nvGraphicFramePr>
        <p:xfrm>
          <a:off x="2514600" y="4267200"/>
          <a:ext cx="4191000" cy="149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93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Assumptions Underlying </a:t>
            </a:r>
            <a:br>
              <a:rPr lang="en-US" dirty="0" smtClean="0"/>
            </a:br>
            <a:r>
              <a:rPr lang="en-US" dirty="0" smtClean="0"/>
              <a:t>Meta-synthesis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0" y="1676400"/>
            <a:ext cx="45720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Expect more from a meta-synthesis than from a single qualitative investigation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Findings </a:t>
            </a:r>
            <a:r>
              <a:rPr lang="en-US" dirty="0"/>
              <a:t>that make up a meta-synthesis database have already been saturated within the context of the study in which they originated </a:t>
            </a:r>
          </a:p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76400"/>
            <a:ext cx="1292225" cy="393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66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Paradoxical </a:t>
            </a:r>
            <a:r>
              <a:rPr lang="en-US" dirty="0"/>
              <a:t>Relationships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Consistent </a:t>
            </a:r>
            <a:r>
              <a:rPr lang="en-US" dirty="0"/>
              <a:t>with mothering other than normal </a:t>
            </a:r>
            <a:r>
              <a:rPr lang="en-US" dirty="0" smtClean="0"/>
              <a:t>children, paradoxical </a:t>
            </a:r>
            <a:r>
              <a:rPr lang="en-US" dirty="0"/>
              <a:t>thinking patterns </a:t>
            </a:r>
            <a:r>
              <a:rPr lang="en-US" dirty="0" smtClean="0"/>
              <a:t>occur (Nelson, 2002</a:t>
            </a:r>
            <a:r>
              <a:rPr lang="en-US" dirty="0"/>
              <a:t>) </a:t>
            </a:r>
            <a:endParaRPr lang="en-US" dirty="0" smtClean="0"/>
          </a:p>
          <a:p>
            <a:pPr lvl="1"/>
            <a:endParaRPr 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58933242"/>
              </p:ext>
            </p:extLst>
          </p:nvPr>
        </p:nvGraphicFramePr>
        <p:xfrm>
          <a:off x="2209800" y="3124200"/>
          <a:ext cx="45720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74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Goal:  Model/Theoretical Framework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57400"/>
            <a:ext cx="4877223" cy="3127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33999" y="5443333"/>
            <a:ext cx="2796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Monforte-Royo</a:t>
            </a:r>
            <a:r>
              <a:rPr lang="en-US" dirty="0"/>
              <a:t> et al. 2012)</a:t>
            </a:r>
          </a:p>
        </p:txBody>
      </p:sp>
    </p:spTree>
    <p:extLst>
      <p:ext uri="{BB962C8B-B14F-4D97-AF65-F5344CB8AC3E}">
        <p14:creationId xmlns:p14="http://schemas.microsoft.com/office/powerpoint/2010/main" val="254330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Falling short of original vision to produce:</a:t>
            </a:r>
          </a:p>
          <a:p>
            <a:pPr lvl="1"/>
            <a:r>
              <a:rPr lang="en-US" dirty="0" smtClean="0"/>
              <a:t>Novel </a:t>
            </a:r>
            <a:r>
              <a:rPr lang="en-US" dirty="0"/>
              <a:t>interpretations and valuable insights </a:t>
            </a:r>
          </a:p>
          <a:p>
            <a:pPr lvl="1"/>
            <a:r>
              <a:rPr lang="en-US" dirty="0" smtClean="0"/>
              <a:t>New innovative wholes </a:t>
            </a:r>
            <a:r>
              <a:rPr lang="en-US" dirty="0"/>
              <a:t>that </a:t>
            </a:r>
            <a:r>
              <a:rPr lang="en-US" dirty="0" smtClean="0"/>
              <a:t>can be </a:t>
            </a:r>
            <a:r>
              <a:rPr lang="en-US" dirty="0"/>
              <a:t>used to enhance clinical practice, theory development, and policy 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55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700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Editors/Reviewers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editors/reviewers help to achieve the vision?</a:t>
            </a:r>
          </a:p>
          <a:p>
            <a:r>
              <a:rPr lang="en-US" dirty="0" smtClean="0"/>
              <a:t>What type of feedback is helpful/appropriate?</a:t>
            </a:r>
            <a:endParaRPr lang="en-US" dirty="0"/>
          </a:p>
        </p:txBody>
      </p:sp>
      <p:pic>
        <p:nvPicPr>
          <p:cNvPr id="10242" name="Picture 2" descr="C:\Users\finfgeldd\AppData\Local\Microsoft\Windows\Temporary Internet Files\Content.IE5\L4Q61L8P\MP900400015[1]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581400"/>
            <a:ext cx="3901440" cy="259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091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Encourage authors to…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6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 beyond coding </a:t>
            </a:r>
            <a:br>
              <a:rPr lang="en-US" dirty="0" smtClean="0"/>
            </a:br>
            <a:r>
              <a:rPr lang="en-US" dirty="0" smtClean="0"/>
              <a:t>and categorizing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6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Encourage authors </a:t>
            </a:r>
            <a:r>
              <a:rPr lang="en-US" dirty="0" smtClean="0"/>
              <a:t>to conduct </a:t>
            </a:r>
            <a:br>
              <a:rPr lang="en-US" dirty="0" smtClean="0"/>
            </a:br>
            <a:r>
              <a:rPr lang="en-US" u="sng" dirty="0" smtClean="0"/>
              <a:t>post-coding</a:t>
            </a:r>
            <a:r>
              <a:rPr lang="en-US" dirty="0"/>
              <a:t> </a:t>
            </a:r>
            <a:r>
              <a:rPr lang="en-US" dirty="0" smtClean="0"/>
              <a:t>analysis (Childers, 2014</a:t>
            </a:r>
            <a:r>
              <a:rPr lang="en-US" dirty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9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Fully analyze and </a:t>
            </a:r>
            <a:br>
              <a:rPr lang="en-US" dirty="0" smtClean="0"/>
            </a:br>
            <a:r>
              <a:rPr lang="en-US" dirty="0" smtClean="0"/>
              <a:t>synthesize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3600"/>
          </a:xfrm>
        </p:spPr>
        <p:txBody>
          <a:bodyPr>
            <a:normAutofit fontScale="5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Findings </a:t>
            </a:r>
            <a:r>
              <a:rPr lang="en-US" dirty="0"/>
              <a:t>that make up </a:t>
            </a:r>
            <a:r>
              <a:rPr lang="en-US" dirty="0" smtClean="0"/>
              <a:t>a meta-synthesis </a:t>
            </a:r>
            <a:r>
              <a:rPr lang="en-US" dirty="0"/>
              <a:t>database </a:t>
            </a:r>
            <a:r>
              <a:rPr lang="en-US" dirty="0" smtClean="0"/>
              <a:t>have already </a:t>
            </a:r>
            <a:r>
              <a:rPr lang="en-US" dirty="0"/>
              <a:t>been saturated within the context of the study in which they </a:t>
            </a:r>
            <a:r>
              <a:rPr lang="en-US" dirty="0" smtClean="0"/>
              <a:t>originated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Redundant saturation of existing metaphors is not a priority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Synthesizing more informative metaphors and moving them into relationship is of greater importance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Expect </a:t>
            </a:r>
            <a:r>
              <a:rPr lang="en-US" dirty="0"/>
              <a:t>more from a meta-synthesis than from a single qualitative investigation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5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Encourage authors </a:t>
            </a:r>
            <a:r>
              <a:rPr lang="en-US" dirty="0" smtClean="0"/>
              <a:t>to avoid </a:t>
            </a:r>
            <a:br>
              <a:rPr lang="en-US" dirty="0" smtClean="0"/>
            </a:br>
            <a:r>
              <a:rPr lang="en-US" dirty="0" smtClean="0"/>
              <a:t>relying solely on qualitative </a:t>
            </a:r>
            <a:br>
              <a:rPr lang="en-US" dirty="0" smtClean="0"/>
            </a:br>
            <a:r>
              <a:rPr lang="en-US" dirty="0" smtClean="0"/>
              <a:t>data analysis software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Computer assisted analysis largely results in categorization of data, not synthesis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07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Encourage authors </a:t>
            </a:r>
            <a:r>
              <a:rPr lang="en-US" dirty="0" smtClean="0"/>
              <a:t>to </a:t>
            </a:r>
            <a:br>
              <a:rPr lang="en-US" dirty="0" smtClean="0"/>
            </a:br>
            <a:r>
              <a:rPr lang="en-US" dirty="0" smtClean="0"/>
              <a:t>recognize richness of data </a:t>
            </a:r>
            <a:br>
              <a:rPr lang="en-US" dirty="0" smtClean="0"/>
            </a:br>
            <a:r>
              <a:rPr lang="en-US" dirty="0" smtClean="0"/>
              <a:t>within small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Median </a:t>
            </a:r>
            <a:r>
              <a:rPr lang="en-US" dirty="0"/>
              <a:t>sample size =</a:t>
            </a:r>
            <a:r>
              <a:rPr lang="en-US" dirty="0" smtClean="0"/>
              <a:t> 14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Inaccurate assumption that sample sizes are too small to sustain rigorous analysis and synthesis </a:t>
            </a: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Relatively </a:t>
            </a:r>
            <a:r>
              <a:rPr lang="en-US" dirty="0"/>
              <a:t>small samples </a:t>
            </a:r>
            <a:r>
              <a:rPr lang="en-US" dirty="0" smtClean="0"/>
              <a:t>will </a:t>
            </a:r>
            <a:r>
              <a:rPr lang="en-US" dirty="0"/>
              <a:t>support model </a:t>
            </a:r>
            <a:r>
              <a:rPr lang="en-US" dirty="0" smtClean="0"/>
              <a:t>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26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Assumptions Underlying </a:t>
            </a:r>
            <a:br>
              <a:rPr lang="en-US" dirty="0" smtClean="0"/>
            </a:br>
            <a:r>
              <a:rPr lang="en-US" dirty="0" smtClean="0"/>
              <a:t>Meta-synthesis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752600"/>
            <a:ext cx="4495800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Redundant </a:t>
            </a:r>
            <a:r>
              <a:rPr lang="en-US" dirty="0"/>
              <a:t>saturation of existing </a:t>
            </a:r>
            <a:r>
              <a:rPr lang="en-US" dirty="0" smtClean="0"/>
              <a:t>findings </a:t>
            </a:r>
            <a:r>
              <a:rPr lang="en-US" dirty="0"/>
              <a:t>is not a priority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Priority is to synthesize more informative </a:t>
            </a:r>
            <a:r>
              <a:rPr lang="en-US" dirty="0"/>
              <a:t>metaphors and </a:t>
            </a:r>
            <a:r>
              <a:rPr lang="en-US" dirty="0" smtClean="0"/>
              <a:t>move </a:t>
            </a:r>
            <a:r>
              <a:rPr lang="en-US" dirty="0"/>
              <a:t>them into </a:t>
            </a:r>
            <a:r>
              <a:rPr lang="en-US" dirty="0" smtClean="0"/>
              <a:t>relationship</a:t>
            </a:r>
            <a:endParaRPr lang="en-US" dirty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199" y="1752600"/>
            <a:ext cx="1292225" cy="393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508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Encourage authors to avoid relying on elaborate tables of categorized data to explicate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US" dirty="0" smtClean="0"/>
          </a:p>
          <a:p>
            <a:pPr algn="l"/>
            <a:r>
              <a:rPr lang="en-US" dirty="0" smtClean="0"/>
              <a:t>These displays do not constitute synthesized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91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Encourage authors to avoid uneven analysis and synthesis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For example, some </a:t>
            </a:r>
            <a:r>
              <a:rPr lang="en-US" dirty="0"/>
              <a:t>findings </a:t>
            </a:r>
            <a:r>
              <a:rPr lang="en-US" dirty="0" smtClean="0"/>
              <a:t>are </a:t>
            </a:r>
            <a:r>
              <a:rPr lang="en-US" dirty="0"/>
              <a:t>presented as lines of argument </a:t>
            </a:r>
            <a:r>
              <a:rPr lang="en-US" dirty="0" smtClean="0"/>
              <a:t>and </a:t>
            </a:r>
            <a:r>
              <a:rPr lang="en-US" dirty="0"/>
              <a:t>others </a:t>
            </a:r>
            <a:r>
              <a:rPr lang="en-US" dirty="0" smtClean="0"/>
              <a:t>are </a:t>
            </a:r>
            <a:r>
              <a:rPr lang="en-US" dirty="0"/>
              <a:t>presented as isolated </a:t>
            </a:r>
            <a:r>
              <a:rPr lang="en-US" dirty="0" smtClean="0"/>
              <a:t>categories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5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Encourage authors to judiciously quote from original articles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It is not likely that cherry-picking quotations (i.e., qualitative findings) will convincingly support newly synthesized meta-synthesis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1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Encourage authors to write memos</a:t>
            </a:r>
            <a:br>
              <a:rPr lang="en-US" dirty="0" smtClean="0"/>
            </a:br>
            <a:r>
              <a:rPr lang="en-US" dirty="0" smtClean="0"/>
              <a:t>and place findings into a storyline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Helps authors to identify relationships among findings, </a:t>
            </a:r>
            <a:r>
              <a:rPr lang="en-US" dirty="0"/>
              <a:t>temporality, theoretical gaps, </a:t>
            </a:r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60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Encourage authors to depict storylines in figures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Figures help to explicate relationships among findings, processes, theories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3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Encourage meta-synthesis researchers to gain greater </a:t>
            </a:r>
            <a:br>
              <a:rPr lang="en-US" dirty="0" smtClean="0"/>
            </a:br>
            <a:r>
              <a:rPr lang="en-US" dirty="0" smtClean="0"/>
              <a:t>expertise using qualitative data </a:t>
            </a:r>
            <a:br>
              <a:rPr lang="en-US" dirty="0" smtClean="0"/>
            </a:br>
            <a:r>
              <a:rPr lang="en-US" dirty="0" smtClean="0"/>
              <a:t>analysis and synthesis </a:t>
            </a:r>
            <a:r>
              <a:rPr lang="en-US" dirty="0"/>
              <a:t>methods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(Hannes &amp; </a:t>
            </a:r>
            <a:r>
              <a:rPr lang="en-US" dirty="0" err="1" smtClean="0"/>
              <a:t>Macaitis</a:t>
            </a:r>
            <a:r>
              <a:rPr lang="en-US" dirty="0" smtClean="0"/>
              <a:t>, 2012</a:t>
            </a:r>
            <a:r>
              <a:rPr lang="en-US" dirty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09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/>
              <a:t>data </a:t>
            </a:r>
            <a:r>
              <a:rPr lang="en-US" smtClean="0"/>
              <a:t>coding/categorizing </a:t>
            </a:r>
            <a:r>
              <a:rPr lang="en-US" dirty="0"/>
              <a:t>might be a worthy objective when conducting a primary qualitative research study, but given the number of primary studies that already exist prior to conducting a </a:t>
            </a:r>
            <a:r>
              <a:rPr lang="en-US" dirty="0" smtClean="0"/>
              <a:t>meta-synthesis</a:t>
            </a:r>
            <a:r>
              <a:rPr lang="en-US" dirty="0"/>
              <a:t>, it is not perceived to be a valued-added activity in the case of </a:t>
            </a:r>
            <a:r>
              <a:rPr lang="en-US" dirty="0" smtClean="0"/>
              <a:t>meta-synthesis</a:t>
            </a:r>
            <a:endParaRPr lang="en-US" dirty="0"/>
          </a:p>
          <a:p>
            <a:endParaRPr lang="en-US" dirty="0"/>
          </a:p>
        </p:txBody>
      </p:sp>
      <p:pic>
        <p:nvPicPr>
          <p:cNvPr id="4098" name="Picture 2" descr="C:\Users\finfgeldd\AppData\Local\Microsoft\Windows\Temporary Internet Files\Content.IE5\XNTBYAUC\MC90044145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799" y="4724400"/>
            <a:ext cx="1752601" cy="175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7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Scholars </a:t>
            </a:r>
            <a:r>
              <a:rPr lang="en-US" dirty="0"/>
              <a:t>predicted </a:t>
            </a:r>
            <a:r>
              <a:rPr lang="en-US" dirty="0" smtClean="0"/>
              <a:t>that meta-synthesis research would: </a:t>
            </a:r>
          </a:p>
          <a:p>
            <a:pPr lvl="1"/>
            <a:r>
              <a:rPr lang="en-US" dirty="0" smtClean="0"/>
              <a:t>Result in novel interpretations and valuable insights </a:t>
            </a:r>
          </a:p>
          <a:p>
            <a:pPr lvl="1"/>
            <a:r>
              <a:rPr lang="en-US" dirty="0" smtClean="0"/>
              <a:t>Transform qualitative findings into new wholes that could be used to enhance clinical practice, theory development, and policy formation</a:t>
            </a:r>
          </a:p>
        </p:txBody>
      </p:sp>
      <p:pic>
        <p:nvPicPr>
          <p:cNvPr id="1029" name="Picture 5" descr="C:\Users\finfgeldd\AppData\Local\Microsoft\Windows\Temporary Internet Files\Content.IE5\M39YITS4\MP90044237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04800"/>
            <a:ext cx="2133996" cy="141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63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Doubts about whether these objectives are being achieved (e.g., </a:t>
            </a:r>
            <a:r>
              <a:rPr lang="en-US" dirty="0" err="1" smtClean="0"/>
              <a:t>Sandelowski</a:t>
            </a:r>
            <a:r>
              <a:rPr lang="en-US" smtClean="0"/>
              <a:t>, 2004)</a:t>
            </a:r>
            <a:endParaRPr lang="en-US" dirty="0" smtClean="0"/>
          </a:p>
          <a:p>
            <a:r>
              <a:rPr lang="en-US" dirty="0" smtClean="0"/>
              <a:t>Personal observation</a:t>
            </a:r>
          </a:p>
          <a:p>
            <a:pPr lvl="1"/>
            <a:r>
              <a:rPr lang="en-US" dirty="0" smtClean="0"/>
              <a:t>meta-synthesis findings are under-developed</a:t>
            </a:r>
          </a:p>
          <a:p>
            <a:endParaRPr lang="en-US" dirty="0"/>
          </a:p>
        </p:txBody>
      </p:sp>
      <p:pic>
        <p:nvPicPr>
          <p:cNvPr id="1027" name="Picture 3" descr="C:\Users\finfgeldd\AppData\Local\Microsoft\Windows\Temporary Internet Files\Content.IE5\M39YITS4\MC9004344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555" y="4114800"/>
            <a:ext cx="16256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6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Investigation</a:t>
            </a:r>
            <a:endParaRPr lang="en-US" dirty="0"/>
          </a:p>
        </p:txBody>
      </p:sp>
      <p:pic>
        <p:nvPicPr>
          <p:cNvPr id="1027" name="Picture 3" descr="C:\Users\finfgeldd\AppData\Local\Microsoft\Windows\Temporary Internet Files\Content.IE5\XNTBYAUC\MC9002925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410" y="4114800"/>
            <a:ext cx="1760220" cy="92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5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types of meta-synthesis findings have been produced since </a:t>
            </a:r>
            <a:r>
              <a:rPr lang="en-US" dirty="0" err="1"/>
              <a:t>Noblit</a:t>
            </a:r>
            <a:r>
              <a:rPr lang="en-US" dirty="0"/>
              <a:t> and Hare’s (1988) methodological guidelines were </a:t>
            </a:r>
            <a:r>
              <a:rPr lang="en-US" dirty="0" smtClean="0"/>
              <a:t>published?</a:t>
            </a:r>
          </a:p>
          <a:p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types of findings should be generated in the future? </a:t>
            </a:r>
            <a:endParaRPr lang="en-US" dirty="0" smtClean="0"/>
          </a:p>
          <a:p>
            <a:r>
              <a:rPr lang="en-US" dirty="0" smtClean="0"/>
              <a:t>What can manuscript reviewers and editors do to facilitate this process?</a:t>
            </a:r>
            <a:endParaRPr lang="en-US" dirty="0"/>
          </a:p>
        </p:txBody>
      </p:sp>
      <p:pic>
        <p:nvPicPr>
          <p:cNvPr id="3077" name="Picture 5" descr="C:\Users\finfgeldd\AppData\Local\Microsoft\Windows\Temporary Internet Files\Content.IE5\T6GP0CBG\MC9003839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380849"/>
            <a:ext cx="1256998" cy="101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9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3067</TotalTime>
  <Words>1208</Words>
  <Application>Microsoft Office PowerPoint</Application>
  <PresentationFormat>On-screen Show (4:3)</PresentationFormat>
  <Paragraphs>208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Office Theme</vt:lpstr>
      <vt:lpstr>1_Office Theme</vt:lpstr>
      <vt:lpstr>Meta-synthesis Findings:   Potential versus Reality  Deborah Finfgeld-Connett, PhD, RN, FAAN</vt:lpstr>
      <vt:lpstr>Meta-synthesis Definition</vt:lpstr>
      <vt:lpstr>Background</vt:lpstr>
      <vt:lpstr>Assumptions Underlying  Meta-synthesis</vt:lpstr>
      <vt:lpstr>Assumptions Underlying  Meta-synthesis</vt:lpstr>
      <vt:lpstr>PowerPoint Presentation</vt:lpstr>
      <vt:lpstr>Problem</vt:lpstr>
      <vt:lpstr>Investigation</vt:lpstr>
      <vt:lpstr>Questions </vt:lpstr>
      <vt:lpstr>Methods</vt:lpstr>
      <vt:lpstr>Data Source</vt:lpstr>
      <vt:lpstr>Data Collection</vt:lpstr>
      <vt:lpstr>Data Collection</vt:lpstr>
      <vt:lpstr>Data Collection</vt:lpstr>
      <vt:lpstr>Data Collection</vt:lpstr>
      <vt:lpstr>Data Collection</vt:lpstr>
      <vt:lpstr>Data Collection</vt:lpstr>
      <vt:lpstr>Data Extraction</vt:lpstr>
      <vt:lpstr>Data Analysis</vt:lpstr>
      <vt:lpstr>Results</vt:lpstr>
      <vt:lpstr>Sample Attributes</vt:lpstr>
      <vt:lpstr>Sample Attributes</vt:lpstr>
      <vt:lpstr>Two Types of Meta-synthesis Findings</vt:lpstr>
      <vt:lpstr>Isolated Findings</vt:lpstr>
      <vt:lpstr>Isolated Findings</vt:lpstr>
      <vt:lpstr>Isolated findings are okay if…</vt:lpstr>
      <vt:lpstr>Example of Isolated Findings </vt:lpstr>
      <vt:lpstr> Example of Reciprocal Translations </vt:lpstr>
      <vt:lpstr> Which is more meaningful? </vt:lpstr>
      <vt:lpstr>Findings in Relationship</vt:lpstr>
      <vt:lpstr>Findings in Relationship</vt:lpstr>
      <vt:lpstr>Non-dynamic Relationships</vt:lpstr>
      <vt:lpstr>Dynamic Relationships</vt:lpstr>
      <vt:lpstr>Uni-directional Relationships </vt:lpstr>
      <vt:lpstr>Uni-directional Relationships r/t Self-administration of Medication</vt:lpstr>
      <vt:lpstr>Bi-directional Relationships </vt:lpstr>
      <vt:lpstr>Example:  Complex Relationships  </vt:lpstr>
      <vt:lpstr>Complex Relationships</vt:lpstr>
      <vt:lpstr>  Counter Concepts   </vt:lpstr>
      <vt:lpstr>  Paradoxical Relationships  </vt:lpstr>
      <vt:lpstr>Goal:  Model/Theoretical Framework</vt:lpstr>
      <vt:lpstr>Conclusion</vt:lpstr>
      <vt:lpstr>Questions for Editors/Reviewers</vt:lpstr>
      <vt:lpstr>Encourage authors to…</vt:lpstr>
      <vt:lpstr>Go beyond coding  and categorizing</vt:lpstr>
      <vt:lpstr>Encourage authors to conduct  post-coding analysis (Childers, 2014) </vt:lpstr>
      <vt:lpstr>Fully analyze and  synthesize the data</vt:lpstr>
      <vt:lpstr>Encourage authors to avoid  relying solely on qualitative  data analysis software </vt:lpstr>
      <vt:lpstr>Encourage authors to  recognize richness of data  within small samples</vt:lpstr>
      <vt:lpstr>Encourage authors to avoid relying on elaborate tables of categorized data to explicate results</vt:lpstr>
      <vt:lpstr>Encourage authors to avoid uneven analysis and synthesis of data</vt:lpstr>
      <vt:lpstr>Encourage authors to judiciously quote from original articles</vt:lpstr>
      <vt:lpstr>Encourage authors to write memos and place findings into a storyline</vt:lpstr>
      <vt:lpstr>Encourage authors to depict storylines in figures</vt:lpstr>
      <vt:lpstr>Encourage meta-synthesis researchers to gain greater  expertise using qualitative data  analysis and synthesis methods  (Hannes &amp; Macaitis, 2012) </vt:lpstr>
      <vt:lpstr>Take Home Message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MUSSON</dc:creator>
  <cp:lastModifiedBy>Leslie</cp:lastModifiedBy>
  <cp:revision>167</cp:revision>
  <dcterms:created xsi:type="dcterms:W3CDTF">2014-05-22T20:58:22Z</dcterms:created>
  <dcterms:modified xsi:type="dcterms:W3CDTF">2014-08-08T14:07:19Z</dcterms:modified>
</cp:coreProperties>
</file>