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37B5-E9CC-4D5C-A3C1-45EB65F42C65}" type="datetimeFigureOut">
              <a:rPr lang="en-AU" smtClean="0"/>
              <a:t>27/03/2017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A1CE-F55B-47A3-AD76-6F04273AA8A7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55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37B5-E9CC-4D5C-A3C1-45EB65F42C65}" type="datetimeFigureOut">
              <a:rPr lang="en-AU" smtClean="0"/>
              <a:t>27/03/2017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A1CE-F55B-47A3-AD76-6F04273AA8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902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37B5-E9CC-4D5C-A3C1-45EB65F42C65}" type="datetimeFigureOut">
              <a:rPr lang="en-AU" smtClean="0"/>
              <a:t>27/03/2017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A1CE-F55B-47A3-AD76-6F04273AA8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415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37B5-E9CC-4D5C-A3C1-45EB65F42C65}" type="datetimeFigureOut">
              <a:rPr lang="en-AU" smtClean="0"/>
              <a:t>27/03/2017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A1CE-F55B-47A3-AD76-6F04273AA8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803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37B5-E9CC-4D5C-A3C1-45EB65F42C65}" type="datetimeFigureOut">
              <a:rPr lang="en-AU" smtClean="0"/>
              <a:t>27/03/2017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A1CE-F55B-47A3-AD76-6F04273AA8A7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37B5-E9CC-4D5C-A3C1-45EB65F42C65}" type="datetimeFigureOut">
              <a:rPr lang="en-AU" smtClean="0"/>
              <a:t>27/03/2017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A1CE-F55B-47A3-AD76-6F04273AA8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28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37B5-E9CC-4D5C-A3C1-45EB65F42C65}" type="datetimeFigureOut">
              <a:rPr lang="en-AU" smtClean="0"/>
              <a:t>27/03/2017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A1CE-F55B-47A3-AD76-6F04273AA8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071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37B5-E9CC-4D5C-A3C1-45EB65F42C65}" type="datetimeFigureOut">
              <a:rPr lang="en-AU" smtClean="0"/>
              <a:t>27/03/2017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A1CE-F55B-47A3-AD76-6F04273AA8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098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37B5-E9CC-4D5C-A3C1-45EB65F42C65}" type="datetimeFigureOut">
              <a:rPr lang="en-AU" smtClean="0"/>
              <a:t>27/03/2017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A1CE-F55B-47A3-AD76-6F04273AA8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533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E2737B5-E9CC-4D5C-A3C1-45EB65F42C65}" type="datetimeFigureOut">
              <a:rPr lang="en-AU" smtClean="0"/>
              <a:t>27/03/2017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8CA1CE-F55B-47A3-AD76-6F04273AA8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282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37B5-E9CC-4D5C-A3C1-45EB65F42C65}" type="datetimeFigureOut">
              <a:rPr lang="en-AU" smtClean="0"/>
              <a:t>27/03/2017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A1CE-F55B-47A3-AD76-6F04273AA8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021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E2737B5-E9CC-4D5C-A3C1-45EB65F42C65}" type="datetimeFigureOut">
              <a:rPr lang="en-AU" smtClean="0"/>
              <a:t>27/03/2017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C8CA1CE-F55B-47A3-AD76-6F04273AA8A7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4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ED433M-perspectives%20from%20the%20literature%20on%20teaching%20and%20learning/variation%20of%20university%20teacher%20way.pd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79407" y="613186"/>
            <a:ext cx="73631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Read the following  &amp; perform the open discussion on the contents in Page 6</a:t>
            </a:r>
          </a:p>
          <a:p>
            <a:endParaRPr lang="en-AU" dirty="0"/>
          </a:p>
          <a:p>
            <a:r>
              <a:rPr lang="en-AU" dirty="0" smtClean="0">
                <a:hlinkClick r:id="rId2" action="ppaction://hlinkfile"/>
              </a:rPr>
              <a:t>variation of university teacher way.pdf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19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0709" y="488488"/>
            <a:ext cx="100332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b="0" i="0" u="none" strike="noStrike" baseline="0" dirty="0" smtClean="0">
                <a:latin typeface="Arial" panose="020B0604020202020204" pitchFamily="34" charset="0"/>
              </a:rPr>
              <a:t>Reflective Teaching</a:t>
            </a:r>
          </a:p>
          <a:p>
            <a:endParaRPr lang="en-AU" sz="2000" b="0" i="0" u="none" strike="noStrike" baseline="0" dirty="0" smtClean="0">
              <a:latin typeface="Arial" panose="020B0604020202020204" pitchFamily="34" charset="0"/>
            </a:endParaRPr>
          </a:p>
          <a:p>
            <a:r>
              <a:rPr lang="en-AU" sz="2400" b="0" i="0" u="none" strike="noStrike" baseline="0" dirty="0" smtClean="0">
                <a:latin typeface="Goudy"/>
              </a:rPr>
              <a:t>Reflection is a process of self-examination and</a:t>
            </a:r>
            <a:r>
              <a:rPr lang="en-AU" sz="2400" b="0" i="0" u="none" strike="noStrike" dirty="0" smtClean="0">
                <a:latin typeface="Goudy"/>
              </a:rPr>
              <a:t> </a:t>
            </a:r>
            <a:r>
              <a:rPr lang="en-AU" sz="2400" b="0" i="0" u="none" strike="noStrike" baseline="0" dirty="0" smtClean="0">
                <a:latin typeface="Goudy"/>
              </a:rPr>
              <a:t>self-evaluation in which effective educators</a:t>
            </a:r>
            <a:r>
              <a:rPr lang="en-AU" sz="2400" b="0" i="0" u="none" strike="noStrike" dirty="0" smtClean="0">
                <a:latin typeface="Goudy"/>
              </a:rPr>
              <a:t> </a:t>
            </a:r>
            <a:r>
              <a:rPr lang="en-AU" sz="2400" b="0" i="0" u="none" strike="noStrike" baseline="0" dirty="0" smtClean="0">
                <a:latin typeface="Goudy"/>
              </a:rPr>
              <a:t>regularly engage to improve their professional</a:t>
            </a:r>
            <a:r>
              <a:rPr lang="en-AU" sz="2400" b="0" i="0" u="none" strike="noStrike" dirty="0" smtClean="0">
                <a:latin typeface="Goudy"/>
              </a:rPr>
              <a:t> </a:t>
            </a:r>
            <a:r>
              <a:rPr lang="en-AU" sz="2400" b="0" i="0" u="none" strike="noStrike" baseline="0" dirty="0" smtClean="0">
                <a:latin typeface="Goudy"/>
              </a:rPr>
              <a:t>practices. </a:t>
            </a:r>
          </a:p>
          <a:p>
            <a:endParaRPr lang="en-AU" sz="2400" dirty="0">
              <a:latin typeface="Goudy"/>
            </a:endParaRPr>
          </a:p>
          <a:p>
            <a:r>
              <a:rPr lang="en-AU" sz="2400" b="0" i="0" u="none" strike="noStrike" baseline="0" dirty="0" smtClean="0">
                <a:latin typeface="Goudy"/>
              </a:rPr>
              <a:t>The roots of reflective teaching</a:t>
            </a:r>
            <a:r>
              <a:rPr lang="en-AU" sz="2400" b="0" i="0" u="none" strike="noStrike" dirty="0" smtClean="0">
                <a:latin typeface="Goudy"/>
              </a:rPr>
              <a:t> </a:t>
            </a:r>
            <a:r>
              <a:rPr lang="en-AU" sz="2400" b="0" i="0" u="none" strike="noStrike" baseline="0" dirty="0" smtClean="0">
                <a:latin typeface="Goudy"/>
              </a:rPr>
              <a:t>are historically evident in the works of John</a:t>
            </a:r>
            <a:r>
              <a:rPr lang="en-AU" sz="2400" b="0" i="0" u="none" strike="noStrike" dirty="0" smtClean="0">
                <a:latin typeface="Goudy"/>
              </a:rPr>
              <a:t> </a:t>
            </a:r>
            <a:r>
              <a:rPr lang="en-AU" sz="2400" b="0" i="0" u="none" strike="noStrike" baseline="0" dirty="0" smtClean="0">
                <a:latin typeface="Goudy"/>
              </a:rPr>
              <a:t>Dewey (1933, 1938), who maintained that</a:t>
            </a:r>
            <a:r>
              <a:rPr lang="en-AU" sz="2400" b="0" i="0" u="none" strike="noStrike" dirty="0" smtClean="0">
                <a:latin typeface="Goudy"/>
              </a:rPr>
              <a:t> </a:t>
            </a:r>
            <a:r>
              <a:rPr lang="en-AU" sz="2400" b="0" i="0" u="none" strike="noStrike" baseline="0" dirty="0" smtClean="0">
                <a:latin typeface="Goudy"/>
              </a:rPr>
              <a:t>reflection is an important aspect of learning</a:t>
            </a:r>
            <a:r>
              <a:rPr lang="en-AU" sz="2400" b="0" i="0" u="none" strike="noStrike" dirty="0" smtClean="0">
                <a:latin typeface="Goudy"/>
              </a:rPr>
              <a:t> </a:t>
            </a:r>
            <a:r>
              <a:rPr lang="en-AU" sz="2400" b="0" i="0" u="none" strike="noStrike" baseline="0" dirty="0" smtClean="0">
                <a:latin typeface="Goudy"/>
              </a:rPr>
              <a:t>from experience. </a:t>
            </a:r>
          </a:p>
          <a:p>
            <a:endParaRPr lang="en-AU" sz="2400" dirty="0">
              <a:latin typeface="Goudy"/>
            </a:endParaRPr>
          </a:p>
          <a:p>
            <a:r>
              <a:rPr lang="en-AU" sz="2400" b="0" i="0" u="none" strike="noStrike" baseline="0" dirty="0" smtClean="0">
                <a:latin typeface="Goudy"/>
              </a:rPr>
              <a:t>Reflective thinking leads</a:t>
            </a:r>
            <a:r>
              <a:rPr lang="en-AU" sz="2400" b="0" i="0" u="none" strike="noStrike" dirty="0" smtClean="0">
                <a:latin typeface="Goudy"/>
              </a:rPr>
              <a:t> </a:t>
            </a:r>
            <a:r>
              <a:rPr lang="en-AU" sz="2400" b="0" i="0" u="none" strike="noStrike" baseline="0" dirty="0" smtClean="0">
                <a:latin typeface="Goudy"/>
              </a:rPr>
              <a:t>educators to act deliberately and intentionally</a:t>
            </a:r>
            <a:r>
              <a:rPr lang="en-AU" sz="2400" b="0" i="0" u="none" strike="noStrike" dirty="0" smtClean="0">
                <a:latin typeface="Goudy"/>
              </a:rPr>
              <a:t> </a:t>
            </a:r>
            <a:r>
              <a:rPr lang="en-AU" sz="2400" b="0" i="0" u="none" strike="noStrike" baseline="0" dirty="0" smtClean="0">
                <a:latin typeface="Goudy"/>
              </a:rPr>
              <a:t>rather than randomly and reactively.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20543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6315" y="246419"/>
            <a:ext cx="96137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b="0" i="0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Critical Reflection</a:t>
            </a:r>
          </a:p>
          <a:p>
            <a:endParaRPr lang="en-AU" sz="2000" b="0" i="0" u="none" strike="noStrike" baseline="0" dirty="0" smtClean="0">
              <a:latin typeface="Arial" panose="020B0604020202020204" pitchFamily="34" charset="0"/>
            </a:endParaRPr>
          </a:p>
          <a:p>
            <a:r>
              <a:rPr lang="en-AU" sz="2000" b="0" i="0" u="none" strike="noStrike" baseline="0" dirty="0" smtClean="0">
                <a:latin typeface="Goudy"/>
              </a:rPr>
              <a:t>After our class discussion, students write reflective</a:t>
            </a:r>
            <a:r>
              <a:rPr lang="en-AU" sz="2000" b="0" i="0" u="none" strike="noStrike" dirty="0" smtClean="0">
                <a:latin typeface="Goudy"/>
              </a:rPr>
              <a:t> </a:t>
            </a:r>
            <a:r>
              <a:rPr lang="en-AU" sz="2000" b="0" i="0" u="none" strike="noStrike" baseline="0" dirty="0" smtClean="0">
                <a:latin typeface="Goudy"/>
              </a:rPr>
              <a:t>journals on each reading assignment.</a:t>
            </a:r>
          </a:p>
          <a:p>
            <a:endParaRPr lang="en-AU" sz="2000" b="0" i="0" u="none" strike="noStrike" baseline="0" dirty="0" smtClean="0">
              <a:latin typeface="Goudy"/>
            </a:endParaRPr>
          </a:p>
          <a:p>
            <a:r>
              <a:rPr lang="en-AU" sz="2000" b="0" i="0" u="none" strike="noStrike" baseline="0" dirty="0" smtClean="0">
                <a:latin typeface="Goudy"/>
              </a:rPr>
              <a:t>In their reflections, they must show what new</a:t>
            </a:r>
            <a:r>
              <a:rPr lang="en-AU" sz="2000" b="0" i="0" u="none" strike="noStrike" dirty="0" smtClean="0">
                <a:latin typeface="Goudy"/>
              </a:rPr>
              <a:t> </a:t>
            </a:r>
            <a:r>
              <a:rPr lang="en-AU" sz="2000" b="0" i="0" u="none" strike="noStrike" baseline="0" dirty="0" smtClean="0">
                <a:latin typeface="Goudy"/>
              </a:rPr>
              <a:t>knowledge they learned, and they must discuss</a:t>
            </a:r>
            <a:r>
              <a:rPr lang="en-AU" sz="2000" b="0" i="0" u="none" strike="noStrike" dirty="0" smtClean="0">
                <a:latin typeface="Goudy"/>
              </a:rPr>
              <a:t> </a:t>
            </a:r>
            <a:r>
              <a:rPr lang="en-AU" sz="2000" b="0" i="0" u="none" strike="noStrike" baseline="0" dirty="0" smtClean="0">
                <a:latin typeface="Goudy"/>
              </a:rPr>
              <a:t>how they will apply their understandings in</a:t>
            </a:r>
            <a:r>
              <a:rPr lang="en-AU" sz="2000" b="0" i="0" u="none" strike="noStrike" dirty="0" smtClean="0">
                <a:latin typeface="Goudy"/>
              </a:rPr>
              <a:t> </a:t>
            </a:r>
            <a:r>
              <a:rPr lang="en-AU" sz="2000" b="0" i="0" u="none" strike="noStrike" baseline="0" dirty="0" smtClean="0">
                <a:latin typeface="Goudy"/>
              </a:rPr>
              <a:t>their field placement.</a:t>
            </a:r>
            <a:endParaRPr lang="en-AU" sz="2000" dirty="0"/>
          </a:p>
        </p:txBody>
      </p:sp>
      <p:sp>
        <p:nvSpPr>
          <p:cNvPr id="3" name="Rectangle 2"/>
          <p:cNvSpPr/>
          <p:nvPr/>
        </p:nvSpPr>
        <p:spPr>
          <a:xfrm>
            <a:off x="326315" y="2734051"/>
            <a:ext cx="977511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b="0" i="0" u="none" strike="noStrike" baseline="0" dirty="0" smtClean="0">
                <a:latin typeface="Goudy"/>
              </a:rPr>
              <a:t>Reflective thinking is a multifaceted process.</a:t>
            </a:r>
            <a:r>
              <a:rPr lang="en-AU" sz="2000" b="0" i="0" u="none" strike="noStrike" dirty="0" smtClean="0">
                <a:latin typeface="Goudy"/>
              </a:rPr>
              <a:t> </a:t>
            </a:r>
            <a:r>
              <a:rPr lang="en-AU" sz="2000" b="0" i="0" u="none" strike="noStrike" baseline="0" dirty="0" smtClean="0">
                <a:latin typeface="Goudy"/>
              </a:rPr>
              <a:t>It is an analysis of classroom events</a:t>
            </a:r>
            <a:r>
              <a:rPr lang="en-AU" sz="2000" b="0" i="0" u="none" strike="noStrike" dirty="0" smtClean="0">
                <a:latin typeface="Goudy"/>
              </a:rPr>
              <a:t> </a:t>
            </a:r>
            <a:r>
              <a:rPr lang="en-AU" sz="2000" b="0" i="0" u="none" strike="noStrike" baseline="0" dirty="0" smtClean="0">
                <a:latin typeface="Goudy"/>
              </a:rPr>
              <a:t>and circumstances. By virtue of its complexity,</a:t>
            </a:r>
            <a:r>
              <a:rPr lang="en-AU" sz="2000" b="0" i="0" u="none" strike="noStrike" dirty="0" smtClean="0">
                <a:latin typeface="Goudy"/>
              </a:rPr>
              <a:t> </a:t>
            </a:r>
            <a:r>
              <a:rPr lang="en-AU" sz="2000" b="0" i="0" u="none" strike="noStrike" baseline="0" dirty="0" smtClean="0">
                <a:latin typeface="Goudy"/>
              </a:rPr>
              <a:t>the task of teaching requires constant</a:t>
            </a:r>
            <a:r>
              <a:rPr lang="en-AU" sz="2000" b="0" i="0" u="none" strike="noStrike" dirty="0" smtClean="0">
                <a:latin typeface="Goudy"/>
              </a:rPr>
              <a:t> </a:t>
            </a:r>
            <a:r>
              <a:rPr lang="en-AU" sz="2000" b="0" i="0" u="none" strike="noStrike" baseline="0" dirty="0" smtClean="0">
                <a:latin typeface="Goudy"/>
              </a:rPr>
              <a:t>and continual classroom observation,</a:t>
            </a:r>
            <a:r>
              <a:rPr lang="en-AU" sz="2000" b="0" i="0" u="none" strike="noStrike" dirty="0" smtClean="0">
                <a:latin typeface="Goudy"/>
              </a:rPr>
              <a:t> </a:t>
            </a:r>
            <a:r>
              <a:rPr lang="en-AU" sz="2000" b="0" i="0" u="none" strike="noStrike" baseline="0" dirty="0" smtClean="0">
                <a:latin typeface="Goudy"/>
              </a:rPr>
              <a:t>evaluation, and subsequent action.</a:t>
            </a:r>
          </a:p>
          <a:p>
            <a:endParaRPr lang="en-AU" sz="2000" b="0" i="0" u="none" strike="noStrike" baseline="0" dirty="0" smtClean="0">
              <a:latin typeface="Goudy"/>
            </a:endParaRPr>
          </a:p>
          <a:p>
            <a:r>
              <a:rPr lang="en-AU" sz="2000" b="0" i="0" u="none" strike="noStrike" baseline="0" dirty="0" smtClean="0">
                <a:latin typeface="Goudy"/>
              </a:rPr>
              <a:t>To be an effective teacher, it is not enough</a:t>
            </a:r>
            <a:r>
              <a:rPr lang="en-AU" sz="2000" b="0" i="0" u="none" strike="noStrike" dirty="0" smtClean="0">
                <a:latin typeface="Goudy"/>
              </a:rPr>
              <a:t> </a:t>
            </a:r>
            <a:r>
              <a:rPr lang="en-AU" sz="2000" b="0" i="0" u="none" strike="noStrike" baseline="0" dirty="0" smtClean="0">
                <a:latin typeface="Goudy"/>
              </a:rPr>
              <a:t>to be able to recognize what happens in</a:t>
            </a:r>
            <a:r>
              <a:rPr lang="en-AU" sz="2000" b="0" i="0" u="none" strike="noStrike" dirty="0" smtClean="0">
                <a:latin typeface="Goudy"/>
              </a:rPr>
              <a:t> </a:t>
            </a:r>
            <a:r>
              <a:rPr lang="en-AU" sz="2000" b="0" i="0" u="none" strike="noStrike" baseline="0" dirty="0" smtClean="0">
                <a:latin typeface="Goudy"/>
              </a:rPr>
              <a:t>the classroom. Rather, it is imperative to</a:t>
            </a:r>
            <a:r>
              <a:rPr lang="en-AU" sz="2000" b="0" i="0" u="none" strike="noStrike" dirty="0" smtClean="0">
                <a:latin typeface="Goudy"/>
              </a:rPr>
              <a:t> </a:t>
            </a:r>
            <a:r>
              <a:rPr lang="en-AU" sz="2000" b="0" i="0" u="none" strike="noStrike" baseline="0" dirty="0" smtClean="0">
                <a:latin typeface="Goudy"/>
              </a:rPr>
              <a:t>understand the “whys” “</a:t>
            </a:r>
            <a:r>
              <a:rPr lang="en-AU" sz="2000" b="0" i="0" u="none" strike="noStrike" baseline="0" dirty="0" err="1" smtClean="0">
                <a:latin typeface="Goudy"/>
              </a:rPr>
              <a:t>hows</a:t>
            </a:r>
            <a:r>
              <a:rPr lang="en-AU" sz="2000" b="0" i="0" u="none" strike="noStrike" baseline="0" dirty="0" smtClean="0">
                <a:latin typeface="Goudy"/>
              </a:rPr>
              <a:t>,” and “what</a:t>
            </a:r>
            <a:r>
              <a:rPr lang="en-AU" sz="2000" b="0" i="0" u="none" strike="noStrike" dirty="0" smtClean="0">
                <a:latin typeface="Goudy"/>
              </a:rPr>
              <a:t> </a:t>
            </a:r>
            <a:r>
              <a:rPr lang="en-AU" sz="2000" b="0" i="0" u="none" strike="noStrike" baseline="0" dirty="0" smtClean="0">
                <a:latin typeface="Goudy"/>
              </a:rPr>
              <a:t>if’s” as well. </a:t>
            </a:r>
          </a:p>
          <a:p>
            <a:endParaRPr lang="en-AU" sz="2000" dirty="0">
              <a:latin typeface="Goudy"/>
            </a:endParaRPr>
          </a:p>
          <a:p>
            <a:r>
              <a:rPr lang="en-AU" sz="2000" b="0" i="0" u="none" strike="noStrike" baseline="0" dirty="0" smtClean="0">
                <a:latin typeface="Goudy"/>
              </a:rPr>
              <a:t>This understanding comes</a:t>
            </a:r>
            <a:r>
              <a:rPr lang="en-AU" sz="2000" b="0" i="0" u="none" strike="noStrike" dirty="0" smtClean="0">
                <a:latin typeface="Goudy"/>
              </a:rPr>
              <a:t> </a:t>
            </a:r>
            <a:r>
              <a:rPr lang="en-AU" sz="2000" b="0" i="0" u="none" strike="noStrike" baseline="0" dirty="0" smtClean="0">
                <a:latin typeface="Goudy"/>
              </a:rPr>
              <a:t>through the consistent practice of reflective</a:t>
            </a:r>
          </a:p>
          <a:p>
            <a:r>
              <a:rPr lang="en-AU" sz="2000" b="0" i="0" u="none" strike="noStrike" baseline="0" dirty="0" smtClean="0">
                <a:latin typeface="Goudy"/>
              </a:rPr>
              <a:t>thinking. (McKnight, 2002, p. 1)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4263702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4956" y="647775"/>
            <a:ext cx="98611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>
                <a:solidFill>
                  <a:srgbClr val="FF0000"/>
                </a:solidFill>
                <a:latin typeface="Goudy"/>
              </a:rPr>
              <a:t>A</a:t>
            </a:r>
            <a:r>
              <a:rPr lang="en-AU" sz="2000" b="0" i="0" u="none" strike="noStrike" baseline="0" dirty="0" smtClean="0">
                <a:solidFill>
                  <a:srgbClr val="FF0000"/>
                </a:solidFill>
                <a:latin typeface="Goudy"/>
              </a:rPr>
              <a:t> reflective teacher asks</a:t>
            </a:r>
          </a:p>
          <a:p>
            <a:r>
              <a:rPr lang="en-AU" sz="2000" b="0" i="0" u="none" strike="noStrike" baseline="0" dirty="0" smtClean="0">
                <a:solidFill>
                  <a:srgbClr val="FF0000"/>
                </a:solidFill>
                <a:latin typeface="Goudy"/>
              </a:rPr>
              <a:t>(Ryan &amp; Cooper, 2006):</a:t>
            </a:r>
          </a:p>
          <a:p>
            <a:endParaRPr lang="en-AU" sz="2000" b="0" i="0" u="none" strike="noStrike" baseline="0" dirty="0" smtClean="0">
              <a:latin typeface="Goudy"/>
            </a:endParaRPr>
          </a:p>
          <a:p>
            <a:r>
              <a:rPr lang="en-AU" sz="2000" b="0" i="0" u="none" strike="noStrike" baseline="0" dirty="0" smtClean="0">
                <a:latin typeface="Goudy"/>
              </a:rPr>
              <a:t>• What am I doing and why?</a:t>
            </a:r>
          </a:p>
          <a:p>
            <a:r>
              <a:rPr lang="en-AU" sz="2000" b="0" i="0" u="none" strike="noStrike" baseline="0" dirty="0" smtClean="0">
                <a:latin typeface="Goudy"/>
              </a:rPr>
              <a:t>• How can I better meet my students’</a:t>
            </a:r>
            <a:r>
              <a:rPr lang="en-AU" sz="2000" b="0" i="0" u="none" strike="noStrike" dirty="0" smtClean="0">
                <a:latin typeface="Goudy"/>
              </a:rPr>
              <a:t> </a:t>
            </a:r>
            <a:r>
              <a:rPr lang="en-AU" sz="2000" b="0" i="0" u="none" strike="noStrike" baseline="0" dirty="0" smtClean="0">
                <a:latin typeface="Goudy"/>
              </a:rPr>
              <a:t>needs?</a:t>
            </a:r>
          </a:p>
          <a:p>
            <a:r>
              <a:rPr lang="en-AU" sz="2000" b="0" i="0" u="none" strike="noStrike" baseline="0" dirty="0" smtClean="0">
                <a:latin typeface="Goudy"/>
              </a:rPr>
              <a:t>• What options are available?</a:t>
            </a:r>
          </a:p>
          <a:p>
            <a:r>
              <a:rPr lang="en-AU" sz="2000" b="0" i="0" u="none" strike="noStrike" baseline="0" dirty="0" smtClean="0">
                <a:latin typeface="Goudy"/>
              </a:rPr>
              <a:t>• How can I encourage more involvement</a:t>
            </a:r>
            <a:r>
              <a:rPr lang="en-AU" sz="2000" b="0" i="0" u="none" strike="noStrike" dirty="0" smtClean="0">
                <a:latin typeface="Goudy"/>
              </a:rPr>
              <a:t> </a:t>
            </a:r>
            <a:r>
              <a:rPr lang="en-AU" sz="2000" b="0" i="0" u="none" strike="noStrike" baseline="0" dirty="0" smtClean="0">
                <a:latin typeface="Goudy"/>
              </a:rPr>
              <a:t>or learning on the part of the</a:t>
            </a:r>
            <a:r>
              <a:rPr lang="en-AU" sz="2000" b="0" i="0" u="none" strike="noStrike" dirty="0" smtClean="0">
                <a:latin typeface="Goudy"/>
              </a:rPr>
              <a:t> </a:t>
            </a:r>
            <a:r>
              <a:rPr lang="en-AU" sz="2000" b="0" i="0" u="none" strike="noStrike" baseline="0" dirty="0" smtClean="0">
                <a:latin typeface="Goudy"/>
              </a:rPr>
              <a:t>students?</a:t>
            </a:r>
          </a:p>
          <a:p>
            <a:r>
              <a:rPr lang="en-AU" sz="2000" b="0" i="0" u="none" strike="noStrike" baseline="0" dirty="0" smtClean="0">
                <a:latin typeface="Goudy"/>
              </a:rPr>
              <a:t>• Have I considered my own values as a</a:t>
            </a:r>
            <a:r>
              <a:rPr lang="en-AU" sz="2000" b="0" i="0" u="none" strike="noStrike" dirty="0" smtClean="0">
                <a:latin typeface="Goudy"/>
              </a:rPr>
              <a:t> </a:t>
            </a:r>
            <a:r>
              <a:rPr lang="en-AU" sz="2000" b="0" i="0" u="none" strike="noStrike" baseline="0" dirty="0" smtClean="0">
                <a:latin typeface="Goudy"/>
              </a:rPr>
              <a:t>professional and my comfort level in</a:t>
            </a:r>
          </a:p>
          <a:p>
            <a:r>
              <a:rPr lang="en-AU" sz="2000" b="0" i="0" u="none" strike="noStrike" baseline="0" dirty="0" smtClean="0">
                <a:latin typeface="Goudy"/>
              </a:rPr>
              <a:t>acting on those values?</a:t>
            </a:r>
          </a:p>
          <a:p>
            <a:r>
              <a:rPr lang="en-AU" sz="2000" b="0" i="0" u="none" strike="noStrike" baseline="0" dirty="0" smtClean="0">
                <a:latin typeface="Goudy"/>
              </a:rPr>
              <a:t>• What conscious choice can I make to</a:t>
            </a:r>
            <a:r>
              <a:rPr lang="en-AU" sz="2000" b="0" i="0" u="none" strike="noStrike" dirty="0" smtClean="0">
                <a:latin typeface="Goudy"/>
              </a:rPr>
              <a:t> </a:t>
            </a:r>
            <a:r>
              <a:rPr lang="en-AU" sz="2000" b="0" i="0" u="none" strike="noStrike" baseline="0" dirty="0" smtClean="0">
                <a:latin typeface="Goudy"/>
              </a:rPr>
              <a:t>make a difference?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727514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5406" y="300789"/>
            <a:ext cx="11066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0" i="1" u="none" strike="noStrike" baseline="0" dirty="0" smtClean="0">
                <a:solidFill>
                  <a:srgbClr val="FF0000"/>
                </a:solidFill>
                <a:latin typeface="Goudy-Italic"/>
              </a:rPr>
              <a:t>Selected reading assignments</a:t>
            </a:r>
            <a:r>
              <a:rPr lang="en-AU" sz="2400" b="0" i="0" u="none" strike="noStrike" baseline="0" dirty="0" smtClean="0">
                <a:solidFill>
                  <a:srgbClr val="7030A0"/>
                </a:solidFill>
                <a:latin typeface="Goudy"/>
              </a:rPr>
              <a:t>. Contextualized</a:t>
            </a:r>
            <a:r>
              <a:rPr lang="en-AU" sz="2400" b="0" i="0" u="none" strike="noStrike" dirty="0" smtClean="0">
                <a:solidFill>
                  <a:srgbClr val="7030A0"/>
                </a:solidFill>
                <a:latin typeface="Goudy"/>
              </a:rPr>
              <a:t> </a:t>
            </a:r>
            <a:r>
              <a:rPr lang="en-AU" sz="2400" b="0" i="0" u="none" strike="noStrike" baseline="0" dirty="0" smtClean="0">
                <a:solidFill>
                  <a:srgbClr val="7030A0"/>
                </a:solidFill>
                <a:latin typeface="Goudy"/>
              </a:rPr>
              <a:t>reflection requires that students work on reflective</a:t>
            </a:r>
            <a:r>
              <a:rPr lang="en-AU" sz="2400" b="0" i="0" u="none" strike="noStrike" dirty="0" smtClean="0">
                <a:solidFill>
                  <a:srgbClr val="7030A0"/>
                </a:solidFill>
                <a:latin typeface="Goudy"/>
              </a:rPr>
              <a:t> </a:t>
            </a:r>
            <a:r>
              <a:rPr lang="en-AU" sz="2400" b="0" i="0" u="none" strike="noStrike" baseline="0" dirty="0" smtClean="0">
                <a:solidFill>
                  <a:srgbClr val="7030A0"/>
                </a:solidFill>
                <a:latin typeface="Goudy"/>
              </a:rPr>
              <a:t>practices within the pedagogies of focus—</a:t>
            </a:r>
            <a:r>
              <a:rPr lang="en-AU" sz="2400" b="0" i="0" u="none" strike="noStrike" dirty="0" smtClean="0">
                <a:solidFill>
                  <a:srgbClr val="7030A0"/>
                </a:solidFill>
                <a:latin typeface="Goudy"/>
              </a:rPr>
              <a:t> </a:t>
            </a:r>
            <a:r>
              <a:rPr lang="en-AU" sz="2400" b="0" i="0" u="none" strike="noStrike" baseline="0" dirty="0" smtClean="0">
                <a:solidFill>
                  <a:srgbClr val="7030A0"/>
                </a:solidFill>
                <a:latin typeface="Goudy"/>
              </a:rPr>
              <a:t>in this case, mathematics and science.</a:t>
            </a:r>
            <a:endParaRPr lang="en-AU" sz="24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6015" y="1773279"/>
            <a:ext cx="106464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0" i="0" u="none" strike="noStrike" baseline="0" dirty="0" smtClean="0">
                <a:solidFill>
                  <a:srgbClr val="00B050"/>
                </a:solidFill>
                <a:latin typeface="Goudy"/>
              </a:rPr>
              <a:t>Critical</a:t>
            </a:r>
            <a:r>
              <a:rPr lang="en-AU" sz="2400" b="0" i="0" u="none" strike="noStrike" dirty="0" smtClean="0">
                <a:solidFill>
                  <a:srgbClr val="00B050"/>
                </a:solidFill>
                <a:latin typeface="Goudy"/>
              </a:rPr>
              <a:t> </a:t>
            </a:r>
            <a:r>
              <a:rPr lang="en-AU" sz="2400" b="0" i="0" u="none" strike="noStrike" baseline="0" dirty="0" smtClean="0">
                <a:solidFill>
                  <a:srgbClr val="00B050"/>
                </a:solidFill>
                <a:latin typeface="Goudy"/>
              </a:rPr>
              <a:t>reflection takes place through the following</a:t>
            </a:r>
          </a:p>
          <a:p>
            <a:r>
              <a:rPr lang="en-AU" sz="2400" b="0" i="0" u="none" strike="noStrike" baseline="0" dirty="0" smtClean="0">
                <a:solidFill>
                  <a:srgbClr val="00B050"/>
                </a:solidFill>
                <a:latin typeface="Goudy"/>
              </a:rPr>
              <a:t>projects:</a:t>
            </a:r>
          </a:p>
          <a:p>
            <a:r>
              <a:rPr lang="en-AU" sz="2400" b="0" i="0" u="none" strike="noStrike" baseline="0" dirty="0" smtClean="0">
                <a:solidFill>
                  <a:srgbClr val="C00000"/>
                </a:solidFill>
                <a:latin typeface="Goudy"/>
              </a:rPr>
              <a:t>• goal setting for identified weaknesses</a:t>
            </a:r>
            <a:r>
              <a:rPr lang="en-AU" sz="2400" b="0" i="0" u="none" strike="noStrike" dirty="0" smtClean="0">
                <a:solidFill>
                  <a:srgbClr val="C00000"/>
                </a:solidFill>
                <a:latin typeface="Goudy"/>
              </a:rPr>
              <a:t> </a:t>
            </a:r>
            <a:r>
              <a:rPr lang="en-AU" sz="2400" b="0" i="0" u="none" strike="noStrike" baseline="0" dirty="0" smtClean="0">
                <a:solidFill>
                  <a:srgbClr val="C00000"/>
                </a:solidFill>
                <a:latin typeface="Goudy"/>
              </a:rPr>
              <a:t>and strengths,</a:t>
            </a:r>
          </a:p>
          <a:p>
            <a:r>
              <a:rPr lang="en-AU" sz="2400" b="0" i="0" u="none" strike="noStrike" baseline="0" dirty="0" smtClean="0">
                <a:solidFill>
                  <a:srgbClr val="C00000"/>
                </a:solidFill>
                <a:latin typeface="Goudy"/>
              </a:rPr>
              <a:t>• reflective journaling,</a:t>
            </a:r>
          </a:p>
          <a:p>
            <a:r>
              <a:rPr lang="en-AU" sz="2400" b="0" i="0" u="none" strike="noStrike" baseline="0" dirty="0" smtClean="0">
                <a:solidFill>
                  <a:srgbClr val="C00000"/>
                </a:solidFill>
                <a:latin typeface="Goudy"/>
              </a:rPr>
              <a:t>• reflections for implemented or observed</a:t>
            </a:r>
            <a:r>
              <a:rPr lang="en-AU" sz="2400" b="0" i="0" u="none" strike="noStrike" dirty="0" smtClean="0">
                <a:solidFill>
                  <a:srgbClr val="C00000"/>
                </a:solidFill>
                <a:latin typeface="Goudy"/>
              </a:rPr>
              <a:t> </a:t>
            </a:r>
            <a:r>
              <a:rPr lang="en-AU" sz="2400" b="0" i="0" u="none" strike="noStrike" baseline="0" dirty="0" smtClean="0">
                <a:solidFill>
                  <a:srgbClr val="C00000"/>
                </a:solidFill>
                <a:latin typeface="Goudy"/>
              </a:rPr>
              <a:t>lessons,</a:t>
            </a:r>
          </a:p>
          <a:p>
            <a:r>
              <a:rPr lang="en-AU" sz="2400" b="0" i="0" u="none" strike="noStrike" baseline="0" dirty="0" smtClean="0">
                <a:solidFill>
                  <a:srgbClr val="C00000"/>
                </a:solidFill>
                <a:latin typeface="Goudy"/>
              </a:rPr>
              <a:t>• coaching and conferencing process,</a:t>
            </a:r>
          </a:p>
          <a:p>
            <a:r>
              <a:rPr lang="en-AU" sz="2400" b="0" i="0" u="none" strike="noStrike" baseline="0" dirty="0" smtClean="0">
                <a:solidFill>
                  <a:srgbClr val="C00000"/>
                </a:solidFill>
                <a:latin typeface="Goudy"/>
              </a:rPr>
              <a:t>• creating a growth portfolio, and</a:t>
            </a:r>
          </a:p>
          <a:p>
            <a:r>
              <a:rPr lang="en-AU" sz="2400" b="0" i="0" u="none" strike="noStrike" baseline="0" dirty="0" smtClean="0">
                <a:solidFill>
                  <a:srgbClr val="C00000"/>
                </a:solidFill>
                <a:latin typeface="Goudy"/>
              </a:rPr>
              <a:t>• reflective summary of the whole course.</a:t>
            </a:r>
            <a:endParaRPr lang="en-A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751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0860" y="391088"/>
            <a:ext cx="10754061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b="0" i="0" u="none" strike="noStrike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Goal Setting for Identified</a:t>
            </a:r>
            <a:r>
              <a:rPr lang="en-AU" sz="2800" b="0" i="0" u="none" strike="noStrike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AU" sz="2800" b="0" i="0" u="none" strike="noStrike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Weaknesses and Strengths</a:t>
            </a:r>
          </a:p>
          <a:p>
            <a:r>
              <a:rPr lang="en-AU" sz="2400" b="0" i="0" u="none" strike="noStrike" baseline="0" dirty="0" smtClean="0">
                <a:latin typeface="Goudy"/>
              </a:rPr>
              <a:t>For goal setting for identified weaknesses and</a:t>
            </a:r>
            <a:r>
              <a:rPr lang="en-AU" sz="2400" b="0" i="0" u="none" strike="noStrike" dirty="0" smtClean="0">
                <a:latin typeface="Goudy"/>
              </a:rPr>
              <a:t> </a:t>
            </a:r>
            <a:r>
              <a:rPr lang="en-AU" sz="2400" b="0" i="0" u="none" strike="noStrike" baseline="0" dirty="0" smtClean="0">
                <a:latin typeface="Goudy"/>
              </a:rPr>
              <a:t>strengths, teacher candidates must do the following,</a:t>
            </a:r>
            <a:r>
              <a:rPr lang="en-AU" sz="2400" b="0" i="0" u="none" strike="noStrike" dirty="0" smtClean="0">
                <a:latin typeface="Goudy"/>
              </a:rPr>
              <a:t> </a:t>
            </a:r>
            <a:r>
              <a:rPr lang="en-AU" sz="2400" b="0" i="0" u="none" strike="noStrike" baseline="0" dirty="0" smtClean="0">
                <a:latin typeface="Goudy"/>
              </a:rPr>
              <a:t>almost in the order in which they are</a:t>
            </a:r>
          </a:p>
          <a:p>
            <a:r>
              <a:rPr lang="en-AU" sz="2400" b="0" i="0" u="none" strike="noStrike" baseline="0" dirty="0" smtClean="0">
                <a:latin typeface="Goudy"/>
              </a:rPr>
              <a:t>presented:</a:t>
            </a:r>
          </a:p>
          <a:p>
            <a:r>
              <a:rPr lang="en-AU" sz="2400" b="0" i="0" u="none" strike="noStrike" baseline="0" dirty="0" smtClean="0">
                <a:solidFill>
                  <a:srgbClr val="7030A0"/>
                </a:solidFill>
                <a:latin typeface="Goudy"/>
              </a:rPr>
              <a:t>• reflect on courses .</a:t>
            </a:r>
          </a:p>
          <a:p>
            <a:r>
              <a:rPr lang="en-AU" sz="2400" b="0" i="0" u="none" strike="noStrike" baseline="0" dirty="0" smtClean="0">
                <a:solidFill>
                  <a:srgbClr val="7030A0"/>
                </a:solidFill>
                <a:latin typeface="Goudy"/>
              </a:rPr>
              <a:t>• identify their weaknesses and strengths,</a:t>
            </a:r>
          </a:p>
          <a:p>
            <a:r>
              <a:rPr lang="en-AU" sz="2400" b="0" i="0" u="none" strike="noStrike" baseline="0" dirty="0" smtClean="0">
                <a:solidFill>
                  <a:srgbClr val="7030A0"/>
                </a:solidFill>
                <a:latin typeface="Goudy"/>
              </a:rPr>
              <a:t>• set long- and short-term goals,</a:t>
            </a:r>
          </a:p>
          <a:p>
            <a:r>
              <a:rPr lang="en-AU" sz="2400" b="0" i="0" u="none" strike="noStrike" baseline="0" dirty="0" smtClean="0">
                <a:solidFill>
                  <a:srgbClr val="7030A0"/>
                </a:solidFill>
                <a:latin typeface="Goudy"/>
              </a:rPr>
              <a:t>• assign realistic time frames to complete</a:t>
            </a:r>
            <a:r>
              <a:rPr lang="en-AU" sz="2400" b="0" i="0" u="none" strike="noStrike" dirty="0" smtClean="0">
                <a:solidFill>
                  <a:srgbClr val="7030A0"/>
                </a:solidFill>
                <a:latin typeface="Goudy"/>
              </a:rPr>
              <a:t> </a:t>
            </a:r>
            <a:r>
              <a:rPr lang="en-AU" sz="2400" b="0" i="0" u="none" strike="noStrike" baseline="0" dirty="0" smtClean="0">
                <a:solidFill>
                  <a:srgbClr val="7030A0"/>
                </a:solidFill>
                <a:latin typeface="Goudy"/>
              </a:rPr>
              <a:t>tasks,</a:t>
            </a:r>
          </a:p>
          <a:p>
            <a:r>
              <a:rPr lang="en-AU" sz="2400" b="0" i="0" u="none" strike="noStrike" baseline="0" dirty="0" smtClean="0">
                <a:solidFill>
                  <a:srgbClr val="7030A0"/>
                </a:solidFill>
                <a:latin typeface="Goudy"/>
              </a:rPr>
              <a:t>• maintain and monitor plans, and</a:t>
            </a:r>
          </a:p>
          <a:p>
            <a:r>
              <a:rPr lang="en-AU" sz="2400" b="0" i="0" u="none" strike="noStrike" baseline="0" dirty="0" smtClean="0">
                <a:solidFill>
                  <a:srgbClr val="7030A0"/>
                </a:solidFill>
                <a:latin typeface="Goudy"/>
              </a:rPr>
              <a:t>• determine what they need to readjust to</a:t>
            </a:r>
            <a:r>
              <a:rPr lang="en-AU" sz="2400" b="0" i="0" u="none" strike="noStrike" dirty="0" smtClean="0">
                <a:solidFill>
                  <a:srgbClr val="7030A0"/>
                </a:solidFill>
                <a:latin typeface="Goudy"/>
              </a:rPr>
              <a:t> </a:t>
            </a:r>
            <a:r>
              <a:rPr lang="en-AU" sz="2400" b="0" i="0" u="none" strike="noStrike" baseline="0" dirty="0" smtClean="0">
                <a:solidFill>
                  <a:srgbClr val="7030A0"/>
                </a:solidFill>
                <a:latin typeface="Goudy"/>
              </a:rPr>
              <a:t>reach the goals.</a:t>
            </a:r>
            <a:endParaRPr lang="en-A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720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5862" y="370777"/>
            <a:ext cx="1004405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0" i="0" u="none" strike="noStrike" baseline="0" dirty="0" smtClean="0">
                <a:latin typeface="Goudy"/>
              </a:rPr>
              <a:t>• Did the material you chose help to</a:t>
            </a:r>
            <a:r>
              <a:rPr lang="en-AU" sz="2400" b="0" i="0" u="none" strike="noStrike" dirty="0" smtClean="0">
                <a:latin typeface="Goudy"/>
              </a:rPr>
              <a:t> </a:t>
            </a:r>
            <a:r>
              <a:rPr lang="en-AU" sz="2400" b="0" i="0" u="none" strike="noStrike" baseline="0" dirty="0" smtClean="0">
                <a:latin typeface="Goudy"/>
              </a:rPr>
              <a:t>teach the specific skill or strategy effectively,</a:t>
            </a:r>
          </a:p>
          <a:p>
            <a:r>
              <a:rPr lang="en-AU" sz="2400" b="0" i="0" u="none" strike="noStrike" baseline="0" dirty="0" smtClean="0">
                <a:latin typeface="Goudy"/>
              </a:rPr>
              <a:t>Why or why not?</a:t>
            </a:r>
          </a:p>
          <a:p>
            <a:r>
              <a:rPr lang="en-AU" sz="2400" b="0" i="0" u="none" strike="noStrike" baseline="0" dirty="0" smtClean="0">
                <a:latin typeface="Goudy"/>
              </a:rPr>
              <a:t>• How did the children respond to visuals</a:t>
            </a:r>
            <a:r>
              <a:rPr lang="en-AU" sz="2400" b="0" i="0" u="none" strike="noStrike" dirty="0" smtClean="0">
                <a:latin typeface="Goudy"/>
              </a:rPr>
              <a:t> </a:t>
            </a:r>
            <a:r>
              <a:rPr lang="en-AU" sz="2400" b="0" i="0" u="none" strike="noStrike" baseline="0" dirty="0" smtClean="0">
                <a:latin typeface="Goudy"/>
              </a:rPr>
              <a:t>you prepared? </a:t>
            </a:r>
          </a:p>
          <a:p>
            <a:r>
              <a:rPr lang="en-AU" sz="2400" b="0" i="0" u="none" strike="noStrike" baseline="0" dirty="0" smtClean="0">
                <a:latin typeface="Goudy"/>
              </a:rPr>
              <a:t>Did your cooperating</a:t>
            </a:r>
            <a:r>
              <a:rPr lang="en-AU" sz="2400" b="0" i="0" u="none" strike="noStrike" dirty="0" smtClean="0">
                <a:latin typeface="Goudy"/>
              </a:rPr>
              <a:t> </a:t>
            </a:r>
            <a:r>
              <a:rPr lang="en-AU" sz="2400" b="0" i="0" u="none" strike="noStrike" baseline="0" dirty="0" smtClean="0">
                <a:latin typeface="Goudy"/>
              </a:rPr>
              <a:t>teacher intervene? If so, how?</a:t>
            </a:r>
          </a:p>
          <a:p>
            <a:r>
              <a:rPr lang="en-AU" sz="2400" b="0" i="0" u="none" strike="noStrike" baseline="0" dirty="0" smtClean="0">
                <a:latin typeface="Goudy"/>
              </a:rPr>
              <a:t>• Did you have any feedback from your</a:t>
            </a:r>
            <a:r>
              <a:rPr lang="en-AU" sz="2400" b="0" i="0" u="none" strike="noStrike" dirty="0" smtClean="0">
                <a:latin typeface="Goudy"/>
              </a:rPr>
              <a:t> </a:t>
            </a:r>
            <a:r>
              <a:rPr lang="en-AU" sz="2400" b="0" i="0" u="none" strike="noStrike" baseline="0" dirty="0" smtClean="0">
                <a:latin typeface="Goudy"/>
              </a:rPr>
              <a:t>cooperating teacher? If so, what was it?</a:t>
            </a:r>
          </a:p>
          <a:p>
            <a:r>
              <a:rPr lang="en-AU" sz="2400" b="0" i="0" u="none" strike="noStrike" baseline="0" dirty="0" smtClean="0">
                <a:latin typeface="Goudy"/>
              </a:rPr>
              <a:t>• Did the students learn or extend their</a:t>
            </a:r>
            <a:r>
              <a:rPr lang="en-AU" sz="2400" b="0" i="0" u="none" strike="noStrike" dirty="0" smtClean="0">
                <a:latin typeface="Goudy"/>
              </a:rPr>
              <a:t> </a:t>
            </a:r>
            <a:r>
              <a:rPr lang="en-AU" sz="2400" b="0" i="0" u="none" strike="noStrike" baseline="0" dirty="0" smtClean="0">
                <a:latin typeface="Goudy"/>
              </a:rPr>
              <a:t>knowledge of the skill or strategy</a:t>
            </a:r>
            <a:r>
              <a:rPr lang="en-AU" sz="2400" b="0" i="0" u="none" strike="noStrike" dirty="0" smtClean="0">
                <a:latin typeface="Goudy"/>
              </a:rPr>
              <a:t> </a:t>
            </a:r>
            <a:r>
              <a:rPr lang="en-AU" sz="2400" b="0" i="0" u="none" strike="noStrike" baseline="0" dirty="0" smtClean="0">
                <a:latin typeface="Goudy"/>
              </a:rPr>
              <a:t>through your activity? What makes you</a:t>
            </a:r>
            <a:r>
              <a:rPr lang="en-AU" sz="2400" b="0" i="0" u="none" strike="noStrike" dirty="0" smtClean="0">
                <a:latin typeface="Goudy"/>
              </a:rPr>
              <a:t> </a:t>
            </a:r>
            <a:r>
              <a:rPr lang="en-AU" sz="2400" b="0" i="0" u="none" strike="noStrike" baseline="0" dirty="0" smtClean="0">
                <a:latin typeface="Goudy"/>
              </a:rPr>
              <a:t>think so?</a:t>
            </a:r>
          </a:p>
          <a:p>
            <a:r>
              <a:rPr lang="en-AU" sz="2400" b="0" i="0" u="none" strike="noStrike" baseline="0" dirty="0" smtClean="0">
                <a:latin typeface="Goudy"/>
              </a:rPr>
              <a:t>• What might you do differently if you</a:t>
            </a:r>
            <a:r>
              <a:rPr lang="en-AU" sz="2400" b="0" i="0" u="none" strike="noStrike" dirty="0" smtClean="0">
                <a:latin typeface="Goudy"/>
              </a:rPr>
              <a:t> </a:t>
            </a:r>
            <a:r>
              <a:rPr lang="en-AU" sz="2400" b="0" i="0" u="none" strike="noStrike" baseline="0" dirty="0" smtClean="0">
                <a:latin typeface="Goudy"/>
              </a:rPr>
              <a:t>taught this lesson again? How has this</a:t>
            </a:r>
            <a:r>
              <a:rPr lang="en-AU" sz="2400" b="0" i="0" u="none" strike="noStrike" dirty="0" smtClean="0">
                <a:latin typeface="Goudy"/>
              </a:rPr>
              <a:t> </a:t>
            </a:r>
            <a:r>
              <a:rPr lang="en-AU" sz="2400" b="0" i="0" u="none" strike="noStrike" baseline="0" dirty="0" smtClean="0">
                <a:latin typeface="Goudy"/>
              </a:rPr>
              <a:t>lesson expanded your knowledge about</a:t>
            </a:r>
            <a:r>
              <a:rPr lang="en-AU" sz="2400" b="0" i="0" u="none" strike="noStrike" dirty="0" smtClean="0">
                <a:latin typeface="Goudy"/>
              </a:rPr>
              <a:t> </a:t>
            </a:r>
            <a:r>
              <a:rPr lang="en-AU" sz="2400" b="0" i="0" u="none" strike="noStrike" baseline="0" dirty="0" smtClean="0">
                <a:latin typeface="Goudy"/>
              </a:rPr>
              <a:t>teaching?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9428965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</TotalTime>
  <Words>585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Goudy</vt:lpstr>
      <vt:lpstr>Goudy-Italic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NSW, Department of Education &amp; Communities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Kyawnaing, U</dc:creator>
  <cp:lastModifiedBy>Kyawnaing, U</cp:lastModifiedBy>
  <cp:revision>17</cp:revision>
  <dcterms:created xsi:type="dcterms:W3CDTF">2017-03-27T06:26:50Z</dcterms:created>
  <dcterms:modified xsi:type="dcterms:W3CDTF">2017-03-27T06:49:20Z</dcterms:modified>
</cp:coreProperties>
</file>