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55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902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15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03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28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071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098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533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82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021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2737B5-E9CC-4D5C-A3C1-45EB65F42C65}" type="datetimeFigureOut">
              <a:rPr lang="en-AU" smtClean="0"/>
              <a:t>27/03/2017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8CA1CE-F55B-47A3-AD76-6F04273AA8A7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4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ED433M-perspectives%20from%20the%20literature%20on%20teaching%20and%20learning/variation%20of%20university%20teacher%20way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79407" y="613186"/>
            <a:ext cx="73631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Read the following  &amp; perform the open discussion on the contents in Page 6</a:t>
            </a:r>
          </a:p>
          <a:p>
            <a:endParaRPr lang="en-AU" dirty="0"/>
          </a:p>
          <a:p>
            <a:r>
              <a:rPr lang="en-AU" dirty="0" smtClean="0">
                <a:hlinkClick r:id="rId2" action="ppaction://hlinkfile"/>
              </a:rPr>
              <a:t>variation of university teacher way.pdf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1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0709" y="488488"/>
            <a:ext cx="100332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0" i="0" u="none" strike="noStrike" baseline="0" dirty="0" smtClean="0">
                <a:latin typeface="Arial" panose="020B0604020202020204" pitchFamily="34" charset="0"/>
              </a:rPr>
              <a:t>Reflective Teaching</a:t>
            </a:r>
          </a:p>
          <a:p>
            <a:endParaRPr lang="en-AU" sz="2000" b="0" i="0" u="none" strike="noStrike" baseline="0" dirty="0" smtClean="0">
              <a:latin typeface="Arial" panose="020B0604020202020204" pitchFamily="34" charset="0"/>
            </a:endParaRPr>
          </a:p>
          <a:p>
            <a:r>
              <a:rPr lang="en-AU" sz="2400" b="0" i="0" u="none" strike="noStrike" baseline="0" dirty="0" smtClean="0">
                <a:latin typeface="Goudy"/>
              </a:rPr>
              <a:t>Reflection is a process of self-examination and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self-evaluation in which effective educators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regularly engage to improve their professional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practices. </a:t>
            </a:r>
          </a:p>
          <a:p>
            <a:endParaRPr lang="en-AU" sz="2400" dirty="0">
              <a:latin typeface="Goudy"/>
            </a:endParaRPr>
          </a:p>
          <a:p>
            <a:r>
              <a:rPr lang="en-AU" sz="2400" b="0" i="0" u="none" strike="noStrike" baseline="0" dirty="0" smtClean="0">
                <a:latin typeface="Goudy"/>
              </a:rPr>
              <a:t>The roots of reflective teaching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are historically evident in the works of John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Dewey (1933, 1938), who maintained that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reflection is an important aspect of learning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from experience. </a:t>
            </a:r>
          </a:p>
          <a:p>
            <a:endParaRPr lang="en-AU" sz="2400" dirty="0">
              <a:latin typeface="Goudy"/>
            </a:endParaRPr>
          </a:p>
          <a:p>
            <a:r>
              <a:rPr lang="en-AU" sz="2400" b="0" i="0" u="none" strike="noStrike" baseline="0" dirty="0" smtClean="0">
                <a:latin typeface="Goudy"/>
              </a:rPr>
              <a:t>Reflective thinking leads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educators to act deliberately and intentionally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rather than randomly and reactively.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20543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315" y="246419"/>
            <a:ext cx="96137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0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</a:rPr>
              <a:t>Critical Reflection</a:t>
            </a:r>
          </a:p>
          <a:p>
            <a:endParaRPr lang="en-AU" sz="2000" b="0" i="0" u="none" strike="noStrike" baseline="0" dirty="0" smtClean="0">
              <a:latin typeface="Arial" panose="020B0604020202020204" pitchFamily="34" charset="0"/>
            </a:endParaRPr>
          </a:p>
          <a:p>
            <a:r>
              <a:rPr lang="en-AU" sz="2000" b="0" i="0" u="none" strike="noStrike" baseline="0" dirty="0" smtClean="0">
                <a:latin typeface="Goudy"/>
              </a:rPr>
              <a:t>After our class discussion, students write reflective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journals on each reading assignment.</a:t>
            </a:r>
          </a:p>
          <a:p>
            <a:endParaRPr lang="en-AU" sz="2000" b="0" i="0" u="none" strike="noStrike" baseline="0" dirty="0" smtClean="0">
              <a:latin typeface="Goudy"/>
            </a:endParaRPr>
          </a:p>
          <a:p>
            <a:r>
              <a:rPr lang="en-AU" sz="2000" b="0" i="0" u="none" strike="noStrike" baseline="0" dirty="0" smtClean="0">
                <a:latin typeface="Goudy"/>
              </a:rPr>
              <a:t>In their reflections, they must show what new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knowledge they learned, and they must discuss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how they will apply their understandings in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their field placement.</a:t>
            </a:r>
            <a:endParaRPr lang="en-AU" sz="2000" dirty="0"/>
          </a:p>
        </p:txBody>
      </p:sp>
      <p:sp>
        <p:nvSpPr>
          <p:cNvPr id="3" name="Rectangle 2"/>
          <p:cNvSpPr/>
          <p:nvPr/>
        </p:nvSpPr>
        <p:spPr>
          <a:xfrm>
            <a:off x="326315" y="2734051"/>
            <a:ext cx="977511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0" i="0" u="none" strike="noStrike" baseline="0" dirty="0" smtClean="0">
                <a:latin typeface="Goudy"/>
              </a:rPr>
              <a:t>Reflective thinking is a multifaceted process.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It is an analysis of classroom events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and circumstances. By virtue of its complexity,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the task of teaching requires constant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and continual classroom observation,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evaluation, and subsequent action.</a:t>
            </a:r>
          </a:p>
          <a:p>
            <a:endParaRPr lang="en-AU" sz="2000" b="0" i="0" u="none" strike="noStrike" baseline="0" dirty="0" smtClean="0">
              <a:latin typeface="Goudy"/>
            </a:endParaRPr>
          </a:p>
          <a:p>
            <a:r>
              <a:rPr lang="en-AU" sz="2000" b="0" i="0" u="none" strike="noStrike" baseline="0" dirty="0" smtClean="0">
                <a:latin typeface="Goudy"/>
              </a:rPr>
              <a:t>To be an effective teacher, it is not enough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to be able to recognize what happens in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the classroom. Rather, it is imperative to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understand the “whys” “</a:t>
            </a:r>
            <a:r>
              <a:rPr lang="en-AU" sz="2000" b="0" i="0" u="none" strike="noStrike" baseline="0" dirty="0" err="1" smtClean="0">
                <a:latin typeface="Goudy"/>
              </a:rPr>
              <a:t>hows</a:t>
            </a:r>
            <a:r>
              <a:rPr lang="en-AU" sz="2000" b="0" i="0" u="none" strike="noStrike" baseline="0" dirty="0" smtClean="0">
                <a:latin typeface="Goudy"/>
              </a:rPr>
              <a:t>,” and “what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if’s” as well. </a:t>
            </a:r>
          </a:p>
          <a:p>
            <a:endParaRPr lang="en-AU" sz="2000" dirty="0">
              <a:latin typeface="Goudy"/>
            </a:endParaRPr>
          </a:p>
          <a:p>
            <a:r>
              <a:rPr lang="en-AU" sz="2000" b="0" i="0" u="none" strike="noStrike" baseline="0" dirty="0" smtClean="0">
                <a:latin typeface="Goudy"/>
              </a:rPr>
              <a:t>This understanding comes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through the consistent practice of reflective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thinking. (McKnight, 2002, p. 1)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26370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4956" y="647775"/>
            <a:ext cx="98611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FF0000"/>
                </a:solidFill>
                <a:latin typeface="Goudy"/>
              </a:rPr>
              <a:t>A</a:t>
            </a:r>
            <a:r>
              <a:rPr lang="en-AU" sz="2000" b="0" i="0" u="none" strike="noStrike" baseline="0" dirty="0" smtClean="0">
                <a:solidFill>
                  <a:srgbClr val="FF0000"/>
                </a:solidFill>
                <a:latin typeface="Goudy"/>
              </a:rPr>
              <a:t> reflective teacher asks</a:t>
            </a:r>
          </a:p>
          <a:p>
            <a:r>
              <a:rPr lang="en-AU" sz="2000" b="0" i="0" u="none" strike="noStrike" baseline="0" dirty="0" smtClean="0">
                <a:solidFill>
                  <a:srgbClr val="FF0000"/>
                </a:solidFill>
                <a:latin typeface="Goudy"/>
              </a:rPr>
              <a:t>(Ryan &amp; Cooper, 2006):</a:t>
            </a:r>
          </a:p>
          <a:p>
            <a:endParaRPr lang="en-AU" sz="2000" b="0" i="0" u="none" strike="noStrike" baseline="0" dirty="0" smtClean="0">
              <a:latin typeface="Goudy"/>
            </a:endParaRPr>
          </a:p>
          <a:p>
            <a:r>
              <a:rPr lang="en-AU" sz="2000" b="0" i="0" u="none" strike="noStrike" baseline="0" dirty="0" smtClean="0">
                <a:latin typeface="Goudy"/>
              </a:rPr>
              <a:t>• What am I doing and why?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• How can I better meet my students’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needs?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• What options are available?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• How can I encourage more involvement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or learning on the part of the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students?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• Have I considered my own values as a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professional and my comfort level in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acting on those values?</a:t>
            </a:r>
          </a:p>
          <a:p>
            <a:r>
              <a:rPr lang="en-AU" sz="2000" b="0" i="0" u="none" strike="noStrike" baseline="0" dirty="0" smtClean="0">
                <a:latin typeface="Goudy"/>
              </a:rPr>
              <a:t>• What conscious choice can I make to</a:t>
            </a:r>
            <a:r>
              <a:rPr lang="en-AU" sz="2000" b="0" i="0" u="none" strike="noStrike" dirty="0" smtClean="0">
                <a:latin typeface="Goudy"/>
              </a:rPr>
              <a:t> </a:t>
            </a:r>
            <a:r>
              <a:rPr lang="en-AU" sz="2000" b="0" i="0" u="none" strike="noStrike" baseline="0" dirty="0" smtClean="0">
                <a:latin typeface="Goudy"/>
              </a:rPr>
              <a:t>make a difference?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72751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5406" y="300789"/>
            <a:ext cx="11066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i="1" u="none" strike="noStrike" baseline="0" dirty="0" smtClean="0">
                <a:solidFill>
                  <a:srgbClr val="FF0000"/>
                </a:solidFill>
                <a:latin typeface="Goudy-Italic"/>
              </a:rPr>
              <a:t>Selected reading assignments</a:t>
            </a:r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. Contextualized</a:t>
            </a:r>
            <a:r>
              <a:rPr lang="en-AU" sz="2400" b="0" i="0" u="none" strike="noStrike" dirty="0" smtClean="0">
                <a:solidFill>
                  <a:srgbClr val="7030A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reflection requires that students work on reflective</a:t>
            </a:r>
            <a:r>
              <a:rPr lang="en-AU" sz="2400" b="0" i="0" u="none" strike="noStrike" dirty="0" smtClean="0">
                <a:solidFill>
                  <a:srgbClr val="7030A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practices within the pedagogies of focus—</a:t>
            </a:r>
            <a:r>
              <a:rPr lang="en-AU" sz="2400" b="0" i="0" u="none" strike="noStrike" dirty="0" smtClean="0">
                <a:solidFill>
                  <a:srgbClr val="7030A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in this case, mathematics and science.</a:t>
            </a:r>
            <a:endParaRPr lang="en-AU" sz="24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6015" y="1773279"/>
            <a:ext cx="106464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i="0" u="none" strike="noStrike" baseline="0" dirty="0" smtClean="0">
                <a:solidFill>
                  <a:srgbClr val="00B050"/>
                </a:solidFill>
                <a:latin typeface="Goudy"/>
              </a:rPr>
              <a:t>Critical</a:t>
            </a:r>
            <a:r>
              <a:rPr lang="en-AU" sz="2400" b="0" i="0" u="none" strike="noStrike" dirty="0" smtClean="0">
                <a:solidFill>
                  <a:srgbClr val="00B05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00B050"/>
                </a:solidFill>
                <a:latin typeface="Goudy"/>
              </a:rPr>
              <a:t>reflection takes place through the following</a:t>
            </a:r>
          </a:p>
          <a:p>
            <a:r>
              <a:rPr lang="en-AU" sz="2400" b="0" i="0" u="none" strike="noStrike" baseline="0" dirty="0" smtClean="0">
                <a:solidFill>
                  <a:srgbClr val="00B050"/>
                </a:solidFill>
                <a:latin typeface="Goudy"/>
              </a:rPr>
              <a:t>projects:</a:t>
            </a:r>
          </a:p>
          <a:p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• goal setting for identified weaknesses</a:t>
            </a:r>
            <a:r>
              <a:rPr lang="en-AU" sz="2400" b="0" i="0" u="none" strike="noStrike" dirty="0" smtClean="0">
                <a:solidFill>
                  <a:srgbClr val="C0000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and strengths,</a:t>
            </a:r>
          </a:p>
          <a:p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• reflective journaling,</a:t>
            </a:r>
          </a:p>
          <a:p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• reflections for implemented or observed</a:t>
            </a:r>
            <a:r>
              <a:rPr lang="en-AU" sz="2400" b="0" i="0" u="none" strike="noStrike" dirty="0" smtClean="0">
                <a:solidFill>
                  <a:srgbClr val="C0000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lessons,</a:t>
            </a:r>
          </a:p>
          <a:p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• coaching and conferencing process,</a:t>
            </a:r>
          </a:p>
          <a:p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• creating a growth portfolio, and</a:t>
            </a:r>
          </a:p>
          <a:p>
            <a:r>
              <a:rPr lang="en-AU" sz="2400" b="0" i="0" u="none" strike="noStrike" baseline="0" dirty="0" smtClean="0">
                <a:solidFill>
                  <a:srgbClr val="C00000"/>
                </a:solidFill>
                <a:latin typeface="Goudy"/>
              </a:rPr>
              <a:t>• reflective summary of the whole course.</a:t>
            </a:r>
            <a:endParaRPr lang="en-A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5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0860" y="391088"/>
            <a:ext cx="1075406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b="0" i="0" u="none" strike="noStrike" baseline="0" dirty="0" smtClean="0">
                <a:solidFill>
                  <a:srgbClr val="C00000"/>
                </a:solidFill>
                <a:latin typeface="Arial" panose="020B0604020202020204" pitchFamily="34" charset="0"/>
              </a:rPr>
              <a:t>Goal Setting for Identified</a:t>
            </a:r>
            <a:r>
              <a:rPr lang="en-AU" sz="2800" b="0" i="0" u="none" strike="noStrike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AU" sz="2800" b="0" i="0" u="none" strike="noStrike" baseline="0" dirty="0" smtClean="0">
                <a:solidFill>
                  <a:srgbClr val="C00000"/>
                </a:solidFill>
                <a:latin typeface="Arial" panose="020B0604020202020204" pitchFamily="34" charset="0"/>
              </a:rPr>
              <a:t>Weaknesses and Strengths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For goal setting for identified weaknesses and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strengths, teacher candidates must do the following,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almost in the order in which they are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presented:</a:t>
            </a:r>
          </a:p>
          <a:p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• reflect on courses .</a:t>
            </a:r>
          </a:p>
          <a:p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• identify their weaknesses and strengths,</a:t>
            </a:r>
          </a:p>
          <a:p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• set long- and short-term goals,</a:t>
            </a:r>
          </a:p>
          <a:p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• assign realistic time frames to complete</a:t>
            </a:r>
            <a:r>
              <a:rPr lang="en-AU" sz="2400" b="0" i="0" u="none" strike="noStrike" dirty="0" smtClean="0">
                <a:solidFill>
                  <a:srgbClr val="7030A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tasks,</a:t>
            </a:r>
          </a:p>
          <a:p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• maintain and monitor plans, and</a:t>
            </a:r>
          </a:p>
          <a:p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• determine what they need to readjust to</a:t>
            </a:r>
            <a:r>
              <a:rPr lang="en-AU" sz="2400" b="0" i="0" u="none" strike="noStrike" dirty="0" smtClean="0">
                <a:solidFill>
                  <a:srgbClr val="7030A0"/>
                </a:solidFill>
                <a:latin typeface="Goudy"/>
              </a:rPr>
              <a:t> </a:t>
            </a:r>
            <a:r>
              <a:rPr lang="en-AU" sz="2400" b="0" i="0" u="none" strike="noStrike" baseline="0" dirty="0" smtClean="0">
                <a:solidFill>
                  <a:srgbClr val="7030A0"/>
                </a:solidFill>
                <a:latin typeface="Goudy"/>
              </a:rPr>
              <a:t>reach the goals.</a:t>
            </a:r>
            <a:endParaRPr lang="en-A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2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5862" y="370777"/>
            <a:ext cx="1004405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i="0" u="none" strike="noStrike" baseline="0" dirty="0" smtClean="0">
                <a:latin typeface="Goudy"/>
              </a:rPr>
              <a:t>• Did the material you chose help to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teach the specific skill or strategy effectively,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Why or why not?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• How did the children respond to visuals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you prepared? 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Did your cooperating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teacher intervene? If so, how?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• Did you have any feedback from your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cooperating teacher? If so, what was it?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• Did the students learn or extend their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knowledge of the skill or strategy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through your activity? What makes you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think so?</a:t>
            </a:r>
          </a:p>
          <a:p>
            <a:r>
              <a:rPr lang="en-AU" sz="2400" b="0" i="0" u="none" strike="noStrike" baseline="0" dirty="0" smtClean="0">
                <a:latin typeface="Goudy"/>
              </a:rPr>
              <a:t>• What might you do differently if you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taught this lesson again? How has this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lesson expanded your knowledge about</a:t>
            </a:r>
            <a:r>
              <a:rPr lang="en-AU" sz="2400" b="0" i="0" u="none" strike="noStrike" dirty="0" smtClean="0">
                <a:latin typeface="Goudy"/>
              </a:rPr>
              <a:t> </a:t>
            </a:r>
            <a:r>
              <a:rPr lang="en-AU" sz="2400" b="0" i="0" u="none" strike="noStrike" baseline="0" dirty="0" smtClean="0">
                <a:latin typeface="Goudy"/>
              </a:rPr>
              <a:t>teaching?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9428965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585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Goudy</vt:lpstr>
      <vt:lpstr>Goudy-Italic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NSW, Department of Education &amp; Communities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Kyawnaing, U</dc:creator>
  <cp:lastModifiedBy>Kyawnaing, U</cp:lastModifiedBy>
  <cp:revision>17</cp:revision>
  <dcterms:created xsi:type="dcterms:W3CDTF">2017-03-27T06:26:50Z</dcterms:created>
  <dcterms:modified xsi:type="dcterms:W3CDTF">2017-03-27T06:49:20Z</dcterms:modified>
</cp:coreProperties>
</file>