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6" r:id="rId20"/>
    <p:sldId id="277" r:id="rId21"/>
    <p:sldId id="278" r:id="rId22"/>
    <p:sldId id="279" r:id="rId23"/>
    <p:sldId id="274" r:id="rId24"/>
    <p:sldId id="280" r:id="rId25"/>
    <p:sldId id="281" r:id="rId26"/>
    <p:sldId id="282" r:id="rId27"/>
    <p:sldId id="283" r:id="rId28"/>
    <p:sldId id="284" r:id="rId29"/>
    <p:sldId id="285" r:id="rId30"/>
    <p:sldId id="286" r:id="rId31"/>
    <p:sldId id="287" r:id="rId32"/>
    <p:sldId id="288" r:id="rId33"/>
    <p:sldId id="275" r:id="rId34"/>
    <p:sldId id="289" r:id="rId35"/>
    <p:sldId id="290" r:id="rId36"/>
    <p:sldId id="291" r:id="rId37"/>
    <p:sldId id="292" r:id="rId38"/>
    <p:sldId id="293" r:id="rId39"/>
    <p:sldId id="294" r:id="rId40"/>
    <p:sldId id="295" r:id="rId41"/>
    <p:sldId id="299" r:id="rId42"/>
    <p:sldId id="300" r:id="rId43"/>
    <p:sldId id="301" r:id="rId44"/>
    <p:sldId id="302" r:id="rId45"/>
    <p:sldId id="296" r:id="rId46"/>
    <p:sldId id="297" r:id="rId47"/>
    <p:sldId id="298" r:id="rId48"/>
    <p:sldId id="303" r:id="rId49"/>
    <p:sldId id="304" r:id="rId50"/>
    <p:sldId id="305" r:id="rId51"/>
    <p:sldId id="306" r:id="rId52"/>
    <p:sldId id="307" r:id="rId53"/>
    <p:sldId id="308" r:id="rId54"/>
    <p:sldId id="310" r:id="rId55"/>
    <p:sldId id="311" r:id="rId56"/>
    <p:sldId id="312" r:id="rId57"/>
    <p:sldId id="309" r:id="rId58"/>
    <p:sldId id="313" r:id="rId59"/>
    <p:sldId id="315" r:id="rId60"/>
    <p:sldId id="316" r:id="rId61"/>
    <p:sldId id="314" r:id="rId62"/>
    <p:sldId id="317" r:id="rId63"/>
    <p:sldId id="320" r:id="rId64"/>
    <p:sldId id="318" r:id="rId65"/>
    <p:sldId id="321" r:id="rId66"/>
    <p:sldId id="322" r:id="rId67"/>
    <p:sldId id="323" r:id="rId68"/>
    <p:sldId id="319"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A8F25BD-EE74-463D-860B-142380C81AF8}" type="datetimeFigureOut">
              <a:rPr lang="en-AU" smtClean="0"/>
              <a:t>27/03/2017</a:t>
            </a:fld>
            <a:endParaRPr lang="en-AU"/>
          </a:p>
        </p:txBody>
      </p:sp>
      <p:sp>
        <p:nvSpPr>
          <p:cNvPr id="5" name="Footer Placeholder 4"/>
          <p:cNvSpPr>
            <a:spLocks noGrp="1"/>
          </p:cNvSpPr>
          <p:nvPr>
            <p:ph type="ftr" sz="quarter" idx="11"/>
          </p:nvPr>
        </p:nvSpPr>
        <p:spPr>
          <a:xfrm>
            <a:off x="2692397" y="5037663"/>
            <a:ext cx="5214635" cy="279400"/>
          </a:xfrm>
        </p:spPr>
        <p:txBody>
          <a:bodyPr/>
          <a:lstStyle/>
          <a:p>
            <a:endParaRPr lang="en-AU"/>
          </a:p>
        </p:txBody>
      </p:sp>
      <p:sp>
        <p:nvSpPr>
          <p:cNvPr id="6" name="Slide Number Placeholder 5"/>
          <p:cNvSpPr>
            <a:spLocks noGrp="1"/>
          </p:cNvSpPr>
          <p:nvPr>
            <p:ph type="sldNum" sz="quarter" idx="12"/>
          </p:nvPr>
        </p:nvSpPr>
        <p:spPr>
          <a:xfrm>
            <a:off x="8956900" y="5037663"/>
            <a:ext cx="551167" cy="279400"/>
          </a:xfrm>
        </p:spPr>
        <p:txBody>
          <a:bodyPr/>
          <a:lstStyle/>
          <a:p>
            <a:fld id="{CCF0DF71-7231-430E-8007-0104C1E87A82}" type="slidenum">
              <a:rPr lang="en-AU" smtClean="0"/>
              <a:t>‹#›</a:t>
            </a:fld>
            <a:endParaRPr lang="en-AU"/>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7784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8F25BD-EE74-463D-860B-142380C81AF8}" type="datetimeFigureOut">
              <a:rPr lang="en-AU" smtClean="0"/>
              <a:t>27/03/2017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CF0DF71-7231-430E-8007-0104C1E87A82}" type="slidenum">
              <a:rPr lang="en-AU" smtClean="0"/>
              <a:t>‹#›</a:t>
            </a:fld>
            <a:endParaRPr lang="en-AU"/>
          </a:p>
        </p:txBody>
      </p:sp>
    </p:spTree>
    <p:extLst>
      <p:ext uri="{BB962C8B-B14F-4D97-AF65-F5344CB8AC3E}">
        <p14:creationId xmlns:p14="http://schemas.microsoft.com/office/powerpoint/2010/main" val="3201978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8F25BD-EE74-463D-860B-142380C81AF8}" type="datetimeFigureOut">
              <a:rPr lang="en-AU" smtClean="0"/>
              <a:t>27/03/2017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F0DF71-7231-430E-8007-0104C1E87A82}" type="slidenum">
              <a:rPr lang="en-AU" smtClean="0"/>
              <a:t>‹#›</a:t>
            </a:fld>
            <a:endParaRPr lang="en-AU"/>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7182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8F25BD-EE74-463D-860B-142380C81AF8}" type="datetimeFigureOut">
              <a:rPr lang="en-AU" smtClean="0"/>
              <a:t>27/03/2017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F0DF71-7231-430E-8007-0104C1E87A82}" type="slidenum">
              <a:rPr lang="en-AU" smtClean="0"/>
              <a:t>‹#›</a:t>
            </a:fld>
            <a:endParaRPr lang="en-A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5595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8F25BD-EE74-463D-860B-142380C81AF8}" type="datetimeFigureOut">
              <a:rPr lang="en-AU" smtClean="0"/>
              <a:t>27/03/2017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F0DF71-7231-430E-8007-0104C1E87A82}" type="slidenum">
              <a:rPr lang="en-AU" smtClean="0"/>
              <a:t>‹#›</a:t>
            </a:fld>
            <a:endParaRPr lang="en-AU"/>
          </a:p>
        </p:txBody>
      </p:sp>
    </p:spTree>
    <p:extLst>
      <p:ext uri="{BB962C8B-B14F-4D97-AF65-F5344CB8AC3E}">
        <p14:creationId xmlns:p14="http://schemas.microsoft.com/office/powerpoint/2010/main" val="1173449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8F25BD-EE74-463D-860B-142380C81AF8}" type="datetimeFigureOut">
              <a:rPr lang="en-AU" smtClean="0"/>
              <a:t>27/03/2017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F0DF71-7231-430E-8007-0104C1E87A82}" type="slidenum">
              <a:rPr lang="en-AU" smtClean="0"/>
              <a:t>‹#›</a:t>
            </a:fld>
            <a:endParaRPr lang="en-A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2575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8F25BD-EE74-463D-860B-142380C81AF8}" type="datetimeFigureOut">
              <a:rPr lang="en-AU" smtClean="0"/>
              <a:t>27/03/2017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F0DF71-7231-430E-8007-0104C1E87A82}" type="slidenum">
              <a:rPr lang="en-AU" smtClean="0"/>
              <a:t>‹#›</a:t>
            </a:fld>
            <a:endParaRPr lang="en-AU"/>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249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8F25BD-EE74-463D-860B-142380C81AF8}" type="datetimeFigureOut">
              <a:rPr lang="en-AU" smtClean="0"/>
              <a:t>27/03/2017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F0DF71-7231-430E-8007-0104C1E87A82}" type="slidenum">
              <a:rPr lang="en-AU" smtClean="0"/>
              <a:t>‹#›</a:t>
            </a:fld>
            <a:endParaRPr lang="en-AU"/>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145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8F25BD-EE74-463D-860B-142380C81AF8}" type="datetimeFigureOut">
              <a:rPr lang="en-AU" smtClean="0"/>
              <a:t>27/03/2017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F0DF71-7231-430E-8007-0104C1E87A82}" type="slidenum">
              <a:rPr lang="en-AU" smtClean="0"/>
              <a:t>‹#›</a:t>
            </a:fld>
            <a:endParaRPr lang="en-AU"/>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1334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8F25BD-EE74-463D-860B-142380C81AF8}" type="datetimeFigureOut">
              <a:rPr lang="en-AU" smtClean="0"/>
              <a:t>27/03/2017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F0DF71-7231-430E-8007-0104C1E87A82}" type="slidenum">
              <a:rPr lang="en-AU" smtClean="0"/>
              <a:t>‹#›</a:t>
            </a:fld>
            <a:endParaRPr lang="en-AU"/>
          </a:p>
        </p:txBody>
      </p:sp>
    </p:spTree>
    <p:extLst>
      <p:ext uri="{BB962C8B-B14F-4D97-AF65-F5344CB8AC3E}">
        <p14:creationId xmlns:p14="http://schemas.microsoft.com/office/powerpoint/2010/main" val="2859291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8F25BD-EE74-463D-860B-142380C81AF8}" type="datetimeFigureOut">
              <a:rPr lang="en-AU" smtClean="0"/>
              <a:t>27/03/2017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F0DF71-7231-430E-8007-0104C1E87A82}" type="slidenum">
              <a:rPr lang="en-AU" smtClean="0"/>
              <a:t>‹#›</a:t>
            </a:fld>
            <a:endParaRPr lang="en-AU"/>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2408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8F25BD-EE74-463D-860B-142380C81AF8}" type="datetimeFigureOut">
              <a:rPr lang="en-AU" smtClean="0"/>
              <a:t>27/03/2017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CF0DF71-7231-430E-8007-0104C1E87A82}" type="slidenum">
              <a:rPr lang="en-AU" smtClean="0"/>
              <a:t>‹#›</a:t>
            </a:fld>
            <a:endParaRPr lang="en-AU"/>
          </a:p>
        </p:txBody>
      </p:sp>
    </p:spTree>
    <p:extLst>
      <p:ext uri="{BB962C8B-B14F-4D97-AF65-F5344CB8AC3E}">
        <p14:creationId xmlns:p14="http://schemas.microsoft.com/office/powerpoint/2010/main" val="406702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8F25BD-EE74-463D-860B-142380C81AF8}" type="datetimeFigureOut">
              <a:rPr lang="en-AU" smtClean="0"/>
              <a:t>27/03/2017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CF0DF71-7231-430E-8007-0104C1E87A82}" type="slidenum">
              <a:rPr lang="en-AU" smtClean="0"/>
              <a:t>‹#›</a:t>
            </a:fld>
            <a:endParaRPr lang="en-AU"/>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6190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A8F25BD-EE74-463D-860B-142380C81AF8}" type="datetimeFigureOut">
              <a:rPr lang="en-AU" smtClean="0"/>
              <a:t>27/03/2017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CF0DF71-7231-430E-8007-0104C1E87A82}" type="slidenum">
              <a:rPr lang="en-AU" smtClean="0"/>
              <a:t>‹#›</a:t>
            </a:fld>
            <a:endParaRPr lang="en-AU"/>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7850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F25BD-EE74-463D-860B-142380C81AF8}" type="datetimeFigureOut">
              <a:rPr lang="en-AU" smtClean="0"/>
              <a:t>27/03/2017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CF0DF71-7231-430E-8007-0104C1E87A82}" type="slidenum">
              <a:rPr lang="en-AU" smtClean="0"/>
              <a:t>‹#›</a:t>
            </a:fld>
            <a:endParaRPr lang="en-AU"/>
          </a:p>
        </p:txBody>
      </p:sp>
    </p:spTree>
    <p:extLst>
      <p:ext uri="{BB962C8B-B14F-4D97-AF65-F5344CB8AC3E}">
        <p14:creationId xmlns:p14="http://schemas.microsoft.com/office/powerpoint/2010/main" val="122553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8F25BD-EE74-463D-860B-142380C81AF8}" type="datetimeFigureOut">
              <a:rPr lang="en-AU" smtClean="0"/>
              <a:t>27/03/2017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CF0DF71-7231-430E-8007-0104C1E87A82}" type="slidenum">
              <a:rPr lang="en-AU" smtClean="0"/>
              <a:t>‹#›</a:t>
            </a:fld>
            <a:endParaRPr lang="en-AU"/>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0104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8F25BD-EE74-463D-860B-142380C81AF8}" type="datetimeFigureOut">
              <a:rPr lang="en-AU" smtClean="0"/>
              <a:t>27/03/2017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CF0DF71-7231-430E-8007-0104C1E87A82}" type="slidenum">
              <a:rPr lang="en-AU" smtClean="0"/>
              <a:t>‹#›</a:t>
            </a:fld>
            <a:endParaRPr lang="en-AU"/>
          </a:p>
        </p:txBody>
      </p:sp>
    </p:spTree>
    <p:extLst>
      <p:ext uri="{BB962C8B-B14F-4D97-AF65-F5344CB8AC3E}">
        <p14:creationId xmlns:p14="http://schemas.microsoft.com/office/powerpoint/2010/main" val="357809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8F25BD-EE74-463D-860B-142380C81AF8}" type="datetimeFigureOut">
              <a:rPr lang="en-AU" smtClean="0"/>
              <a:t>27/03/2017</a:t>
            </a:fld>
            <a:endParaRPr lang="en-A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A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CF0DF71-7231-430E-8007-0104C1E87A82}" type="slidenum">
              <a:rPr lang="en-AU" smtClean="0"/>
              <a:t>‹#›</a:t>
            </a:fld>
            <a:endParaRPr lang="en-AU"/>
          </a:p>
        </p:txBody>
      </p:sp>
    </p:spTree>
    <p:extLst>
      <p:ext uri="{BB962C8B-B14F-4D97-AF65-F5344CB8AC3E}">
        <p14:creationId xmlns:p14="http://schemas.microsoft.com/office/powerpoint/2010/main" val="179725946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ED433H-consequences%20for%20student%20learning/Positive%20Consequences%20for%20Learning.htm"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0751" y="631301"/>
            <a:ext cx="4818948" cy="388696"/>
          </a:xfrm>
          <a:prstGeom prst="rect">
            <a:avLst/>
          </a:prstGeom>
        </p:spPr>
        <p:txBody>
          <a:bodyPr wrap="none">
            <a:spAutoFit/>
          </a:bodyPr>
          <a:lstStyle/>
          <a:p>
            <a:pPr>
              <a:lnSpc>
                <a:spcPct val="107000"/>
              </a:lnSpc>
              <a:spcAft>
                <a:spcPts val="0"/>
              </a:spcAft>
            </a:pPr>
            <a:r>
              <a:rPr lang="en-AU" b="1" kern="1800" dirty="0" smtClean="0">
                <a:solidFill>
                  <a:srgbClr val="A77C46"/>
                </a:solidFill>
                <a:effectLst/>
                <a:latin typeface="Verdana" panose="020B0604030504040204" pitchFamily="34" charset="0"/>
                <a:ea typeface="Times New Roman" panose="02020603050405020304" pitchFamily="18" charset="0"/>
                <a:cs typeface="Times New Roman" panose="02020603050405020304" pitchFamily="18" charset="0"/>
              </a:rPr>
              <a:t>Positive Consequences for Learning</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111623" y="1019997"/>
            <a:ext cx="10033299" cy="5262979"/>
          </a:xfrm>
          <a:prstGeom prst="rect">
            <a:avLst/>
          </a:prstGeom>
        </p:spPr>
        <p:txBody>
          <a:bodyPr wrap="square">
            <a:spAutoFit/>
          </a:bodyPr>
          <a:lstStyle/>
          <a:p>
            <a:r>
              <a:rPr lang="en-AU" sz="2400" dirty="0" smtClean="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Classroom assessments should not only monitor student learning, they should also contribute to it. Assessment is often assumed to be an “after the fact” activity, the purpose of which is to check to see what students have learned. This type of checking is the main purpose of summative assessment. However, students are deprived of an important opportunity if their summative assessments and grades are good only for looking back and offer no information about their strengths and weaknesses, their study habits, and so on. In contrast, informing and nurturing learning are the main purposes of formative assessment. Students are deprived of an important opportunity if they do not have the opportunity to practice, gauge their progress, and receive feedback for every classroom learning outcome</a:t>
            </a:r>
            <a:endParaRPr lang="en-AU" sz="2400" dirty="0"/>
          </a:p>
        </p:txBody>
      </p:sp>
    </p:spTree>
    <p:extLst>
      <p:ext uri="{BB962C8B-B14F-4D97-AF65-F5344CB8AC3E}">
        <p14:creationId xmlns:p14="http://schemas.microsoft.com/office/powerpoint/2010/main" val="2235868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0866" y="954347"/>
            <a:ext cx="9796630" cy="3416320"/>
          </a:xfrm>
          <a:prstGeom prst="rect">
            <a:avLst/>
          </a:prstGeom>
        </p:spPr>
        <p:txBody>
          <a:bodyPr wrap="square">
            <a:spAutoFit/>
          </a:bodyPr>
          <a:lstStyle/>
          <a:p>
            <a:r>
              <a:rPr lang="en-AU" sz="2400" b="0" i="0" u="none" strike="noStrike" baseline="0" dirty="0" smtClean="0">
                <a:solidFill>
                  <a:srgbClr val="FF0000"/>
                </a:solidFill>
                <a:latin typeface="ArialNarrow"/>
              </a:rPr>
              <a:t>Relationships</a:t>
            </a:r>
          </a:p>
          <a:p>
            <a:endParaRPr lang="en-AU" sz="2400" b="0" i="0" u="none" strike="noStrike" baseline="0" dirty="0" smtClean="0">
              <a:latin typeface="ArialNarrow"/>
            </a:endParaRPr>
          </a:p>
          <a:p>
            <a:r>
              <a:rPr lang="en-AU" sz="2400" b="0" i="0" u="none" strike="noStrike" baseline="0" dirty="0" smtClean="0">
                <a:solidFill>
                  <a:srgbClr val="7030A0"/>
                </a:solidFill>
                <a:latin typeface="ArialNarrow"/>
              </a:rPr>
              <a:t>In addition to teaching in ways that are consistent with the quality teaching literature, and being</a:t>
            </a:r>
            <a:r>
              <a:rPr lang="en-AU" sz="2400" b="0" i="0" u="none" strike="noStrike" dirty="0" smtClean="0">
                <a:solidFill>
                  <a:srgbClr val="7030A0"/>
                </a:solidFill>
                <a:latin typeface="ArialNarrow"/>
              </a:rPr>
              <a:t> </a:t>
            </a:r>
            <a:r>
              <a:rPr lang="en-AU" sz="2400" b="0" i="0" u="none" strike="noStrike" baseline="0" dirty="0" smtClean="0">
                <a:solidFill>
                  <a:srgbClr val="7030A0"/>
                </a:solidFill>
                <a:latin typeface="ArialNarrow"/>
              </a:rPr>
              <a:t>creative and flexible, good teachers put considerable effort into building relationships – with</a:t>
            </a:r>
            <a:r>
              <a:rPr lang="en-AU" sz="2400" b="0" i="0" u="none" strike="noStrike" dirty="0" smtClean="0">
                <a:solidFill>
                  <a:srgbClr val="7030A0"/>
                </a:solidFill>
                <a:latin typeface="ArialNarrow"/>
              </a:rPr>
              <a:t> </a:t>
            </a:r>
            <a:r>
              <a:rPr lang="en-AU" sz="2400" b="0" i="0" u="none" strike="noStrike" baseline="0" dirty="0" smtClean="0">
                <a:solidFill>
                  <a:srgbClr val="7030A0"/>
                </a:solidFill>
                <a:latin typeface="ArialNarrow"/>
              </a:rPr>
              <a:t>students, colleagues and the whole school community. </a:t>
            </a:r>
          </a:p>
          <a:p>
            <a:endParaRPr lang="en-AU" sz="2400" dirty="0">
              <a:solidFill>
                <a:srgbClr val="7030A0"/>
              </a:solidFill>
              <a:latin typeface="ArialNarrow"/>
            </a:endParaRPr>
          </a:p>
          <a:p>
            <a:r>
              <a:rPr lang="en-AU" sz="2400" b="0" i="0" u="none" strike="noStrike" baseline="0" dirty="0" smtClean="0">
                <a:solidFill>
                  <a:srgbClr val="7030A0"/>
                </a:solidFill>
                <a:latin typeface="ArialNarrow"/>
              </a:rPr>
              <a:t>Having good</a:t>
            </a:r>
            <a:r>
              <a:rPr lang="en-AU" sz="2400" b="0" i="0" u="none" strike="noStrike" dirty="0" smtClean="0">
                <a:solidFill>
                  <a:srgbClr val="7030A0"/>
                </a:solidFill>
                <a:latin typeface="ArialNarrow"/>
              </a:rPr>
              <a:t> </a:t>
            </a:r>
            <a:r>
              <a:rPr lang="en-AU" sz="2400" b="0" i="0" u="none" strike="noStrike" baseline="0" dirty="0" smtClean="0">
                <a:solidFill>
                  <a:srgbClr val="7030A0"/>
                </a:solidFill>
                <a:latin typeface="ArialNarrow"/>
              </a:rPr>
              <a:t>relationships at school,</a:t>
            </a:r>
            <a:r>
              <a:rPr lang="en-AU" sz="2400" b="0" i="0" u="none" strike="noStrike" dirty="0" smtClean="0">
                <a:solidFill>
                  <a:srgbClr val="7030A0"/>
                </a:solidFill>
                <a:latin typeface="ArialNarrow"/>
              </a:rPr>
              <a:t> </a:t>
            </a:r>
            <a:r>
              <a:rPr lang="en-AU" sz="2400" b="0" i="0" u="none" strike="noStrike" baseline="0" dirty="0" smtClean="0">
                <a:solidFill>
                  <a:srgbClr val="7030A0"/>
                </a:solidFill>
                <a:latin typeface="ArialNarrow"/>
              </a:rPr>
              <a:t>particularly with students, is one of the factors that many teachers cite as making it all</a:t>
            </a:r>
            <a:r>
              <a:rPr lang="en-AU" sz="2400" b="0" i="0" u="none" strike="noStrike" dirty="0" smtClean="0">
                <a:solidFill>
                  <a:srgbClr val="7030A0"/>
                </a:solidFill>
                <a:latin typeface="ArialNarrow"/>
              </a:rPr>
              <a:t> </a:t>
            </a:r>
            <a:r>
              <a:rPr lang="en-AU" sz="2400" b="0" i="0" u="none" strike="noStrike" baseline="0" dirty="0" smtClean="0">
                <a:solidFill>
                  <a:srgbClr val="7030A0"/>
                </a:solidFill>
                <a:latin typeface="ArialNarrow"/>
              </a:rPr>
              <a:t>worthwhile</a:t>
            </a:r>
            <a:endParaRPr lang="en-AU" sz="2400" dirty="0">
              <a:solidFill>
                <a:srgbClr val="7030A0"/>
              </a:solidFill>
            </a:endParaRPr>
          </a:p>
        </p:txBody>
      </p:sp>
    </p:spTree>
    <p:extLst>
      <p:ext uri="{BB962C8B-B14F-4D97-AF65-F5344CB8AC3E}">
        <p14:creationId xmlns:p14="http://schemas.microsoft.com/office/powerpoint/2010/main" val="39028728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58066" y="974471"/>
            <a:ext cx="5683479" cy="523220"/>
          </a:xfrm>
          <a:prstGeom prst="rect">
            <a:avLst/>
          </a:prstGeom>
        </p:spPr>
        <p:txBody>
          <a:bodyPr wrap="none">
            <a:spAutoFit/>
          </a:bodyPr>
          <a:lstStyle/>
          <a:p>
            <a:r>
              <a:rPr lang="en-AU" sz="2800" b="1" i="0" u="none" strike="noStrike" baseline="0" dirty="0" smtClean="0">
                <a:solidFill>
                  <a:srgbClr val="000000"/>
                </a:solidFill>
                <a:latin typeface="Times New Roman" panose="02020603050405020304" pitchFamily="18" charset="0"/>
              </a:rPr>
              <a:t>Research-Based Teacher Education </a:t>
            </a:r>
            <a:endParaRPr lang="en-AU" sz="2800" dirty="0"/>
          </a:p>
        </p:txBody>
      </p:sp>
      <p:sp>
        <p:nvSpPr>
          <p:cNvPr id="4" name="Rectangle 3"/>
          <p:cNvSpPr/>
          <p:nvPr/>
        </p:nvSpPr>
        <p:spPr>
          <a:xfrm>
            <a:off x="951804" y="1684518"/>
            <a:ext cx="9967207" cy="3539430"/>
          </a:xfrm>
          <a:prstGeom prst="rect">
            <a:avLst/>
          </a:prstGeom>
        </p:spPr>
        <p:txBody>
          <a:bodyPr wrap="square">
            <a:spAutoFit/>
          </a:bodyPr>
          <a:lstStyle/>
          <a:p>
            <a:r>
              <a:rPr lang="en-AU" sz="2800" b="0" i="0" u="none" strike="noStrike" baseline="0" dirty="0" smtClean="0">
                <a:solidFill>
                  <a:srgbClr val="000000"/>
                </a:solidFill>
                <a:latin typeface="Times New Roman" panose="02020603050405020304" pitchFamily="18" charset="0"/>
              </a:rPr>
              <a:t>(</a:t>
            </a:r>
            <a:r>
              <a:rPr lang="en-AU" sz="2800" b="0" i="0" u="none" strike="noStrike" baseline="0" dirty="0" smtClean="0">
                <a:solidFill>
                  <a:srgbClr val="7030A0"/>
                </a:solidFill>
                <a:latin typeface="Times New Roman" panose="02020603050405020304" pitchFamily="18" charset="0"/>
              </a:rPr>
              <a:t>1) To hold the national conference of university-based teacher education providers </a:t>
            </a:r>
          </a:p>
          <a:p>
            <a:r>
              <a:rPr lang="en-AU" sz="2800" b="0" i="0" u="none" strike="noStrike" baseline="0" dirty="0" smtClean="0">
                <a:solidFill>
                  <a:srgbClr val="7030A0"/>
                </a:solidFill>
                <a:latin typeface="Times New Roman" panose="02020603050405020304" pitchFamily="18" charset="0"/>
              </a:rPr>
              <a:t>(2) To subsidize research on university-based teacher education. </a:t>
            </a:r>
          </a:p>
          <a:p>
            <a:r>
              <a:rPr lang="en-AU" sz="2800" b="0" i="0" u="none" strike="noStrike" baseline="0" dirty="0" smtClean="0">
                <a:solidFill>
                  <a:srgbClr val="7030A0"/>
                </a:solidFill>
                <a:latin typeface="Times New Roman" panose="02020603050405020304" pitchFamily="18" charset="0"/>
              </a:rPr>
              <a:t>(3) To plan, organize, and carry out research projects on university-based teacher education. </a:t>
            </a:r>
          </a:p>
          <a:p>
            <a:r>
              <a:rPr lang="en-AU" sz="2800" b="0" i="0" u="none" strike="noStrike" baseline="0" dirty="0" smtClean="0">
                <a:solidFill>
                  <a:srgbClr val="7030A0"/>
                </a:solidFill>
                <a:latin typeface="Times New Roman" panose="02020603050405020304" pitchFamily="18" charset="0"/>
              </a:rPr>
              <a:t>(4) To publish the annual bulletin </a:t>
            </a:r>
          </a:p>
          <a:p>
            <a:r>
              <a:rPr lang="en-AU" sz="2800" b="0" i="0" u="none" strike="noStrike" baseline="0" dirty="0" smtClean="0">
                <a:solidFill>
                  <a:srgbClr val="7030A0"/>
                </a:solidFill>
                <a:latin typeface="Times New Roman" panose="02020603050405020304" pitchFamily="18" charset="0"/>
              </a:rPr>
              <a:t>(5) To present recommendations and suggestions on teacher education to the Ministry of Education to inform policy making </a:t>
            </a:r>
            <a:endParaRPr lang="en-AU" sz="2800" dirty="0">
              <a:solidFill>
                <a:srgbClr val="7030A0"/>
              </a:solidFill>
            </a:endParaRPr>
          </a:p>
        </p:txBody>
      </p:sp>
    </p:spTree>
    <p:extLst>
      <p:ext uri="{BB962C8B-B14F-4D97-AF65-F5344CB8AC3E}">
        <p14:creationId xmlns:p14="http://schemas.microsoft.com/office/powerpoint/2010/main" val="1237705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3138" y="947640"/>
            <a:ext cx="9581477" cy="4154984"/>
          </a:xfrm>
          <a:prstGeom prst="rect">
            <a:avLst/>
          </a:prstGeom>
        </p:spPr>
        <p:txBody>
          <a:bodyPr wrap="square">
            <a:spAutoFit/>
          </a:bodyPr>
          <a:lstStyle/>
          <a:p>
            <a:r>
              <a:rPr lang="en-AU" sz="2400" b="0" i="0" u="none" strike="noStrike" baseline="0" dirty="0" smtClean="0">
                <a:solidFill>
                  <a:srgbClr val="7030A0"/>
                </a:solidFill>
                <a:latin typeface="ArialNarrow"/>
              </a:rPr>
              <a:t>Effective teachers tend to be expert in ‘managing up’ – a term that describes the assistance</a:t>
            </a:r>
            <a:r>
              <a:rPr lang="en-AU" sz="2400" b="0" i="0" u="none" strike="noStrike" dirty="0" smtClean="0">
                <a:solidFill>
                  <a:srgbClr val="7030A0"/>
                </a:solidFill>
                <a:latin typeface="ArialNarrow"/>
              </a:rPr>
              <a:t> </a:t>
            </a:r>
            <a:r>
              <a:rPr lang="en-AU" sz="2400" b="0" i="0" u="none" strike="noStrike" baseline="0" dirty="0" smtClean="0">
                <a:solidFill>
                  <a:srgbClr val="7030A0"/>
                </a:solidFill>
                <a:latin typeface="ArialNarrow"/>
              </a:rPr>
              <a:t>provided by teachers to their executive in order to achieve the school’s goals. ‘managing-up’ as a professional responsibility and certainly not subversive. </a:t>
            </a:r>
          </a:p>
          <a:p>
            <a:endParaRPr lang="en-AU" sz="2400" dirty="0">
              <a:solidFill>
                <a:srgbClr val="7030A0"/>
              </a:solidFill>
              <a:latin typeface="ArialNarrow"/>
            </a:endParaRPr>
          </a:p>
          <a:p>
            <a:r>
              <a:rPr lang="en-AU" sz="2400" b="0" i="0" u="none" strike="noStrike" baseline="0" dirty="0" smtClean="0">
                <a:solidFill>
                  <a:srgbClr val="7030A0"/>
                </a:solidFill>
                <a:latin typeface="ArialNarrow"/>
              </a:rPr>
              <a:t>If teachers are</a:t>
            </a:r>
            <a:r>
              <a:rPr lang="en-AU" sz="2400" b="0" i="0" u="none" strike="noStrike" dirty="0" smtClean="0">
                <a:solidFill>
                  <a:srgbClr val="7030A0"/>
                </a:solidFill>
                <a:latin typeface="ArialNarrow"/>
              </a:rPr>
              <a:t> </a:t>
            </a:r>
            <a:r>
              <a:rPr lang="en-AU" sz="2400" b="0" i="0" u="none" strike="noStrike" baseline="0" dirty="0" smtClean="0">
                <a:solidFill>
                  <a:srgbClr val="7030A0"/>
                </a:solidFill>
                <a:latin typeface="ArialNarrow"/>
              </a:rPr>
              <a:t>highly competent in an area that is important to their executive then their expertise gives them</a:t>
            </a:r>
            <a:r>
              <a:rPr lang="en-AU" sz="2400" b="0" i="0" u="none" strike="noStrike" dirty="0" smtClean="0">
                <a:solidFill>
                  <a:srgbClr val="7030A0"/>
                </a:solidFill>
                <a:latin typeface="ArialNarrow"/>
              </a:rPr>
              <a:t> </a:t>
            </a:r>
            <a:r>
              <a:rPr lang="en-AU" sz="2400" b="0" i="0" u="none" strike="noStrike" baseline="0" dirty="0" smtClean="0">
                <a:solidFill>
                  <a:srgbClr val="7030A0"/>
                </a:solidFill>
                <a:latin typeface="ArialNarrow"/>
              </a:rPr>
              <a:t>considerable influence. </a:t>
            </a:r>
          </a:p>
          <a:p>
            <a:endParaRPr lang="en-AU" sz="2400" dirty="0">
              <a:solidFill>
                <a:srgbClr val="7030A0"/>
              </a:solidFill>
              <a:latin typeface="ArialNarrow"/>
            </a:endParaRPr>
          </a:p>
          <a:p>
            <a:r>
              <a:rPr lang="en-AU" sz="2400" b="0" i="0" u="none" strike="noStrike" baseline="0" dirty="0" smtClean="0">
                <a:solidFill>
                  <a:srgbClr val="7030A0"/>
                </a:solidFill>
                <a:latin typeface="ArialNarrow"/>
              </a:rPr>
              <a:t>This influence can be used to get more time for writing reports, more</a:t>
            </a:r>
          </a:p>
          <a:p>
            <a:r>
              <a:rPr lang="en-AU" sz="2400" b="0" i="0" u="none" strike="noStrike" baseline="0" dirty="0" smtClean="0">
                <a:solidFill>
                  <a:srgbClr val="7030A0"/>
                </a:solidFill>
                <a:latin typeface="ArialNarrow"/>
              </a:rPr>
              <a:t>time for planning with their assistant, reduced class size, increased resources and similar</a:t>
            </a:r>
            <a:r>
              <a:rPr lang="en-AU" sz="2400" b="0" i="0" u="none" strike="noStrike" dirty="0" smtClean="0">
                <a:solidFill>
                  <a:srgbClr val="7030A0"/>
                </a:solidFill>
                <a:latin typeface="ArialNarrow"/>
              </a:rPr>
              <a:t> </a:t>
            </a:r>
            <a:r>
              <a:rPr lang="en-AU" sz="2400" b="0" i="0" u="none" strike="noStrike" baseline="0" dirty="0" smtClean="0">
                <a:solidFill>
                  <a:srgbClr val="7030A0"/>
                </a:solidFill>
                <a:latin typeface="ArialNarrow"/>
              </a:rPr>
              <a:t>benefits</a:t>
            </a:r>
            <a:endParaRPr lang="en-AU" sz="2400" dirty="0">
              <a:solidFill>
                <a:srgbClr val="7030A0"/>
              </a:solidFill>
            </a:endParaRPr>
          </a:p>
        </p:txBody>
      </p:sp>
    </p:spTree>
    <p:extLst>
      <p:ext uri="{BB962C8B-B14F-4D97-AF65-F5344CB8AC3E}">
        <p14:creationId xmlns:p14="http://schemas.microsoft.com/office/powerpoint/2010/main" val="226268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7726" y="1417319"/>
            <a:ext cx="2460930" cy="461665"/>
          </a:xfrm>
          <a:prstGeom prst="rect">
            <a:avLst/>
          </a:prstGeom>
        </p:spPr>
        <p:txBody>
          <a:bodyPr wrap="none">
            <a:spAutoFit/>
          </a:bodyPr>
          <a:lstStyle/>
          <a:p>
            <a:r>
              <a:rPr lang="en-AU" sz="2400" b="0" i="1" u="none" strike="noStrike" baseline="0" dirty="0" smtClean="0">
                <a:solidFill>
                  <a:srgbClr val="7030A0"/>
                </a:solidFill>
                <a:latin typeface="ArialNarrow-Italic"/>
              </a:rPr>
              <a:t>Care for yourself</a:t>
            </a:r>
            <a:endParaRPr lang="en-AU" sz="2400" dirty="0">
              <a:solidFill>
                <a:srgbClr val="7030A0"/>
              </a:solidFill>
            </a:endParaRPr>
          </a:p>
        </p:txBody>
      </p:sp>
      <p:sp>
        <p:nvSpPr>
          <p:cNvPr id="3" name="Rectangle 2"/>
          <p:cNvSpPr/>
          <p:nvPr/>
        </p:nvSpPr>
        <p:spPr>
          <a:xfrm>
            <a:off x="1837726" y="1985689"/>
            <a:ext cx="2943434" cy="523220"/>
          </a:xfrm>
          <a:prstGeom prst="rect">
            <a:avLst/>
          </a:prstGeom>
        </p:spPr>
        <p:txBody>
          <a:bodyPr wrap="none">
            <a:spAutoFit/>
          </a:bodyPr>
          <a:lstStyle/>
          <a:p>
            <a:r>
              <a:rPr lang="en-AU" sz="2800" b="0" i="1" u="none" strike="noStrike" baseline="0" dirty="0" smtClean="0">
                <a:solidFill>
                  <a:srgbClr val="FF0000"/>
                </a:solidFill>
                <a:latin typeface="ArialNarrow-Italic"/>
              </a:rPr>
              <a:t>Simplify your role</a:t>
            </a:r>
            <a:endParaRPr lang="en-AU" sz="2800" dirty="0">
              <a:solidFill>
                <a:srgbClr val="FF0000"/>
              </a:solidFill>
            </a:endParaRPr>
          </a:p>
        </p:txBody>
      </p:sp>
      <p:sp>
        <p:nvSpPr>
          <p:cNvPr id="4" name="Rectangle 3"/>
          <p:cNvSpPr/>
          <p:nvPr/>
        </p:nvSpPr>
        <p:spPr>
          <a:xfrm>
            <a:off x="1837726" y="2738725"/>
            <a:ext cx="3929987" cy="523220"/>
          </a:xfrm>
          <a:prstGeom prst="rect">
            <a:avLst/>
          </a:prstGeom>
        </p:spPr>
        <p:txBody>
          <a:bodyPr wrap="none">
            <a:spAutoFit/>
          </a:bodyPr>
          <a:lstStyle/>
          <a:p>
            <a:r>
              <a:rPr lang="en-AU" sz="2800" b="0" i="1" u="none" strike="noStrike" baseline="0" dirty="0" smtClean="0">
                <a:solidFill>
                  <a:srgbClr val="0070C0"/>
                </a:solidFill>
                <a:latin typeface="ArialNarrow-Italic"/>
              </a:rPr>
              <a:t>Teach to your strengths</a:t>
            </a:r>
            <a:endParaRPr lang="en-AU" sz="2800" dirty="0">
              <a:solidFill>
                <a:srgbClr val="0070C0"/>
              </a:solidFill>
            </a:endParaRPr>
          </a:p>
        </p:txBody>
      </p:sp>
      <p:sp>
        <p:nvSpPr>
          <p:cNvPr id="5" name="Rectangle 4"/>
          <p:cNvSpPr/>
          <p:nvPr/>
        </p:nvSpPr>
        <p:spPr>
          <a:xfrm>
            <a:off x="1837726" y="3491761"/>
            <a:ext cx="8100294" cy="523220"/>
          </a:xfrm>
          <a:prstGeom prst="rect">
            <a:avLst/>
          </a:prstGeom>
        </p:spPr>
        <p:txBody>
          <a:bodyPr wrap="none">
            <a:spAutoFit/>
          </a:bodyPr>
          <a:lstStyle/>
          <a:p>
            <a:r>
              <a:rPr lang="en-AU" sz="2800" b="0" i="1" u="none" strike="noStrike" baseline="0" dirty="0" smtClean="0">
                <a:solidFill>
                  <a:srgbClr val="00B050"/>
                </a:solidFill>
                <a:latin typeface="ArialNarrow-Italic"/>
              </a:rPr>
              <a:t>Check the match between your role and your ski</a:t>
            </a:r>
            <a:r>
              <a:rPr lang="en-AU" b="0" i="1" u="none" strike="noStrike" baseline="0" dirty="0" smtClean="0">
                <a:latin typeface="ArialNarrow-Italic"/>
              </a:rPr>
              <a:t>lls</a:t>
            </a:r>
            <a:endParaRPr lang="en-AU" dirty="0"/>
          </a:p>
        </p:txBody>
      </p:sp>
      <p:sp>
        <p:nvSpPr>
          <p:cNvPr id="6" name="Rectangle 5"/>
          <p:cNvSpPr/>
          <p:nvPr/>
        </p:nvSpPr>
        <p:spPr>
          <a:xfrm>
            <a:off x="1837726" y="4244797"/>
            <a:ext cx="7603363" cy="523220"/>
          </a:xfrm>
          <a:prstGeom prst="rect">
            <a:avLst/>
          </a:prstGeom>
        </p:spPr>
        <p:txBody>
          <a:bodyPr wrap="none">
            <a:spAutoFit/>
          </a:bodyPr>
          <a:lstStyle/>
          <a:p>
            <a:r>
              <a:rPr lang="en-AU" sz="2800" b="0" i="1" u="none" strike="noStrike" baseline="0" dirty="0" smtClean="0">
                <a:solidFill>
                  <a:srgbClr val="C00000"/>
                </a:solidFill>
                <a:latin typeface="ArialNarrow-Italic"/>
              </a:rPr>
              <a:t>Use relevant strategies from outside education</a:t>
            </a:r>
            <a:endParaRPr lang="en-AU" sz="2800" dirty="0">
              <a:solidFill>
                <a:srgbClr val="C00000"/>
              </a:solidFill>
            </a:endParaRPr>
          </a:p>
        </p:txBody>
      </p:sp>
      <p:sp>
        <p:nvSpPr>
          <p:cNvPr id="7" name="Rectangle 6"/>
          <p:cNvSpPr/>
          <p:nvPr/>
        </p:nvSpPr>
        <p:spPr>
          <a:xfrm>
            <a:off x="1837726" y="4997833"/>
            <a:ext cx="3421129" cy="523220"/>
          </a:xfrm>
          <a:prstGeom prst="rect">
            <a:avLst/>
          </a:prstGeom>
        </p:spPr>
        <p:txBody>
          <a:bodyPr wrap="none">
            <a:spAutoFit/>
          </a:bodyPr>
          <a:lstStyle/>
          <a:p>
            <a:r>
              <a:rPr lang="en-AU" sz="2800" b="0" i="1" u="none" strike="noStrike" baseline="0" dirty="0" smtClean="0">
                <a:solidFill>
                  <a:srgbClr val="7030A0"/>
                </a:solidFill>
                <a:latin typeface="ArialNarrow-Italic"/>
              </a:rPr>
              <a:t>Experiment &amp; reflect</a:t>
            </a:r>
            <a:endParaRPr lang="en-AU" sz="2800" dirty="0">
              <a:solidFill>
                <a:srgbClr val="7030A0"/>
              </a:solidFill>
            </a:endParaRPr>
          </a:p>
        </p:txBody>
      </p:sp>
    </p:spTree>
    <p:extLst>
      <p:ext uri="{BB962C8B-B14F-4D97-AF65-F5344CB8AC3E}">
        <p14:creationId xmlns:p14="http://schemas.microsoft.com/office/powerpoint/2010/main" val="626980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7227" y="846769"/>
            <a:ext cx="9979511" cy="4401205"/>
          </a:xfrm>
          <a:prstGeom prst="rect">
            <a:avLst/>
          </a:prstGeom>
        </p:spPr>
        <p:txBody>
          <a:bodyPr wrap="square">
            <a:spAutoFit/>
          </a:bodyPr>
          <a:lstStyle/>
          <a:p>
            <a:r>
              <a:rPr lang="en-AU" sz="2800" b="0" i="0" u="none" strike="noStrike" baseline="0" dirty="0" smtClean="0">
                <a:solidFill>
                  <a:srgbClr val="7030A0"/>
                </a:solidFill>
                <a:latin typeface="Sabon-Roman"/>
              </a:rPr>
              <a:t>Many factors shape the quality of learning. </a:t>
            </a:r>
          </a:p>
          <a:p>
            <a:endParaRPr lang="en-AU" sz="2800" dirty="0">
              <a:solidFill>
                <a:srgbClr val="7030A0"/>
              </a:solidFill>
              <a:latin typeface="Sabon-Roman"/>
            </a:endParaRPr>
          </a:p>
          <a:p>
            <a:r>
              <a:rPr lang="en-AU" sz="2800" b="0" i="0" u="none" strike="noStrike" baseline="0" dirty="0" smtClean="0">
                <a:solidFill>
                  <a:srgbClr val="7030A0"/>
                </a:solidFill>
                <a:latin typeface="Sabon-Roman"/>
              </a:rPr>
              <a:t>These</a:t>
            </a:r>
            <a:r>
              <a:rPr lang="en-AU" sz="2800" b="0" i="0" u="none" strike="noStrike" dirty="0" smtClean="0">
                <a:solidFill>
                  <a:srgbClr val="7030A0"/>
                </a:solidFill>
                <a:latin typeface="Sabon-Roman"/>
              </a:rPr>
              <a:t> </a:t>
            </a:r>
            <a:r>
              <a:rPr lang="en-AU" sz="2800" b="0" i="0" u="none" strike="noStrike" baseline="0" dirty="0" smtClean="0">
                <a:solidFill>
                  <a:srgbClr val="7030A0"/>
                </a:solidFill>
                <a:latin typeface="Sabon-Roman"/>
              </a:rPr>
              <a:t>include the aptitude and motivation of individual</a:t>
            </a:r>
            <a:r>
              <a:rPr lang="en-AU" sz="2800" b="0" i="0" u="none" strike="noStrike" dirty="0" smtClean="0">
                <a:solidFill>
                  <a:srgbClr val="7030A0"/>
                </a:solidFill>
                <a:latin typeface="Sabon-Roman"/>
              </a:rPr>
              <a:t> </a:t>
            </a:r>
            <a:r>
              <a:rPr lang="en-AU" sz="2800" b="0" i="0" u="none" strike="noStrike" baseline="0" dirty="0" smtClean="0">
                <a:solidFill>
                  <a:srgbClr val="7030A0"/>
                </a:solidFill>
                <a:latin typeface="Sabon-Roman"/>
              </a:rPr>
              <a:t>students and their own approaches to learning</a:t>
            </a:r>
            <a:r>
              <a:rPr lang="en-AU" sz="2800" b="0" i="0" u="none" strike="noStrike" dirty="0" smtClean="0">
                <a:solidFill>
                  <a:srgbClr val="7030A0"/>
                </a:solidFill>
                <a:latin typeface="Sabon-Roman"/>
              </a:rPr>
              <a:t> </a:t>
            </a:r>
            <a:r>
              <a:rPr lang="en-AU" sz="2800" b="0" i="0" u="none" strike="noStrike" baseline="0" dirty="0" smtClean="0">
                <a:solidFill>
                  <a:srgbClr val="7030A0"/>
                </a:solidFill>
                <a:latin typeface="Sabon-Roman"/>
              </a:rPr>
              <a:t>(including to collaborative learning), the quality and</a:t>
            </a:r>
            <a:r>
              <a:rPr lang="en-AU" sz="2800" b="0" i="0" u="none" strike="noStrike" dirty="0" smtClean="0">
                <a:solidFill>
                  <a:srgbClr val="7030A0"/>
                </a:solidFill>
                <a:latin typeface="Sabon-Roman"/>
              </a:rPr>
              <a:t> </a:t>
            </a:r>
            <a:r>
              <a:rPr lang="en-AU" sz="2800" b="0" i="0" u="none" strike="noStrike" baseline="0" dirty="0" smtClean="0">
                <a:solidFill>
                  <a:srgbClr val="7030A0"/>
                </a:solidFill>
                <a:latin typeface="Sabon-Roman"/>
              </a:rPr>
              <a:t>diversity of the student body of which they are part,</a:t>
            </a:r>
            <a:r>
              <a:rPr lang="en-AU" sz="2800" b="0" i="0" u="none" strike="noStrike" dirty="0" smtClean="0">
                <a:solidFill>
                  <a:srgbClr val="7030A0"/>
                </a:solidFill>
                <a:latin typeface="Sabon-Roman"/>
              </a:rPr>
              <a:t> </a:t>
            </a:r>
            <a:r>
              <a:rPr lang="en-AU" sz="2800" b="0" i="0" u="none" strike="noStrike" baseline="0" dirty="0" smtClean="0">
                <a:solidFill>
                  <a:srgbClr val="7030A0"/>
                </a:solidFill>
                <a:latin typeface="Sabon-Roman"/>
              </a:rPr>
              <a:t>the curriculum they study, the calibre and strategies</a:t>
            </a:r>
            <a:r>
              <a:rPr lang="en-AU" sz="2800" b="0" i="0" u="none" strike="noStrike" dirty="0" smtClean="0">
                <a:solidFill>
                  <a:srgbClr val="7030A0"/>
                </a:solidFill>
                <a:latin typeface="Sabon-Roman"/>
              </a:rPr>
              <a:t> </a:t>
            </a:r>
            <a:r>
              <a:rPr lang="en-AU" sz="2800" b="0" i="0" u="none" strike="noStrike" baseline="0" dirty="0" smtClean="0">
                <a:solidFill>
                  <a:srgbClr val="7030A0"/>
                </a:solidFill>
                <a:latin typeface="Sabon-Roman"/>
              </a:rPr>
              <a:t>of those who teach them, the size and nature of their</a:t>
            </a:r>
            <a:r>
              <a:rPr lang="en-AU" sz="2800" b="0" i="0" u="none" strike="noStrike" dirty="0" smtClean="0">
                <a:solidFill>
                  <a:srgbClr val="7030A0"/>
                </a:solidFill>
                <a:latin typeface="Sabon-Roman"/>
              </a:rPr>
              <a:t> </a:t>
            </a:r>
            <a:r>
              <a:rPr lang="en-AU" sz="2800" b="0" i="0" u="none" strike="noStrike" baseline="0" dirty="0" smtClean="0">
                <a:solidFill>
                  <a:srgbClr val="7030A0"/>
                </a:solidFill>
                <a:latin typeface="Sabon-Roman"/>
              </a:rPr>
              <a:t>classes, the ways in which learning is encouraged by</a:t>
            </a:r>
            <a:r>
              <a:rPr lang="en-AU" sz="2800" b="0" i="0" u="none" strike="noStrike" dirty="0" smtClean="0">
                <a:solidFill>
                  <a:srgbClr val="7030A0"/>
                </a:solidFill>
                <a:latin typeface="Sabon-Roman"/>
              </a:rPr>
              <a:t> </a:t>
            </a:r>
            <a:r>
              <a:rPr lang="en-AU" sz="2800" b="0" i="0" u="none" strike="noStrike" baseline="0" dirty="0" smtClean="0">
                <a:solidFill>
                  <a:srgbClr val="7030A0"/>
                </a:solidFill>
                <a:latin typeface="Sabon-Roman"/>
              </a:rPr>
              <a:t>assessment processes and feedback, the learning</a:t>
            </a:r>
            <a:r>
              <a:rPr lang="en-AU" sz="2800" b="0" i="0" u="none" strike="noStrike" dirty="0" smtClean="0">
                <a:solidFill>
                  <a:srgbClr val="7030A0"/>
                </a:solidFill>
                <a:latin typeface="Sabon-Roman"/>
              </a:rPr>
              <a:t> </a:t>
            </a:r>
            <a:r>
              <a:rPr lang="en-AU" sz="2800" b="0" i="0" u="none" strike="noStrike" baseline="0" dirty="0" smtClean="0">
                <a:solidFill>
                  <a:srgbClr val="7030A0"/>
                </a:solidFill>
                <a:latin typeface="Sabon-Roman"/>
              </a:rPr>
              <a:t>resources</a:t>
            </a:r>
            <a:endParaRPr lang="en-AU" sz="2800" dirty="0">
              <a:solidFill>
                <a:srgbClr val="7030A0"/>
              </a:solidFill>
            </a:endParaRPr>
          </a:p>
        </p:txBody>
      </p:sp>
    </p:spTree>
    <p:extLst>
      <p:ext uri="{BB962C8B-B14F-4D97-AF65-F5344CB8AC3E}">
        <p14:creationId xmlns:p14="http://schemas.microsoft.com/office/powerpoint/2010/main" val="531198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6320" y="612761"/>
            <a:ext cx="10312998" cy="1815882"/>
          </a:xfrm>
          <a:prstGeom prst="rect">
            <a:avLst/>
          </a:prstGeom>
        </p:spPr>
        <p:txBody>
          <a:bodyPr wrap="square">
            <a:spAutoFit/>
          </a:bodyPr>
          <a:lstStyle/>
          <a:p>
            <a:r>
              <a:rPr lang="en-AU" sz="2800" b="0" i="0" u="none" strike="noStrike" baseline="0" dirty="0" smtClean="0">
                <a:solidFill>
                  <a:srgbClr val="00B050"/>
                </a:solidFill>
                <a:latin typeface="Sabon-Roman"/>
              </a:rPr>
              <a:t>The importance of teaching and learning in</a:t>
            </a:r>
            <a:r>
              <a:rPr lang="en-AU" sz="2800" b="0" i="0" u="none" strike="noStrike" dirty="0" smtClean="0">
                <a:solidFill>
                  <a:srgbClr val="00B050"/>
                </a:solidFill>
                <a:latin typeface="Sabon-Roman"/>
              </a:rPr>
              <a:t> </a:t>
            </a:r>
            <a:r>
              <a:rPr lang="en-AU" sz="2800" b="0" i="0" u="none" strike="noStrike" baseline="0" dirty="0" smtClean="0">
                <a:solidFill>
                  <a:srgbClr val="00B050"/>
                </a:solidFill>
                <a:latin typeface="Sabon-Roman"/>
              </a:rPr>
              <a:t>universities has shifted from routine and somewhat</a:t>
            </a:r>
            <a:r>
              <a:rPr lang="en-AU" sz="2800" b="0" i="0" u="none" strike="noStrike" dirty="0" smtClean="0">
                <a:solidFill>
                  <a:srgbClr val="00B050"/>
                </a:solidFill>
                <a:latin typeface="Sabon-Roman"/>
              </a:rPr>
              <a:t> </a:t>
            </a:r>
            <a:r>
              <a:rPr lang="en-AU" sz="2800" b="0" i="0" u="none" strike="noStrike" baseline="0" dirty="0" smtClean="0">
                <a:solidFill>
                  <a:srgbClr val="00B050"/>
                </a:solidFill>
                <a:latin typeface="Sabon-Roman"/>
              </a:rPr>
              <a:t>token acknowledgment in government policy to a</a:t>
            </a:r>
            <a:r>
              <a:rPr lang="en-AU" sz="2800" b="0" i="0" u="none" strike="noStrike" dirty="0" smtClean="0">
                <a:solidFill>
                  <a:srgbClr val="00B050"/>
                </a:solidFill>
                <a:latin typeface="Sabon-Roman"/>
              </a:rPr>
              <a:t> </a:t>
            </a:r>
            <a:r>
              <a:rPr lang="en-AU" sz="2800" b="0" i="0" u="none" strike="noStrike" baseline="0" dirty="0" smtClean="0">
                <a:solidFill>
                  <a:srgbClr val="00B050"/>
                </a:solidFill>
                <a:latin typeface="Sabon-Roman"/>
              </a:rPr>
              <a:t>central place in the higher education policy agenda.</a:t>
            </a:r>
            <a:endParaRPr lang="en-AU" sz="2800" dirty="0">
              <a:solidFill>
                <a:srgbClr val="00B050"/>
              </a:solidFill>
            </a:endParaRPr>
          </a:p>
        </p:txBody>
      </p:sp>
      <p:sp>
        <p:nvSpPr>
          <p:cNvPr id="3" name="Rectangle 2"/>
          <p:cNvSpPr/>
          <p:nvPr/>
        </p:nvSpPr>
        <p:spPr>
          <a:xfrm>
            <a:off x="1036320" y="2447573"/>
            <a:ext cx="9753600" cy="3539430"/>
          </a:xfrm>
          <a:prstGeom prst="rect">
            <a:avLst/>
          </a:prstGeom>
        </p:spPr>
        <p:txBody>
          <a:bodyPr wrap="square">
            <a:spAutoFit/>
          </a:bodyPr>
          <a:lstStyle/>
          <a:p>
            <a:r>
              <a:rPr lang="en-AU" sz="2800" b="0" i="0" u="none" strike="noStrike" baseline="0" dirty="0" smtClean="0">
                <a:solidFill>
                  <a:srgbClr val="0070C0"/>
                </a:solidFill>
                <a:latin typeface="Sabon-Roman"/>
              </a:rPr>
              <a:t>How and with what success universities, business</a:t>
            </a:r>
            <a:r>
              <a:rPr lang="en-AU" sz="2800" b="0" i="0" u="none" strike="noStrike" dirty="0" smtClean="0">
                <a:solidFill>
                  <a:srgbClr val="0070C0"/>
                </a:solidFill>
                <a:latin typeface="Sabon-Roman"/>
              </a:rPr>
              <a:t> </a:t>
            </a:r>
            <a:r>
              <a:rPr lang="en-AU" sz="2800" b="0" i="0" u="none" strike="noStrike" baseline="0" dirty="0" smtClean="0">
                <a:solidFill>
                  <a:srgbClr val="0070C0"/>
                </a:solidFill>
                <a:latin typeface="Sabon-Roman"/>
              </a:rPr>
              <a:t>and government combine to achieve a strong</a:t>
            </a:r>
            <a:r>
              <a:rPr lang="en-AU" sz="2800" b="0" i="0" u="none" strike="noStrike" dirty="0" smtClean="0">
                <a:solidFill>
                  <a:srgbClr val="0070C0"/>
                </a:solidFill>
                <a:latin typeface="Sabon-Roman"/>
              </a:rPr>
              <a:t> </a:t>
            </a:r>
            <a:r>
              <a:rPr lang="en-AU" sz="2800" b="0" i="0" u="none" strike="noStrike" baseline="0" dirty="0" smtClean="0">
                <a:solidFill>
                  <a:srgbClr val="0070C0"/>
                </a:solidFill>
                <a:latin typeface="Sabon-Roman"/>
              </a:rPr>
              <a:t>knowledge economy will depend in particular on</a:t>
            </a:r>
            <a:r>
              <a:rPr lang="en-AU" sz="2800" b="0" i="0" u="none" strike="noStrike" dirty="0" smtClean="0">
                <a:solidFill>
                  <a:srgbClr val="0070C0"/>
                </a:solidFill>
                <a:latin typeface="Sabon-Roman"/>
              </a:rPr>
              <a:t> </a:t>
            </a:r>
            <a:r>
              <a:rPr lang="en-AU" sz="2800" b="0" i="0" u="none" strike="noStrike" baseline="0" dirty="0" smtClean="0">
                <a:solidFill>
                  <a:srgbClr val="0070C0"/>
                </a:solidFill>
                <a:latin typeface="Sabon-Roman"/>
              </a:rPr>
              <a:t>some major shifts in the way they interpret and</a:t>
            </a:r>
            <a:r>
              <a:rPr lang="en-AU" sz="2800" b="0" i="0" u="none" strike="noStrike" dirty="0" smtClean="0">
                <a:solidFill>
                  <a:srgbClr val="0070C0"/>
                </a:solidFill>
                <a:latin typeface="Sabon-Roman"/>
              </a:rPr>
              <a:t> </a:t>
            </a:r>
            <a:r>
              <a:rPr lang="en-AU" sz="2800" b="0" i="0" u="none" strike="noStrike" baseline="0" dirty="0" smtClean="0">
                <a:solidFill>
                  <a:srgbClr val="0070C0"/>
                </a:solidFill>
                <a:latin typeface="Sabon-Roman"/>
              </a:rPr>
              <a:t>respond to the changing needs and expectations of</a:t>
            </a:r>
            <a:r>
              <a:rPr lang="en-AU" sz="2800" b="0" i="0" u="none" strike="noStrike" dirty="0" smtClean="0">
                <a:solidFill>
                  <a:srgbClr val="0070C0"/>
                </a:solidFill>
                <a:latin typeface="Sabon-Roman"/>
              </a:rPr>
              <a:t> </a:t>
            </a:r>
            <a:r>
              <a:rPr lang="en-AU" sz="2800" b="0" i="0" u="none" strike="noStrike" baseline="0" dirty="0" smtClean="0">
                <a:solidFill>
                  <a:srgbClr val="0070C0"/>
                </a:solidFill>
                <a:latin typeface="Sabon-Roman"/>
              </a:rPr>
              <a:t>undergraduate students.</a:t>
            </a:r>
          </a:p>
          <a:p>
            <a:endParaRPr lang="en-AU" sz="2800" dirty="0">
              <a:latin typeface="Sabon-Roman"/>
            </a:endParaRPr>
          </a:p>
          <a:p>
            <a:r>
              <a:rPr lang="en-AU" sz="2800" b="0" i="0" u="none" strike="noStrike" baseline="0" dirty="0" smtClean="0">
                <a:solidFill>
                  <a:srgbClr val="FF0000"/>
                </a:solidFill>
                <a:latin typeface="Sabon-Roman"/>
              </a:rPr>
              <a:t>This includes in particular</a:t>
            </a:r>
            <a:r>
              <a:rPr lang="en-AU" sz="2800" b="0" i="0" u="none" strike="noStrike" dirty="0" smtClean="0">
                <a:solidFill>
                  <a:srgbClr val="FF0000"/>
                </a:solidFill>
                <a:latin typeface="Sabon-Roman"/>
              </a:rPr>
              <a:t> </a:t>
            </a:r>
            <a:r>
              <a:rPr lang="en-AU" sz="2800" b="0" i="0" u="none" strike="noStrike" baseline="0" dirty="0" smtClean="0">
                <a:solidFill>
                  <a:srgbClr val="FF0000"/>
                </a:solidFill>
                <a:latin typeface="Sabon-Roman"/>
              </a:rPr>
              <a:t>the design and management of student learning</a:t>
            </a:r>
            <a:r>
              <a:rPr lang="en-AU" sz="2800" b="0" i="0" u="none" strike="noStrike" dirty="0" smtClean="0">
                <a:solidFill>
                  <a:srgbClr val="FF0000"/>
                </a:solidFill>
                <a:latin typeface="Sabon-Roman"/>
              </a:rPr>
              <a:t> </a:t>
            </a:r>
            <a:r>
              <a:rPr lang="en-AU" sz="2800" b="0" i="0" u="none" strike="noStrike" baseline="0" dirty="0" smtClean="0">
                <a:solidFill>
                  <a:srgbClr val="FF0000"/>
                </a:solidFill>
                <a:latin typeface="Sabon-Roman"/>
              </a:rPr>
              <a:t>experiences.</a:t>
            </a:r>
            <a:endParaRPr lang="en-AU" sz="2800" dirty="0">
              <a:solidFill>
                <a:srgbClr val="FF0000"/>
              </a:solidFill>
            </a:endParaRPr>
          </a:p>
        </p:txBody>
      </p:sp>
    </p:spTree>
    <p:extLst>
      <p:ext uri="{BB962C8B-B14F-4D97-AF65-F5344CB8AC3E}">
        <p14:creationId xmlns:p14="http://schemas.microsoft.com/office/powerpoint/2010/main" val="61388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3745" y="386643"/>
            <a:ext cx="9957995" cy="5693866"/>
          </a:xfrm>
          <a:prstGeom prst="rect">
            <a:avLst/>
          </a:prstGeom>
        </p:spPr>
        <p:txBody>
          <a:bodyPr wrap="square">
            <a:spAutoFit/>
          </a:bodyPr>
          <a:lstStyle/>
          <a:p>
            <a:r>
              <a:rPr lang="en-AU" sz="3200" b="0" i="0" u="none" strike="noStrike" baseline="0" dirty="0" smtClean="0">
                <a:solidFill>
                  <a:srgbClr val="FF0000"/>
                </a:solidFill>
                <a:latin typeface="GillSans"/>
              </a:rPr>
              <a:t>How teaching and learning are</a:t>
            </a:r>
            <a:r>
              <a:rPr lang="en-AU" sz="3200" b="0" i="0" u="none" strike="noStrike" dirty="0" smtClean="0">
                <a:solidFill>
                  <a:srgbClr val="FF0000"/>
                </a:solidFill>
                <a:latin typeface="GillSans"/>
              </a:rPr>
              <a:t> </a:t>
            </a:r>
            <a:r>
              <a:rPr lang="en-AU" sz="3200" b="0" i="0" u="none" strike="noStrike" baseline="0" dirty="0" smtClean="0">
                <a:solidFill>
                  <a:srgbClr val="FF0000"/>
                </a:solidFill>
                <a:latin typeface="GillSans"/>
              </a:rPr>
              <a:t>changing</a:t>
            </a:r>
          </a:p>
          <a:p>
            <a:endParaRPr lang="en-AU" sz="3200" b="0" i="0" u="none" strike="noStrike" baseline="0" dirty="0" smtClean="0">
              <a:latin typeface="GillSans"/>
            </a:endParaRPr>
          </a:p>
          <a:p>
            <a:r>
              <a:rPr lang="en-AU" sz="2000" b="0" i="0" u="none" strike="noStrike" baseline="0" dirty="0" smtClean="0">
                <a:solidFill>
                  <a:srgbClr val="7030A0"/>
                </a:solidFill>
                <a:latin typeface="Sabon-Roman"/>
              </a:rPr>
              <a:t>Many of the changes in the way students learn at</a:t>
            </a:r>
            <a:r>
              <a:rPr lang="en-AU" sz="2000" b="0" i="0" u="none" strike="noStrike" dirty="0" smtClean="0">
                <a:solidFill>
                  <a:srgbClr val="7030A0"/>
                </a:solidFill>
                <a:latin typeface="Sabon-Roman"/>
              </a:rPr>
              <a:t> </a:t>
            </a:r>
            <a:r>
              <a:rPr lang="en-AU" sz="2000" b="0" i="0" u="none" strike="noStrike" baseline="0" dirty="0" smtClean="0">
                <a:solidFill>
                  <a:srgbClr val="7030A0"/>
                </a:solidFill>
                <a:latin typeface="Sabon-Roman"/>
              </a:rPr>
              <a:t>university are well known although the nature and</a:t>
            </a:r>
            <a:r>
              <a:rPr lang="en-AU" sz="2000" b="0" i="0" u="none" strike="noStrike" dirty="0" smtClean="0">
                <a:solidFill>
                  <a:srgbClr val="7030A0"/>
                </a:solidFill>
                <a:latin typeface="Sabon-Roman"/>
              </a:rPr>
              <a:t> </a:t>
            </a:r>
            <a:r>
              <a:rPr lang="en-AU" sz="2000" b="0" i="0" u="none" strike="noStrike" baseline="0" dirty="0" smtClean="0">
                <a:solidFill>
                  <a:srgbClr val="7030A0"/>
                </a:solidFill>
                <a:latin typeface="Sabon-Roman"/>
              </a:rPr>
              <a:t>extent of their impact is not. As with almost every</a:t>
            </a:r>
            <a:r>
              <a:rPr lang="en-AU" sz="2000" b="0" i="0" u="none" strike="noStrike" dirty="0" smtClean="0">
                <a:solidFill>
                  <a:srgbClr val="7030A0"/>
                </a:solidFill>
                <a:latin typeface="Sabon-Roman"/>
              </a:rPr>
              <a:t> </a:t>
            </a:r>
            <a:r>
              <a:rPr lang="en-AU" sz="2000" b="0" i="0" u="none" strike="noStrike" baseline="0" dirty="0" smtClean="0">
                <a:solidFill>
                  <a:srgbClr val="7030A0"/>
                </a:solidFill>
                <a:latin typeface="Sabon-Roman"/>
              </a:rPr>
              <a:t>aspect of society the digital revolution has</a:t>
            </a:r>
            <a:r>
              <a:rPr lang="en-AU" sz="2000" b="0" i="0" u="none" strike="noStrike" dirty="0" smtClean="0">
                <a:solidFill>
                  <a:srgbClr val="7030A0"/>
                </a:solidFill>
                <a:latin typeface="Sabon-Roman"/>
              </a:rPr>
              <a:t> </a:t>
            </a:r>
            <a:r>
              <a:rPr lang="en-AU" sz="2000" b="0" i="0" u="none" strike="noStrike" baseline="0" dirty="0" smtClean="0">
                <a:solidFill>
                  <a:srgbClr val="7030A0"/>
                </a:solidFill>
                <a:latin typeface="Sabon-Roman"/>
              </a:rPr>
              <a:t>permeated universities, especially development and</a:t>
            </a:r>
            <a:r>
              <a:rPr lang="en-AU" sz="2000" b="0" i="0" u="none" strike="noStrike" dirty="0" smtClean="0">
                <a:solidFill>
                  <a:srgbClr val="7030A0"/>
                </a:solidFill>
                <a:latin typeface="Sabon-Roman"/>
              </a:rPr>
              <a:t> </a:t>
            </a:r>
            <a:r>
              <a:rPr lang="en-AU" sz="2000" b="0" i="0" u="none" strike="noStrike" baseline="0" dirty="0" smtClean="0">
                <a:solidFill>
                  <a:srgbClr val="7030A0"/>
                </a:solidFill>
                <a:latin typeface="Sabon-Roman"/>
              </a:rPr>
              <a:t>adoption of flexible delivery with web-based</a:t>
            </a:r>
            <a:r>
              <a:rPr lang="en-AU" sz="2000" b="0" i="0" u="none" strike="noStrike" dirty="0" smtClean="0">
                <a:solidFill>
                  <a:srgbClr val="7030A0"/>
                </a:solidFill>
                <a:latin typeface="Sabon-Roman"/>
              </a:rPr>
              <a:t> </a:t>
            </a:r>
            <a:r>
              <a:rPr lang="en-AU" sz="2000" b="0" i="0" u="none" strike="noStrike" baseline="0" dirty="0" smtClean="0">
                <a:solidFill>
                  <a:srgbClr val="7030A0"/>
                </a:solidFill>
                <a:latin typeface="Sabon-Roman"/>
              </a:rPr>
              <a:t>resources and online learning. </a:t>
            </a:r>
          </a:p>
          <a:p>
            <a:endParaRPr lang="en-AU" sz="2000" dirty="0">
              <a:solidFill>
                <a:srgbClr val="7030A0"/>
              </a:solidFill>
              <a:latin typeface="Sabon-Roman"/>
            </a:endParaRPr>
          </a:p>
          <a:p>
            <a:r>
              <a:rPr lang="en-AU" sz="2000" b="0" i="0" u="none" strike="noStrike" baseline="0" dirty="0" smtClean="0">
                <a:solidFill>
                  <a:srgbClr val="7030A0"/>
                </a:solidFill>
                <a:latin typeface="Sabon-Roman"/>
              </a:rPr>
              <a:t>The clearest</a:t>
            </a:r>
            <a:r>
              <a:rPr lang="en-AU" sz="2000" b="0" i="0" u="none" strike="noStrike" dirty="0" smtClean="0">
                <a:solidFill>
                  <a:srgbClr val="7030A0"/>
                </a:solidFill>
                <a:latin typeface="Sabon-Roman"/>
              </a:rPr>
              <a:t> </a:t>
            </a:r>
            <a:r>
              <a:rPr lang="en-AU" sz="2000" b="0" i="0" u="none" strike="noStrike" baseline="0" dirty="0" smtClean="0">
                <a:solidFill>
                  <a:srgbClr val="7030A0"/>
                </a:solidFill>
                <a:latin typeface="Sabon-Roman"/>
              </a:rPr>
              <a:t>indication of change is the commonplace use of</a:t>
            </a:r>
            <a:r>
              <a:rPr lang="en-AU" sz="2000" b="0" i="0" u="none" strike="noStrike" dirty="0" smtClean="0">
                <a:solidFill>
                  <a:srgbClr val="7030A0"/>
                </a:solidFill>
                <a:latin typeface="Sabon-Roman"/>
              </a:rPr>
              <a:t> </a:t>
            </a:r>
            <a:r>
              <a:rPr lang="en-AU" sz="2000" b="0" i="0" u="none" strike="noStrike" baseline="0" dirty="0" smtClean="0">
                <a:solidFill>
                  <a:srgbClr val="7030A0"/>
                </a:solidFill>
                <a:latin typeface="Sabon-Roman"/>
              </a:rPr>
              <a:t>technologies in lecture theatres and laboratories,</a:t>
            </a:r>
            <a:r>
              <a:rPr lang="en-AU" sz="2000" b="0" i="0" u="none" strike="noStrike" dirty="0" smtClean="0">
                <a:solidFill>
                  <a:srgbClr val="7030A0"/>
                </a:solidFill>
                <a:latin typeface="Sabon-Roman"/>
              </a:rPr>
              <a:t> </a:t>
            </a:r>
            <a:r>
              <a:rPr lang="en-AU" sz="2000" b="0" i="0" u="none" strike="noStrike" baseline="0" dirty="0" smtClean="0">
                <a:solidFill>
                  <a:srgbClr val="7030A0"/>
                </a:solidFill>
                <a:latin typeface="Sabon-Roman"/>
              </a:rPr>
              <a:t>and the routine design of courses on the assumption</a:t>
            </a:r>
            <a:r>
              <a:rPr lang="en-AU" sz="2000" b="0" i="0" u="none" strike="noStrike" dirty="0" smtClean="0">
                <a:solidFill>
                  <a:srgbClr val="7030A0"/>
                </a:solidFill>
                <a:latin typeface="Sabon-Roman"/>
              </a:rPr>
              <a:t> </a:t>
            </a:r>
            <a:r>
              <a:rPr lang="en-AU" sz="2000" b="0" i="0" u="none" strike="noStrike" baseline="0" dirty="0" smtClean="0">
                <a:solidFill>
                  <a:srgbClr val="7030A0"/>
                </a:solidFill>
                <a:latin typeface="Sabon-Roman"/>
              </a:rPr>
              <a:t>that students will have ready access to the internet.</a:t>
            </a:r>
          </a:p>
          <a:p>
            <a:endParaRPr lang="en-AU" sz="2000" b="0" i="0" u="none" strike="noStrike" baseline="0" dirty="0" smtClean="0">
              <a:solidFill>
                <a:srgbClr val="7030A0"/>
              </a:solidFill>
              <a:latin typeface="Sabon-Roman"/>
            </a:endParaRPr>
          </a:p>
          <a:p>
            <a:r>
              <a:rPr lang="en-AU" sz="2000" b="0" i="0" u="none" strike="noStrike" baseline="0" dirty="0" smtClean="0">
                <a:solidFill>
                  <a:srgbClr val="7030A0"/>
                </a:solidFill>
                <a:latin typeface="Sabon-Roman"/>
              </a:rPr>
              <a:t>Students are now more likely to study in multiple</a:t>
            </a:r>
            <a:r>
              <a:rPr lang="en-AU" sz="2000" b="0" i="0" u="none" strike="noStrike" dirty="0" smtClean="0">
                <a:solidFill>
                  <a:srgbClr val="7030A0"/>
                </a:solidFill>
                <a:latin typeface="Sabon-Roman"/>
              </a:rPr>
              <a:t> </a:t>
            </a:r>
            <a:r>
              <a:rPr lang="en-AU" sz="2000" b="0" i="0" u="none" strike="noStrike" baseline="0" dirty="0" smtClean="0">
                <a:solidFill>
                  <a:srgbClr val="7030A0"/>
                </a:solidFill>
                <a:latin typeface="Sabon-Roman"/>
              </a:rPr>
              <a:t>settings: in large lecture theatres, in groups on</a:t>
            </a:r>
            <a:r>
              <a:rPr lang="en-AU" sz="2000" b="0" i="0" u="none" strike="noStrike" dirty="0" smtClean="0">
                <a:solidFill>
                  <a:srgbClr val="7030A0"/>
                </a:solidFill>
                <a:latin typeface="Sabon-Roman"/>
              </a:rPr>
              <a:t> </a:t>
            </a:r>
            <a:r>
              <a:rPr lang="en-AU" sz="2000" b="0" i="0" u="none" strike="noStrike" baseline="0" dirty="0" smtClean="0">
                <a:solidFill>
                  <a:srgbClr val="7030A0"/>
                </a:solidFill>
                <a:latin typeface="Sabon-Roman"/>
              </a:rPr>
              <a:t>collaborative exercises, in computer laboratories</a:t>
            </a:r>
            <a:r>
              <a:rPr lang="en-AU" sz="2000" b="0" i="0" u="none" strike="noStrike" dirty="0" smtClean="0">
                <a:solidFill>
                  <a:srgbClr val="7030A0"/>
                </a:solidFill>
                <a:latin typeface="Sabon-Roman"/>
              </a:rPr>
              <a:t> </a:t>
            </a:r>
            <a:r>
              <a:rPr lang="en-AU" sz="2000" b="0" i="0" u="none" strike="noStrike" baseline="0" dirty="0" smtClean="0">
                <a:solidFill>
                  <a:srgbClr val="7030A0"/>
                </a:solidFill>
                <a:latin typeface="Sabon-Roman"/>
              </a:rPr>
              <a:t>with two or three others in an online tutorial, or</a:t>
            </a:r>
            <a:r>
              <a:rPr lang="en-AU" sz="2000" b="0" i="0" u="none" strike="noStrike" dirty="0" smtClean="0">
                <a:solidFill>
                  <a:srgbClr val="7030A0"/>
                </a:solidFill>
                <a:latin typeface="Sabon-Roman"/>
              </a:rPr>
              <a:t> </a:t>
            </a:r>
            <a:r>
              <a:rPr lang="en-AU" sz="2000" b="0" i="0" u="none" strike="noStrike" baseline="0" dirty="0" smtClean="0">
                <a:solidFill>
                  <a:srgbClr val="7030A0"/>
                </a:solidFill>
                <a:latin typeface="Sabon-Roman"/>
              </a:rPr>
              <a:t>simply working at home alone. </a:t>
            </a:r>
          </a:p>
          <a:p>
            <a:endParaRPr lang="en-AU" sz="2000" dirty="0">
              <a:solidFill>
                <a:srgbClr val="7030A0"/>
              </a:solidFill>
              <a:latin typeface="Sabon-Roman"/>
            </a:endParaRPr>
          </a:p>
          <a:p>
            <a:r>
              <a:rPr lang="en-AU" sz="2000" b="0" i="0" u="none" strike="noStrike" baseline="0" dirty="0" smtClean="0">
                <a:solidFill>
                  <a:srgbClr val="7030A0"/>
                </a:solidFill>
                <a:latin typeface="Sabon-Roman"/>
              </a:rPr>
              <a:t>They are less likely</a:t>
            </a:r>
            <a:r>
              <a:rPr lang="en-AU" sz="2000" b="0" i="0" u="none" strike="noStrike" dirty="0" smtClean="0">
                <a:solidFill>
                  <a:srgbClr val="7030A0"/>
                </a:solidFill>
                <a:latin typeface="Sabon-Roman"/>
              </a:rPr>
              <a:t> </a:t>
            </a:r>
            <a:r>
              <a:rPr lang="en-AU" sz="2000" b="0" i="0" u="none" strike="noStrike" baseline="0" dirty="0" smtClean="0">
                <a:solidFill>
                  <a:srgbClr val="7030A0"/>
                </a:solidFill>
                <a:latin typeface="Sabon-Roman"/>
              </a:rPr>
              <a:t>to spend significant time in small group tutorials, or</a:t>
            </a:r>
            <a:r>
              <a:rPr lang="en-AU" sz="2000" b="0" i="0" u="none" strike="noStrike" dirty="0" smtClean="0">
                <a:solidFill>
                  <a:srgbClr val="7030A0"/>
                </a:solidFill>
                <a:latin typeface="Sabon-Roman"/>
              </a:rPr>
              <a:t> </a:t>
            </a:r>
            <a:r>
              <a:rPr lang="en-AU" sz="2000" b="0" i="0" u="none" strike="noStrike" baseline="0" dirty="0" smtClean="0">
                <a:solidFill>
                  <a:srgbClr val="7030A0"/>
                </a:solidFill>
                <a:latin typeface="Sabon-Roman"/>
              </a:rPr>
              <a:t>to have one-to-one consultation with their lecturers</a:t>
            </a:r>
            <a:endParaRPr lang="en-AU" sz="2000" dirty="0">
              <a:solidFill>
                <a:srgbClr val="7030A0"/>
              </a:solidFill>
            </a:endParaRPr>
          </a:p>
        </p:txBody>
      </p:sp>
    </p:spTree>
    <p:extLst>
      <p:ext uri="{BB962C8B-B14F-4D97-AF65-F5344CB8AC3E}">
        <p14:creationId xmlns:p14="http://schemas.microsoft.com/office/powerpoint/2010/main" val="63025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7985" y="556314"/>
            <a:ext cx="10140876" cy="4832092"/>
          </a:xfrm>
          <a:prstGeom prst="rect">
            <a:avLst/>
          </a:prstGeom>
        </p:spPr>
        <p:txBody>
          <a:bodyPr wrap="square">
            <a:spAutoFit/>
          </a:bodyPr>
          <a:lstStyle/>
          <a:p>
            <a:r>
              <a:rPr lang="en-AU" sz="2800" b="0" i="0" u="none" strike="noStrike" baseline="0" dirty="0" smtClean="0">
                <a:solidFill>
                  <a:srgbClr val="FF0000"/>
                </a:solidFill>
                <a:latin typeface="Sabon-Roman"/>
              </a:rPr>
              <a:t>While students are increasingly using information</a:t>
            </a:r>
            <a:r>
              <a:rPr lang="en-AU" sz="2800" b="0" i="0" u="none" strike="noStrike" dirty="0" smtClean="0">
                <a:solidFill>
                  <a:srgbClr val="FF0000"/>
                </a:solidFill>
                <a:latin typeface="Sabon-Roman"/>
              </a:rPr>
              <a:t> </a:t>
            </a:r>
            <a:r>
              <a:rPr lang="en-AU" sz="2800" b="0" i="0" u="none" strike="noStrike" baseline="0" dirty="0" smtClean="0">
                <a:solidFill>
                  <a:srgbClr val="FF0000"/>
                </a:solidFill>
                <a:latin typeface="Sabon-Roman"/>
              </a:rPr>
              <a:t>and computer-based technologies it is not</a:t>
            </a:r>
            <a:r>
              <a:rPr lang="en-AU" sz="2800" b="0" i="0" u="none" strike="noStrike" dirty="0" smtClean="0">
                <a:solidFill>
                  <a:srgbClr val="FF0000"/>
                </a:solidFill>
                <a:latin typeface="Sabon-Roman"/>
              </a:rPr>
              <a:t> </a:t>
            </a:r>
            <a:r>
              <a:rPr lang="en-AU" sz="2800" b="0" i="0" u="none" strike="noStrike" baseline="0" dirty="0" smtClean="0">
                <a:solidFill>
                  <a:srgbClr val="FF0000"/>
                </a:solidFill>
                <a:latin typeface="Sabon-Roman"/>
              </a:rPr>
              <a:t>necessarily in ways that enhance their engagement</a:t>
            </a:r>
            <a:r>
              <a:rPr lang="en-AU" sz="2800" b="0" i="0" u="none" strike="noStrike" dirty="0" smtClean="0">
                <a:solidFill>
                  <a:srgbClr val="FF0000"/>
                </a:solidFill>
                <a:latin typeface="Sabon-Roman"/>
              </a:rPr>
              <a:t> </a:t>
            </a:r>
            <a:r>
              <a:rPr lang="en-AU" sz="2800" b="0" i="0" u="none" strike="noStrike" baseline="0" dirty="0" smtClean="0">
                <a:solidFill>
                  <a:srgbClr val="FF0000"/>
                </a:solidFill>
                <a:latin typeface="Sabon-Roman"/>
              </a:rPr>
              <a:t>with the learning experience. </a:t>
            </a:r>
          </a:p>
          <a:p>
            <a:endParaRPr lang="en-AU" sz="2800" dirty="0">
              <a:latin typeface="Sabon-Roman"/>
            </a:endParaRPr>
          </a:p>
          <a:p>
            <a:r>
              <a:rPr lang="en-AU" sz="2800" b="0" i="0" u="none" strike="noStrike" baseline="0" dirty="0" smtClean="0">
                <a:solidFill>
                  <a:srgbClr val="00B050"/>
                </a:solidFill>
                <a:latin typeface="Sabon-Roman"/>
              </a:rPr>
              <a:t>The extent to which</a:t>
            </a:r>
            <a:r>
              <a:rPr lang="en-AU" sz="2800" b="0" i="0" u="none" strike="noStrike" dirty="0" smtClean="0">
                <a:solidFill>
                  <a:srgbClr val="00B050"/>
                </a:solidFill>
                <a:latin typeface="Sabon-Roman"/>
              </a:rPr>
              <a:t> </a:t>
            </a:r>
            <a:r>
              <a:rPr lang="en-AU" sz="2800" b="0" i="0" u="none" strike="noStrike" baseline="0" dirty="0" smtClean="0">
                <a:solidFill>
                  <a:srgbClr val="00B050"/>
                </a:solidFill>
                <a:latin typeface="Sabon-Roman"/>
              </a:rPr>
              <a:t>the management of these flexible learning</a:t>
            </a:r>
            <a:r>
              <a:rPr lang="en-AU" sz="2800" b="0" i="0" u="none" strike="noStrike" dirty="0" smtClean="0">
                <a:solidFill>
                  <a:srgbClr val="00B050"/>
                </a:solidFill>
                <a:latin typeface="Sabon-Roman"/>
              </a:rPr>
              <a:t> </a:t>
            </a:r>
            <a:r>
              <a:rPr lang="en-AU" sz="2800" b="0" i="0" u="none" strike="noStrike" baseline="0" dirty="0" smtClean="0">
                <a:solidFill>
                  <a:srgbClr val="00B050"/>
                </a:solidFill>
                <a:latin typeface="Sabon-Roman"/>
              </a:rPr>
              <a:t>experiences using these resources is directed by</a:t>
            </a:r>
            <a:r>
              <a:rPr lang="en-AU" sz="2800" b="0" i="0" u="none" strike="noStrike" dirty="0" smtClean="0">
                <a:solidFill>
                  <a:srgbClr val="00B050"/>
                </a:solidFill>
                <a:latin typeface="Sabon-Roman"/>
              </a:rPr>
              <a:t> </a:t>
            </a:r>
            <a:r>
              <a:rPr lang="en-AU" sz="2800" b="0" i="0" u="none" strike="noStrike" baseline="0" dirty="0" smtClean="0">
                <a:solidFill>
                  <a:srgbClr val="00B050"/>
                </a:solidFill>
                <a:latin typeface="Sabon-Roman"/>
              </a:rPr>
              <a:t>changing conceptions of the way students learn is</a:t>
            </a:r>
            <a:r>
              <a:rPr lang="en-AU" sz="2800" b="0" i="0" u="none" strike="noStrike" dirty="0" smtClean="0">
                <a:solidFill>
                  <a:srgbClr val="00B050"/>
                </a:solidFill>
                <a:latin typeface="Sabon-Roman"/>
              </a:rPr>
              <a:t> </a:t>
            </a:r>
            <a:r>
              <a:rPr lang="en-AU" sz="2800" b="0" i="0" u="none" strike="noStrike" baseline="0" dirty="0" smtClean="0">
                <a:solidFill>
                  <a:srgbClr val="00B050"/>
                </a:solidFill>
                <a:latin typeface="Sabon-Roman"/>
              </a:rPr>
              <a:t>not clear. </a:t>
            </a:r>
          </a:p>
          <a:p>
            <a:endParaRPr lang="en-AU" sz="2800" dirty="0">
              <a:latin typeface="Sabon-Roman"/>
            </a:endParaRPr>
          </a:p>
          <a:p>
            <a:r>
              <a:rPr lang="en-AU" sz="2800" b="0" i="0" u="none" strike="noStrike" baseline="0" dirty="0" smtClean="0">
                <a:solidFill>
                  <a:srgbClr val="0070C0"/>
                </a:solidFill>
                <a:latin typeface="Sabon-Roman"/>
              </a:rPr>
              <a:t>Likewise, our knowledge of the nature and</a:t>
            </a:r>
            <a:r>
              <a:rPr lang="en-AU" sz="2800" b="0" i="0" u="none" strike="noStrike" dirty="0" smtClean="0">
                <a:solidFill>
                  <a:srgbClr val="0070C0"/>
                </a:solidFill>
                <a:latin typeface="Sabon-Roman"/>
              </a:rPr>
              <a:t> </a:t>
            </a:r>
            <a:r>
              <a:rPr lang="en-AU" sz="2800" b="0" i="0" u="none" strike="noStrike" baseline="0" dirty="0" smtClean="0">
                <a:solidFill>
                  <a:srgbClr val="0070C0"/>
                </a:solidFill>
                <a:latin typeface="Sabon-Roman"/>
              </a:rPr>
              <a:t>extent of student use of technologies and its impact</a:t>
            </a:r>
            <a:r>
              <a:rPr lang="en-AU" sz="2800" b="0" i="0" u="none" strike="noStrike" dirty="0" smtClean="0">
                <a:solidFill>
                  <a:srgbClr val="0070C0"/>
                </a:solidFill>
                <a:latin typeface="Sabon-Roman"/>
              </a:rPr>
              <a:t> </a:t>
            </a:r>
            <a:r>
              <a:rPr lang="en-AU" sz="2800" b="0" i="0" u="none" strike="noStrike" baseline="0" dirty="0" smtClean="0">
                <a:solidFill>
                  <a:srgbClr val="0070C0"/>
                </a:solidFill>
                <a:latin typeface="Sabon-Roman"/>
              </a:rPr>
              <a:t>on their learning outcomes is still sketchy.</a:t>
            </a:r>
            <a:endParaRPr lang="en-AU" sz="2800" dirty="0">
              <a:solidFill>
                <a:srgbClr val="0070C0"/>
              </a:solidFill>
            </a:endParaRPr>
          </a:p>
        </p:txBody>
      </p:sp>
    </p:spTree>
    <p:extLst>
      <p:ext uri="{BB962C8B-B14F-4D97-AF65-F5344CB8AC3E}">
        <p14:creationId xmlns:p14="http://schemas.microsoft.com/office/powerpoint/2010/main" val="3577444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8893" y="528049"/>
            <a:ext cx="10226937" cy="5262979"/>
          </a:xfrm>
          <a:prstGeom prst="rect">
            <a:avLst/>
          </a:prstGeom>
        </p:spPr>
        <p:txBody>
          <a:bodyPr wrap="square">
            <a:spAutoFit/>
          </a:bodyPr>
          <a:lstStyle/>
          <a:p>
            <a:r>
              <a:rPr lang="en-AU" sz="2800" b="1" i="0" u="none" strike="noStrike" baseline="0" dirty="0" smtClean="0">
                <a:solidFill>
                  <a:srgbClr val="7030A0"/>
                </a:solidFill>
                <a:latin typeface="+mj-lt"/>
              </a:rPr>
              <a:t>Engagement with learning occurs where students</a:t>
            </a:r>
            <a:r>
              <a:rPr lang="en-AU" sz="2800" b="1" i="0" u="none" strike="noStrike" dirty="0" smtClean="0">
                <a:solidFill>
                  <a:srgbClr val="7030A0"/>
                </a:solidFill>
                <a:latin typeface="+mj-lt"/>
              </a:rPr>
              <a:t> </a:t>
            </a:r>
            <a:r>
              <a:rPr lang="en-AU" sz="2800" b="1" i="0" u="none" strike="noStrike" baseline="0" dirty="0" smtClean="0">
                <a:solidFill>
                  <a:srgbClr val="7030A0"/>
                </a:solidFill>
                <a:latin typeface="+mj-lt"/>
              </a:rPr>
              <a:t>feel they are part of a group of students and</a:t>
            </a:r>
            <a:r>
              <a:rPr lang="en-AU" sz="2800" b="1" i="0" u="none" strike="noStrike" dirty="0" smtClean="0">
                <a:solidFill>
                  <a:srgbClr val="7030A0"/>
                </a:solidFill>
                <a:latin typeface="+mj-lt"/>
              </a:rPr>
              <a:t> </a:t>
            </a:r>
            <a:r>
              <a:rPr lang="en-AU" sz="2800" b="1" i="0" u="none" strike="noStrike" baseline="0" dirty="0" smtClean="0">
                <a:solidFill>
                  <a:srgbClr val="7030A0"/>
                </a:solidFill>
                <a:latin typeface="+mj-lt"/>
              </a:rPr>
              <a:t>academics committed to learning, where learning</a:t>
            </a:r>
            <a:r>
              <a:rPr lang="en-AU" sz="2800" b="1" i="0" u="none" strike="noStrike" dirty="0" smtClean="0">
                <a:solidFill>
                  <a:srgbClr val="7030A0"/>
                </a:solidFill>
                <a:latin typeface="+mj-lt"/>
              </a:rPr>
              <a:t> </a:t>
            </a:r>
            <a:r>
              <a:rPr lang="en-AU" sz="2800" b="1" i="0" u="none" strike="noStrike" baseline="0" dirty="0" smtClean="0">
                <a:solidFill>
                  <a:srgbClr val="7030A0"/>
                </a:solidFill>
                <a:latin typeface="+mj-lt"/>
              </a:rPr>
              <a:t>outside the classroom is considered as important as</a:t>
            </a:r>
            <a:r>
              <a:rPr lang="en-AU" sz="2800" b="1" i="0" u="none" strike="noStrike" dirty="0" smtClean="0">
                <a:solidFill>
                  <a:srgbClr val="7030A0"/>
                </a:solidFill>
                <a:latin typeface="+mj-lt"/>
              </a:rPr>
              <a:t> </a:t>
            </a:r>
            <a:r>
              <a:rPr lang="en-AU" sz="2800" b="1" i="0" u="none" strike="noStrike" baseline="0" dirty="0" smtClean="0">
                <a:solidFill>
                  <a:srgbClr val="7030A0"/>
                </a:solidFill>
                <a:latin typeface="+mj-lt"/>
              </a:rPr>
              <a:t>the timetabled and structured experience, and where  </a:t>
            </a:r>
            <a:r>
              <a:rPr lang="en-AU" sz="2800" b="1" dirty="0">
                <a:solidFill>
                  <a:srgbClr val="7030A0"/>
                </a:solidFill>
                <a:latin typeface="+mj-lt"/>
              </a:rPr>
              <a:t>students actively connect to the subject matter</a:t>
            </a:r>
            <a:r>
              <a:rPr lang="en-AU" sz="2800" b="1" dirty="0" smtClean="0">
                <a:solidFill>
                  <a:srgbClr val="7030A0"/>
                </a:solidFill>
                <a:latin typeface="+mj-lt"/>
              </a:rPr>
              <a:t>.</a:t>
            </a:r>
          </a:p>
          <a:p>
            <a:endParaRPr lang="en-AU" sz="2800" b="1" dirty="0">
              <a:solidFill>
                <a:srgbClr val="7030A0"/>
              </a:solidFill>
              <a:latin typeface="+mj-lt"/>
            </a:endParaRPr>
          </a:p>
          <a:p>
            <a:r>
              <a:rPr lang="en-AU" sz="2800" b="1" dirty="0">
                <a:solidFill>
                  <a:srgbClr val="C00000"/>
                </a:solidFill>
                <a:latin typeface="+mj-lt"/>
              </a:rPr>
              <a:t>Where once it was assumed that students </a:t>
            </a:r>
            <a:r>
              <a:rPr lang="en-AU" sz="2800" b="1" dirty="0" smtClean="0">
                <a:solidFill>
                  <a:srgbClr val="C00000"/>
                </a:solidFill>
                <a:latin typeface="+mj-lt"/>
              </a:rPr>
              <a:t>would naturally </a:t>
            </a:r>
            <a:r>
              <a:rPr lang="en-AU" sz="2800" b="1" dirty="0">
                <a:solidFill>
                  <a:srgbClr val="C00000"/>
                </a:solidFill>
                <a:latin typeface="+mj-lt"/>
              </a:rPr>
              <a:t>form natural support groups it is </a:t>
            </a:r>
            <a:r>
              <a:rPr lang="en-AU" sz="2800" b="1" dirty="0" smtClean="0">
                <a:solidFill>
                  <a:srgbClr val="C00000"/>
                </a:solidFill>
                <a:latin typeface="+mj-lt"/>
              </a:rPr>
              <a:t>now clear </a:t>
            </a:r>
            <a:r>
              <a:rPr lang="en-AU" sz="2800" b="1" dirty="0">
                <a:solidFill>
                  <a:srgbClr val="C00000"/>
                </a:solidFill>
                <a:latin typeface="+mj-lt"/>
              </a:rPr>
              <a:t>that the mix of part-time </a:t>
            </a:r>
            <a:r>
              <a:rPr lang="en-AU" sz="2800" b="1" dirty="0" smtClean="0">
                <a:solidFill>
                  <a:srgbClr val="C00000"/>
                </a:solidFill>
                <a:latin typeface="+mj-lt"/>
              </a:rPr>
              <a:t>work, idiosyncratic timetables</a:t>
            </a:r>
            <a:r>
              <a:rPr lang="en-AU" sz="2800" b="1" dirty="0">
                <a:solidFill>
                  <a:srgbClr val="C00000"/>
                </a:solidFill>
                <a:latin typeface="+mj-lt"/>
              </a:rPr>
              <a:t>, and the accessibility of </a:t>
            </a:r>
            <a:r>
              <a:rPr lang="en-AU" sz="2800" b="1" dirty="0" smtClean="0">
                <a:solidFill>
                  <a:srgbClr val="C00000"/>
                </a:solidFill>
                <a:latin typeface="+mj-lt"/>
              </a:rPr>
              <a:t>web-based resources </a:t>
            </a:r>
            <a:r>
              <a:rPr lang="en-AU" sz="2800" b="1" dirty="0">
                <a:solidFill>
                  <a:srgbClr val="C00000"/>
                </a:solidFill>
                <a:latin typeface="+mj-lt"/>
              </a:rPr>
              <a:t>requires lecturers and course designers </a:t>
            </a:r>
            <a:r>
              <a:rPr lang="en-AU" sz="2800" b="1" dirty="0" smtClean="0">
                <a:solidFill>
                  <a:srgbClr val="C00000"/>
                </a:solidFill>
                <a:latin typeface="+mj-lt"/>
              </a:rPr>
              <a:t>to design </a:t>
            </a:r>
            <a:r>
              <a:rPr lang="en-AU" sz="2800" b="1" dirty="0">
                <a:solidFill>
                  <a:srgbClr val="C00000"/>
                </a:solidFill>
                <a:latin typeface="+mj-lt"/>
              </a:rPr>
              <a:t>learning experiences that encourage </a:t>
            </a:r>
            <a:r>
              <a:rPr lang="en-AU" sz="2800" b="1" dirty="0" smtClean="0">
                <a:solidFill>
                  <a:srgbClr val="C00000"/>
                </a:solidFill>
                <a:latin typeface="+mj-lt"/>
              </a:rPr>
              <a:t>students to </a:t>
            </a:r>
            <a:r>
              <a:rPr lang="en-AU" sz="2800" b="1" dirty="0">
                <a:solidFill>
                  <a:srgbClr val="C00000"/>
                </a:solidFill>
                <a:latin typeface="+mj-lt"/>
              </a:rPr>
              <a:t>develop informal networks.</a:t>
            </a:r>
          </a:p>
        </p:txBody>
      </p:sp>
    </p:spTree>
    <p:extLst>
      <p:ext uri="{BB962C8B-B14F-4D97-AF65-F5344CB8AC3E}">
        <p14:creationId xmlns:p14="http://schemas.microsoft.com/office/powerpoint/2010/main" val="2610830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4046" y="632969"/>
            <a:ext cx="10033299" cy="4832092"/>
          </a:xfrm>
          <a:prstGeom prst="rect">
            <a:avLst/>
          </a:prstGeom>
        </p:spPr>
        <p:txBody>
          <a:bodyPr wrap="square">
            <a:spAutoFit/>
          </a:bodyPr>
          <a:lstStyle/>
          <a:p>
            <a:r>
              <a:rPr lang="en-AU" sz="2800" b="0" i="0" u="none" strike="noStrike" baseline="0" dirty="0" smtClean="0">
                <a:solidFill>
                  <a:srgbClr val="C00000"/>
                </a:solidFill>
                <a:latin typeface="Sabon-Roman"/>
              </a:rPr>
              <a:t>Second, and obviously related, is the growth in</a:t>
            </a:r>
            <a:r>
              <a:rPr lang="en-AU" sz="2800" b="0" i="0" u="none" strike="noStrike" dirty="0" smtClean="0">
                <a:solidFill>
                  <a:srgbClr val="C00000"/>
                </a:solidFill>
                <a:latin typeface="Sabon-Roman"/>
              </a:rPr>
              <a:t> </a:t>
            </a:r>
            <a:r>
              <a:rPr lang="en-AU" sz="2800" b="0" i="0" u="none" strike="noStrike" baseline="0" dirty="0" smtClean="0">
                <a:solidFill>
                  <a:srgbClr val="C00000"/>
                </a:solidFill>
                <a:latin typeface="Sabon-Roman"/>
              </a:rPr>
              <a:t>student-centred and active learning approaches.</a:t>
            </a:r>
          </a:p>
          <a:p>
            <a:endParaRPr lang="en-AU" sz="2800" b="0" i="0" u="none" strike="noStrike" baseline="0" dirty="0" smtClean="0">
              <a:latin typeface="Sabon-Roman"/>
            </a:endParaRPr>
          </a:p>
          <a:p>
            <a:r>
              <a:rPr lang="en-AU" sz="2800" b="0" i="0" u="none" strike="noStrike" baseline="0" dirty="0" smtClean="0">
                <a:solidFill>
                  <a:srgbClr val="00B050"/>
                </a:solidFill>
                <a:latin typeface="Sabon-Roman"/>
              </a:rPr>
              <a:t>This has been largely led by medical schools where</a:t>
            </a:r>
            <a:r>
              <a:rPr lang="en-AU" sz="2800" b="0" i="0" u="none" strike="noStrike" dirty="0" smtClean="0">
                <a:solidFill>
                  <a:srgbClr val="00B050"/>
                </a:solidFill>
                <a:latin typeface="Sabon-Roman"/>
              </a:rPr>
              <a:t> </a:t>
            </a:r>
            <a:r>
              <a:rPr lang="en-AU" sz="2800" b="0" i="0" u="none" strike="noStrike" baseline="0" dirty="0" smtClean="0">
                <a:solidFill>
                  <a:srgbClr val="00B050"/>
                </a:solidFill>
                <a:latin typeface="Sabon-Roman"/>
              </a:rPr>
              <a:t>problem-based learning is now widely incorporated</a:t>
            </a:r>
            <a:r>
              <a:rPr lang="en-AU" sz="2800" b="0" i="0" u="none" strike="noStrike" dirty="0" smtClean="0">
                <a:solidFill>
                  <a:srgbClr val="00B050"/>
                </a:solidFill>
                <a:latin typeface="Sabon-Roman"/>
              </a:rPr>
              <a:t> </a:t>
            </a:r>
            <a:r>
              <a:rPr lang="en-AU" sz="2800" b="0" i="0" u="none" strike="noStrike" baseline="0" dirty="0" smtClean="0">
                <a:solidFill>
                  <a:srgbClr val="00B050"/>
                </a:solidFill>
                <a:latin typeface="Sabon-Roman"/>
              </a:rPr>
              <a:t>or in fact totally embraced in the leading schools.</a:t>
            </a:r>
          </a:p>
          <a:p>
            <a:endParaRPr lang="en-AU" sz="2800" b="0" i="0" u="none" strike="noStrike" baseline="0" dirty="0" smtClean="0">
              <a:latin typeface="Sabon-Roman"/>
            </a:endParaRPr>
          </a:p>
          <a:p>
            <a:r>
              <a:rPr lang="en-AU" sz="2800" b="0" i="0" u="none" strike="noStrike" baseline="0" dirty="0" smtClean="0">
                <a:solidFill>
                  <a:srgbClr val="7030A0"/>
                </a:solidFill>
                <a:latin typeface="Sabon-Roman"/>
              </a:rPr>
              <a:t>There is also now an emerging effort, especially in</a:t>
            </a:r>
            <a:r>
              <a:rPr lang="en-AU" sz="2800" b="0" i="0" u="none" strike="noStrike" dirty="0" smtClean="0">
                <a:solidFill>
                  <a:srgbClr val="7030A0"/>
                </a:solidFill>
                <a:latin typeface="Sabon-Roman"/>
              </a:rPr>
              <a:t> </a:t>
            </a:r>
            <a:r>
              <a:rPr lang="en-AU" sz="2800" b="0" i="0" u="none" strike="noStrike" baseline="0" dirty="0" smtClean="0">
                <a:solidFill>
                  <a:srgbClr val="7030A0"/>
                </a:solidFill>
                <a:latin typeface="Sabon-Roman"/>
              </a:rPr>
              <a:t>research-intensive universities, to connect research</a:t>
            </a:r>
            <a:r>
              <a:rPr lang="en-AU" sz="2800" b="0" i="0" u="none" strike="noStrike" dirty="0" smtClean="0">
                <a:solidFill>
                  <a:srgbClr val="7030A0"/>
                </a:solidFill>
                <a:latin typeface="Sabon-Roman"/>
              </a:rPr>
              <a:t> </a:t>
            </a:r>
            <a:r>
              <a:rPr lang="en-AU" sz="2800" b="0" i="0" u="none" strike="noStrike" baseline="0" dirty="0" smtClean="0">
                <a:solidFill>
                  <a:srgbClr val="7030A0"/>
                </a:solidFill>
                <a:latin typeface="Sabon-Roman"/>
              </a:rPr>
              <a:t>to undergraduate teaching, and the integration of</a:t>
            </a:r>
            <a:r>
              <a:rPr lang="en-AU" sz="2800" b="0" i="0" u="none" strike="noStrike" dirty="0" smtClean="0">
                <a:solidFill>
                  <a:srgbClr val="7030A0"/>
                </a:solidFill>
                <a:latin typeface="Sabon-Roman"/>
              </a:rPr>
              <a:t> </a:t>
            </a:r>
            <a:r>
              <a:rPr lang="en-AU" sz="2800" b="0" i="0" u="none" strike="noStrike" baseline="0" dirty="0" smtClean="0">
                <a:solidFill>
                  <a:srgbClr val="7030A0"/>
                </a:solidFill>
                <a:latin typeface="Sabon-Roman"/>
              </a:rPr>
              <a:t>practical experience in</a:t>
            </a:r>
            <a:r>
              <a:rPr lang="en-AU" sz="2800" b="0" i="0" u="none" strike="noStrike" dirty="0" smtClean="0">
                <a:solidFill>
                  <a:srgbClr val="7030A0"/>
                </a:solidFill>
                <a:latin typeface="Sabon-Roman"/>
              </a:rPr>
              <a:t> </a:t>
            </a:r>
            <a:r>
              <a:rPr lang="en-AU" sz="2800" b="0" i="0" u="none" strike="noStrike" baseline="0" dirty="0" smtClean="0">
                <a:solidFill>
                  <a:srgbClr val="7030A0"/>
                </a:solidFill>
                <a:latin typeface="Sabon-Roman"/>
              </a:rPr>
              <a:t>professional courses is</a:t>
            </a:r>
            <a:r>
              <a:rPr lang="en-AU" sz="2800" b="0" i="0" u="none" strike="noStrike" dirty="0" smtClean="0">
                <a:solidFill>
                  <a:srgbClr val="7030A0"/>
                </a:solidFill>
                <a:latin typeface="Sabon-Roman"/>
              </a:rPr>
              <a:t> </a:t>
            </a:r>
            <a:r>
              <a:rPr lang="en-AU" sz="2800" b="0" i="0" u="none" strike="noStrike" baseline="0" dirty="0" smtClean="0">
                <a:solidFill>
                  <a:srgbClr val="7030A0"/>
                </a:solidFill>
                <a:latin typeface="Sabon-Roman"/>
              </a:rPr>
              <a:t>more systematic.</a:t>
            </a:r>
            <a:endParaRPr lang="en-AU" sz="2800" dirty="0">
              <a:solidFill>
                <a:srgbClr val="7030A0"/>
              </a:solidFill>
            </a:endParaRPr>
          </a:p>
        </p:txBody>
      </p:sp>
    </p:spTree>
    <p:extLst>
      <p:ext uri="{BB962C8B-B14F-4D97-AF65-F5344CB8AC3E}">
        <p14:creationId xmlns:p14="http://schemas.microsoft.com/office/powerpoint/2010/main" val="2917333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6777" y="564416"/>
            <a:ext cx="9796630" cy="4832092"/>
          </a:xfrm>
          <a:prstGeom prst="rect">
            <a:avLst/>
          </a:prstGeom>
        </p:spPr>
        <p:txBody>
          <a:bodyPr wrap="square">
            <a:spAutoFit/>
          </a:bodyPr>
          <a:lstStyle/>
          <a:p>
            <a:r>
              <a:rPr lang="en-AU" sz="2800" b="0" i="0" u="none" strike="noStrike" baseline="0" dirty="0" smtClean="0">
                <a:solidFill>
                  <a:srgbClr val="C00000"/>
                </a:solidFill>
                <a:latin typeface="Sabon-Roman"/>
              </a:rPr>
              <a:t>Third, there is a</a:t>
            </a:r>
            <a:r>
              <a:rPr lang="en-AU" sz="2800" b="0" i="0" u="none" strike="noStrike" dirty="0" smtClean="0">
                <a:solidFill>
                  <a:srgbClr val="C00000"/>
                </a:solidFill>
                <a:latin typeface="Sabon-Roman"/>
              </a:rPr>
              <a:t> </a:t>
            </a:r>
            <a:r>
              <a:rPr lang="en-AU" sz="2800" b="0" i="0" u="none" strike="noStrike" baseline="0" dirty="0" smtClean="0">
                <a:solidFill>
                  <a:srgbClr val="C00000"/>
                </a:solidFill>
                <a:latin typeface="Sabon-Roman"/>
              </a:rPr>
              <a:t>growing awareness of</a:t>
            </a:r>
            <a:r>
              <a:rPr lang="en-AU" sz="2800" b="0" i="0" u="none" strike="noStrike" dirty="0" smtClean="0">
                <a:solidFill>
                  <a:srgbClr val="C00000"/>
                </a:solidFill>
                <a:latin typeface="Sabon-Roman"/>
              </a:rPr>
              <a:t> </a:t>
            </a:r>
            <a:r>
              <a:rPr lang="en-AU" sz="2800" b="0" i="0" u="none" strike="noStrike" baseline="0" dirty="0" smtClean="0">
                <a:solidFill>
                  <a:srgbClr val="C00000"/>
                </a:solidFill>
                <a:latin typeface="Sabon-Roman"/>
              </a:rPr>
              <a:t>the importance of</a:t>
            </a:r>
            <a:r>
              <a:rPr lang="en-AU" sz="2800" b="0" i="0" u="none" strike="noStrike" dirty="0" smtClean="0">
                <a:solidFill>
                  <a:srgbClr val="C00000"/>
                </a:solidFill>
                <a:latin typeface="Sabon-Roman"/>
              </a:rPr>
              <a:t> </a:t>
            </a:r>
          </a:p>
          <a:p>
            <a:r>
              <a:rPr lang="pt-BR" sz="2800" b="0" i="0" u="none" strike="noStrike" baseline="0" dirty="0" smtClean="0">
                <a:solidFill>
                  <a:srgbClr val="C00000"/>
                </a:solidFill>
                <a:latin typeface="Sabon-Roman"/>
              </a:rPr>
              <a:t>e v i d e n c e - b a s e d</a:t>
            </a:r>
            <a:r>
              <a:rPr lang="pt-BR" sz="2800" b="0" i="0" u="none" strike="noStrike" dirty="0" smtClean="0">
                <a:solidFill>
                  <a:srgbClr val="C00000"/>
                </a:solidFill>
                <a:latin typeface="Sabon-Roman"/>
              </a:rPr>
              <a:t> </a:t>
            </a:r>
            <a:r>
              <a:rPr lang="en-AU" sz="2800" b="0" i="0" u="none" strike="noStrike" baseline="0" dirty="0" smtClean="0">
                <a:solidFill>
                  <a:srgbClr val="C00000"/>
                </a:solidFill>
                <a:latin typeface="Sabon-Roman"/>
              </a:rPr>
              <a:t>approaches to the organisation</a:t>
            </a:r>
            <a:r>
              <a:rPr lang="en-AU" sz="2800" b="0" i="0" u="none" strike="noStrike" dirty="0" smtClean="0">
                <a:solidFill>
                  <a:srgbClr val="C00000"/>
                </a:solidFill>
                <a:latin typeface="Sabon-Roman"/>
              </a:rPr>
              <a:t> </a:t>
            </a:r>
            <a:r>
              <a:rPr lang="en-AU" sz="2800" b="0" i="0" u="none" strike="noStrike" baseline="0" dirty="0" smtClean="0">
                <a:solidFill>
                  <a:srgbClr val="C00000"/>
                </a:solidFill>
                <a:latin typeface="Sabon-Roman"/>
              </a:rPr>
              <a:t>of learning</a:t>
            </a:r>
            <a:r>
              <a:rPr lang="en-AU" sz="2800" b="0" i="0" u="none" strike="noStrike" dirty="0" smtClean="0">
                <a:solidFill>
                  <a:srgbClr val="C00000"/>
                </a:solidFill>
                <a:latin typeface="Sabon-Roman"/>
              </a:rPr>
              <a:t> </a:t>
            </a:r>
            <a:r>
              <a:rPr lang="en-AU" sz="2800" b="0" i="0" u="none" strike="noStrike" baseline="0" dirty="0" smtClean="0">
                <a:solidFill>
                  <a:srgbClr val="C00000"/>
                </a:solidFill>
                <a:latin typeface="Sabon-Roman"/>
              </a:rPr>
              <a:t>experiences. </a:t>
            </a:r>
          </a:p>
          <a:p>
            <a:endParaRPr lang="en-AU" sz="2800" dirty="0">
              <a:solidFill>
                <a:srgbClr val="C00000"/>
              </a:solidFill>
              <a:latin typeface="Sabon-Roman"/>
            </a:endParaRPr>
          </a:p>
          <a:p>
            <a:r>
              <a:rPr lang="en-AU" sz="2800" b="0" i="0" u="none" strike="noStrike" baseline="0" dirty="0" smtClean="0">
                <a:solidFill>
                  <a:srgbClr val="C00000"/>
                </a:solidFill>
                <a:latin typeface="Sabon-Roman"/>
              </a:rPr>
              <a:t>That</a:t>
            </a:r>
            <a:r>
              <a:rPr lang="en-AU" sz="2800" b="0" i="0" u="none" strike="noStrike" dirty="0" smtClean="0">
                <a:solidFill>
                  <a:srgbClr val="C00000"/>
                </a:solidFill>
                <a:latin typeface="Sabon-Roman"/>
              </a:rPr>
              <a:t> </a:t>
            </a:r>
            <a:r>
              <a:rPr lang="en-AU" sz="2800" b="0" i="0" u="none" strike="noStrike" baseline="0" dirty="0" smtClean="0">
                <a:solidFill>
                  <a:srgbClr val="C00000"/>
                </a:solidFill>
                <a:latin typeface="Sabon-Roman"/>
              </a:rPr>
              <a:t>means universities and</a:t>
            </a:r>
            <a:r>
              <a:rPr lang="en-AU" sz="2800" b="0" i="0" u="none" strike="noStrike" dirty="0" smtClean="0">
                <a:solidFill>
                  <a:srgbClr val="C00000"/>
                </a:solidFill>
                <a:latin typeface="Sabon-Roman"/>
              </a:rPr>
              <a:t> </a:t>
            </a:r>
            <a:r>
              <a:rPr lang="en-AU" sz="2800" b="0" i="0" u="none" strike="noStrike" baseline="0" dirty="0" smtClean="0">
                <a:solidFill>
                  <a:srgbClr val="C00000"/>
                </a:solidFill>
                <a:latin typeface="Sabon-Roman"/>
              </a:rPr>
              <a:t>academics routinely</a:t>
            </a:r>
            <a:r>
              <a:rPr lang="en-AU" sz="2800" b="0" i="0" u="none" strike="noStrike" dirty="0" smtClean="0">
                <a:solidFill>
                  <a:srgbClr val="C00000"/>
                </a:solidFill>
                <a:latin typeface="Sabon-Roman"/>
              </a:rPr>
              <a:t> </a:t>
            </a:r>
            <a:r>
              <a:rPr lang="en-AU" sz="2800" b="0" i="0" u="none" strike="noStrike" baseline="0" dirty="0" smtClean="0">
                <a:solidFill>
                  <a:srgbClr val="C00000"/>
                </a:solidFill>
                <a:latin typeface="Sabon-Roman"/>
              </a:rPr>
              <a:t>collecting evidence</a:t>
            </a:r>
            <a:r>
              <a:rPr lang="en-AU" sz="2800" b="0" i="0" u="none" strike="noStrike" dirty="0" smtClean="0">
                <a:solidFill>
                  <a:srgbClr val="C00000"/>
                </a:solidFill>
                <a:latin typeface="Sabon-Roman"/>
              </a:rPr>
              <a:t> </a:t>
            </a:r>
            <a:r>
              <a:rPr lang="en-AU" sz="2800" b="0" i="0" u="none" strike="noStrike" baseline="0" dirty="0" smtClean="0">
                <a:solidFill>
                  <a:srgbClr val="C00000"/>
                </a:solidFill>
                <a:latin typeface="Sabon-Roman"/>
              </a:rPr>
              <a:t>about how much their</a:t>
            </a:r>
            <a:r>
              <a:rPr lang="en-AU" sz="2800" b="0" i="0" u="none" strike="noStrike" dirty="0" smtClean="0">
                <a:solidFill>
                  <a:srgbClr val="C00000"/>
                </a:solidFill>
                <a:latin typeface="Sabon-Roman"/>
              </a:rPr>
              <a:t> </a:t>
            </a:r>
            <a:r>
              <a:rPr lang="en-AU" sz="2800" b="0" i="0" u="none" strike="noStrike" baseline="0" dirty="0" smtClean="0">
                <a:solidFill>
                  <a:srgbClr val="C00000"/>
                </a:solidFill>
                <a:latin typeface="Sabon-Roman"/>
              </a:rPr>
              <a:t>students have learned</a:t>
            </a:r>
          </a:p>
          <a:p>
            <a:r>
              <a:rPr lang="en-AU" sz="2800" b="0" i="0" u="none" strike="noStrike" baseline="0" dirty="0" smtClean="0">
                <a:solidFill>
                  <a:srgbClr val="C00000"/>
                </a:solidFill>
                <a:latin typeface="Sabon-Roman"/>
              </a:rPr>
              <a:t>and modifying approaches accordingly. </a:t>
            </a:r>
          </a:p>
          <a:p>
            <a:endParaRPr lang="en-AU" sz="2800" dirty="0">
              <a:solidFill>
                <a:srgbClr val="C00000"/>
              </a:solidFill>
              <a:latin typeface="Sabon-Roman"/>
            </a:endParaRPr>
          </a:p>
          <a:p>
            <a:r>
              <a:rPr lang="en-AU" sz="2800" b="0" i="0" u="none" strike="noStrike" baseline="0" dirty="0" smtClean="0">
                <a:solidFill>
                  <a:srgbClr val="C00000"/>
                </a:solidFill>
                <a:latin typeface="Sabon-Roman"/>
              </a:rPr>
              <a:t>This has</a:t>
            </a:r>
            <a:r>
              <a:rPr lang="en-AU" sz="2800" b="0" i="0" u="none" strike="noStrike" dirty="0" smtClean="0">
                <a:solidFill>
                  <a:srgbClr val="C00000"/>
                </a:solidFill>
                <a:latin typeface="Sabon-Roman"/>
              </a:rPr>
              <a:t> </a:t>
            </a:r>
            <a:r>
              <a:rPr lang="en-AU" sz="2800" b="0" i="0" u="none" strike="noStrike" baseline="0" dirty="0" smtClean="0">
                <a:solidFill>
                  <a:srgbClr val="C00000"/>
                </a:solidFill>
                <a:latin typeface="Sabon-Roman"/>
              </a:rPr>
              <a:t>partly reinvigorated the demand to stick with first</a:t>
            </a:r>
            <a:r>
              <a:rPr lang="en-AU" sz="2800" b="0" i="0" u="none" strike="noStrike" dirty="0" smtClean="0">
                <a:solidFill>
                  <a:srgbClr val="C00000"/>
                </a:solidFill>
                <a:latin typeface="Sabon-Roman"/>
              </a:rPr>
              <a:t> </a:t>
            </a:r>
            <a:r>
              <a:rPr lang="en-AU" sz="2800" b="0" i="0" u="none" strike="noStrike" baseline="0" dirty="0" smtClean="0">
                <a:solidFill>
                  <a:srgbClr val="C00000"/>
                </a:solidFill>
                <a:latin typeface="Sabon-Roman"/>
              </a:rPr>
              <a:t>principles in guiding the improvement of teaching</a:t>
            </a:r>
            <a:r>
              <a:rPr lang="en-AU" sz="2800" b="0" i="0" u="none" strike="noStrike" dirty="0" smtClean="0">
                <a:solidFill>
                  <a:srgbClr val="C00000"/>
                </a:solidFill>
                <a:latin typeface="Sabon-Roman"/>
              </a:rPr>
              <a:t> </a:t>
            </a:r>
            <a:r>
              <a:rPr lang="en-AU" sz="2800" b="0" i="0" u="none" strike="noStrike" baseline="0" dirty="0" smtClean="0">
                <a:solidFill>
                  <a:srgbClr val="C00000"/>
                </a:solidFill>
                <a:latin typeface="Sabon-Roman"/>
              </a:rPr>
              <a:t>and learning.</a:t>
            </a:r>
            <a:endParaRPr lang="en-AU" sz="2800" dirty="0">
              <a:solidFill>
                <a:srgbClr val="C00000"/>
              </a:solidFill>
            </a:endParaRPr>
          </a:p>
        </p:txBody>
      </p:sp>
    </p:spTree>
    <p:extLst>
      <p:ext uri="{BB962C8B-B14F-4D97-AF65-F5344CB8AC3E}">
        <p14:creationId xmlns:p14="http://schemas.microsoft.com/office/powerpoint/2010/main" val="1662036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4046" y="592595"/>
            <a:ext cx="10388301" cy="1569660"/>
          </a:xfrm>
          <a:prstGeom prst="rect">
            <a:avLst/>
          </a:prstGeom>
        </p:spPr>
        <p:txBody>
          <a:bodyPr wrap="square">
            <a:spAutoFit/>
          </a:bodyPr>
          <a:lstStyle/>
          <a:p>
            <a:r>
              <a:rPr lang="en-AU" sz="2400" dirty="0" smtClean="0">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rPr>
              <a:t>Thus, both formative and, at least to some degree, summative assessment should provide useful information to students as they regulate their learning, decide what and how to study, decide how to revise work, and so on.</a:t>
            </a:r>
            <a:endParaRPr lang="en-AU" sz="2400" dirty="0">
              <a:solidFill>
                <a:srgbClr val="FF0000"/>
              </a:solidFill>
            </a:endParaRPr>
          </a:p>
        </p:txBody>
      </p:sp>
      <p:sp>
        <p:nvSpPr>
          <p:cNvPr id="4" name="Rectangle 3"/>
          <p:cNvSpPr/>
          <p:nvPr/>
        </p:nvSpPr>
        <p:spPr>
          <a:xfrm>
            <a:off x="864196" y="2388272"/>
            <a:ext cx="10259210" cy="2669962"/>
          </a:xfrm>
          <a:prstGeom prst="rect">
            <a:avLst/>
          </a:prstGeom>
        </p:spPr>
        <p:txBody>
          <a:bodyPr wrap="square">
            <a:spAutoFit/>
          </a:bodyPr>
          <a:lstStyle/>
          <a:p>
            <a:pPr marL="342900" lvl="0" indent="-342900">
              <a:lnSpc>
                <a:spcPts val="1125"/>
              </a:lnSpc>
              <a:spcAft>
                <a:spcPts val="800"/>
              </a:spcAft>
              <a:buSzPts val="1000"/>
              <a:buFont typeface="Symbol" panose="05050102010706020507" pitchFamily="18" charset="2"/>
              <a:buChar char=""/>
              <a:tabLst>
                <a:tab pos="457200" algn="l"/>
              </a:tabLst>
            </a:pPr>
            <a:r>
              <a:rPr lang="en-AU" sz="2400" b="1" dirty="0" smtClean="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Give students opportunities to use formative feedback </a:t>
            </a:r>
          </a:p>
          <a:p>
            <a:pPr marL="342900" lvl="0" indent="-342900">
              <a:lnSpc>
                <a:spcPts val="1125"/>
              </a:lnSpc>
              <a:spcAft>
                <a:spcPts val="800"/>
              </a:spcAft>
              <a:buSzPts val="1000"/>
              <a:buFont typeface="Symbol" panose="05050102010706020507" pitchFamily="18" charset="2"/>
              <a:buChar char=""/>
              <a:tabLst>
                <a:tab pos="457200" algn="l"/>
              </a:tabLst>
            </a:pPr>
            <a:endParaRPr lang="en-AU" sz="24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lvl="0">
              <a:lnSpc>
                <a:spcPts val="1125"/>
              </a:lnSpc>
              <a:spcAft>
                <a:spcPts val="800"/>
              </a:spcAft>
              <a:buSzPts val="1000"/>
              <a:tabLst>
                <a:tab pos="457200" algn="l"/>
              </a:tabLst>
            </a:pPr>
            <a:r>
              <a:rPr lang="en-AU" sz="2400" b="1" dirty="0" smtClean="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after they  receive it.</a:t>
            </a:r>
            <a:r>
              <a:rPr lang="en-AU" sz="2400" dirty="0" smtClean="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p>
          <a:p>
            <a:pPr marL="342900" lvl="0" indent="-342900">
              <a:lnSpc>
                <a:spcPts val="1125"/>
              </a:lnSpc>
              <a:spcAft>
                <a:spcPts val="800"/>
              </a:spcAft>
              <a:buSzPts val="1000"/>
              <a:buFont typeface="Symbol" panose="05050102010706020507" pitchFamily="18" charset="2"/>
              <a:buChar char=""/>
              <a:tabLst>
                <a:tab pos="457200" algn="l"/>
              </a:tabLst>
            </a:pPr>
            <a:endParaRPr lang="en-AU" sz="2400" dirty="0" smtClean="0">
              <a:solidFill>
                <a:srgbClr val="7030A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nSpc>
                <a:spcPts val="1125"/>
              </a:lnSpc>
              <a:spcAft>
                <a:spcPts val="800"/>
              </a:spcAft>
              <a:buSzPts val="1000"/>
              <a:buFont typeface="Symbol" panose="05050102010706020507" pitchFamily="18" charset="2"/>
              <a:buChar char=""/>
              <a:tabLst>
                <a:tab pos="457200" algn="l"/>
              </a:tabLst>
            </a:pPr>
            <a:r>
              <a:rPr lang="en-AU" sz="2400" dirty="0" smtClean="0">
                <a:solidFill>
                  <a:srgbClr val="7030A0"/>
                </a:solidFill>
                <a:effectLst/>
                <a:latin typeface="Verdana" panose="020B0604030504040204" pitchFamily="34" charset="0"/>
                <a:ea typeface="Times New Roman" panose="02020603050405020304" pitchFamily="18" charset="0"/>
                <a:cs typeface="Times New Roman" panose="02020603050405020304" pitchFamily="18" charset="0"/>
              </a:rPr>
              <a:t>Provide at least one more similar activity or assignment after </a:t>
            </a:r>
          </a:p>
          <a:p>
            <a:pPr marL="342900" lvl="0" indent="-342900">
              <a:lnSpc>
                <a:spcPts val="1125"/>
              </a:lnSpc>
              <a:spcAft>
                <a:spcPts val="800"/>
              </a:spcAft>
              <a:buSzPts val="1000"/>
              <a:buFont typeface="Symbol" panose="05050102010706020507" pitchFamily="18" charset="2"/>
              <a:buChar char=""/>
              <a:tabLst>
                <a:tab pos="457200" algn="l"/>
              </a:tabLst>
            </a:pPr>
            <a:endParaRPr lang="en-AU" sz="2400" dirty="0">
              <a:solidFill>
                <a:srgbClr val="7030A0"/>
              </a:solidFill>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nSpc>
                <a:spcPts val="1125"/>
              </a:lnSpc>
              <a:spcAft>
                <a:spcPts val="800"/>
              </a:spcAft>
              <a:buSzPts val="1000"/>
              <a:buFont typeface="Symbol" panose="05050102010706020507" pitchFamily="18" charset="2"/>
              <a:buChar char=""/>
              <a:tabLst>
                <a:tab pos="457200" algn="l"/>
              </a:tabLst>
            </a:pPr>
            <a:r>
              <a:rPr lang="en-AU" sz="2400" dirty="0" smtClean="0">
                <a:solidFill>
                  <a:srgbClr val="7030A0"/>
                </a:solidFill>
                <a:effectLst/>
                <a:latin typeface="Verdana" panose="020B0604030504040204" pitchFamily="34" charset="0"/>
                <a:ea typeface="Times New Roman" panose="02020603050405020304" pitchFamily="18" charset="0"/>
                <a:cs typeface="Times New Roman" panose="02020603050405020304" pitchFamily="18" charset="0"/>
              </a:rPr>
              <a:t>students  get feedback from a draft or practice activity.</a:t>
            </a:r>
          </a:p>
          <a:p>
            <a:pPr lvl="0">
              <a:lnSpc>
                <a:spcPts val="1125"/>
              </a:lnSpc>
              <a:spcAft>
                <a:spcPts val="800"/>
              </a:spcAft>
              <a:buSzPts val="1000"/>
              <a:tabLst>
                <a:tab pos="457200" algn="l"/>
              </a:tabLst>
            </a:pPr>
            <a:r>
              <a:rPr lang="en-AU" sz="2400"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 </a:t>
            </a:r>
            <a:r>
              <a:rPr lang="en-AU" sz="2400" dirty="0" smtClean="0">
                <a:solidFill>
                  <a:srgbClr val="7030A0"/>
                </a:solidFill>
                <a:latin typeface="Verdana" panose="020B0604030504040204" pitchFamily="34" charset="0"/>
                <a:ea typeface="Times New Roman" panose="02020603050405020304" pitchFamily="18" charset="0"/>
                <a:cs typeface="Times New Roman" panose="02020603050405020304" pitchFamily="18" charset="0"/>
              </a:rPr>
              <a:t>     </a:t>
            </a:r>
            <a:r>
              <a:rPr lang="en-AU" sz="2400" dirty="0" smtClean="0">
                <a:solidFill>
                  <a:srgbClr val="7030A0"/>
                </a:solidFill>
                <a:effectLst/>
                <a:latin typeface="Verdana" panose="020B0604030504040204" pitchFamily="34" charset="0"/>
                <a:ea typeface="Times New Roman" panose="02020603050405020304" pitchFamily="18" charset="0"/>
                <a:cs typeface="Times New Roman" panose="02020603050405020304" pitchFamily="18" charset="0"/>
              </a:rPr>
              <a:t> </a:t>
            </a:r>
          </a:p>
          <a:p>
            <a:pPr lvl="0">
              <a:lnSpc>
                <a:spcPts val="1125"/>
              </a:lnSpc>
              <a:spcAft>
                <a:spcPts val="800"/>
              </a:spcAft>
              <a:buSzPts val="1000"/>
              <a:tabLst>
                <a:tab pos="457200" algn="l"/>
              </a:tabLst>
            </a:pPr>
            <a:r>
              <a:rPr lang="en-AU" sz="2400"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 </a:t>
            </a:r>
            <a:r>
              <a:rPr lang="en-AU" sz="2400" dirty="0" smtClean="0">
                <a:solidFill>
                  <a:srgbClr val="7030A0"/>
                </a:solidFill>
                <a:latin typeface="Verdana" panose="020B0604030504040204" pitchFamily="34" charset="0"/>
                <a:ea typeface="Times New Roman" panose="02020603050405020304" pitchFamily="18" charset="0"/>
                <a:cs typeface="Times New Roman" panose="02020603050405020304" pitchFamily="18" charset="0"/>
              </a:rPr>
              <a:t>  </a:t>
            </a:r>
            <a:r>
              <a:rPr lang="en-AU" sz="2400" dirty="0" smtClean="0">
                <a:solidFill>
                  <a:srgbClr val="7030A0"/>
                </a:solidFill>
                <a:effectLst/>
                <a:latin typeface="Verdana" panose="020B0604030504040204" pitchFamily="34" charset="0"/>
                <a:ea typeface="Times New Roman" panose="02020603050405020304" pitchFamily="18" charset="0"/>
                <a:cs typeface="Times New Roman" panose="02020603050405020304" pitchFamily="18" charset="0"/>
              </a:rPr>
              <a:t>Students can thus use the feedback to make changes in their </a:t>
            </a:r>
          </a:p>
          <a:p>
            <a:pPr lvl="0">
              <a:lnSpc>
                <a:spcPts val="1125"/>
              </a:lnSpc>
              <a:spcAft>
                <a:spcPts val="800"/>
              </a:spcAft>
              <a:buSzPts val="1000"/>
              <a:tabLst>
                <a:tab pos="457200" algn="l"/>
              </a:tabLst>
            </a:pPr>
            <a:endParaRPr lang="en-AU" sz="2400" dirty="0">
              <a:solidFill>
                <a:srgbClr val="7030A0"/>
              </a:solidFill>
              <a:latin typeface="Verdana" panose="020B0604030504040204" pitchFamily="34" charset="0"/>
              <a:ea typeface="Times New Roman" panose="02020603050405020304" pitchFamily="18" charset="0"/>
              <a:cs typeface="Times New Roman" panose="02020603050405020304" pitchFamily="18" charset="0"/>
            </a:endParaRPr>
          </a:p>
          <a:p>
            <a:pPr lvl="0">
              <a:lnSpc>
                <a:spcPts val="1125"/>
              </a:lnSpc>
              <a:spcAft>
                <a:spcPts val="800"/>
              </a:spcAft>
              <a:buSzPts val="1000"/>
              <a:tabLst>
                <a:tab pos="457200" algn="l"/>
              </a:tabLst>
            </a:pPr>
            <a:r>
              <a:rPr lang="en-AU" sz="2400" dirty="0" smtClean="0">
                <a:solidFill>
                  <a:srgbClr val="7030A0"/>
                </a:solidFill>
                <a:effectLst/>
                <a:latin typeface="Verdana" panose="020B0604030504040204" pitchFamily="34" charset="0"/>
                <a:ea typeface="Times New Roman" panose="02020603050405020304" pitchFamily="18" charset="0"/>
                <a:cs typeface="Times New Roman" panose="02020603050405020304" pitchFamily="18" charset="0"/>
              </a:rPr>
              <a:t>   study habits, their writing, or other  necessary learning tools. </a:t>
            </a:r>
            <a:endParaRPr lang="en-AU"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2002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4197" y="670599"/>
            <a:ext cx="10442090" cy="2677656"/>
          </a:xfrm>
          <a:prstGeom prst="rect">
            <a:avLst/>
          </a:prstGeom>
        </p:spPr>
        <p:txBody>
          <a:bodyPr wrap="square">
            <a:spAutoFit/>
          </a:bodyPr>
          <a:lstStyle/>
          <a:p>
            <a:r>
              <a:rPr lang="en-AU" sz="2800" dirty="0">
                <a:solidFill>
                  <a:srgbClr val="0070C0"/>
                </a:solidFill>
                <a:latin typeface="Sabon-Roman"/>
              </a:rPr>
              <a:t>U</a:t>
            </a:r>
            <a:r>
              <a:rPr lang="en-AU" sz="2800" b="0" i="0" u="none" strike="noStrike" baseline="0" dirty="0" smtClean="0">
                <a:solidFill>
                  <a:srgbClr val="0070C0"/>
                </a:solidFill>
                <a:latin typeface="Sabon-Roman"/>
              </a:rPr>
              <a:t>ndergraduate students learn best when they: work</a:t>
            </a:r>
            <a:r>
              <a:rPr lang="en-AU" sz="2800" b="0" i="0" u="none" strike="noStrike" dirty="0" smtClean="0">
                <a:solidFill>
                  <a:srgbClr val="0070C0"/>
                </a:solidFill>
                <a:latin typeface="Sabon-Roman"/>
              </a:rPr>
              <a:t> </a:t>
            </a:r>
            <a:r>
              <a:rPr lang="en-AU" sz="2800" b="0" i="0" u="none" strike="noStrike" baseline="0" dirty="0" smtClean="0">
                <a:solidFill>
                  <a:srgbClr val="0070C0"/>
                </a:solidFill>
                <a:latin typeface="Sabon-Roman"/>
              </a:rPr>
              <a:t>with other students in a group whose main purpose</a:t>
            </a:r>
            <a:r>
              <a:rPr lang="en-AU" sz="2800" b="0" i="0" u="none" strike="noStrike" dirty="0" smtClean="0">
                <a:solidFill>
                  <a:srgbClr val="0070C0"/>
                </a:solidFill>
                <a:latin typeface="Sabon-Roman"/>
              </a:rPr>
              <a:t> </a:t>
            </a:r>
            <a:r>
              <a:rPr lang="en-AU" sz="2800" b="0" i="0" u="none" strike="noStrike" baseline="0" dirty="0" smtClean="0">
                <a:solidFill>
                  <a:srgbClr val="0070C0"/>
                </a:solidFill>
                <a:latin typeface="Sabon-Roman"/>
              </a:rPr>
              <a:t>is learning; get timely and informative feedback on</a:t>
            </a:r>
            <a:r>
              <a:rPr lang="en-AU" sz="2800" b="0" i="0" u="none" strike="noStrike" dirty="0" smtClean="0">
                <a:solidFill>
                  <a:srgbClr val="0070C0"/>
                </a:solidFill>
                <a:latin typeface="Sabon-Roman"/>
              </a:rPr>
              <a:t> </a:t>
            </a:r>
            <a:r>
              <a:rPr lang="en-AU" sz="2800" b="0" i="0" u="none" strike="noStrike" baseline="0" dirty="0" smtClean="0">
                <a:solidFill>
                  <a:srgbClr val="0070C0"/>
                </a:solidFill>
                <a:latin typeface="Sabon-Roman"/>
              </a:rPr>
              <a:t>their work; spend adequate time and focus on</a:t>
            </a:r>
            <a:r>
              <a:rPr lang="en-AU" sz="2800" b="0" i="0" u="none" strike="noStrike" dirty="0" smtClean="0">
                <a:solidFill>
                  <a:srgbClr val="0070C0"/>
                </a:solidFill>
                <a:latin typeface="Sabon-Roman"/>
              </a:rPr>
              <a:t> </a:t>
            </a:r>
            <a:r>
              <a:rPr lang="en-AU" sz="2800" b="0" i="0" u="none" strike="noStrike" baseline="0" dirty="0" smtClean="0">
                <a:solidFill>
                  <a:srgbClr val="0070C0"/>
                </a:solidFill>
                <a:latin typeface="Sabon-Roman"/>
              </a:rPr>
              <a:t>learning tasks; and are able to consult with</a:t>
            </a:r>
            <a:r>
              <a:rPr lang="en-AU" sz="2800" b="0" i="0" u="none" strike="noStrike" dirty="0" smtClean="0">
                <a:solidFill>
                  <a:srgbClr val="0070C0"/>
                </a:solidFill>
                <a:latin typeface="Sabon-Roman"/>
              </a:rPr>
              <a:t> </a:t>
            </a:r>
            <a:r>
              <a:rPr lang="en-AU" sz="2800" b="0" i="0" u="none" strike="noStrike" baseline="0" dirty="0" smtClean="0">
                <a:solidFill>
                  <a:srgbClr val="0070C0"/>
                </a:solidFill>
                <a:latin typeface="Sabon-Roman"/>
              </a:rPr>
              <a:t>academics about their study. These basics continue</a:t>
            </a:r>
            <a:r>
              <a:rPr lang="en-AU" sz="2800" b="0" i="0" u="none" strike="noStrike" dirty="0" smtClean="0">
                <a:solidFill>
                  <a:srgbClr val="0070C0"/>
                </a:solidFill>
                <a:latin typeface="Sabon-Roman"/>
              </a:rPr>
              <a:t> </a:t>
            </a:r>
            <a:r>
              <a:rPr lang="en-AU" sz="2800" b="0" i="0" u="none" strike="noStrike" baseline="0" dirty="0" smtClean="0">
                <a:solidFill>
                  <a:srgbClr val="0070C0"/>
                </a:solidFill>
                <a:latin typeface="Sabon-Roman"/>
              </a:rPr>
              <a:t>to hold true in the digital classroom.</a:t>
            </a:r>
            <a:endParaRPr lang="en-AU" sz="2800" dirty="0">
              <a:solidFill>
                <a:srgbClr val="0070C0"/>
              </a:solidFill>
            </a:endParaRPr>
          </a:p>
        </p:txBody>
      </p:sp>
      <p:sp>
        <p:nvSpPr>
          <p:cNvPr id="3" name="Rectangle 2"/>
          <p:cNvSpPr/>
          <p:nvPr/>
        </p:nvSpPr>
        <p:spPr>
          <a:xfrm>
            <a:off x="864197" y="3518675"/>
            <a:ext cx="9871934" cy="2246769"/>
          </a:xfrm>
          <a:prstGeom prst="rect">
            <a:avLst/>
          </a:prstGeom>
        </p:spPr>
        <p:txBody>
          <a:bodyPr wrap="square">
            <a:spAutoFit/>
          </a:bodyPr>
          <a:lstStyle/>
          <a:p>
            <a:r>
              <a:rPr lang="en-AU" sz="2800" b="0" i="0" u="none" strike="noStrike" baseline="0" dirty="0" smtClean="0">
                <a:solidFill>
                  <a:srgbClr val="00B050"/>
                </a:solidFill>
                <a:latin typeface="Sabon-Roman"/>
              </a:rPr>
              <a:t>Without evidence-based approaches to teaching and</a:t>
            </a:r>
            <a:r>
              <a:rPr lang="en-AU" sz="2800" dirty="0">
                <a:solidFill>
                  <a:srgbClr val="00B050"/>
                </a:solidFill>
                <a:latin typeface="Sabon-Roman"/>
              </a:rPr>
              <a:t> </a:t>
            </a:r>
            <a:r>
              <a:rPr lang="en-AU" sz="2800" b="0" i="0" u="none" strike="noStrike" baseline="0" dirty="0" smtClean="0">
                <a:solidFill>
                  <a:srgbClr val="00B050"/>
                </a:solidFill>
                <a:latin typeface="Sabon-Roman"/>
              </a:rPr>
              <a:t>learning, the improvement of teaching becomes a</a:t>
            </a:r>
            <a:r>
              <a:rPr lang="en-AU" sz="2800" b="0" i="0" u="none" strike="noStrike" dirty="0" smtClean="0">
                <a:solidFill>
                  <a:srgbClr val="00B050"/>
                </a:solidFill>
                <a:latin typeface="Sabon-Roman"/>
              </a:rPr>
              <a:t> </a:t>
            </a:r>
            <a:r>
              <a:rPr lang="en-AU" sz="2800" b="0" i="0" u="none" strike="noStrike" baseline="0" dirty="0" smtClean="0">
                <a:solidFill>
                  <a:srgbClr val="00B050"/>
                </a:solidFill>
                <a:latin typeface="Sabon-Roman"/>
              </a:rPr>
              <a:t>hit-and-miss exercise: and without systematic</a:t>
            </a:r>
            <a:r>
              <a:rPr lang="en-AU" sz="2800" b="0" i="0" u="none" strike="noStrike" dirty="0" smtClean="0">
                <a:solidFill>
                  <a:srgbClr val="00B050"/>
                </a:solidFill>
                <a:latin typeface="Sabon-Roman"/>
              </a:rPr>
              <a:t> </a:t>
            </a:r>
            <a:r>
              <a:rPr lang="en-AU" sz="2800" b="0" i="0" u="none" strike="noStrike" baseline="0" dirty="0" smtClean="0">
                <a:solidFill>
                  <a:srgbClr val="00B050"/>
                </a:solidFill>
                <a:latin typeface="Sabon-Roman"/>
              </a:rPr>
              <a:t>monitoring of student performance and progress</a:t>
            </a:r>
            <a:r>
              <a:rPr lang="en-AU" sz="2800" b="0" i="0" u="none" strike="noStrike" dirty="0" smtClean="0">
                <a:solidFill>
                  <a:srgbClr val="00B050"/>
                </a:solidFill>
                <a:latin typeface="Sabon-Roman"/>
              </a:rPr>
              <a:t> </a:t>
            </a:r>
            <a:r>
              <a:rPr lang="en-AU" sz="2800" b="0" i="0" u="none" strike="noStrike" baseline="0" dirty="0" smtClean="0">
                <a:solidFill>
                  <a:srgbClr val="00B050"/>
                </a:solidFill>
                <a:latin typeface="Sabon-Roman"/>
              </a:rPr>
              <a:t>there is little chance of institutional learning.</a:t>
            </a:r>
            <a:endParaRPr lang="en-AU" sz="2800" dirty="0">
              <a:solidFill>
                <a:srgbClr val="00B050"/>
              </a:solidFill>
            </a:endParaRPr>
          </a:p>
        </p:txBody>
      </p:sp>
    </p:spTree>
    <p:extLst>
      <p:ext uri="{BB962C8B-B14F-4D97-AF65-F5344CB8AC3E}">
        <p14:creationId xmlns:p14="http://schemas.microsoft.com/office/powerpoint/2010/main" val="3074680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0258" y="534758"/>
            <a:ext cx="9592235" cy="523220"/>
          </a:xfrm>
          <a:prstGeom prst="rect">
            <a:avLst/>
          </a:prstGeom>
        </p:spPr>
        <p:txBody>
          <a:bodyPr wrap="square">
            <a:spAutoFit/>
          </a:bodyPr>
          <a:lstStyle/>
          <a:p>
            <a:r>
              <a:rPr lang="en-AU" sz="2800" dirty="0">
                <a:solidFill>
                  <a:srgbClr val="00B050"/>
                </a:solidFill>
                <a:latin typeface="GillSans"/>
              </a:rPr>
              <a:t>Nine principles to </a:t>
            </a:r>
            <a:r>
              <a:rPr lang="en-AU" sz="2800" dirty="0" smtClean="0">
                <a:solidFill>
                  <a:srgbClr val="00B050"/>
                </a:solidFill>
                <a:latin typeface="GillSans"/>
              </a:rPr>
              <a:t>guide teaching </a:t>
            </a:r>
            <a:r>
              <a:rPr lang="en-AU" sz="2800" dirty="0">
                <a:solidFill>
                  <a:srgbClr val="00B050"/>
                </a:solidFill>
                <a:latin typeface="GillSans"/>
              </a:rPr>
              <a:t>and learning</a:t>
            </a:r>
            <a:endParaRPr lang="en-AU" sz="2800" dirty="0">
              <a:solidFill>
                <a:srgbClr val="00B050"/>
              </a:solidFill>
            </a:endParaRPr>
          </a:p>
        </p:txBody>
      </p:sp>
      <p:sp>
        <p:nvSpPr>
          <p:cNvPr id="3" name="Rectangle 2"/>
          <p:cNvSpPr/>
          <p:nvPr/>
        </p:nvSpPr>
        <p:spPr>
          <a:xfrm>
            <a:off x="455405" y="1142626"/>
            <a:ext cx="11302703" cy="3416320"/>
          </a:xfrm>
          <a:prstGeom prst="rect">
            <a:avLst/>
          </a:prstGeom>
        </p:spPr>
        <p:txBody>
          <a:bodyPr wrap="square">
            <a:spAutoFit/>
          </a:bodyPr>
          <a:lstStyle/>
          <a:p>
            <a:r>
              <a:rPr lang="en-AU" sz="2400" i="0" u="none" strike="noStrike" baseline="0" dirty="0" smtClean="0">
                <a:solidFill>
                  <a:schemeClr val="accent6">
                    <a:lumMod val="50000"/>
                  </a:schemeClr>
                </a:solidFill>
                <a:latin typeface="Sabon-Roman"/>
              </a:rPr>
              <a:t>1. An atmosphere of intellectual excitement</a:t>
            </a:r>
          </a:p>
          <a:p>
            <a:r>
              <a:rPr lang="en-AU" sz="2400" i="0" u="none" strike="noStrike" baseline="0" dirty="0" smtClean="0">
                <a:solidFill>
                  <a:schemeClr val="accent6">
                    <a:lumMod val="50000"/>
                  </a:schemeClr>
                </a:solidFill>
                <a:latin typeface="Sabon-Roman"/>
              </a:rPr>
              <a:t>2. An intensive research culture permeating all</a:t>
            </a:r>
            <a:r>
              <a:rPr lang="en-AU" sz="2400" i="0" u="none" strike="noStrike" dirty="0" smtClean="0">
                <a:solidFill>
                  <a:schemeClr val="accent6">
                    <a:lumMod val="50000"/>
                  </a:schemeClr>
                </a:solidFill>
                <a:latin typeface="Sabon-Roman"/>
              </a:rPr>
              <a:t> </a:t>
            </a:r>
            <a:r>
              <a:rPr lang="en-AU" sz="2400" i="0" u="none" strike="noStrike" baseline="0" dirty="0" smtClean="0">
                <a:solidFill>
                  <a:schemeClr val="accent6">
                    <a:lumMod val="50000"/>
                  </a:schemeClr>
                </a:solidFill>
                <a:latin typeface="Sabon-Roman"/>
              </a:rPr>
              <a:t>teaching and learning activities</a:t>
            </a:r>
          </a:p>
          <a:p>
            <a:r>
              <a:rPr lang="en-AU" sz="2400" i="0" u="none" strike="noStrike" baseline="0" dirty="0" smtClean="0">
                <a:solidFill>
                  <a:schemeClr val="accent6">
                    <a:lumMod val="50000"/>
                  </a:schemeClr>
                </a:solidFill>
                <a:latin typeface="Sabon-Roman"/>
              </a:rPr>
              <a:t>3. A vibrant and embracing social context</a:t>
            </a:r>
          </a:p>
          <a:p>
            <a:r>
              <a:rPr lang="en-AU" sz="2400" i="0" u="none" strike="noStrike" baseline="0" dirty="0" smtClean="0">
                <a:solidFill>
                  <a:schemeClr val="accent6">
                    <a:lumMod val="50000"/>
                  </a:schemeClr>
                </a:solidFill>
                <a:latin typeface="Sabon-Roman"/>
              </a:rPr>
              <a:t>4. An international and culturally diverse</a:t>
            </a:r>
            <a:r>
              <a:rPr lang="en-AU" sz="2400" i="0" u="none" strike="noStrike" dirty="0" smtClean="0">
                <a:solidFill>
                  <a:schemeClr val="accent6">
                    <a:lumMod val="50000"/>
                  </a:schemeClr>
                </a:solidFill>
                <a:latin typeface="Sabon-Roman"/>
              </a:rPr>
              <a:t> </a:t>
            </a:r>
            <a:r>
              <a:rPr lang="en-AU" sz="2400" i="0" u="none" strike="noStrike" baseline="0" dirty="0" smtClean="0">
                <a:solidFill>
                  <a:schemeClr val="accent6">
                    <a:lumMod val="50000"/>
                  </a:schemeClr>
                </a:solidFill>
                <a:latin typeface="Sabon-Roman"/>
              </a:rPr>
              <a:t>curriculum and learning</a:t>
            </a:r>
            <a:r>
              <a:rPr lang="en-AU" sz="2400" i="0" u="none" strike="noStrike" dirty="0" smtClean="0">
                <a:solidFill>
                  <a:schemeClr val="accent6">
                    <a:lumMod val="50000"/>
                  </a:schemeClr>
                </a:solidFill>
                <a:latin typeface="Sabon-Roman"/>
              </a:rPr>
              <a:t> </a:t>
            </a:r>
            <a:r>
              <a:rPr lang="en-AU" sz="2400" i="0" u="none" strike="noStrike" baseline="0" dirty="0" smtClean="0">
                <a:solidFill>
                  <a:schemeClr val="accent6">
                    <a:lumMod val="50000"/>
                  </a:schemeClr>
                </a:solidFill>
                <a:latin typeface="Sabon-Roman"/>
              </a:rPr>
              <a:t>community</a:t>
            </a:r>
          </a:p>
          <a:p>
            <a:r>
              <a:rPr lang="en-AU" sz="2400" i="0" u="none" strike="noStrike" baseline="0" dirty="0" smtClean="0">
                <a:solidFill>
                  <a:schemeClr val="accent6">
                    <a:lumMod val="50000"/>
                  </a:schemeClr>
                </a:solidFill>
                <a:latin typeface="Sabon-Roman"/>
              </a:rPr>
              <a:t>5. Explicit concern and support for individual</a:t>
            </a:r>
            <a:r>
              <a:rPr lang="en-AU" sz="2400" i="0" u="none" strike="noStrike" dirty="0" smtClean="0">
                <a:solidFill>
                  <a:schemeClr val="accent6">
                    <a:lumMod val="50000"/>
                  </a:schemeClr>
                </a:solidFill>
                <a:latin typeface="Sabon-Roman"/>
              </a:rPr>
              <a:t> </a:t>
            </a:r>
            <a:r>
              <a:rPr lang="en-AU" sz="2400" i="0" u="none" strike="noStrike" baseline="0" dirty="0" smtClean="0">
                <a:solidFill>
                  <a:schemeClr val="accent6">
                    <a:lumMod val="50000"/>
                  </a:schemeClr>
                </a:solidFill>
                <a:latin typeface="Sabon-Roman"/>
              </a:rPr>
              <a:t>development</a:t>
            </a:r>
          </a:p>
          <a:p>
            <a:r>
              <a:rPr lang="en-AU" sz="2400" i="0" u="none" strike="noStrike" baseline="0" dirty="0" smtClean="0">
                <a:solidFill>
                  <a:schemeClr val="accent6">
                    <a:lumMod val="50000"/>
                  </a:schemeClr>
                </a:solidFill>
                <a:latin typeface="Sabon-Roman"/>
              </a:rPr>
              <a:t>6. Clear academic expectations and standards</a:t>
            </a:r>
          </a:p>
          <a:p>
            <a:r>
              <a:rPr lang="en-AU" sz="2400" i="0" u="none" strike="noStrike" baseline="0" dirty="0" smtClean="0">
                <a:solidFill>
                  <a:schemeClr val="accent6">
                    <a:lumMod val="50000"/>
                  </a:schemeClr>
                </a:solidFill>
                <a:latin typeface="Sabon-Roman"/>
              </a:rPr>
              <a:t>7. Learning cycles of experimentation, feedback</a:t>
            </a:r>
            <a:r>
              <a:rPr lang="en-AU" sz="2400" i="0" u="none" strike="noStrike" dirty="0" smtClean="0">
                <a:solidFill>
                  <a:schemeClr val="accent6">
                    <a:lumMod val="50000"/>
                  </a:schemeClr>
                </a:solidFill>
                <a:latin typeface="Sabon-Roman"/>
              </a:rPr>
              <a:t> </a:t>
            </a:r>
            <a:r>
              <a:rPr lang="en-AU" sz="2400" i="0" u="none" strike="noStrike" baseline="0" dirty="0" smtClean="0">
                <a:solidFill>
                  <a:schemeClr val="accent6">
                    <a:lumMod val="50000"/>
                  </a:schemeClr>
                </a:solidFill>
                <a:latin typeface="Sabon-Roman"/>
              </a:rPr>
              <a:t>and assessment</a:t>
            </a:r>
          </a:p>
          <a:p>
            <a:r>
              <a:rPr lang="en-AU" sz="2400" i="0" u="none" strike="noStrike" baseline="0" dirty="0" smtClean="0">
                <a:solidFill>
                  <a:schemeClr val="accent6">
                    <a:lumMod val="50000"/>
                  </a:schemeClr>
                </a:solidFill>
                <a:latin typeface="Sabon-Roman"/>
              </a:rPr>
              <a:t>8. Premium quality learning resources and</a:t>
            </a:r>
            <a:r>
              <a:rPr lang="en-AU" sz="2400" i="0" u="none" strike="noStrike" dirty="0" smtClean="0">
                <a:solidFill>
                  <a:schemeClr val="accent6">
                    <a:lumMod val="50000"/>
                  </a:schemeClr>
                </a:solidFill>
                <a:latin typeface="Sabon-Roman"/>
              </a:rPr>
              <a:t> </a:t>
            </a:r>
            <a:r>
              <a:rPr lang="en-AU" sz="2400" i="0" u="none" strike="noStrike" baseline="0" dirty="0" smtClean="0">
                <a:solidFill>
                  <a:schemeClr val="accent6">
                    <a:lumMod val="50000"/>
                  </a:schemeClr>
                </a:solidFill>
                <a:latin typeface="Sabon-Roman"/>
              </a:rPr>
              <a:t>technologies</a:t>
            </a:r>
          </a:p>
          <a:p>
            <a:r>
              <a:rPr lang="en-AU" sz="2400" i="0" u="none" strike="noStrike" baseline="0" dirty="0" smtClean="0">
                <a:solidFill>
                  <a:schemeClr val="accent6">
                    <a:lumMod val="50000"/>
                  </a:schemeClr>
                </a:solidFill>
                <a:latin typeface="Sabon-Roman"/>
              </a:rPr>
              <a:t>9. An adaptive curriculum</a:t>
            </a:r>
            <a:endParaRPr lang="en-AU" sz="2400" dirty="0">
              <a:solidFill>
                <a:schemeClr val="accent6">
                  <a:lumMod val="50000"/>
                </a:schemeClr>
              </a:solidFill>
            </a:endParaRPr>
          </a:p>
        </p:txBody>
      </p:sp>
    </p:spTree>
    <p:extLst>
      <p:ext uri="{BB962C8B-B14F-4D97-AF65-F5344CB8AC3E}">
        <p14:creationId xmlns:p14="http://schemas.microsoft.com/office/powerpoint/2010/main" val="1178218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2532" y="693464"/>
            <a:ext cx="10183906" cy="3108543"/>
          </a:xfrm>
          <a:prstGeom prst="rect">
            <a:avLst/>
          </a:prstGeom>
        </p:spPr>
        <p:txBody>
          <a:bodyPr wrap="square">
            <a:spAutoFit/>
          </a:bodyPr>
          <a:lstStyle/>
          <a:p>
            <a:r>
              <a:rPr lang="en-AU" sz="2800" b="0" i="0" u="none" strike="noStrike" baseline="0" dirty="0" smtClean="0">
                <a:solidFill>
                  <a:srgbClr val="00B050"/>
                </a:solidFill>
                <a:latin typeface="Sabon-Roman"/>
              </a:rPr>
              <a:t>The first four principles relate to the broad</a:t>
            </a:r>
            <a:r>
              <a:rPr lang="en-AU" sz="2800" b="0" i="0" u="none" strike="noStrike" dirty="0" smtClean="0">
                <a:solidFill>
                  <a:srgbClr val="00B050"/>
                </a:solidFill>
                <a:latin typeface="Sabon-Roman"/>
              </a:rPr>
              <a:t> </a:t>
            </a:r>
            <a:r>
              <a:rPr lang="en-AU" sz="2800" b="0" i="0" u="none" strike="noStrike" baseline="0" dirty="0" smtClean="0">
                <a:solidFill>
                  <a:srgbClr val="00B050"/>
                </a:solidFill>
                <a:latin typeface="Sabon-Roman"/>
              </a:rPr>
              <a:t>intellectual</a:t>
            </a:r>
            <a:r>
              <a:rPr lang="en-AU" sz="2800" b="0" i="0" u="none" strike="noStrike" dirty="0" smtClean="0">
                <a:solidFill>
                  <a:srgbClr val="00B050"/>
                </a:solidFill>
                <a:latin typeface="Sabon-Roman"/>
              </a:rPr>
              <a:t> </a:t>
            </a:r>
            <a:r>
              <a:rPr lang="en-AU" sz="2800" b="0" i="0" u="none" strike="noStrike" baseline="0" dirty="0" smtClean="0">
                <a:solidFill>
                  <a:srgbClr val="00B050"/>
                </a:solidFill>
                <a:latin typeface="Sabon-Roman"/>
              </a:rPr>
              <a:t>environment of the University while the</a:t>
            </a:r>
            <a:r>
              <a:rPr lang="en-AU" sz="2800" b="0" i="0" u="none" strike="noStrike" dirty="0" smtClean="0">
                <a:solidFill>
                  <a:srgbClr val="00B050"/>
                </a:solidFill>
                <a:latin typeface="Sabon-Roman"/>
              </a:rPr>
              <a:t> </a:t>
            </a:r>
            <a:r>
              <a:rPr lang="en-AU" sz="2800" b="0" i="0" u="none" strike="noStrike" baseline="0" dirty="0" smtClean="0">
                <a:solidFill>
                  <a:srgbClr val="00B050"/>
                </a:solidFill>
                <a:latin typeface="Sabon-Roman"/>
              </a:rPr>
              <a:t>remaining five describe specific components of the</a:t>
            </a:r>
            <a:r>
              <a:rPr lang="en-AU" sz="2800" b="0" i="0" u="none" strike="noStrike" dirty="0" smtClean="0">
                <a:solidFill>
                  <a:srgbClr val="00B050"/>
                </a:solidFill>
                <a:latin typeface="Sabon-Roman"/>
              </a:rPr>
              <a:t> </a:t>
            </a:r>
            <a:r>
              <a:rPr lang="en-AU" sz="2800" b="0" i="0" u="none" strike="noStrike" baseline="0" dirty="0" smtClean="0">
                <a:solidFill>
                  <a:srgbClr val="00B050"/>
                </a:solidFill>
                <a:latin typeface="Sabon-Roman"/>
              </a:rPr>
              <a:t>teaching and learning experience. </a:t>
            </a:r>
          </a:p>
          <a:p>
            <a:endParaRPr lang="en-AU" sz="2800" dirty="0">
              <a:solidFill>
                <a:srgbClr val="00B050"/>
              </a:solidFill>
              <a:latin typeface="Sabon-Roman"/>
            </a:endParaRPr>
          </a:p>
          <a:p>
            <a:r>
              <a:rPr lang="en-AU" sz="2800" b="0" i="0" u="none" strike="noStrike" baseline="0" dirty="0" smtClean="0">
                <a:solidFill>
                  <a:srgbClr val="00B050"/>
                </a:solidFill>
                <a:latin typeface="Sabon-Roman"/>
              </a:rPr>
              <a:t>Each principle is</a:t>
            </a:r>
            <a:r>
              <a:rPr lang="en-AU" sz="2800" b="0" i="0" u="none" strike="noStrike" dirty="0" smtClean="0">
                <a:solidFill>
                  <a:srgbClr val="00B050"/>
                </a:solidFill>
                <a:latin typeface="Sabon-Roman"/>
              </a:rPr>
              <a:t> </a:t>
            </a:r>
            <a:r>
              <a:rPr lang="en-AU" sz="2800" b="0" i="0" u="none" strike="noStrike" baseline="0" dirty="0" smtClean="0">
                <a:solidFill>
                  <a:srgbClr val="00B050"/>
                </a:solidFill>
                <a:latin typeface="Sabon-Roman"/>
              </a:rPr>
              <a:t>directly relevant to students’ experience of university</a:t>
            </a:r>
            <a:r>
              <a:rPr lang="en-AU" sz="2800" b="0" i="0" u="none" strike="noStrike" dirty="0" smtClean="0">
                <a:solidFill>
                  <a:srgbClr val="00B050"/>
                </a:solidFill>
                <a:latin typeface="Sabon-Roman"/>
              </a:rPr>
              <a:t> </a:t>
            </a:r>
            <a:r>
              <a:rPr lang="en-AU" sz="2800" b="0" i="0" u="none" strike="noStrike" baseline="0" dirty="0" smtClean="0">
                <a:solidFill>
                  <a:srgbClr val="00B050"/>
                </a:solidFill>
                <a:latin typeface="Sabon-Roman"/>
              </a:rPr>
              <a:t>life, regardless of whether they are undergraduate,</a:t>
            </a:r>
            <a:r>
              <a:rPr lang="en-AU" sz="2800" b="0" i="0" u="none" strike="noStrike" dirty="0" smtClean="0">
                <a:solidFill>
                  <a:srgbClr val="00B050"/>
                </a:solidFill>
                <a:latin typeface="Sabon-Roman"/>
              </a:rPr>
              <a:t> </a:t>
            </a:r>
            <a:r>
              <a:rPr lang="en-AU" sz="2800" b="0" i="0" u="none" strike="noStrike" baseline="0" dirty="0" smtClean="0">
                <a:solidFill>
                  <a:srgbClr val="00B050"/>
                </a:solidFill>
                <a:latin typeface="Sabon-Roman"/>
              </a:rPr>
              <a:t>postgraduate coursework or postgraduate research</a:t>
            </a:r>
            <a:r>
              <a:rPr lang="en-AU" sz="2800" b="0" i="0" u="none" strike="noStrike" dirty="0" smtClean="0">
                <a:solidFill>
                  <a:srgbClr val="00B050"/>
                </a:solidFill>
                <a:latin typeface="Sabon-Roman"/>
              </a:rPr>
              <a:t> </a:t>
            </a:r>
            <a:r>
              <a:rPr lang="en-AU" sz="2800" b="0" i="0" u="none" strike="noStrike" baseline="0" dirty="0" smtClean="0">
                <a:solidFill>
                  <a:srgbClr val="00B050"/>
                </a:solidFill>
                <a:latin typeface="Sabon-Roman"/>
              </a:rPr>
              <a:t>students.</a:t>
            </a:r>
            <a:endParaRPr lang="en-AU" sz="2800" dirty="0">
              <a:solidFill>
                <a:srgbClr val="00B050"/>
              </a:solidFill>
            </a:endParaRPr>
          </a:p>
        </p:txBody>
      </p:sp>
      <p:sp>
        <p:nvSpPr>
          <p:cNvPr id="3" name="Rectangle 2"/>
          <p:cNvSpPr/>
          <p:nvPr/>
        </p:nvSpPr>
        <p:spPr>
          <a:xfrm>
            <a:off x="1068593" y="4053856"/>
            <a:ext cx="9882692" cy="1384995"/>
          </a:xfrm>
          <a:prstGeom prst="rect">
            <a:avLst/>
          </a:prstGeom>
        </p:spPr>
        <p:txBody>
          <a:bodyPr wrap="square">
            <a:spAutoFit/>
          </a:bodyPr>
          <a:lstStyle/>
          <a:p>
            <a:r>
              <a:rPr lang="en-AU" sz="2800" dirty="0">
                <a:solidFill>
                  <a:srgbClr val="FF0000"/>
                </a:solidFill>
                <a:latin typeface="Sabon-Roman"/>
              </a:rPr>
              <a:t>T</a:t>
            </a:r>
            <a:r>
              <a:rPr lang="en-AU" sz="2800" b="0" i="0" u="none" strike="noStrike" baseline="0" dirty="0" smtClean="0">
                <a:solidFill>
                  <a:srgbClr val="FF0000"/>
                </a:solidFill>
                <a:latin typeface="Sabon-Roman"/>
              </a:rPr>
              <a:t>eaching and learning programs, underpinned</a:t>
            </a:r>
            <a:r>
              <a:rPr lang="en-AU" sz="2800" b="0" i="0" u="none" strike="noStrike" dirty="0" smtClean="0">
                <a:solidFill>
                  <a:srgbClr val="FF0000"/>
                </a:solidFill>
                <a:latin typeface="Sabon-Roman"/>
              </a:rPr>
              <a:t> </a:t>
            </a:r>
            <a:r>
              <a:rPr lang="en-AU" sz="2800" b="0" i="0" u="none" strike="noStrike" baseline="0" dirty="0" smtClean="0">
                <a:solidFill>
                  <a:srgbClr val="FF0000"/>
                </a:solidFill>
                <a:latin typeface="Sabon-Roman"/>
              </a:rPr>
              <a:t>by these nine principles, are designed to develop</a:t>
            </a:r>
            <a:r>
              <a:rPr lang="en-AU" sz="2800" b="0" i="0" u="none" strike="noStrike" dirty="0" smtClean="0">
                <a:solidFill>
                  <a:srgbClr val="FF0000"/>
                </a:solidFill>
                <a:latin typeface="Sabon-Roman"/>
              </a:rPr>
              <a:t> </a:t>
            </a:r>
            <a:r>
              <a:rPr lang="en-AU" sz="2800" b="0" i="0" u="none" strike="noStrike" baseline="0" dirty="0" smtClean="0">
                <a:solidFill>
                  <a:srgbClr val="FF0000"/>
                </a:solidFill>
                <a:latin typeface="Sabon-Roman"/>
              </a:rPr>
              <a:t>distinctive attributes in graduates.</a:t>
            </a:r>
            <a:endParaRPr lang="en-AU" sz="2800" dirty="0">
              <a:solidFill>
                <a:srgbClr val="FF0000"/>
              </a:solidFill>
            </a:endParaRPr>
          </a:p>
        </p:txBody>
      </p:sp>
    </p:spTree>
    <p:extLst>
      <p:ext uri="{BB962C8B-B14F-4D97-AF65-F5344CB8AC3E}">
        <p14:creationId xmlns:p14="http://schemas.microsoft.com/office/powerpoint/2010/main" val="35340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3289" y="591287"/>
            <a:ext cx="10205422" cy="5262979"/>
          </a:xfrm>
          <a:prstGeom prst="rect">
            <a:avLst/>
          </a:prstGeom>
        </p:spPr>
        <p:txBody>
          <a:bodyPr wrap="square">
            <a:spAutoFit/>
          </a:bodyPr>
          <a:lstStyle/>
          <a:p>
            <a:r>
              <a:rPr lang="en-AU" sz="2800" b="0" i="0" u="none" strike="noStrike" baseline="0" dirty="0" smtClean="0">
                <a:solidFill>
                  <a:srgbClr val="00B050"/>
                </a:solidFill>
                <a:latin typeface="Sabon-Roman"/>
              </a:rPr>
              <a:t>The Nine Principles is a living document that reflects</a:t>
            </a:r>
            <a:r>
              <a:rPr lang="en-AU" sz="2800" b="0" i="0" u="none" strike="noStrike" dirty="0" smtClean="0">
                <a:solidFill>
                  <a:srgbClr val="00B050"/>
                </a:solidFill>
                <a:latin typeface="Sabon-Roman"/>
              </a:rPr>
              <a:t> </a:t>
            </a:r>
            <a:r>
              <a:rPr lang="en-AU" sz="2800" b="0" i="0" u="none" strike="noStrike" baseline="0" dirty="0" smtClean="0">
                <a:solidFill>
                  <a:srgbClr val="00B050"/>
                </a:solidFill>
                <a:latin typeface="Sabon-Roman"/>
              </a:rPr>
              <a:t>the balance of evidence in the research literature</a:t>
            </a:r>
            <a:r>
              <a:rPr lang="en-AU" sz="2800" b="0" i="0" u="none" strike="noStrike" dirty="0" smtClean="0">
                <a:solidFill>
                  <a:srgbClr val="00B050"/>
                </a:solidFill>
                <a:latin typeface="Sabon-Roman"/>
              </a:rPr>
              <a:t> </a:t>
            </a:r>
            <a:r>
              <a:rPr lang="en-AU" sz="2800" b="0" i="0" u="none" strike="noStrike" baseline="0" dirty="0" smtClean="0">
                <a:solidFill>
                  <a:srgbClr val="00B050"/>
                </a:solidFill>
                <a:latin typeface="Sabon-Roman"/>
              </a:rPr>
              <a:t>according to which student learning is enriched</a:t>
            </a:r>
            <a:r>
              <a:rPr lang="en-AU" sz="2800" b="0" i="0" u="none" strike="noStrike" dirty="0" smtClean="0">
                <a:solidFill>
                  <a:srgbClr val="00B050"/>
                </a:solidFill>
                <a:latin typeface="Sabon-Roman"/>
              </a:rPr>
              <a:t> </a:t>
            </a:r>
            <a:r>
              <a:rPr lang="en-AU" sz="2800" b="0" i="0" u="none" strike="noStrike" baseline="0" dirty="0" smtClean="0">
                <a:solidFill>
                  <a:srgbClr val="00B050"/>
                </a:solidFill>
                <a:latin typeface="Sabon-Roman"/>
              </a:rPr>
              <a:t>when informed by their teachers’ research</a:t>
            </a:r>
            <a:r>
              <a:rPr lang="en-AU" sz="2800" b="0" i="0" u="none" strike="noStrike" baseline="0" dirty="0" smtClean="0">
                <a:latin typeface="Sabon-Roman"/>
              </a:rPr>
              <a:t>. </a:t>
            </a:r>
          </a:p>
          <a:p>
            <a:endParaRPr lang="en-AU" sz="2800" dirty="0">
              <a:latin typeface="Sabon-Roman"/>
            </a:endParaRPr>
          </a:p>
          <a:p>
            <a:r>
              <a:rPr lang="en-AU" sz="2800" b="0" i="0" u="none" strike="noStrike" baseline="0" dirty="0" smtClean="0">
                <a:solidFill>
                  <a:srgbClr val="0070C0"/>
                </a:solidFill>
                <a:latin typeface="Sabon-Roman"/>
              </a:rPr>
              <a:t>The</a:t>
            </a:r>
            <a:r>
              <a:rPr lang="en-AU" sz="2800" dirty="0">
                <a:solidFill>
                  <a:srgbClr val="0070C0"/>
                </a:solidFill>
                <a:latin typeface="Sabon-Roman"/>
              </a:rPr>
              <a:t> </a:t>
            </a:r>
            <a:r>
              <a:rPr lang="en-AU" sz="2800" b="0" i="0" u="none" strike="noStrike" baseline="0" dirty="0" smtClean="0">
                <a:solidFill>
                  <a:srgbClr val="0070C0"/>
                </a:solidFill>
                <a:latin typeface="Sabon-Roman"/>
              </a:rPr>
              <a:t>second of the Nine Principles is to create ‘An</a:t>
            </a:r>
            <a:r>
              <a:rPr lang="en-AU" sz="2800" b="0" i="0" u="none" strike="noStrike" dirty="0" smtClean="0">
                <a:solidFill>
                  <a:srgbClr val="0070C0"/>
                </a:solidFill>
                <a:latin typeface="Sabon-Roman"/>
              </a:rPr>
              <a:t> </a:t>
            </a:r>
            <a:r>
              <a:rPr lang="en-AU" sz="2800" b="0" i="0" u="none" strike="noStrike" baseline="0" dirty="0" smtClean="0">
                <a:solidFill>
                  <a:srgbClr val="0070C0"/>
                </a:solidFill>
                <a:latin typeface="Sabon-Roman"/>
              </a:rPr>
              <a:t>intensive research culture permeating all teaching</a:t>
            </a:r>
            <a:r>
              <a:rPr lang="en-AU" sz="2800" b="0" i="0" u="none" strike="noStrike" dirty="0" smtClean="0">
                <a:solidFill>
                  <a:srgbClr val="0070C0"/>
                </a:solidFill>
                <a:latin typeface="Sabon-Roman"/>
              </a:rPr>
              <a:t> </a:t>
            </a:r>
            <a:r>
              <a:rPr lang="en-AU" sz="2800" b="0" i="0" u="none" strike="noStrike" baseline="0" dirty="0" smtClean="0">
                <a:solidFill>
                  <a:srgbClr val="0070C0"/>
                </a:solidFill>
                <a:latin typeface="Sabon-Roman"/>
              </a:rPr>
              <a:t>and learning activities’. Research-based teaching</a:t>
            </a:r>
            <a:r>
              <a:rPr lang="en-AU" sz="2800" b="0" i="0" u="none" strike="noStrike" dirty="0" smtClean="0">
                <a:solidFill>
                  <a:srgbClr val="0070C0"/>
                </a:solidFill>
                <a:latin typeface="Sabon-Roman"/>
              </a:rPr>
              <a:t> </a:t>
            </a:r>
            <a:r>
              <a:rPr lang="en-AU" sz="2800" b="0" i="0" u="none" strike="noStrike" baseline="0" dirty="0" smtClean="0">
                <a:solidFill>
                  <a:srgbClr val="0070C0"/>
                </a:solidFill>
                <a:latin typeface="Sabon-Roman"/>
              </a:rPr>
              <a:t>occurs when teaching is enriched by the teacher’s</a:t>
            </a:r>
            <a:r>
              <a:rPr lang="en-AU" sz="2800" b="0" i="0" u="none" strike="noStrike" dirty="0" smtClean="0">
                <a:solidFill>
                  <a:srgbClr val="0070C0"/>
                </a:solidFill>
                <a:latin typeface="Sabon-Roman"/>
              </a:rPr>
              <a:t> </a:t>
            </a:r>
            <a:r>
              <a:rPr lang="en-AU" sz="2800" b="0" i="0" u="none" strike="noStrike" baseline="0" dirty="0" smtClean="0">
                <a:solidFill>
                  <a:srgbClr val="0070C0"/>
                </a:solidFill>
                <a:latin typeface="Sabon-Roman"/>
              </a:rPr>
              <a:t>own original research, so that not only does the</a:t>
            </a:r>
            <a:r>
              <a:rPr lang="en-AU" sz="2800" b="0" i="0" u="none" strike="noStrike" dirty="0" smtClean="0">
                <a:solidFill>
                  <a:srgbClr val="0070C0"/>
                </a:solidFill>
                <a:latin typeface="Sabon-Roman"/>
              </a:rPr>
              <a:t> </a:t>
            </a:r>
            <a:r>
              <a:rPr lang="en-AU" sz="2800" b="0" i="0" u="none" strike="noStrike" baseline="0" dirty="0" smtClean="0">
                <a:solidFill>
                  <a:srgbClr val="0070C0"/>
                </a:solidFill>
                <a:latin typeface="Sabon-Roman"/>
              </a:rPr>
              <a:t>content draw upon the teacher’s research in that</a:t>
            </a:r>
            <a:r>
              <a:rPr lang="en-AU" sz="2800" b="0" i="0" u="none" strike="noStrike" dirty="0" smtClean="0">
                <a:solidFill>
                  <a:srgbClr val="0070C0"/>
                </a:solidFill>
                <a:latin typeface="Sabon-Roman"/>
              </a:rPr>
              <a:t> </a:t>
            </a:r>
            <a:r>
              <a:rPr lang="en-AU" sz="2800" b="0" i="0" u="none" strike="noStrike" baseline="0" dirty="0" smtClean="0">
                <a:solidFill>
                  <a:srgbClr val="0070C0"/>
                </a:solidFill>
                <a:latin typeface="Sabon-Roman"/>
              </a:rPr>
              <a:t>area, but students are also exposed to the teacher’s</a:t>
            </a:r>
            <a:r>
              <a:rPr lang="en-AU" sz="2800" b="0" i="0" u="none" strike="noStrike" dirty="0" smtClean="0">
                <a:solidFill>
                  <a:srgbClr val="0070C0"/>
                </a:solidFill>
                <a:latin typeface="Sabon-Roman"/>
              </a:rPr>
              <a:t> </a:t>
            </a:r>
            <a:r>
              <a:rPr lang="en-AU" sz="2800" b="0" i="0" u="none" strike="noStrike" baseline="0" dirty="0" smtClean="0">
                <a:solidFill>
                  <a:srgbClr val="0070C0"/>
                </a:solidFill>
                <a:latin typeface="Sabon-Roman"/>
              </a:rPr>
              <a:t>research experiences and approaches.</a:t>
            </a:r>
            <a:endParaRPr lang="en-AU" sz="2800" dirty="0">
              <a:solidFill>
                <a:srgbClr val="0070C0"/>
              </a:solidFill>
            </a:endParaRPr>
          </a:p>
        </p:txBody>
      </p:sp>
    </p:spTree>
    <p:extLst>
      <p:ext uri="{BB962C8B-B14F-4D97-AF65-F5344CB8AC3E}">
        <p14:creationId xmlns:p14="http://schemas.microsoft.com/office/powerpoint/2010/main" val="1140124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770" y="428530"/>
            <a:ext cx="10022541" cy="954107"/>
          </a:xfrm>
          <a:prstGeom prst="rect">
            <a:avLst/>
          </a:prstGeom>
        </p:spPr>
        <p:txBody>
          <a:bodyPr wrap="square">
            <a:spAutoFit/>
          </a:bodyPr>
          <a:lstStyle/>
          <a:p>
            <a:r>
              <a:rPr lang="en-AU" sz="2800" b="0" i="0" u="none" strike="noStrike" baseline="0" dirty="0" smtClean="0">
                <a:solidFill>
                  <a:srgbClr val="FF0000"/>
                </a:solidFill>
                <a:latin typeface="Sabon-Roman"/>
              </a:rPr>
              <a:t>University-wide review of assessment and grading</a:t>
            </a:r>
            <a:r>
              <a:rPr lang="en-AU" sz="2800" b="0" i="0" u="none" strike="noStrike" dirty="0" smtClean="0">
                <a:solidFill>
                  <a:srgbClr val="FF0000"/>
                </a:solidFill>
                <a:latin typeface="Sabon-Roman"/>
              </a:rPr>
              <a:t> </a:t>
            </a:r>
            <a:r>
              <a:rPr lang="en-AU" sz="2800" b="0" i="0" u="none" strike="noStrike" baseline="0" dirty="0" smtClean="0">
                <a:solidFill>
                  <a:srgbClr val="FF0000"/>
                </a:solidFill>
                <a:latin typeface="Sabon-Roman"/>
              </a:rPr>
              <a:t>practices and how these relate to the quality of</a:t>
            </a:r>
            <a:r>
              <a:rPr lang="en-AU" sz="2800" b="0" i="0" u="none" strike="noStrike" dirty="0" smtClean="0">
                <a:solidFill>
                  <a:srgbClr val="FF0000"/>
                </a:solidFill>
                <a:latin typeface="Sabon-Roman"/>
              </a:rPr>
              <a:t> </a:t>
            </a:r>
            <a:r>
              <a:rPr lang="en-AU" sz="2800" b="0" i="0" u="none" strike="noStrike" baseline="0" dirty="0" smtClean="0">
                <a:solidFill>
                  <a:srgbClr val="FF0000"/>
                </a:solidFill>
                <a:latin typeface="Sabon-Roman"/>
              </a:rPr>
              <a:t>student learning</a:t>
            </a:r>
            <a:endParaRPr lang="en-AU" sz="2800" dirty="0">
              <a:solidFill>
                <a:srgbClr val="FF0000"/>
              </a:solidFill>
            </a:endParaRPr>
          </a:p>
        </p:txBody>
      </p:sp>
      <p:sp>
        <p:nvSpPr>
          <p:cNvPr id="3" name="Rectangle 2"/>
          <p:cNvSpPr/>
          <p:nvPr/>
        </p:nvSpPr>
        <p:spPr>
          <a:xfrm>
            <a:off x="971769" y="1382637"/>
            <a:ext cx="10022541" cy="1815882"/>
          </a:xfrm>
          <a:prstGeom prst="rect">
            <a:avLst/>
          </a:prstGeom>
        </p:spPr>
        <p:txBody>
          <a:bodyPr wrap="square">
            <a:spAutoFit/>
          </a:bodyPr>
          <a:lstStyle/>
          <a:p>
            <a:r>
              <a:rPr lang="en-AU" sz="2800" b="0" i="0" u="none" strike="noStrike" baseline="0" dirty="0" smtClean="0">
                <a:solidFill>
                  <a:srgbClr val="00B0F0"/>
                </a:solidFill>
                <a:latin typeface="Sabon-Roman"/>
              </a:rPr>
              <a:t>Effective teaching and learning in large classes is</a:t>
            </a:r>
            <a:r>
              <a:rPr lang="en-AU" sz="2800" b="0" i="0" u="none" strike="noStrike" dirty="0" smtClean="0">
                <a:solidFill>
                  <a:srgbClr val="00B0F0"/>
                </a:solidFill>
                <a:latin typeface="Sabon-Roman"/>
              </a:rPr>
              <a:t> </a:t>
            </a:r>
            <a:r>
              <a:rPr lang="en-AU" sz="2800" b="0" i="0" u="none" strike="noStrike" baseline="0" dirty="0" smtClean="0">
                <a:solidFill>
                  <a:srgbClr val="00B0F0"/>
                </a:solidFill>
                <a:latin typeface="Sabon-Roman"/>
              </a:rPr>
              <a:t>hard work. The faculty who teach large classes are</a:t>
            </a:r>
            <a:r>
              <a:rPr lang="en-AU" sz="2800" b="0" i="0" u="none" strike="noStrike" dirty="0" smtClean="0">
                <a:solidFill>
                  <a:srgbClr val="00B0F0"/>
                </a:solidFill>
                <a:latin typeface="Sabon-Roman"/>
              </a:rPr>
              <a:t> </a:t>
            </a:r>
            <a:r>
              <a:rPr lang="en-AU" sz="2800" b="0" i="0" u="none" strike="noStrike" baseline="0" dirty="0" smtClean="0">
                <a:solidFill>
                  <a:srgbClr val="00B0F0"/>
                </a:solidFill>
                <a:latin typeface="Sabon-Roman"/>
              </a:rPr>
              <a:t>chosen carefully for teaching excellence, supported</a:t>
            </a:r>
            <a:r>
              <a:rPr lang="en-AU" sz="2800" b="0" i="0" u="none" strike="noStrike" dirty="0" smtClean="0">
                <a:solidFill>
                  <a:srgbClr val="00B0F0"/>
                </a:solidFill>
                <a:latin typeface="Sabon-Roman"/>
              </a:rPr>
              <a:t> </a:t>
            </a:r>
            <a:r>
              <a:rPr lang="en-AU" sz="2800" b="0" i="0" u="none" strike="noStrike" baseline="0" dirty="0" smtClean="0">
                <a:solidFill>
                  <a:srgbClr val="00B0F0"/>
                </a:solidFill>
                <a:latin typeface="Sabon-Roman"/>
              </a:rPr>
              <a:t>by their departments, and rewarded for their</a:t>
            </a:r>
            <a:r>
              <a:rPr lang="en-AU" sz="2800" b="0" i="0" u="none" strike="noStrike" dirty="0" smtClean="0">
                <a:solidFill>
                  <a:srgbClr val="00B0F0"/>
                </a:solidFill>
                <a:latin typeface="Sabon-Roman"/>
              </a:rPr>
              <a:t> </a:t>
            </a:r>
            <a:r>
              <a:rPr lang="en-AU" sz="2800" b="0" i="0" u="none" strike="noStrike" baseline="0" dirty="0" smtClean="0">
                <a:solidFill>
                  <a:srgbClr val="00B0F0"/>
                </a:solidFill>
                <a:latin typeface="Sabon-Roman"/>
              </a:rPr>
              <a:t>contribution and motivation</a:t>
            </a:r>
            <a:endParaRPr lang="en-AU" sz="2800" dirty="0">
              <a:solidFill>
                <a:srgbClr val="00B0F0"/>
              </a:solidFill>
            </a:endParaRPr>
          </a:p>
        </p:txBody>
      </p:sp>
      <p:sp>
        <p:nvSpPr>
          <p:cNvPr id="4" name="Rectangle 3"/>
          <p:cNvSpPr/>
          <p:nvPr/>
        </p:nvSpPr>
        <p:spPr>
          <a:xfrm>
            <a:off x="971768" y="3112457"/>
            <a:ext cx="10538914" cy="3108543"/>
          </a:xfrm>
          <a:prstGeom prst="rect">
            <a:avLst/>
          </a:prstGeom>
        </p:spPr>
        <p:txBody>
          <a:bodyPr wrap="square">
            <a:spAutoFit/>
          </a:bodyPr>
          <a:lstStyle/>
          <a:p>
            <a:r>
              <a:rPr lang="en-AU" sz="2800" b="0" i="0" u="none" strike="noStrike" baseline="0" dirty="0" smtClean="0">
                <a:solidFill>
                  <a:srgbClr val="C00000"/>
                </a:solidFill>
                <a:latin typeface="Sabon-Roman"/>
              </a:rPr>
              <a:t>Many instructors agree that one of the most</a:t>
            </a:r>
            <a:r>
              <a:rPr lang="en-AU" sz="2800" b="0" i="0" u="none" strike="noStrike" dirty="0" smtClean="0">
                <a:solidFill>
                  <a:srgbClr val="C00000"/>
                </a:solidFill>
                <a:latin typeface="Sabon-Roman"/>
              </a:rPr>
              <a:t> </a:t>
            </a:r>
            <a:r>
              <a:rPr lang="en-AU" sz="2800" b="0" i="0" u="none" strike="noStrike" baseline="0" dirty="0" smtClean="0">
                <a:solidFill>
                  <a:srgbClr val="C00000"/>
                </a:solidFill>
                <a:latin typeface="Sabon-Roman"/>
              </a:rPr>
              <a:t>immediate differences in teaching a large class</a:t>
            </a:r>
            <a:r>
              <a:rPr lang="en-AU" sz="2800" b="0" i="0" u="none" strike="noStrike" dirty="0" smtClean="0">
                <a:solidFill>
                  <a:srgbClr val="C00000"/>
                </a:solidFill>
                <a:latin typeface="Sabon-Roman"/>
              </a:rPr>
              <a:t> </a:t>
            </a:r>
            <a:r>
              <a:rPr lang="en-AU" sz="2800" b="0" i="0" u="none" strike="noStrike" baseline="0" dirty="0" smtClean="0">
                <a:solidFill>
                  <a:srgbClr val="C00000"/>
                </a:solidFill>
                <a:latin typeface="Sabon-Roman"/>
              </a:rPr>
              <a:t>versus a small one is the planning and the time that</a:t>
            </a:r>
            <a:r>
              <a:rPr lang="en-AU" sz="2800" b="0" i="0" u="none" strike="noStrike" dirty="0" smtClean="0">
                <a:solidFill>
                  <a:srgbClr val="C00000"/>
                </a:solidFill>
                <a:latin typeface="Sabon-Roman"/>
              </a:rPr>
              <a:t> </a:t>
            </a:r>
            <a:r>
              <a:rPr lang="en-AU" sz="2800" b="0" i="0" u="none" strike="noStrike" baseline="0" dirty="0" smtClean="0">
                <a:solidFill>
                  <a:srgbClr val="C00000"/>
                </a:solidFill>
                <a:latin typeface="Sabon-Roman"/>
              </a:rPr>
              <a:t>course preparation requires. </a:t>
            </a:r>
          </a:p>
          <a:p>
            <a:r>
              <a:rPr lang="en-AU" sz="2800" b="0" i="0" u="none" strike="noStrike" baseline="0" dirty="0" smtClean="0">
                <a:latin typeface="Sabon-Roman"/>
              </a:rPr>
              <a:t>Decisions about</a:t>
            </a:r>
            <a:r>
              <a:rPr lang="en-AU" sz="2800" b="0" i="0" u="none" strike="noStrike" dirty="0" smtClean="0">
                <a:latin typeface="Sabon-Roman"/>
              </a:rPr>
              <a:t> </a:t>
            </a:r>
            <a:r>
              <a:rPr lang="en-AU" sz="2800" b="0" i="0" u="none" strike="noStrike" baseline="0" dirty="0" smtClean="0">
                <a:latin typeface="Sabon-Roman"/>
              </a:rPr>
              <a:t>context, course design, evaluation of student</a:t>
            </a:r>
            <a:r>
              <a:rPr lang="en-AU" sz="2800" b="0" i="0" u="none" strike="noStrike" dirty="0" smtClean="0">
                <a:latin typeface="Sabon-Roman"/>
              </a:rPr>
              <a:t> </a:t>
            </a:r>
            <a:r>
              <a:rPr lang="en-AU" sz="2800" b="0" i="0" u="none" strike="noStrike" baseline="0" dirty="0" smtClean="0">
                <a:latin typeface="Sabon-Roman"/>
              </a:rPr>
              <a:t>learning outcomes, grading, learning resources,</a:t>
            </a:r>
            <a:r>
              <a:rPr lang="en-AU" sz="2800" b="0" i="0" u="none" strike="noStrike" dirty="0" smtClean="0">
                <a:latin typeface="Sabon-Roman"/>
              </a:rPr>
              <a:t> </a:t>
            </a:r>
            <a:r>
              <a:rPr lang="en-AU" sz="2800" b="0" i="0" u="none" strike="noStrike" baseline="0" dirty="0" smtClean="0">
                <a:latin typeface="Sabon-Roman"/>
              </a:rPr>
              <a:t>assignments, and classroom decorum are magnified</a:t>
            </a:r>
            <a:r>
              <a:rPr lang="en-AU" sz="2800" b="0" i="0" u="none" strike="noStrike" dirty="0" smtClean="0">
                <a:latin typeface="Sabon-Roman"/>
              </a:rPr>
              <a:t> </a:t>
            </a:r>
            <a:r>
              <a:rPr lang="en-AU" sz="2800" b="0" i="0" u="none" strike="noStrike" baseline="0" dirty="0" smtClean="0">
                <a:latin typeface="Sabon-Roman"/>
              </a:rPr>
              <a:t>when preparing to teach and manage a large class.</a:t>
            </a:r>
            <a:endParaRPr lang="en-AU" sz="2800" dirty="0"/>
          </a:p>
        </p:txBody>
      </p:sp>
    </p:spTree>
    <p:extLst>
      <p:ext uri="{BB962C8B-B14F-4D97-AF65-F5344CB8AC3E}">
        <p14:creationId xmlns:p14="http://schemas.microsoft.com/office/powerpoint/2010/main" val="1511797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1167" y="807748"/>
            <a:ext cx="10248452" cy="3539430"/>
          </a:xfrm>
          <a:prstGeom prst="rect">
            <a:avLst/>
          </a:prstGeom>
        </p:spPr>
        <p:txBody>
          <a:bodyPr wrap="square">
            <a:spAutoFit/>
          </a:bodyPr>
          <a:lstStyle/>
          <a:p>
            <a:r>
              <a:rPr lang="en-AU" sz="2800" b="0" i="0" u="none" strike="noStrike" baseline="0" dirty="0" smtClean="0">
                <a:solidFill>
                  <a:srgbClr val="C00000"/>
                </a:solidFill>
                <a:latin typeface="Sabon-Roman"/>
              </a:rPr>
              <a:t>Good university teaching and good business practice</a:t>
            </a:r>
            <a:r>
              <a:rPr lang="en-AU" sz="2800" b="0" i="0" u="none" strike="noStrike" dirty="0" smtClean="0">
                <a:solidFill>
                  <a:srgbClr val="C00000"/>
                </a:solidFill>
                <a:latin typeface="Sabon-Roman"/>
              </a:rPr>
              <a:t> </a:t>
            </a:r>
            <a:r>
              <a:rPr lang="en-AU" sz="2800" b="0" i="0" u="none" strike="noStrike" baseline="0" dirty="0" smtClean="0">
                <a:solidFill>
                  <a:srgbClr val="C00000"/>
                </a:solidFill>
                <a:latin typeface="Sabon-Roman"/>
              </a:rPr>
              <a:t>have much in common. </a:t>
            </a:r>
          </a:p>
          <a:p>
            <a:endParaRPr lang="en-AU" sz="2800" dirty="0">
              <a:solidFill>
                <a:srgbClr val="C00000"/>
              </a:solidFill>
              <a:latin typeface="Sabon-Roman"/>
            </a:endParaRPr>
          </a:p>
          <a:p>
            <a:r>
              <a:rPr lang="en-AU" sz="2800" b="0" i="0" u="none" strike="noStrike" baseline="0" dirty="0" smtClean="0">
                <a:solidFill>
                  <a:srgbClr val="C00000"/>
                </a:solidFill>
                <a:latin typeface="Sabon-Roman"/>
              </a:rPr>
              <a:t>Both are based on a</a:t>
            </a:r>
            <a:r>
              <a:rPr lang="en-AU" sz="2800" b="0" i="0" u="none" strike="noStrike" dirty="0" smtClean="0">
                <a:solidFill>
                  <a:srgbClr val="C00000"/>
                </a:solidFill>
                <a:latin typeface="Sabon-Roman"/>
              </a:rPr>
              <a:t> </a:t>
            </a:r>
            <a:r>
              <a:rPr lang="en-AU" sz="2800" b="0" i="0" u="none" strike="noStrike" baseline="0" dirty="0" smtClean="0">
                <a:solidFill>
                  <a:srgbClr val="C00000"/>
                </a:solidFill>
                <a:latin typeface="Sabon-Roman"/>
              </a:rPr>
              <a:t>reflective ‘plan, do and review’ continuous, quality</a:t>
            </a:r>
            <a:r>
              <a:rPr lang="en-AU" sz="2800" b="0" i="0" u="none" strike="noStrike" dirty="0" smtClean="0">
                <a:solidFill>
                  <a:srgbClr val="C00000"/>
                </a:solidFill>
                <a:latin typeface="Sabon-Roman"/>
              </a:rPr>
              <a:t> </a:t>
            </a:r>
            <a:r>
              <a:rPr lang="en-AU" sz="2800" b="0" i="0" u="none" strike="noStrike" baseline="0" dirty="0" smtClean="0">
                <a:solidFill>
                  <a:srgbClr val="C00000"/>
                </a:solidFill>
                <a:latin typeface="Sabon-Roman"/>
              </a:rPr>
              <a:t>improvement cycle. </a:t>
            </a:r>
          </a:p>
          <a:p>
            <a:endParaRPr lang="en-AU" sz="2800" dirty="0">
              <a:solidFill>
                <a:srgbClr val="C00000"/>
              </a:solidFill>
              <a:latin typeface="Sabon-Roman"/>
            </a:endParaRPr>
          </a:p>
          <a:p>
            <a:r>
              <a:rPr lang="en-AU" sz="2800" b="0" i="0" u="none" strike="noStrike" baseline="0" dirty="0" smtClean="0">
                <a:solidFill>
                  <a:srgbClr val="C00000"/>
                </a:solidFill>
                <a:latin typeface="Sabon-Roman"/>
              </a:rPr>
              <a:t>Both have identifiable</a:t>
            </a:r>
            <a:r>
              <a:rPr lang="en-AU" sz="2800" b="0" i="0" u="none" strike="noStrike" dirty="0" smtClean="0">
                <a:solidFill>
                  <a:srgbClr val="C00000"/>
                </a:solidFill>
                <a:latin typeface="Sabon-Roman"/>
              </a:rPr>
              <a:t> </a:t>
            </a:r>
            <a:r>
              <a:rPr lang="en-AU" sz="2800" b="0" i="0" u="none" strike="noStrike" baseline="0" dirty="0" smtClean="0">
                <a:solidFill>
                  <a:srgbClr val="C00000"/>
                </a:solidFill>
                <a:latin typeface="Sabon-Roman"/>
              </a:rPr>
              <a:t>philosophies and strategies focused on outcomes.</a:t>
            </a:r>
            <a:endParaRPr lang="en-AU" sz="2800" dirty="0">
              <a:solidFill>
                <a:srgbClr val="C00000"/>
              </a:solidFill>
            </a:endParaRPr>
          </a:p>
        </p:txBody>
      </p:sp>
      <p:sp>
        <p:nvSpPr>
          <p:cNvPr id="3" name="Rectangle 2"/>
          <p:cNvSpPr/>
          <p:nvPr/>
        </p:nvSpPr>
        <p:spPr>
          <a:xfrm>
            <a:off x="939500" y="4601150"/>
            <a:ext cx="10409818" cy="523220"/>
          </a:xfrm>
          <a:prstGeom prst="rect">
            <a:avLst/>
          </a:prstGeom>
        </p:spPr>
        <p:txBody>
          <a:bodyPr wrap="square">
            <a:spAutoFit/>
          </a:bodyPr>
          <a:lstStyle/>
          <a:p>
            <a:r>
              <a:rPr lang="en-AU" sz="2800" b="0" i="0" u="none" strike="noStrike" baseline="0" dirty="0" smtClean="0">
                <a:latin typeface="Sabon-Roman"/>
              </a:rPr>
              <a:t>The aim of good university teaching is good</a:t>
            </a:r>
            <a:r>
              <a:rPr lang="en-AU" sz="2800" b="0" i="0" u="none" strike="noStrike" dirty="0" smtClean="0">
                <a:latin typeface="Sabon-Roman"/>
              </a:rPr>
              <a:t> </a:t>
            </a:r>
            <a:r>
              <a:rPr lang="en-AU" sz="2800" b="0" i="0" u="none" strike="noStrike" baseline="0" dirty="0" smtClean="0">
                <a:latin typeface="Sabon-Roman"/>
              </a:rPr>
              <a:t>university learning.</a:t>
            </a:r>
            <a:endParaRPr lang="en-AU" sz="2800" dirty="0"/>
          </a:p>
        </p:txBody>
      </p:sp>
    </p:spTree>
    <p:extLst>
      <p:ext uri="{BB962C8B-B14F-4D97-AF65-F5344CB8AC3E}">
        <p14:creationId xmlns:p14="http://schemas.microsoft.com/office/powerpoint/2010/main" val="2063541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6319" y="853480"/>
            <a:ext cx="10269967" cy="3970318"/>
          </a:xfrm>
          <a:prstGeom prst="rect">
            <a:avLst/>
          </a:prstGeom>
        </p:spPr>
        <p:txBody>
          <a:bodyPr wrap="square">
            <a:spAutoFit/>
          </a:bodyPr>
          <a:lstStyle/>
          <a:p>
            <a:r>
              <a:rPr lang="en-AU" sz="2800" dirty="0">
                <a:solidFill>
                  <a:srgbClr val="FF0000"/>
                </a:solidFill>
                <a:latin typeface="Sabon-Roman"/>
              </a:rPr>
              <a:t>T</a:t>
            </a:r>
            <a:r>
              <a:rPr lang="en-AU" sz="2800" b="0" i="0" u="none" strike="noStrike" baseline="0" dirty="0" smtClean="0">
                <a:solidFill>
                  <a:srgbClr val="FF0000"/>
                </a:solidFill>
                <a:latin typeface="Sabon-Roman"/>
              </a:rPr>
              <a:t>he active involvement of students in</a:t>
            </a:r>
            <a:r>
              <a:rPr lang="en-AU" sz="2800" b="0" i="0" u="none" strike="noStrike" dirty="0" smtClean="0">
                <a:solidFill>
                  <a:srgbClr val="FF0000"/>
                </a:solidFill>
                <a:latin typeface="Sabon-Roman"/>
              </a:rPr>
              <a:t> </a:t>
            </a:r>
            <a:r>
              <a:rPr lang="en-AU" sz="2800" b="0" i="0" u="none" strike="noStrike" baseline="0" dirty="0" smtClean="0">
                <a:solidFill>
                  <a:srgbClr val="FF0000"/>
                </a:solidFill>
                <a:latin typeface="Sabon-Roman"/>
              </a:rPr>
              <a:t>constructing their own knowledge. </a:t>
            </a:r>
          </a:p>
          <a:p>
            <a:endParaRPr lang="en-AU" sz="2800" dirty="0">
              <a:latin typeface="Sabon-Roman"/>
            </a:endParaRPr>
          </a:p>
          <a:p>
            <a:r>
              <a:rPr lang="en-AU" sz="2800" b="0" i="0" u="none" strike="noStrike" baseline="0" dirty="0" smtClean="0">
                <a:latin typeface="Sabon-Roman"/>
              </a:rPr>
              <a:t>As a</a:t>
            </a:r>
            <a:r>
              <a:rPr lang="en-AU" sz="2800" b="0" i="0" u="none" strike="noStrike" dirty="0" smtClean="0">
                <a:latin typeface="Sabon-Roman"/>
              </a:rPr>
              <a:t> </a:t>
            </a:r>
            <a:r>
              <a:rPr lang="en-AU" sz="2800" b="0" i="0" u="none" strike="noStrike" baseline="0" dirty="0" smtClean="0">
                <a:latin typeface="Sabon-Roman"/>
              </a:rPr>
              <a:t>consequence, good university teachers are the ‘guide</a:t>
            </a:r>
            <a:r>
              <a:rPr lang="en-AU" sz="2800" b="0" i="0" u="none" strike="noStrike" dirty="0" smtClean="0">
                <a:latin typeface="Sabon-Roman"/>
              </a:rPr>
              <a:t> </a:t>
            </a:r>
            <a:r>
              <a:rPr lang="en-AU" sz="2800" b="0" i="0" u="none" strike="noStrike" baseline="0" dirty="0" smtClean="0">
                <a:latin typeface="Sabon-Roman"/>
              </a:rPr>
              <a:t>on the side’, not the ‘sage on the stage’. </a:t>
            </a:r>
          </a:p>
          <a:p>
            <a:endParaRPr lang="en-AU" sz="2800" dirty="0">
              <a:latin typeface="Sabon-Roman"/>
            </a:endParaRPr>
          </a:p>
          <a:p>
            <a:r>
              <a:rPr lang="en-AU" sz="2800" b="0" i="0" u="none" strike="noStrike" baseline="0" dirty="0" smtClean="0">
                <a:solidFill>
                  <a:srgbClr val="7030A0"/>
                </a:solidFill>
                <a:latin typeface="Sabon-Roman"/>
              </a:rPr>
              <a:t>Good</a:t>
            </a:r>
            <a:r>
              <a:rPr lang="en-AU" sz="2800" b="0" i="0" u="none" strike="noStrike" dirty="0" smtClean="0">
                <a:solidFill>
                  <a:srgbClr val="7030A0"/>
                </a:solidFill>
                <a:latin typeface="Sabon-Roman"/>
              </a:rPr>
              <a:t> </a:t>
            </a:r>
            <a:r>
              <a:rPr lang="en-AU" sz="2800" b="0" i="0" u="none" strike="noStrike" baseline="0" dirty="0" smtClean="0">
                <a:solidFill>
                  <a:srgbClr val="7030A0"/>
                </a:solidFill>
                <a:latin typeface="Sabon-Roman"/>
              </a:rPr>
              <a:t>lecturers resource students and facilitate the skills</a:t>
            </a:r>
            <a:r>
              <a:rPr lang="en-AU" sz="2800" b="0" i="0" u="none" strike="noStrike" dirty="0" smtClean="0">
                <a:solidFill>
                  <a:srgbClr val="7030A0"/>
                </a:solidFill>
                <a:latin typeface="Sabon-Roman"/>
              </a:rPr>
              <a:t> </a:t>
            </a:r>
            <a:r>
              <a:rPr lang="en-AU" sz="2800" b="0" i="0" u="none" strike="noStrike" baseline="0" dirty="0" smtClean="0">
                <a:solidFill>
                  <a:srgbClr val="7030A0"/>
                </a:solidFill>
                <a:latin typeface="Sabon-Roman"/>
              </a:rPr>
              <a:t>needed to complete their assignments - the vehicle</a:t>
            </a:r>
            <a:r>
              <a:rPr lang="en-AU" sz="2800" b="0" i="0" u="none" strike="noStrike" dirty="0" smtClean="0">
                <a:solidFill>
                  <a:srgbClr val="7030A0"/>
                </a:solidFill>
                <a:latin typeface="Sabon-Roman"/>
              </a:rPr>
              <a:t> </a:t>
            </a:r>
            <a:r>
              <a:rPr lang="en-AU" sz="2800" b="0" i="0" u="none" strike="noStrike" baseline="0" dirty="0" smtClean="0">
                <a:solidFill>
                  <a:srgbClr val="7030A0"/>
                </a:solidFill>
                <a:latin typeface="Sabon-Roman"/>
              </a:rPr>
              <a:t>for student learning.</a:t>
            </a:r>
            <a:endParaRPr lang="en-AU" sz="2800" dirty="0">
              <a:solidFill>
                <a:srgbClr val="7030A0"/>
              </a:solidFill>
            </a:endParaRPr>
          </a:p>
        </p:txBody>
      </p:sp>
      <p:sp>
        <p:nvSpPr>
          <p:cNvPr id="4" name="Rectangle 3"/>
          <p:cNvSpPr/>
          <p:nvPr/>
        </p:nvSpPr>
        <p:spPr>
          <a:xfrm>
            <a:off x="1036319" y="4823798"/>
            <a:ext cx="9599936" cy="738664"/>
          </a:xfrm>
          <a:prstGeom prst="rect">
            <a:avLst/>
          </a:prstGeom>
        </p:spPr>
        <p:txBody>
          <a:bodyPr wrap="none">
            <a:spAutoFit/>
          </a:bodyPr>
          <a:lstStyle/>
          <a:p>
            <a:r>
              <a:rPr lang="en-AU" sz="2400" b="0" i="0" u="none" strike="noStrike" baseline="0" dirty="0" smtClean="0">
                <a:latin typeface="Sabon-Roman"/>
              </a:rPr>
              <a:t>Work-based learning </a:t>
            </a:r>
            <a:r>
              <a:rPr lang="en-AU" sz="2400" b="0" i="0" u="none" strike="noStrike" baseline="0" dirty="0" smtClean="0">
                <a:latin typeface="Sabon-Roman"/>
              </a:rPr>
              <a:t>develops partnerships between universities and</a:t>
            </a:r>
          </a:p>
          <a:p>
            <a:endParaRPr lang="en-AU" dirty="0"/>
          </a:p>
        </p:txBody>
      </p:sp>
      <p:sp>
        <p:nvSpPr>
          <p:cNvPr id="5" name="Rectangle 4"/>
          <p:cNvSpPr/>
          <p:nvPr/>
        </p:nvSpPr>
        <p:spPr>
          <a:xfrm>
            <a:off x="1036319" y="5367163"/>
            <a:ext cx="9775105" cy="738664"/>
          </a:xfrm>
          <a:prstGeom prst="rect">
            <a:avLst/>
          </a:prstGeom>
        </p:spPr>
        <p:txBody>
          <a:bodyPr wrap="square">
            <a:spAutoFit/>
          </a:bodyPr>
          <a:lstStyle/>
          <a:p>
            <a:r>
              <a:rPr lang="en-AU" sz="2400" b="0" i="0" u="none" strike="noStrike" baseline="0" dirty="0" smtClean="0">
                <a:latin typeface="Sabon-Roman"/>
              </a:rPr>
              <a:t>industry by providing student placements of varying </a:t>
            </a:r>
            <a:r>
              <a:rPr lang="en-AU" sz="2400" b="0" i="0" u="none" strike="noStrike" baseline="0" dirty="0" smtClean="0">
                <a:latin typeface="Sabon-Roman"/>
              </a:rPr>
              <a:t>length</a:t>
            </a:r>
            <a:r>
              <a:rPr lang="en-AU" b="0" i="0" u="none" strike="noStrike" baseline="0" dirty="0" smtClean="0">
                <a:latin typeface="Sabon-Roman"/>
              </a:rPr>
              <a:t>,</a:t>
            </a:r>
            <a:endParaRPr lang="en-AU" dirty="0" smtClean="0"/>
          </a:p>
          <a:p>
            <a:endParaRPr lang="en-AU" b="0" i="0" u="none" strike="noStrike" baseline="0" dirty="0" smtClean="0">
              <a:latin typeface="Sabon-Roman"/>
            </a:endParaRPr>
          </a:p>
        </p:txBody>
      </p:sp>
    </p:spTree>
    <p:extLst>
      <p:ext uri="{BB962C8B-B14F-4D97-AF65-F5344CB8AC3E}">
        <p14:creationId xmlns:p14="http://schemas.microsoft.com/office/powerpoint/2010/main" val="1457860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3288" y="488923"/>
            <a:ext cx="10108603" cy="2431435"/>
          </a:xfrm>
          <a:prstGeom prst="rect">
            <a:avLst/>
          </a:prstGeom>
        </p:spPr>
        <p:txBody>
          <a:bodyPr wrap="square">
            <a:spAutoFit/>
          </a:bodyPr>
          <a:lstStyle/>
          <a:p>
            <a:r>
              <a:rPr lang="en-AU" sz="3200" b="0" i="0" u="none" strike="noStrike" baseline="0" dirty="0" smtClean="0">
                <a:latin typeface="GillSans"/>
              </a:rPr>
              <a:t>Testing for Gains</a:t>
            </a:r>
          </a:p>
          <a:p>
            <a:r>
              <a:rPr lang="en-AU" sz="2400" b="0" i="0" u="none" strike="noStrike" baseline="0" dirty="0" smtClean="0">
                <a:solidFill>
                  <a:srgbClr val="7030A0"/>
                </a:solidFill>
                <a:latin typeface="Sabon-Roman"/>
              </a:rPr>
              <a:t>Every time Critical Thinking was taught during the</a:t>
            </a:r>
            <a:r>
              <a:rPr lang="en-AU" sz="2400" b="0" i="0" u="none" strike="noStrike" dirty="0" smtClean="0">
                <a:solidFill>
                  <a:srgbClr val="7030A0"/>
                </a:solidFill>
                <a:latin typeface="Sabon-Roman"/>
              </a:rPr>
              <a:t> </a:t>
            </a:r>
            <a:r>
              <a:rPr lang="en-AU" sz="2400" b="0" i="0" u="none" strike="noStrike" baseline="0" dirty="0" smtClean="0">
                <a:solidFill>
                  <a:srgbClr val="7030A0"/>
                </a:solidFill>
                <a:latin typeface="Sabon-Roman"/>
              </a:rPr>
              <a:t>redevelopment process, students were tested before</a:t>
            </a:r>
            <a:r>
              <a:rPr lang="en-AU" sz="2400" b="0" i="0" u="none" strike="noStrike" dirty="0" smtClean="0">
                <a:solidFill>
                  <a:srgbClr val="7030A0"/>
                </a:solidFill>
                <a:latin typeface="Sabon-Roman"/>
              </a:rPr>
              <a:t> </a:t>
            </a:r>
            <a:r>
              <a:rPr lang="en-AU" sz="2400" b="0" i="0" u="none" strike="noStrike" baseline="0" dirty="0" smtClean="0">
                <a:solidFill>
                  <a:srgbClr val="7030A0"/>
                </a:solidFill>
                <a:latin typeface="Sabon-Roman"/>
              </a:rPr>
              <a:t>and after the semester with at least one, and</a:t>
            </a:r>
            <a:r>
              <a:rPr lang="en-AU" sz="2400" b="0" i="0" u="none" strike="noStrike" dirty="0" smtClean="0">
                <a:solidFill>
                  <a:srgbClr val="7030A0"/>
                </a:solidFill>
                <a:latin typeface="Sabon-Roman"/>
              </a:rPr>
              <a:t> </a:t>
            </a:r>
            <a:r>
              <a:rPr lang="en-AU" sz="2400" b="0" i="0" u="none" strike="noStrike" baseline="0" dirty="0" smtClean="0">
                <a:solidFill>
                  <a:srgbClr val="7030A0"/>
                </a:solidFill>
                <a:latin typeface="Sabon-Roman"/>
              </a:rPr>
              <a:t>sometimes more than one, objective test of critical</a:t>
            </a:r>
            <a:r>
              <a:rPr lang="en-AU" sz="2400" b="0" i="0" u="none" strike="noStrike" dirty="0" smtClean="0">
                <a:solidFill>
                  <a:srgbClr val="7030A0"/>
                </a:solidFill>
                <a:latin typeface="Sabon-Roman"/>
              </a:rPr>
              <a:t> </a:t>
            </a:r>
            <a:r>
              <a:rPr lang="en-AU" sz="2400" b="0" i="0" u="none" strike="noStrike" baseline="0" dirty="0" smtClean="0">
                <a:solidFill>
                  <a:srgbClr val="7030A0"/>
                </a:solidFill>
                <a:latin typeface="Sabon-Roman"/>
              </a:rPr>
              <a:t>thinking skills. This produced detailed, reliable</a:t>
            </a:r>
            <a:r>
              <a:rPr lang="en-AU" sz="2400" b="0" i="0" u="none" strike="noStrike" dirty="0" smtClean="0">
                <a:solidFill>
                  <a:srgbClr val="7030A0"/>
                </a:solidFill>
                <a:latin typeface="Sabon-Roman"/>
              </a:rPr>
              <a:t> </a:t>
            </a:r>
            <a:r>
              <a:rPr lang="en-AU" sz="2400" b="0" i="0" u="none" strike="noStrike" baseline="0" dirty="0" smtClean="0">
                <a:solidFill>
                  <a:srgbClr val="7030A0"/>
                </a:solidFill>
                <a:latin typeface="Sabon-Roman"/>
              </a:rPr>
              <a:t>information about the extent of gains, information</a:t>
            </a:r>
            <a:r>
              <a:rPr lang="en-AU" sz="2400" b="0" i="0" u="none" strike="noStrike" dirty="0" smtClean="0">
                <a:solidFill>
                  <a:srgbClr val="7030A0"/>
                </a:solidFill>
                <a:latin typeface="Sabon-Roman"/>
              </a:rPr>
              <a:t> </a:t>
            </a:r>
            <a:r>
              <a:rPr lang="en-AU" sz="2400" b="0" i="0" u="none" strike="noStrike" baseline="0" dirty="0" smtClean="0">
                <a:solidFill>
                  <a:srgbClr val="7030A0"/>
                </a:solidFill>
                <a:latin typeface="Sabon-Roman"/>
              </a:rPr>
              <a:t>which drove the next round of development.</a:t>
            </a:r>
            <a:endParaRPr lang="en-AU" sz="2400" dirty="0">
              <a:solidFill>
                <a:srgbClr val="7030A0"/>
              </a:solidFill>
            </a:endParaRPr>
          </a:p>
        </p:txBody>
      </p:sp>
      <p:sp>
        <p:nvSpPr>
          <p:cNvPr id="3" name="Rectangle 2"/>
          <p:cNvSpPr/>
          <p:nvPr/>
        </p:nvSpPr>
        <p:spPr>
          <a:xfrm>
            <a:off x="993287" y="2920358"/>
            <a:ext cx="9818147" cy="3170099"/>
          </a:xfrm>
          <a:prstGeom prst="rect">
            <a:avLst/>
          </a:prstGeom>
        </p:spPr>
        <p:txBody>
          <a:bodyPr wrap="square">
            <a:spAutoFit/>
          </a:bodyPr>
          <a:lstStyle/>
          <a:p>
            <a:r>
              <a:rPr lang="en-AU" sz="3200" b="0" i="0" u="none" strike="noStrike" baseline="0" dirty="0" smtClean="0">
                <a:latin typeface="GillSans"/>
              </a:rPr>
              <a:t>Evidence-Based Design</a:t>
            </a:r>
          </a:p>
          <a:p>
            <a:r>
              <a:rPr lang="en-AU" sz="2400" b="0" i="0" u="none" strike="noStrike" baseline="0" dirty="0" smtClean="0">
                <a:solidFill>
                  <a:srgbClr val="0070C0"/>
                </a:solidFill>
                <a:latin typeface="Sabon-Roman"/>
              </a:rPr>
              <a:t>Throughout, development of the Reason Approach</a:t>
            </a:r>
            <a:r>
              <a:rPr lang="en-AU" sz="2400" b="0" i="0" u="none" strike="noStrike" dirty="0" smtClean="0">
                <a:solidFill>
                  <a:srgbClr val="0070C0"/>
                </a:solidFill>
                <a:latin typeface="Sabon-Roman"/>
              </a:rPr>
              <a:t> </a:t>
            </a:r>
            <a:r>
              <a:rPr lang="en-AU" sz="2400" b="0" i="0" u="none" strike="noStrike" baseline="0" dirty="0" smtClean="0">
                <a:solidFill>
                  <a:srgbClr val="0070C0"/>
                </a:solidFill>
                <a:latin typeface="Sabon-Roman"/>
              </a:rPr>
              <a:t>was guided by evidence from education research and</a:t>
            </a:r>
            <a:r>
              <a:rPr lang="en-AU" sz="2400" b="0" i="0" u="none" strike="noStrike" dirty="0" smtClean="0">
                <a:solidFill>
                  <a:srgbClr val="0070C0"/>
                </a:solidFill>
                <a:latin typeface="Sabon-Roman"/>
              </a:rPr>
              <a:t> </a:t>
            </a:r>
            <a:r>
              <a:rPr lang="en-AU" sz="2400" b="0" i="0" u="none" strike="noStrike" baseline="0" dirty="0" smtClean="0">
                <a:solidFill>
                  <a:srgbClr val="0070C0"/>
                </a:solidFill>
                <a:latin typeface="Sabon-Roman"/>
              </a:rPr>
              <a:t>cognitive science. Current theories of cognitive skill</a:t>
            </a:r>
            <a:r>
              <a:rPr lang="en-AU" sz="2400" b="0" i="0" u="none" strike="noStrike" dirty="0" smtClean="0">
                <a:solidFill>
                  <a:srgbClr val="0070C0"/>
                </a:solidFill>
                <a:latin typeface="Sabon-Roman"/>
              </a:rPr>
              <a:t> </a:t>
            </a:r>
            <a:r>
              <a:rPr lang="en-AU" sz="2400" b="0" i="0" u="none" strike="noStrike" baseline="0" dirty="0" smtClean="0">
                <a:solidFill>
                  <a:srgbClr val="0070C0"/>
                </a:solidFill>
                <a:latin typeface="Sabon-Roman"/>
              </a:rPr>
              <a:t>acquisition shaped the overall design of the Reason</a:t>
            </a:r>
            <a:r>
              <a:rPr lang="en-AU" sz="2400" b="0" i="0" u="none" strike="noStrike" dirty="0" smtClean="0">
                <a:solidFill>
                  <a:srgbClr val="0070C0"/>
                </a:solidFill>
                <a:latin typeface="Sabon-Roman"/>
              </a:rPr>
              <a:t> </a:t>
            </a:r>
            <a:r>
              <a:rPr lang="en-AU" sz="2400" b="0" i="0" u="none" strike="noStrike" baseline="0" dirty="0" smtClean="0">
                <a:solidFill>
                  <a:srgbClr val="0070C0"/>
                </a:solidFill>
                <a:latin typeface="Sabon-Roman"/>
              </a:rPr>
              <a:t>approach; considerations from cognitive psychology</a:t>
            </a:r>
            <a:r>
              <a:rPr lang="en-AU" sz="2400" b="0" i="0" u="none" strike="noStrike" dirty="0" smtClean="0">
                <a:solidFill>
                  <a:srgbClr val="0070C0"/>
                </a:solidFill>
                <a:latin typeface="Sabon-Roman"/>
              </a:rPr>
              <a:t> </a:t>
            </a:r>
            <a:r>
              <a:rPr lang="en-AU" sz="2400" b="0" i="0" u="none" strike="noStrike" baseline="0" dirty="0" smtClean="0">
                <a:solidFill>
                  <a:srgbClr val="0070C0"/>
                </a:solidFill>
                <a:latin typeface="Sabon-Roman"/>
              </a:rPr>
              <a:t>and even the philosophy of mind influenced the</a:t>
            </a:r>
            <a:r>
              <a:rPr lang="en-AU" sz="2400" b="0" i="0" u="none" strike="noStrike" dirty="0" smtClean="0">
                <a:solidFill>
                  <a:srgbClr val="0070C0"/>
                </a:solidFill>
                <a:latin typeface="Sabon-Roman"/>
              </a:rPr>
              <a:t> </a:t>
            </a:r>
            <a:r>
              <a:rPr lang="en-AU" sz="2400" b="0" i="0" u="none" strike="noStrike" baseline="0" dirty="0" smtClean="0">
                <a:solidFill>
                  <a:srgbClr val="0070C0"/>
                </a:solidFill>
                <a:latin typeface="Sabon-Roman"/>
              </a:rPr>
              <a:t>design of the educational software, which was</a:t>
            </a:r>
            <a:r>
              <a:rPr lang="en-AU" sz="2400" b="0" i="0" u="none" strike="noStrike" dirty="0" smtClean="0">
                <a:solidFill>
                  <a:srgbClr val="0070C0"/>
                </a:solidFill>
                <a:latin typeface="Sabon-Roman"/>
              </a:rPr>
              <a:t> </a:t>
            </a:r>
            <a:r>
              <a:rPr lang="en-AU" sz="2400" b="0" i="0" u="none" strike="noStrike" baseline="0" dirty="0" smtClean="0">
                <a:solidFill>
                  <a:srgbClr val="0070C0"/>
                </a:solidFill>
                <a:latin typeface="Sabon-Roman"/>
              </a:rPr>
              <a:t>further refined in numerous rounds of usability</a:t>
            </a:r>
            <a:r>
              <a:rPr lang="en-AU" sz="2400" b="0" i="0" u="none" strike="noStrike" dirty="0" smtClean="0">
                <a:solidFill>
                  <a:srgbClr val="0070C0"/>
                </a:solidFill>
                <a:latin typeface="Sabon-Roman"/>
              </a:rPr>
              <a:t> </a:t>
            </a:r>
            <a:r>
              <a:rPr lang="en-AU" sz="2400" b="0" i="0" u="none" strike="noStrike" baseline="0" dirty="0" smtClean="0">
                <a:solidFill>
                  <a:srgbClr val="0070C0"/>
                </a:solidFill>
                <a:latin typeface="Sabon-Roman"/>
              </a:rPr>
              <a:t>testing.</a:t>
            </a:r>
            <a:endParaRPr lang="en-AU" sz="2400" dirty="0">
              <a:solidFill>
                <a:srgbClr val="0070C0"/>
              </a:solidFill>
            </a:endParaRPr>
          </a:p>
        </p:txBody>
      </p:sp>
    </p:spTree>
    <p:extLst>
      <p:ext uri="{BB962C8B-B14F-4D97-AF65-F5344CB8AC3E}">
        <p14:creationId xmlns:p14="http://schemas.microsoft.com/office/powerpoint/2010/main" val="3375979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3440" y="605804"/>
            <a:ext cx="10237694" cy="5016758"/>
          </a:xfrm>
          <a:prstGeom prst="rect">
            <a:avLst/>
          </a:prstGeom>
        </p:spPr>
        <p:txBody>
          <a:bodyPr wrap="square">
            <a:spAutoFit/>
          </a:bodyPr>
          <a:lstStyle/>
          <a:p>
            <a:r>
              <a:rPr lang="en-AU" sz="3200" b="0" i="0" u="none" strike="noStrike" baseline="0" dirty="0" smtClean="0">
                <a:latin typeface="GillSans"/>
              </a:rPr>
              <a:t>Combining Research and Teaching</a:t>
            </a:r>
          </a:p>
          <a:p>
            <a:r>
              <a:rPr lang="en-AU" sz="2400" b="0" i="0" u="none" strike="noStrike" baseline="0" dirty="0" smtClean="0">
                <a:solidFill>
                  <a:srgbClr val="C00000"/>
                </a:solidFill>
                <a:latin typeface="Sabon-Roman"/>
              </a:rPr>
              <a:t>In the Reason Project, there was an unusually close</a:t>
            </a:r>
            <a:r>
              <a:rPr lang="en-AU" sz="2400" b="0" i="0" u="none" strike="noStrike" dirty="0" smtClean="0">
                <a:solidFill>
                  <a:srgbClr val="C00000"/>
                </a:solidFill>
                <a:latin typeface="Sabon-Roman"/>
              </a:rPr>
              <a:t> </a:t>
            </a:r>
            <a:r>
              <a:rPr lang="en-AU" sz="2400" b="0" i="0" u="none" strike="noStrike" baseline="0" dirty="0" smtClean="0">
                <a:solidFill>
                  <a:srgbClr val="C00000"/>
                </a:solidFill>
                <a:latin typeface="Sabon-Roman"/>
              </a:rPr>
              <a:t>relationship between research and teaching. The</a:t>
            </a:r>
            <a:r>
              <a:rPr lang="en-AU" sz="2400" b="0" i="0" u="none" strike="noStrike" dirty="0" smtClean="0">
                <a:solidFill>
                  <a:srgbClr val="C00000"/>
                </a:solidFill>
                <a:latin typeface="Sabon-Roman"/>
              </a:rPr>
              <a:t> </a:t>
            </a:r>
            <a:r>
              <a:rPr lang="en-AU" sz="2400" b="0" i="0" u="none" strike="noStrike" baseline="0" dirty="0" smtClean="0">
                <a:solidFill>
                  <a:srgbClr val="C00000"/>
                </a:solidFill>
                <a:latin typeface="Sabon-Roman"/>
              </a:rPr>
              <a:t>lead instructor’s main research interest was critical</a:t>
            </a:r>
            <a:r>
              <a:rPr lang="en-AU" sz="2400" b="0" i="0" u="none" strike="noStrike" dirty="0" smtClean="0">
                <a:solidFill>
                  <a:srgbClr val="C00000"/>
                </a:solidFill>
                <a:latin typeface="Sabon-Roman"/>
              </a:rPr>
              <a:t> </a:t>
            </a:r>
            <a:r>
              <a:rPr lang="en-AU" sz="2400" b="0" i="0" u="none" strike="noStrike" baseline="0" dirty="0" smtClean="0">
                <a:solidFill>
                  <a:srgbClr val="C00000"/>
                </a:solidFill>
                <a:latin typeface="Sabon-Roman"/>
              </a:rPr>
              <a:t>thinking instruction in general, and the effectiveness</a:t>
            </a:r>
            <a:r>
              <a:rPr lang="en-AU" sz="2400" b="0" i="0" u="none" strike="noStrike" dirty="0" smtClean="0">
                <a:solidFill>
                  <a:srgbClr val="C00000"/>
                </a:solidFill>
                <a:latin typeface="Sabon-Roman"/>
              </a:rPr>
              <a:t> </a:t>
            </a:r>
            <a:r>
              <a:rPr lang="en-AU" sz="2400" b="0" i="0" u="none" strike="noStrike" baseline="0" dirty="0" smtClean="0">
                <a:solidFill>
                  <a:srgbClr val="C00000"/>
                </a:solidFill>
                <a:latin typeface="Sabon-Roman"/>
              </a:rPr>
              <a:t>of his own teaching in particular. </a:t>
            </a:r>
          </a:p>
          <a:p>
            <a:endParaRPr lang="en-AU" sz="2400" dirty="0">
              <a:latin typeface="Sabon-Roman"/>
            </a:endParaRPr>
          </a:p>
          <a:p>
            <a:r>
              <a:rPr lang="en-AU" sz="2400" b="0" i="0" u="none" strike="noStrike" baseline="0" dirty="0" smtClean="0">
                <a:solidFill>
                  <a:srgbClr val="00B0F0"/>
                </a:solidFill>
                <a:latin typeface="Sabon-Roman"/>
              </a:rPr>
              <a:t>In a virtuous</a:t>
            </a:r>
            <a:r>
              <a:rPr lang="en-AU" sz="2400" b="0" i="0" u="none" strike="noStrike" dirty="0" smtClean="0">
                <a:solidFill>
                  <a:srgbClr val="00B0F0"/>
                </a:solidFill>
                <a:latin typeface="Sabon-Roman"/>
              </a:rPr>
              <a:t> </a:t>
            </a:r>
            <a:r>
              <a:rPr lang="en-AU" sz="2400" b="0" i="0" u="none" strike="noStrike" baseline="0" dirty="0" smtClean="0">
                <a:solidFill>
                  <a:srgbClr val="00B0F0"/>
                </a:solidFill>
                <a:latin typeface="Sabon-Roman"/>
              </a:rPr>
              <a:t>cycle, this research fed directly into the design of the</a:t>
            </a:r>
            <a:r>
              <a:rPr lang="en-AU" sz="2400" b="0" i="0" u="none" strike="noStrike" dirty="0" smtClean="0">
                <a:solidFill>
                  <a:srgbClr val="00B0F0"/>
                </a:solidFill>
                <a:latin typeface="Sabon-Roman"/>
              </a:rPr>
              <a:t> </a:t>
            </a:r>
            <a:r>
              <a:rPr lang="en-AU" sz="2400" b="0" i="0" u="none" strike="noStrike" baseline="0" dirty="0" smtClean="0">
                <a:solidFill>
                  <a:srgbClr val="00B0F0"/>
                </a:solidFill>
                <a:latin typeface="Sabon-Roman"/>
              </a:rPr>
              <a:t>Reason Approach, which was itself a test bed and</a:t>
            </a:r>
            <a:r>
              <a:rPr lang="en-AU" sz="2400" b="0" i="0" u="none" strike="noStrike" dirty="0" smtClean="0">
                <a:solidFill>
                  <a:srgbClr val="00B0F0"/>
                </a:solidFill>
                <a:latin typeface="Sabon-Roman"/>
              </a:rPr>
              <a:t> </a:t>
            </a:r>
            <a:r>
              <a:rPr lang="en-AU" sz="2400" b="0" i="0" u="none" strike="noStrike" baseline="0" dirty="0" smtClean="0">
                <a:solidFill>
                  <a:srgbClr val="00B0F0"/>
                </a:solidFill>
                <a:latin typeface="Sabon-Roman"/>
              </a:rPr>
              <a:t>stimulus for further research. </a:t>
            </a:r>
          </a:p>
          <a:p>
            <a:endParaRPr lang="en-AU" sz="2400" dirty="0">
              <a:latin typeface="Sabon-Roman"/>
            </a:endParaRPr>
          </a:p>
          <a:p>
            <a:r>
              <a:rPr lang="en-AU" sz="2400" b="0" i="0" u="none" strike="noStrike" baseline="0" dirty="0" smtClean="0">
                <a:solidFill>
                  <a:srgbClr val="00B050"/>
                </a:solidFill>
                <a:latin typeface="Sabon-Roman"/>
              </a:rPr>
              <a:t>The melding of</a:t>
            </a:r>
            <a:r>
              <a:rPr lang="en-AU" sz="2400" b="0" i="0" u="none" strike="noStrike" dirty="0" smtClean="0">
                <a:solidFill>
                  <a:srgbClr val="00B050"/>
                </a:solidFill>
                <a:latin typeface="Sabon-Roman"/>
              </a:rPr>
              <a:t> </a:t>
            </a:r>
            <a:r>
              <a:rPr lang="en-AU" sz="2400" b="0" i="0" u="none" strike="noStrike" baseline="0" dirty="0" smtClean="0">
                <a:solidFill>
                  <a:srgbClr val="00B050"/>
                </a:solidFill>
                <a:latin typeface="Sabon-Roman"/>
              </a:rPr>
              <a:t>research and teaching overcame the tension often</a:t>
            </a:r>
            <a:r>
              <a:rPr lang="en-AU" sz="2400" b="0" i="0" u="none" strike="noStrike" dirty="0" smtClean="0">
                <a:solidFill>
                  <a:srgbClr val="00B050"/>
                </a:solidFill>
                <a:latin typeface="Sabon-Roman"/>
              </a:rPr>
              <a:t> </a:t>
            </a:r>
            <a:r>
              <a:rPr lang="en-AU" sz="2400" b="0" i="0" u="none" strike="noStrike" baseline="0" dirty="0" smtClean="0">
                <a:solidFill>
                  <a:srgbClr val="00B050"/>
                </a:solidFill>
                <a:latin typeface="Sabon-Roman"/>
              </a:rPr>
              <a:t>experienced by university instructors, in which</a:t>
            </a:r>
            <a:r>
              <a:rPr lang="en-AU" sz="2400" b="0" i="0" u="none" strike="noStrike" dirty="0" smtClean="0">
                <a:solidFill>
                  <a:srgbClr val="00B050"/>
                </a:solidFill>
                <a:latin typeface="Sabon-Roman"/>
              </a:rPr>
              <a:t> </a:t>
            </a:r>
            <a:r>
              <a:rPr lang="en-AU" sz="2400" b="0" i="0" u="none" strike="noStrike" baseline="0" dirty="0" smtClean="0">
                <a:solidFill>
                  <a:srgbClr val="00B050"/>
                </a:solidFill>
                <a:latin typeface="Sabon-Roman"/>
              </a:rPr>
              <a:t>research and teaching activities are largely separate</a:t>
            </a:r>
            <a:r>
              <a:rPr lang="en-AU" sz="2400" b="0" i="0" u="none" strike="noStrike" dirty="0" smtClean="0">
                <a:solidFill>
                  <a:srgbClr val="00B050"/>
                </a:solidFill>
                <a:latin typeface="Sabon-Roman"/>
              </a:rPr>
              <a:t> </a:t>
            </a:r>
            <a:r>
              <a:rPr lang="en-AU" sz="2400" b="0" i="0" u="none" strike="noStrike" baseline="0" dirty="0" smtClean="0">
                <a:solidFill>
                  <a:srgbClr val="00B050"/>
                </a:solidFill>
                <a:latin typeface="Sabon-Roman"/>
              </a:rPr>
              <a:t>and time spent on one comes at the expense of the</a:t>
            </a:r>
            <a:r>
              <a:rPr lang="en-AU" sz="2400" b="0" i="0" u="none" strike="noStrike" dirty="0" smtClean="0">
                <a:solidFill>
                  <a:srgbClr val="00B050"/>
                </a:solidFill>
                <a:latin typeface="Sabon-Roman"/>
              </a:rPr>
              <a:t> </a:t>
            </a:r>
            <a:r>
              <a:rPr lang="en-AU" sz="2400" b="0" i="0" u="none" strike="noStrike" baseline="0" dirty="0" smtClean="0">
                <a:solidFill>
                  <a:srgbClr val="00B050"/>
                </a:solidFill>
                <a:latin typeface="Sabon-Roman"/>
              </a:rPr>
              <a:t>other.</a:t>
            </a:r>
            <a:endParaRPr lang="en-AU" sz="2400" dirty="0">
              <a:solidFill>
                <a:srgbClr val="00B050"/>
              </a:solidFill>
            </a:endParaRPr>
          </a:p>
        </p:txBody>
      </p:sp>
    </p:spTree>
    <p:extLst>
      <p:ext uri="{BB962C8B-B14F-4D97-AF65-F5344CB8AC3E}">
        <p14:creationId xmlns:p14="http://schemas.microsoft.com/office/powerpoint/2010/main" val="4017244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1015" y="940890"/>
            <a:ext cx="10162391" cy="2677656"/>
          </a:xfrm>
          <a:prstGeom prst="rect">
            <a:avLst/>
          </a:prstGeom>
        </p:spPr>
        <p:txBody>
          <a:bodyPr wrap="square">
            <a:spAutoFit/>
          </a:bodyPr>
          <a:lstStyle/>
          <a:p>
            <a:r>
              <a:rPr lang="en-AU" sz="2800" b="0" i="0" u="none" strike="noStrike" baseline="0" dirty="0" smtClean="0">
                <a:solidFill>
                  <a:srgbClr val="7030A0"/>
                </a:solidFill>
                <a:latin typeface="GillSans"/>
              </a:rPr>
              <a:t>Teaching involves much more than what happens</a:t>
            </a:r>
            <a:r>
              <a:rPr lang="en-AU" sz="2800" b="0" i="0" u="none" strike="noStrike" dirty="0" smtClean="0">
                <a:solidFill>
                  <a:srgbClr val="7030A0"/>
                </a:solidFill>
                <a:latin typeface="GillSans"/>
              </a:rPr>
              <a:t> </a:t>
            </a:r>
            <a:r>
              <a:rPr lang="en-AU" sz="2800" b="0" i="0" u="none" strike="noStrike" baseline="0" dirty="0" smtClean="0">
                <a:solidFill>
                  <a:srgbClr val="7030A0"/>
                </a:solidFill>
                <a:latin typeface="GillSans"/>
              </a:rPr>
              <a:t>in a classroom or online: It is oriented towards,</a:t>
            </a:r>
            <a:r>
              <a:rPr lang="en-AU" sz="2800" b="0" i="0" u="none" strike="noStrike" dirty="0" smtClean="0">
                <a:solidFill>
                  <a:srgbClr val="7030A0"/>
                </a:solidFill>
                <a:latin typeface="GillSans"/>
              </a:rPr>
              <a:t> </a:t>
            </a:r>
            <a:r>
              <a:rPr lang="en-AU" sz="2800" b="0" i="0" u="none" strike="noStrike" baseline="0" dirty="0" smtClean="0">
                <a:solidFill>
                  <a:srgbClr val="7030A0"/>
                </a:solidFill>
                <a:latin typeface="GillSans"/>
              </a:rPr>
              <a:t>and is related to, high quality student learning,</a:t>
            </a:r>
            <a:r>
              <a:rPr lang="en-AU" sz="2800" b="0" i="0" u="none" strike="noStrike" dirty="0" smtClean="0">
                <a:solidFill>
                  <a:srgbClr val="7030A0"/>
                </a:solidFill>
                <a:latin typeface="GillSans"/>
              </a:rPr>
              <a:t> </a:t>
            </a:r>
            <a:r>
              <a:rPr lang="en-AU" sz="2800" b="0" i="0" u="none" strike="noStrike" baseline="0" dirty="0" smtClean="0">
                <a:solidFill>
                  <a:srgbClr val="7030A0"/>
                </a:solidFill>
                <a:latin typeface="GillSans"/>
              </a:rPr>
              <a:t>and includes planning,</a:t>
            </a:r>
            <a:r>
              <a:rPr lang="en-AU" sz="2800" b="0" i="0" u="none" strike="noStrike" dirty="0" smtClean="0">
                <a:solidFill>
                  <a:srgbClr val="7030A0"/>
                </a:solidFill>
                <a:latin typeface="GillSans"/>
              </a:rPr>
              <a:t> </a:t>
            </a:r>
            <a:r>
              <a:rPr lang="en-AU" sz="2800" b="0" i="0" u="none" strike="noStrike" baseline="0" dirty="0" smtClean="0">
                <a:solidFill>
                  <a:srgbClr val="7030A0"/>
                </a:solidFill>
                <a:latin typeface="GillSans"/>
              </a:rPr>
              <a:t>compatibility with the</a:t>
            </a:r>
            <a:r>
              <a:rPr lang="en-AU" sz="2800" b="0" i="0" u="none" strike="noStrike" dirty="0" smtClean="0">
                <a:solidFill>
                  <a:srgbClr val="7030A0"/>
                </a:solidFill>
                <a:latin typeface="GillSans"/>
              </a:rPr>
              <a:t> </a:t>
            </a:r>
            <a:r>
              <a:rPr lang="en-AU" sz="2800" b="0" i="0" u="none" strike="noStrike" baseline="0" dirty="0" smtClean="0">
                <a:solidFill>
                  <a:srgbClr val="7030A0"/>
                </a:solidFill>
                <a:latin typeface="GillSans"/>
              </a:rPr>
              <a:t>context, content knowledge, being a learner, and</a:t>
            </a:r>
            <a:r>
              <a:rPr lang="en-AU" sz="2800" b="0" i="0" u="none" strike="noStrike" dirty="0" smtClean="0">
                <a:solidFill>
                  <a:srgbClr val="7030A0"/>
                </a:solidFill>
                <a:latin typeface="GillSans"/>
              </a:rPr>
              <a:t> </a:t>
            </a:r>
            <a:r>
              <a:rPr lang="en-AU" sz="2800" b="0" i="0" u="none" strike="noStrike" baseline="0" dirty="0" smtClean="0">
                <a:solidFill>
                  <a:srgbClr val="7030A0"/>
                </a:solidFill>
                <a:latin typeface="GillSans"/>
              </a:rPr>
              <a:t>above all, a way of thinking about teaching and</a:t>
            </a:r>
          </a:p>
          <a:p>
            <a:r>
              <a:rPr lang="en-AU" sz="2800" b="0" i="0" u="none" strike="noStrike" baseline="0" dirty="0" smtClean="0">
                <a:solidFill>
                  <a:srgbClr val="7030A0"/>
                </a:solidFill>
                <a:latin typeface="GillSans"/>
              </a:rPr>
              <a:t>learning. Improving teaching involves all these</a:t>
            </a:r>
            <a:r>
              <a:rPr lang="en-AU" sz="2800" b="0" i="0" u="none" strike="noStrike" dirty="0" smtClean="0">
                <a:solidFill>
                  <a:srgbClr val="7030A0"/>
                </a:solidFill>
                <a:latin typeface="GillSans"/>
              </a:rPr>
              <a:t> </a:t>
            </a:r>
            <a:r>
              <a:rPr lang="en-AU" sz="2800" b="0" i="0" u="none" strike="noStrike" baseline="0" dirty="0" smtClean="0">
                <a:solidFill>
                  <a:srgbClr val="7030A0"/>
                </a:solidFill>
                <a:latin typeface="GillSans"/>
              </a:rPr>
              <a:t>elements.</a:t>
            </a:r>
            <a:endParaRPr lang="en-AU" sz="2800" dirty="0">
              <a:solidFill>
                <a:srgbClr val="7030A0"/>
              </a:solidFill>
            </a:endParaRPr>
          </a:p>
        </p:txBody>
      </p:sp>
    </p:spTree>
    <p:extLst>
      <p:ext uri="{BB962C8B-B14F-4D97-AF65-F5344CB8AC3E}">
        <p14:creationId xmlns:p14="http://schemas.microsoft.com/office/powerpoint/2010/main" val="3185158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4956" y="635902"/>
            <a:ext cx="10216178" cy="4619213"/>
          </a:xfrm>
          <a:prstGeom prst="rect">
            <a:avLst/>
          </a:prstGeom>
        </p:spPr>
        <p:txBody>
          <a:bodyPr wrap="square">
            <a:spAutoFit/>
          </a:bodyPr>
          <a:lstStyle/>
          <a:p>
            <a:pPr marL="342900" lvl="0" indent="-342900">
              <a:lnSpc>
                <a:spcPts val="1125"/>
              </a:lnSpc>
              <a:spcAft>
                <a:spcPts val="800"/>
              </a:spcAft>
              <a:buSzPts val="1000"/>
              <a:buFont typeface="Symbol" panose="05050102010706020507" pitchFamily="18" charset="2"/>
              <a:buChar char=""/>
              <a:tabLst>
                <a:tab pos="457200" algn="l"/>
              </a:tabLst>
            </a:pPr>
            <a:r>
              <a:rPr lang="en-AU" b="1" dirty="0" smtClean="0">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rPr>
              <a:t>Design summative assessments so that  students can “show what they </a:t>
            </a:r>
          </a:p>
          <a:p>
            <a:pPr lvl="0">
              <a:lnSpc>
                <a:spcPts val="1125"/>
              </a:lnSpc>
              <a:spcAft>
                <a:spcPts val="800"/>
              </a:spcAft>
              <a:buSzPts val="1000"/>
              <a:tabLst>
                <a:tab pos="457200" algn="l"/>
              </a:tabLst>
            </a:pPr>
            <a:r>
              <a:rPr lang="en-AU" b="1" dirty="0">
                <a:solidFill>
                  <a:srgbClr val="FF0000"/>
                </a:solidFill>
                <a:latin typeface="Verdana" panose="020B0604030504040204" pitchFamily="34" charset="0"/>
                <a:ea typeface="Times New Roman" panose="02020603050405020304" pitchFamily="18" charset="0"/>
                <a:cs typeface="Times New Roman" panose="02020603050405020304" pitchFamily="18" charset="0"/>
              </a:rPr>
              <a:t> </a:t>
            </a:r>
            <a:r>
              <a:rPr lang="en-AU" b="1" dirty="0" smtClean="0">
                <a:solidFill>
                  <a:srgbClr val="FF0000"/>
                </a:solidFill>
                <a:latin typeface="Verdana" panose="020B0604030504040204" pitchFamily="34" charset="0"/>
                <a:ea typeface="Times New Roman" panose="02020603050405020304" pitchFamily="18" charset="0"/>
                <a:cs typeface="Times New Roman" panose="02020603050405020304" pitchFamily="18" charset="0"/>
              </a:rPr>
              <a:t>   </a:t>
            </a:r>
            <a:r>
              <a:rPr lang="en-AU" b="1" dirty="0" smtClean="0">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rPr>
              <a:t>know.” </a:t>
            </a:r>
          </a:p>
          <a:p>
            <a:pPr lvl="0">
              <a:lnSpc>
                <a:spcPts val="1125"/>
              </a:lnSpc>
              <a:spcAft>
                <a:spcPts val="800"/>
              </a:spcAft>
              <a:buSzPts val="1000"/>
              <a:tabLst>
                <a:tab pos="457200" algn="l"/>
              </a:tabLst>
            </a:pPr>
            <a:endParaRPr lang="en-AU" b="1" dirty="0" smtClean="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nSpc>
                <a:spcPts val="1125"/>
              </a:lnSpc>
              <a:spcAft>
                <a:spcPts val="800"/>
              </a:spcAft>
              <a:buSzPts val="1000"/>
              <a:buFont typeface="Symbol" panose="05050102010706020507" pitchFamily="18" charset="2"/>
              <a:buChar char=""/>
              <a:tabLst>
                <a:tab pos="457200" algn="l"/>
              </a:tabLst>
            </a:pPr>
            <a:r>
              <a:rPr lang="en-AU" dirty="0" smtClean="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Assess students’ achievement of the learning  goals, not extraneous or tangential </a:t>
            </a:r>
          </a:p>
          <a:p>
            <a:pPr lvl="0">
              <a:lnSpc>
                <a:spcPts val="1125"/>
              </a:lnSpc>
              <a:spcAft>
                <a:spcPts val="800"/>
              </a:spcAft>
              <a:buSzPts val="1000"/>
              <a:tabLst>
                <a:tab pos="457200" algn="l"/>
              </a:tabLst>
            </a:pPr>
            <a:r>
              <a:rPr lang="en-AU" dirty="0" smtClean="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material. </a:t>
            </a:r>
          </a:p>
          <a:p>
            <a:pPr marL="342900" lvl="0" indent="-342900">
              <a:lnSpc>
                <a:spcPts val="1125"/>
              </a:lnSpc>
              <a:spcAft>
                <a:spcPts val="800"/>
              </a:spcAft>
              <a:buSzPts val="1000"/>
              <a:buFont typeface="Symbol" panose="05050102010706020507" pitchFamily="18" charset="2"/>
              <a:buChar char=""/>
              <a:tabLst>
                <a:tab pos="457200" algn="l"/>
              </a:tabLst>
            </a:pPr>
            <a:endParaRPr lang="en-AU" dirty="0" smtClean="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nSpc>
                <a:spcPts val="1125"/>
              </a:lnSpc>
              <a:spcAft>
                <a:spcPts val="800"/>
              </a:spcAft>
              <a:buSzPts val="1000"/>
              <a:buFont typeface="Symbol" panose="05050102010706020507" pitchFamily="18" charset="2"/>
              <a:buChar char=""/>
              <a:tabLst>
                <a:tab pos="457200" algn="l"/>
              </a:tabLst>
            </a:pPr>
            <a:r>
              <a:rPr lang="en-AU" dirty="0" smtClean="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Effective assessments use straightforward tasks  and avoid </a:t>
            </a:r>
            <a:r>
              <a:rPr lang="en-AU" i="1" dirty="0" smtClean="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trick questions.</a:t>
            </a:r>
            <a:r>
              <a:rPr lang="en-AU" dirty="0" smtClean="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Tests </a:t>
            </a:r>
          </a:p>
          <a:p>
            <a:pPr lvl="0">
              <a:lnSpc>
                <a:spcPts val="1125"/>
              </a:lnSpc>
              <a:spcAft>
                <a:spcPts val="800"/>
              </a:spcAft>
              <a:buSzPts val="1000"/>
              <a:tabLst>
                <a:tab pos="457200" algn="l"/>
              </a:tabLst>
            </a:pPr>
            <a:r>
              <a:rPr lang="en-AU" dirty="0" smtClean="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and performance assessments should hold students </a:t>
            </a:r>
          </a:p>
          <a:p>
            <a:pPr marL="342900" lvl="0" indent="-342900">
              <a:lnSpc>
                <a:spcPts val="1125"/>
              </a:lnSpc>
              <a:spcAft>
                <a:spcPts val="800"/>
              </a:spcAft>
              <a:buSzPts val="1000"/>
              <a:buFont typeface="Symbol" panose="05050102010706020507" pitchFamily="18" charset="2"/>
              <a:buChar char=""/>
              <a:tabLst>
                <a:tab pos="457200" algn="l"/>
              </a:tabLst>
            </a:pPr>
            <a:endParaRPr lang="en-AU" dirty="0" smtClean="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lvl="0">
              <a:lnSpc>
                <a:spcPts val="1125"/>
              </a:lnSpc>
              <a:spcAft>
                <a:spcPts val="800"/>
              </a:spcAft>
              <a:buSzPts val="1000"/>
              <a:tabLst>
                <a:tab pos="457200" algn="l"/>
              </a:tabLst>
            </a:pPr>
            <a:r>
              <a:rPr lang="en-AU"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a:t>
            </a:r>
            <a:r>
              <a:rPr lang="en-AU" dirty="0" smtClean="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ccountable only for knowledge and skills they  have had an opportunity to learn. </a:t>
            </a:r>
          </a:p>
          <a:p>
            <a:pPr lvl="0">
              <a:lnSpc>
                <a:spcPts val="1125"/>
              </a:lnSpc>
              <a:spcAft>
                <a:spcPts val="800"/>
              </a:spcAft>
              <a:buSzPts val="1000"/>
              <a:tabLst>
                <a:tab pos="457200" algn="l"/>
              </a:tabLst>
            </a:pPr>
            <a:endParaRPr lang="en-AU"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lvl="0">
              <a:lnSpc>
                <a:spcPts val="1125"/>
              </a:lnSpc>
              <a:spcAft>
                <a:spcPts val="800"/>
              </a:spcAft>
              <a:buSzPts val="1000"/>
              <a:tabLst>
                <a:tab pos="457200" algn="l"/>
              </a:tabLst>
            </a:pPr>
            <a:r>
              <a:rPr lang="en-AU" dirty="0" smtClean="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Students need not be tested on the exact same questions or problems that they  </a:t>
            </a:r>
          </a:p>
          <a:p>
            <a:pPr lvl="0">
              <a:lnSpc>
                <a:spcPts val="1125"/>
              </a:lnSpc>
              <a:spcAft>
                <a:spcPts val="800"/>
              </a:spcAft>
              <a:buSzPts val="1000"/>
              <a:tabLst>
                <a:tab pos="457200" algn="l"/>
              </a:tabLst>
            </a:pPr>
            <a:r>
              <a:rPr lang="en-AU"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r>
              <a:rPr lang="en-AU"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r>
              <a:rPr lang="en-AU" dirty="0" smtClean="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completed in class. </a:t>
            </a:r>
          </a:p>
          <a:p>
            <a:pPr marL="342900" lvl="0" indent="-342900">
              <a:lnSpc>
                <a:spcPts val="1125"/>
              </a:lnSpc>
              <a:spcAft>
                <a:spcPts val="800"/>
              </a:spcAft>
              <a:buSzPts val="1000"/>
              <a:buFont typeface="Symbol" panose="05050102010706020507" pitchFamily="18" charset="2"/>
              <a:buChar char=""/>
              <a:tabLst>
                <a:tab pos="457200" algn="l"/>
              </a:tabLst>
            </a:pPr>
            <a:endParaRPr lang="en-AU" dirty="0" smtClean="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nSpc>
                <a:spcPts val="1125"/>
              </a:lnSpc>
              <a:spcAft>
                <a:spcPts val="800"/>
              </a:spcAft>
              <a:buSzPts val="1000"/>
              <a:buFont typeface="Symbol" panose="05050102010706020507" pitchFamily="18" charset="2"/>
              <a:buChar char=""/>
              <a:tabLst>
                <a:tab pos="457200" algn="l"/>
              </a:tabLst>
            </a:pPr>
            <a:r>
              <a:rPr lang="en-AU" dirty="0" smtClean="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Assessing higher-order thinking, in particular,  requires using novel material, but </a:t>
            </a:r>
          </a:p>
          <a:p>
            <a:pPr marL="342900" lvl="0" indent="-342900">
              <a:lnSpc>
                <a:spcPts val="1125"/>
              </a:lnSpc>
              <a:spcAft>
                <a:spcPts val="800"/>
              </a:spcAft>
              <a:buSzPts val="1000"/>
              <a:buFont typeface="Symbol" panose="05050102010706020507" pitchFamily="18" charset="2"/>
              <a:buChar char=""/>
              <a:tabLst>
                <a:tab pos="457200" algn="l"/>
              </a:tabLst>
            </a:pPr>
            <a:endParaRPr lang="en-AU" dirty="0" smtClean="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lvl="0">
              <a:lnSpc>
                <a:spcPts val="1125"/>
              </a:lnSpc>
              <a:spcAft>
                <a:spcPts val="800"/>
              </a:spcAft>
              <a:buSzPts val="1000"/>
              <a:tabLst>
                <a:tab pos="457200" algn="l"/>
              </a:tabLst>
            </a:pPr>
            <a:r>
              <a:rPr lang="en-AU"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r>
              <a:rPr lang="en-AU"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r>
              <a:rPr lang="en-AU" dirty="0" smtClean="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assessments </a:t>
            </a:r>
            <a:r>
              <a:rPr lang="en-AU"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r>
              <a:rPr lang="en-AU" dirty="0" smtClean="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should reflect the kind of thinking or the type of  problems that they </a:t>
            </a:r>
          </a:p>
          <a:p>
            <a:pPr lvl="0">
              <a:lnSpc>
                <a:spcPts val="1125"/>
              </a:lnSpc>
              <a:spcAft>
                <a:spcPts val="800"/>
              </a:spcAft>
              <a:buSzPts val="1000"/>
              <a:tabLst>
                <a:tab pos="457200" algn="l"/>
              </a:tabLst>
            </a:pPr>
            <a:r>
              <a:rPr lang="en-AU"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r>
              <a:rPr lang="en-AU"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p>
          <a:p>
            <a:pPr lvl="0">
              <a:lnSpc>
                <a:spcPts val="1125"/>
              </a:lnSpc>
              <a:spcAft>
                <a:spcPts val="800"/>
              </a:spcAft>
              <a:buSzPts val="1000"/>
              <a:tabLst>
                <a:tab pos="457200" algn="l"/>
              </a:tabLst>
            </a:pPr>
            <a:r>
              <a:rPr lang="en-AU"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en-AU" dirty="0" smtClean="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have practiced. </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4426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41" y="-7917630"/>
            <a:ext cx="10198249" cy="14404411"/>
          </a:xfrm>
          <a:prstGeom prst="rect">
            <a:avLst/>
          </a:prstGeom>
        </p:spPr>
      </p:pic>
    </p:spTree>
    <p:extLst>
      <p:ext uri="{BB962C8B-B14F-4D97-AF65-F5344CB8AC3E}">
        <p14:creationId xmlns:p14="http://schemas.microsoft.com/office/powerpoint/2010/main" val="20712826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075" y="568424"/>
            <a:ext cx="10668000" cy="3046988"/>
          </a:xfrm>
          <a:prstGeom prst="rect">
            <a:avLst/>
          </a:prstGeom>
        </p:spPr>
        <p:txBody>
          <a:bodyPr wrap="square">
            <a:spAutoFit/>
          </a:bodyPr>
          <a:lstStyle/>
          <a:p>
            <a:r>
              <a:rPr lang="en-AU" sz="2400" b="0" i="0" u="none" strike="noStrike" baseline="0" dirty="0" smtClean="0">
                <a:latin typeface="GillSans"/>
              </a:rPr>
              <a:t>1. Interest and enthusiasm for teaching and</a:t>
            </a:r>
            <a:r>
              <a:rPr lang="en-AU" sz="2400" b="0" i="0" u="none" strike="noStrike" dirty="0" smtClean="0">
                <a:latin typeface="GillSans"/>
              </a:rPr>
              <a:t> </a:t>
            </a:r>
            <a:r>
              <a:rPr lang="en-AU" sz="2400" b="0" i="0" u="none" strike="noStrike" baseline="0" dirty="0" smtClean="0">
                <a:latin typeface="GillSans"/>
              </a:rPr>
              <a:t>promoting student learning</a:t>
            </a:r>
          </a:p>
          <a:p>
            <a:r>
              <a:rPr lang="en-AU" sz="2400" b="0" i="0" u="none" strike="noStrike" baseline="0" dirty="0" smtClean="0">
                <a:latin typeface="GillSans"/>
              </a:rPr>
              <a:t>2. Ability to arouse curiosity, stimulate</a:t>
            </a:r>
            <a:r>
              <a:rPr lang="en-AU" sz="2400" b="0" i="0" u="none" strike="noStrike" dirty="0" smtClean="0">
                <a:latin typeface="GillSans"/>
              </a:rPr>
              <a:t> </a:t>
            </a:r>
            <a:r>
              <a:rPr lang="en-AU" sz="2400" b="0" i="0" u="none" strike="noStrike" baseline="0" dirty="0" smtClean="0">
                <a:latin typeface="GillSans"/>
              </a:rPr>
              <a:t>independent learning and develop critical</a:t>
            </a:r>
            <a:r>
              <a:rPr lang="en-AU" sz="2400" b="0" i="0" u="none" strike="noStrike" dirty="0" smtClean="0">
                <a:latin typeface="GillSans"/>
              </a:rPr>
              <a:t> </a:t>
            </a:r>
            <a:r>
              <a:rPr lang="en-AU" sz="2400" b="0" i="0" u="none" strike="noStrike" baseline="0" dirty="0" smtClean="0">
                <a:latin typeface="GillSans"/>
              </a:rPr>
              <a:t>thought</a:t>
            </a:r>
          </a:p>
          <a:p>
            <a:r>
              <a:rPr lang="en-AU" sz="2400" b="0" i="0" u="none" strike="noStrike" baseline="0" dirty="0" smtClean="0">
                <a:latin typeface="GillSans"/>
              </a:rPr>
              <a:t>3. Ability to organize course material and to</a:t>
            </a:r>
            <a:r>
              <a:rPr lang="en-AU" sz="2400" b="0" i="0" u="none" strike="noStrike" dirty="0" smtClean="0">
                <a:latin typeface="GillSans"/>
              </a:rPr>
              <a:t> </a:t>
            </a:r>
            <a:r>
              <a:rPr lang="en-AU" sz="2400" b="0" i="0" u="none" strike="noStrike" baseline="0" dirty="0" smtClean="0">
                <a:latin typeface="GillSans"/>
              </a:rPr>
              <a:t>present it cogently and imaginatively</a:t>
            </a:r>
          </a:p>
          <a:p>
            <a:r>
              <a:rPr lang="en-AU" sz="2400" b="0" i="0" u="none" strike="noStrike" baseline="0" dirty="0" smtClean="0">
                <a:latin typeface="GillSans"/>
              </a:rPr>
              <a:t>4. Command of subject matter, including</a:t>
            </a:r>
            <a:r>
              <a:rPr lang="en-AU" sz="2400" b="0" i="0" u="none" strike="noStrike" dirty="0" smtClean="0">
                <a:latin typeface="GillSans"/>
              </a:rPr>
              <a:t> </a:t>
            </a:r>
            <a:r>
              <a:rPr lang="en-AU" sz="2400" b="0" i="0" u="none" strike="noStrike" baseline="0" dirty="0" smtClean="0">
                <a:latin typeface="GillSans"/>
              </a:rPr>
              <a:t>incorporation of recent developments</a:t>
            </a:r>
          </a:p>
          <a:p>
            <a:r>
              <a:rPr lang="en-AU" sz="2400" b="0" i="0" u="none" strike="noStrike" baseline="0" dirty="0" smtClean="0">
                <a:latin typeface="GillSans"/>
              </a:rPr>
              <a:t>5. Innovation in design and delivery of content</a:t>
            </a:r>
            <a:r>
              <a:rPr lang="en-AU" sz="2400" b="0" i="0" u="none" strike="noStrike" dirty="0" smtClean="0">
                <a:latin typeface="GillSans"/>
              </a:rPr>
              <a:t> </a:t>
            </a:r>
            <a:r>
              <a:rPr lang="en-AU" sz="2400" b="0" i="0" u="none" strike="noStrike" baseline="0" dirty="0" smtClean="0">
                <a:latin typeface="GillSans"/>
              </a:rPr>
              <a:t>and course materials</a:t>
            </a:r>
            <a:endParaRPr lang="en-AU" sz="2400" dirty="0"/>
          </a:p>
        </p:txBody>
      </p:sp>
      <p:sp>
        <p:nvSpPr>
          <p:cNvPr id="3" name="Rectangle 2"/>
          <p:cNvSpPr/>
          <p:nvPr/>
        </p:nvSpPr>
        <p:spPr>
          <a:xfrm>
            <a:off x="692074" y="3493152"/>
            <a:ext cx="10205421" cy="2677656"/>
          </a:xfrm>
          <a:prstGeom prst="rect">
            <a:avLst/>
          </a:prstGeom>
        </p:spPr>
        <p:txBody>
          <a:bodyPr wrap="square">
            <a:spAutoFit/>
          </a:bodyPr>
          <a:lstStyle/>
          <a:p>
            <a:r>
              <a:rPr lang="en-AU" sz="2400" b="0" i="0" u="none" strike="noStrike" baseline="0" dirty="0" smtClean="0">
                <a:latin typeface="GillSans"/>
              </a:rPr>
              <a:t>6. Participation in effective and sympathetic</a:t>
            </a:r>
            <a:r>
              <a:rPr lang="en-AU" sz="2400" b="0" i="0" u="none" strike="noStrike" dirty="0" smtClean="0">
                <a:latin typeface="GillSans"/>
              </a:rPr>
              <a:t> </a:t>
            </a:r>
            <a:r>
              <a:rPr lang="en-AU" sz="2400" b="0" i="0" u="none" strike="noStrike" baseline="0" dirty="0" smtClean="0">
                <a:latin typeface="GillSans"/>
              </a:rPr>
              <a:t>guidance and advising of students</a:t>
            </a:r>
          </a:p>
          <a:p>
            <a:r>
              <a:rPr lang="en-AU" sz="2400" b="0" i="0" u="none" strike="noStrike" baseline="0" dirty="0" smtClean="0">
                <a:latin typeface="GillSans"/>
              </a:rPr>
              <a:t>7. Provision of appropriate assessment, including</a:t>
            </a:r>
            <a:r>
              <a:rPr lang="en-AU" sz="2400" b="0" i="0" u="none" strike="noStrike" dirty="0" smtClean="0">
                <a:latin typeface="GillSans"/>
              </a:rPr>
              <a:t> </a:t>
            </a:r>
            <a:r>
              <a:rPr lang="en-AU" sz="2400" b="0" i="0" u="none" strike="noStrike" baseline="0" dirty="0" smtClean="0">
                <a:latin typeface="GillSans"/>
              </a:rPr>
              <a:t>worthwhile feedback</a:t>
            </a:r>
          </a:p>
          <a:p>
            <a:r>
              <a:rPr lang="en-AU" sz="2400" b="0" i="0" u="none" strike="noStrike" baseline="0" dirty="0" smtClean="0">
                <a:latin typeface="GillSans"/>
              </a:rPr>
              <a:t>8. Ability to assist students from equity groups to</a:t>
            </a:r>
            <a:r>
              <a:rPr lang="en-AU" sz="2400" b="0" i="0" u="none" strike="noStrike" dirty="0" smtClean="0">
                <a:latin typeface="GillSans"/>
              </a:rPr>
              <a:t> </a:t>
            </a:r>
            <a:r>
              <a:rPr lang="en-AU" sz="2400" b="0" i="0" u="none" strike="noStrike" baseline="0" dirty="0" smtClean="0">
                <a:latin typeface="GillSans"/>
              </a:rPr>
              <a:t>participate and achieve success</a:t>
            </a:r>
          </a:p>
          <a:p>
            <a:r>
              <a:rPr lang="en-AU" sz="2400" b="0" i="0" u="none" strike="noStrike" baseline="0" dirty="0" smtClean="0">
                <a:latin typeface="GillSans"/>
              </a:rPr>
              <a:t>9. Professional and systematic approach to</a:t>
            </a:r>
            <a:r>
              <a:rPr lang="en-AU" sz="2400" b="0" i="0" u="none" strike="noStrike" dirty="0" smtClean="0">
                <a:latin typeface="GillSans"/>
              </a:rPr>
              <a:t> </a:t>
            </a:r>
            <a:r>
              <a:rPr lang="en-AU" sz="2400" b="0" i="0" u="none" strike="noStrike" baseline="0" dirty="0" smtClean="0">
                <a:latin typeface="GillSans"/>
              </a:rPr>
              <a:t>teaching development</a:t>
            </a:r>
          </a:p>
          <a:p>
            <a:r>
              <a:rPr lang="en-AU" sz="2400" b="0" i="0" u="none" strike="noStrike" baseline="0" dirty="0" smtClean="0">
                <a:latin typeface="GillSans"/>
              </a:rPr>
              <a:t>10. Participation in professional activities and</a:t>
            </a:r>
            <a:r>
              <a:rPr lang="en-AU" sz="2400" b="0" i="0" u="none" strike="noStrike" dirty="0" smtClean="0">
                <a:latin typeface="GillSans"/>
              </a:rPr>
              <a:t> </a:t>
            </a:r>
            <a:r>
              <a:rPr lang="en-AU" sz="2400" b="0" i="0" u="none" strike="noStrike" baseline="0" dirty="0" smtClean="0">
                <a:latin typeface="GillSans"/>
              </a:rPr>
              <a:t>research related to teaching</a:t>
            </a:r>
            <a:endParaRPr lang="en-AU" sz="2400" dirty="0"/>
          </a:p>
        </p:txBody>
      </p:sp>
    </p:spTree>
    <p:extLst>
      <p:ext uri="{BB962C8B-B14F-4D97-AF65-F5344CB8AC3E}">
        <p14:creationId xmlns:p14="http://schemas.microsoft.com/office/powerpoint/2010/main" val="19330879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3288" y="719030"/>
            <a:ext cx="10280725" cy="4401205"/>
          </a:xfrm>
          <a:prstGeom prst="rect">
            <a:avLst/>
          </a:prstGeom>
        </p:spPr>
        <p:txBody>
          <a:bodyPr wrap="square">
            <a:spAutoFit/>
          </a:bodyPr>
          <a:lstStyle/>
          <a:p>
            <a:r>
              <a:rPr lang="en-AU" sz="2800" b="0" i="0" u="none" strike="noStrike" baseline="0" dirty="0" smtClean="0">
                <a:solidFill>
                  <a:srgbClr val="FF0000"/>
                </a:solidFill>
                <a:latin typeface="Sabon-Roman"/>
              </a:rPr>
              <a:t>Most universities conduct annual staff appraisals</a:t>
            </a:r>
            <a:r>
              <a:rPr lang="en-AU" sz="2800" b="0" i="0" u="none" strike="noStrike" dirty="0" smtClean="0">
                <a:solidFill>
                  <a:srgbClr val="FF0000"/>
                </a:solidFill>
                <a:latin typeface="Sabon-Roman"/>
              </a:rPr>
              <a:t> </a:t>
            </a:r>
            <a:r>
              <a:rPr lang="en-AU" sz="2800" b="0" i="0" u="none" strike="noStrike" baseline="0" dirty="0" smtClean="0">
                <a:solidFill>
                  <a:srgbClr val="FF0000"/>
                </a:solidFill>
                <a:latin typeface="Sabon-Roman"/>
              </a:rPr>
              <a:t>which are generally linked to applications for salary</a:t>
            </a:r>
            <a:r>
              <a:rPr lang="en-AU" sz="2800" b="0" i="0" u="none" strike="noStrike" dirty="0" smtClean="0">
                <a:solidFill>
                  <a:srgbClr val="FF0000"/>
                </a:solidFill>
                <a:latin typeface="Sabon-Roman"/>
              </a:rPr>
              <a:t> </a:t>
            </a:r>
            <a:r>
              <a:rPr lang="en-AU" sz="2800" b="0" i="0" u="none" strike="noStrike" baseline="0" dirty="0" smtClean="0">
                <a:solidFill>
                  <a:srgbClr val="FF0000"/>
                </a:solidFill>
                <a:latin typeface="Sabon-Roman"/>
              </a:rPr>
              <a:t>increments, continuing appointment/tenure or</a:t>
            </a:r>
            <a:r>
              <a:rPr lang="en-AU" sz="2800" b="0" i="0" u="none" strike="noStrike" dirty="0" smtClean="0">
                <a:solidFill>
                  <a:srgbClr val="FF0000"/>
                </a:solidFill>
                <a:latin typeface="Sabon-Roman"/>
              </a:rPr>
              <a:t> </a:t>
            </a:r>
            <a:r>
              <a:rPr lang="en-AU" sz="2800" b="0" i="0" u="none" strike="noStrike" baseline="0" dirty="0" smtClean="0">
                <a:solidFill>
                  <a:srgbClr val="FF0000"/>
                </a:solidFill>
                <a:latin typeface="Sabon-Roman"/>
              </a:rPr>
              <a:t>promotion. Staff summarize their activities and</a:t>
            </a:r>
            <a:r>
              <a:rPr lang="en-AU" sz="2800" b="0" i="0" u="none" strike="noStrike" dirty="0" smtClean="0">
                <a:solidFill>
                  <a:srgbClr val="FF0000"/>
                </a:solidFill>
                <a:latin typeface="Sabon-Roman"/>
              </a:rPr>
              <a:t> </a:t>
            </a:r>
            <a:r>
              <a:rPr lang="en-AU" sz="2800" b="0" i="0" u="none" strike="noStrike" baseline="0" dirty="0" smtClean="0">
                <a:solidFill>
                  <a:srgbClr val="FF0000"/>
                </a:solidFill>
                <a:latin typeface="Sabon-Roman"/>
              </a:rPr>
              <a:t>achievements to line managers who make subjective</a:t>
            </a:r>
            <a:r>
              <a:rPr lang="en-AU" sz="2800" b="0" i="0" u="none" strike="noStrike" dirty="0" smtClean="0">
                <a:solidFill>
                  <a:srgbClr val="FF0000"/>
                </a:solidFill>
                <a:latin typeface="Sabon-Roman"/>
              </a:rPr>
              <a:t> </a:t>
            </a:r>
            <a:r>
              <a:rPr lang="en-AU" sz="2800" b="0" i="0" u="none" strike="noStrike" baseline="0" dirty="0" smtClean="0">
                <a:solidFill>
                  <a:srgbClr val="FF0000"/>
                </a:solidFill>
                <a:latin typeface="Sabon-Roman"/>
              </a:rPr>
              <a:t>judgments of their scope, quality and impact.</a:t>
            </a:r>
          </a:p>
          <a:p>
            <a:endParaRPr lang="en-AU" sz="2800" b="0" i="0" u="none" strike="noStrike" baseline="0" dirty="0" smtClean="0">
              <a:latin typeface="Sabon-Roman"/>
            </a:endParaRPr>
          </a:p>
          <a:p>
            <a:r>
              <a:rPr lang="en-AU" sz="2800" b="0" i="0" u="none" strike="noStrike" baseline="0" dirty="0" smtClean="0">
                <a:solidFill>
                  <a:srgbClr val="0070C0"/>
                </a:solidFill>
                <a:latin typeface="Sabon-Roman"/>
              </a:rPr>
              <a:t>Various teaching parameters are considered, the</a:t>
            </a:r>
            <a:r>
              <a:rPr lang="en-AU" sz="2800" b="0" i="0" u="none" strike="noStrike" dirty="0" smtClean="0">
                <a:solidFill>
                  <a:srgbClr val="0070C0"/>
                </a:solidFill>
                <a:latin typeface="Sabon-Roman"/>
              </a:rPr>
              <a:t> </a:t>
            </a:r>
            <a:r>
              <a:rPr lang="en-AU" sz="2800" b="0" i="0" u="none" strike="noStrike" baseline="0" dirty="0" smtClean="0">
                <a:solidFill>
                  <a:srgbClr val="0070C0"/>
                </a:solidFill>
                <a:latin typeface="Sabon-Roman"/>
              </a:rPr>
              <a:t>foremost being feedback from students using</a:t>
            </a:r>
            <a:r>
              <a:rPr lang="en-AU" sz="2800" b="0" i="0" u="none" strike="noStrike" dirty="0" smtClean="0">
                <a:solidFill>
                  <a:srgbClr val="0070C0"/>
                </a:solidFill>
                <a:latin typeface="Sabon-Roman"/>
              </a:rPr>
              <a:t> </a:t>
            </a:r>
            <a:r>
              <a:rPr lang="en-AU" sz="2800" b="0" i="0" u="none" strike="noStrike" baseline="0" dirty="0" smtClean="0">
                <a:solidFill>
                  <a:srgbClr val="0070C0"/>
                </a:solidFill>
                <a:latin typeface="Sabon-Roman"/>
              </a:rPr>
              <a:t>various instruments of evaluation. However, student</a:t>
            </a:r>
            <a:r>
              <a:rPr lang="en-AU" sz="2800" b="0" i="0" u="none" strike="noStrike" dirty="0" smtClean="0">
                <a:solidFill>
                  <a:srgbClr val="0070C0"/>
                </a:solidFill>
                <a:latin typeface="Sabon-Roman"/>
              </a:rPr>
              <a:t> </a:t>
            </a:r>
            <a:r>
              <a:rPr lang="en-AU" sz="2800" b="0" i="0" u="none" strike="noStrike" baseline="0" dirty="0" smtClean="0">
                <a:solidFill>
                  <a:srgbClr val="0070C0"/>
                </a:solidFill>
                <a:latin typeface="Sabon-Roman"/>
              </a:rPr>
              <a:t>perceptions of teaching do not always mean that</a:t>
            </a:r>
            <a:r>
              <a:rPr lang="en-AU" sz="2800" b="0" i="0" u="none" strike="noStrike" dirty="0" smtClean="0">
                <a:solidFill>
                  <a:srgbClr val="0070C0"/>
                </a:solidFill>
                <a:latin typeface="Sabon-Roman"/>
              </a:rPr>
              <a:t> </a:t>
            </a:r>
            <a:r>
              <a:rPr lang="en-AU" sz="2800" b="0" i="0" u="none" strike="noStrike" baseline="0" dirty="0" smtClean="0">
                <a:solidFill>
                  <a:srgbClr val="0070C0"/>
                </a:solidFill>
                <a:latin typeface="Sabon-Roman"/>
              </a:rPr>
              <a:t>effective learning has occurred</a:t>
            </a:r>
            <a:r>
              <a:rPr lang="en-AU" b="0" i="0" u="none" strike="noStrike" baseline="0" dirty="0" smtClean="0">
                <a:latin typeface="Sabon-Roman"/>
              </a:rPr>
              <a:t>.</a:t>
            </a:r>
            <a:endParaRPr lang="en-AU" dirty="0"/>
          </a:p>
        </p:txBody>
      </p:sp>
    </p:spTree>
    <p:extLst>
      <p:ext uri="{BB962C8B-B14F-4D97-AF65-F5344CB8AC3E}">
        <p14:creationId xmlns:p14="http://schemas.microsoft.com/office/powerpoint/2010/main" val="2355514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9351" y="741894"/>
            <a:ext cx="9925722" cy="3785652"/>
          </a:xfrm>
          <a:prstGeom prst="rect">
            <a:avLst/>
          </a:prstGeom>
        </p:spPr>
        <p:txBody>
          <a:bodyPr wrap="square">
            <a:spAutoFit/>
          </a:bodyPr>
          <a:lstStyle/>
          <a:p>
            <a:r>
              <a:rPr lang="en-AU" sz="2400" b="0" i="0" u="none" strike="noStrike" baseline="0" dirty="0" smtClean="0">
                <a:solidFill>
                  <a:srgbClr val="0070C0"/>
                </a:solidFill>
                <a:latin typeface="Sabon-Roman"/>
              </a:rPr>
              <a:t>Courses must</a:t>
            </a:r>
            <a:r>
              <a:rPr lang="en-AU" sz="2400" b="0" i="0" u="none" strike="noStrike" dirty="0" smtClean="0">
                <a:solidFill>
                  <a:srgbClr val="0070C0"/>
                </a:solidFill>
                <a:latin typeface="Sabon-Roman"/>
              </a:rPr>
              <a:t> </a:t>
            </a:r>
            <a:r>
              <a:rPr lang="en-AU" sz="2400" b="0" i="0" u="none" strike="noStrike" baseline="0" dirty="0" smtClean="0">
                <a:solidFill>
                  <a:srgbClr val="0070C0"/>
                </a:solidFill>
                <a:latin typeface="Sabon-Roman"/>
              </a:rPr>
              <a:t>undergo periodic review to remain contemporary</a:t>
            </a:r>
            <a:r>
              <a:rPr lang="en-AU" sz="2400" b="0" i="0" u="none" strike="noStrike" dirty="0" smtClean="0">
                <a:solidFill>
                  <a:srgbClr val="0070C0"/>
                </a:solidFill>
                <a:latin typeface="Sabon-Roman"/>
              </a:rPr>
              <a:t> </a:t>
            </a:r>
            <a:r>
              <a:rPr lang="en-AU" sz="2400" b="0" i="0" u="none" strike="noStrike" baseline="0" dirty="0" smtClean="0">
                <a:solidFill>
                  <a:srgbClr val="0070C0"/>
                </a:solidFill>
                <a:latin typeface="Sabon-Roman"/>
              </a:rPr>
              <a:t>and relevant, clients need to be identified and</a:t>
            </a:r>
            <a:r>
              <a:rPr lang="en-AU" sz="2400" b="0" i="0" u="none" strike="noStrike" dirty="0" smtClean="0">
                <a:solidFill>
                  <a:srgbClr val="0070C0"/>
                </a:solidFill>
                <a:latin typeface="Sabon-Roman"/>
              </a:rPr>
              <a:t> </a:t>
            </a:r>
            <a:r>
              <a:rPr lang="en-AU" sz="2400" b="0" i="0" u="none" strike="noStrike" baseline="0" dirty="0" smtClean="0">
                <a:solidFill>
                  <a:srgbClr val="0070C0"/>
                </a:solidFill>
                <a:latin typeface="Sabon-Roman"/>
              </a:rPr>
              <a:t>consulted, graduate satisfaction and career</a:t>
            </a:r>
            <a:r>
              <a:rPr lang="en-AU" sz="2400" b="0" i="0" u="none" strike="noStrike" dirty="0" smtClean="0">
                <a:solidFill>
                  <a:srgbClr val="0070C0"/>
                </a:solidFill>
                <a:latin typeface="Sabon-Roman"/>
              </a:rPr>
              <a:t> </a:t>
            </a:r>
            <a:r>
              <a:rPr lang="en-AU" sz="2400" b="0" i="0" u="none" strike="noStrike" baseline="0" dirty="0" smtClean="0">
                <a:solidFill>
                  <a:srgbClr val="0070C0"/>
                </a:solidFill>
                <a:latin typeface="Sabon-Roman"/>
              </a:rPr>
              <a:t>outcomes need to be determined, and managers</a:t>
            </a:r>
            <a:r>
              <a:rPr lang="en-AU" sz="2400" b="0" i="0" u="none" strike="noStrike" dirty="0" smtClean="0">
                <a:solidFill>
                  <a:srgbClr val="0070C0"/>
                </a:solidFill>
                <a:latin typeface="Sabon-Roman"/>
              </a:rPr>
              <a:t> </a:t>
            </a:r>
            <a:r>
              <a:rPr lang="en-AU" sz="2400" b="0" i="0" u="none" strike="noStrike" baseline="0" dirty="0" smtClean="0">
                <a:solidFill>
                  <a:srgbClr val="0070C0"/>
                </a:solidFill>
                <a:latin typeface="Sabon-Roman"/>
              </a:rPr>
              <a:t>need realistic (not idealistic) data to allocate</a:t>
            </a:r>
            <a:r>
              <a:rPr lang="en-AU" sz="2400" b="0" i="0" u="none" strike="noStrike" dirty="0" smtClean="0">
                <a:solidFill>
                  <a:srgbClr val="0070C0"/>
                </a:solidFill>
                <a:latin typeface="Sabon-Roman"/>
              </a:rPr>
              <a:t> </a:t>
            </a:r>
            <a:r>
              <a:rPr lang="en-AU" sz="2400" b="0" i="0" u="none" strike="noStrike" baseline="0" dirty="0" smtClean="0">
                <a:solidFill>
                  <a:srgbClr val="0070C0"/>
                </a:solidFill>
                <a:latin typeface="Sabon-Roman"/>
              </a:rPr>
              <a:t>resources</a:t>
            </a:r>
            <a:r>
              <a:rPr lang="en-AU" sz="2400" b="0" i="0" u="none" strike="noStrike" baseline="0" dirty="0" smtClean="0">
                <a:latin typeface="Sabon-Roman"/>
              </a:rPr>
              <a:t>. </a:t>
            </a:r>
          </a:p>
          <a:p>
            <a:endParaRPr lang="en-AU" sz="2400" dirty="0">
              <a:latin typeface="Sabon-Roman"/>
            </a:endParaRPr>
          </a:p>
          <a:p>
            <a:r>
              <a:rPr lang="en-AU" sz="2400" b="0" i="0" u="none" strike="noStrike" baseline="0" dirty="0" smtClean="0">
                <a:solidFill>
                  <a:srgbClr val="FF0000"/>
                </a:solidFill>
                <a:latin typeface="Sabon-Roman"/>
              </a:rPr>
              <a:t>Academics do not experience equity in</a:t>
            </a:r>
            <a:r>
              <a:rPr lang="en-AU" sz="2400" b="0" i="0" u="none" strike="noStrike" dirty="0" smtClean="0">
                <a:solidFill>
                  <a:srgbClr val="FF0000"/>
                </a:solidFill>
                <a:latin typeface="Sabon-Roman"/>
              </a:rPr>
              <a:t> </a:t>
            </a:r>
            <a:r>
              <a:rPr lang="en-AU" sz="2400" b="0" i="0" u="none" strike="noStrike" baseline="0" dirty="0" smtClean="0">
                <a:solidFill>
                  <a:srgbClr val="FF0000"/>
                </a:solidFill>
                <a:latin typeface="Sabon-Roman"/>
              </a:rPr>
              <a:t>teaching workloads as research and service</a:t>
            </a:r>
            <a:r>
              <a:rPr lang="en-AU" sz="2400" b="0" i="0" u="none" strike="noStrike" dirty="0" smtClean="0">
                <a:solidFill>
                  <a:srgbClr val="FF0000"/>
                </a:solidFill>
                <a:latin typeface="Sabon-Roman"/>
              </a:rPr>
              <a:t> </a:t>
            </a:r>
            <a:r>
              <a:rPr lang="en-AU" sz="2400" b="0" i="0" u="none" strike="noStrike" baseline="0" dirty="0" smtClean="0">
                <a:solidFill>
                  <a:srgbClr val="FF0000"/>
                </a:solidFill>
                <a:latin typeface="Sabon-Roman"/>
              </a:rPr>
              <a:t>commitments vary between staff. </a:t>
            </a:r>
          </a:p>
          <a:p>
            <a:endParaRPr lang="en-AU" sz="2400" dirty="0">
              <a:latin typeface="Sabon-Roman"/>
            </a:endParaRPr>
          </a:p>
          <a:p>
            <a:r>
              <a:rPr lang="en-AU" sz="2400" b="0" i="0" u="none" strike="noStrike" baseline="0" dirty="0" smtClean="0">
                <a:solidFill>
                  <a:srgbClr val="00B050"/>
                </a:solidFill>
                <a:latin typeface="Sabon-Roman"/>
              </a:rPr>
              <a:t>Many faculties</a:t>
            </a:r>
            <a:r>
              <a:rPr lang="en-AU" sz="2400" b="0" i="0" u="none" strike="noStrike" dirty="0" smtClean="0">
                <a:solidFill>
                  <a:srgbClr val="00B050"/>
                </a:solidFill>
                <a:latin typeface="Sabon-Roman"/>
              </a:rPr>
              <a:t> </a:t>
            </a:r>
            <a:r>
              <a:rPr lang="en-AU" sz="2400" b="0" i="0" u="none" strike="noStrike" baseline="0" dirty="0" smtClean="0">
                <a:solidFill>
                  <a:srgbClr val="00B050"/>
                </a:solidFill>
                <a:latin typeface="Sabon-Roman"/>
              </a:rPr>
              <a:t>conduct teaching quality audits where a percentage</a:t>
            </a:r>
            <a:r>
              <a:rPr lang="en-AU" sz="2400" b="0" i="0" u="none" strike="noStrike" dirty="0" smtClean="0">
                <a:solidFill>
                  <a:srgbClr val="00B050"/>
                </a:solidFill>
                <a:latin typeface="Sabon-Roman"/>
              </a:rPr>
              <a:t> </a:t>
            </a:r>
            <a:r>
              <a:rPr lang="en-AU" sz="2400" b="0" i="0" u="none" strike="noStrike" baseline="0" dirty="0" smtClean="0">
                <a:solidFill>
                  <a:srgbClr val="00B050"/>
                </a:solidFill>
                <a:latin typeface="Sabon-Roman"/>
              </a:rPr>
              <a:t>of their budget depends on successfully addressing</a:t>
            </a:r>
            <a:r>
              <a:rPr lang="en-AU" sz="2400" b="0" i="0" u="none" strike="noStrike" dirty="0" smtClean="0">
                <a:solidFill>
                  <a:srgbClr val="00B050"/>
                </a:solidFill>
                <a:latin typeface="Sabon-Roman"/>
              </a:rPr>
              <a:t> </a:t>
            </a:r>
            <a:r>
              <a:rPr lang="en-AU" sz="2400" b="0" i="0" u="none" strike="noStrike" baseline="0" dirty="0" smtClean="0">
                <a:solidFill>
                  <a:srgbClr val="00B050"/>
                </a:solidFill>
                <a:latin typeface="Sabon-Roman"/>
              </a:rPr>
              <a:t>certain criteria.</a:t>
            </a:r>
            <a:endParaRPr lang="en-AU" sz="2400" dirty="0">
              <a:solidFill>
                <a:srgbClr val="00B050"/>
              </a:solidFill>
            </a:endParaRPr>
          </a:p>
        </p:txBody>
      </p:sp>
    </p:spTree>
    <p:extLst>
      <p:ext uri="{BB962C8B-B14F-4D97-AF65-F5344CB8AC3E}">
        <p14:creationId xmlns:p14="http://schemas.microsoft.com/office/powerpoint/2010/main" val="997055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9351" y="568318"/>
            <a:ext cx="10044056" cy="5201424"/>
          </a:xfrm>
          <a:prstGeom prst="rect">
            <a:avLst/>
          </a:prstGeom>
        </p:spPr>
        <p:txBody>
          <a:bodyPr wrap="square">
            <a:spAutoFit/>
          </a:bodyPr>
          <a:lstStyle/>
          <a:p>
            <a:r>
              <a:rPr lang="en-AU" sz="3200" b="0" i="0" u="none" strike="noStrike" baseline="0" dirty="0" smtClean="0">
                <a:latin typeface="GillSans"/>
              </a:rPr>
              <a:t>Quality improvement</a:t>
            </a:r>
          </a:p>
          <a:p>
            <a:r>
              <a:rPr lang="en-AU" sz="2000" b="0" i="0" u="none" strike="noStrike" baseline="0" dirty="0" smtClean="0">
                <a:solidFill>
                  <a:srgbClr val="00B050"/>
                </a:solidFill>
                <a:latin typeface="Sabon-Roman"/>
              </a:rPr>
              <a:t>Methods to improve quality must progress beyond</a:t>
            </a:r>
            <a:r>
              <a:rPr lang="en-AU" sz="2000" b="0" i="0" u="none" strike="noStrike" dirty="0" smtClean="0">
                <a:solidFill>
                  <a:srgbClr val="00B050"/>
                </a:solidFill>
                <a:latin typeface="Sabon-Roman"/>
              </a:rPr>
              <a:t> </a:t>
            </a:r>
            <a:r>
              <a:rPr lang="en-AU" sz="2000" b="0" i="0" u="none" strike="noStrike" baseline="0" dirty="0" smtClean="0">
                <a:solidFill>
                  <a:srgbClr val="00B050"/>
                </a:solidFill>
                <a:latin typeface="Sabon-Roman"/>
              </a:rPr>
              <a:t>reward and punishment. There are various local and</a:t>
            </a:r>
            <a:r>
              <a:rPr lang="en-AU" sz="2000" b="0" i="0" u="none" strike="noStrike" dirty="0" smtClean="0">
                <a:solidFill>
                  <a:srgbClr val="00B050"/>
                </a:solidFill>
                <a:latin typeface="Sabon-Roman"/>
              </a:rPr>
              <a:t> </a:t>
            </a:r>
            <a:r>
              <a:rPr lang="en-AU" sz="2000" b="0" i="0" u="none" strike="noStrike" baseline="0" dirty="0" smtClean="0">
                <a:solidFill>
                  <a:srgbClr val="00B050"/>
                </a:solidFill>
                <a:latin typeface="Sabon-Roman"/>
              </a:rPr>
              <a:t>national awards for teaching excellence. While such</a:t>
            </a:r>
            <a:r>
              <a:rPr lang="en-AU" sz="2000" b="0" i="0" u="none" strike="noStrike" dirty="0" smtClean="0">
                <a:solidFill>
                  <a:srgbClr val="00B050"/>
                </a:solidFill>
                <a:latin typeface="Sabon-Roman"/>
              </a:rPr>
              <a:t> </a:t>
            </a:r>
            <a:r>
              <a:rPr lang="en-AU" sz="2000" b="0" i="0" u="none" strike="noStrike" baseline="0" dirty="0" smtClean="0">
                <a:solidFill>
                  <a:srgbClr val="00B050"/>
                </a:solidFill>
                <a:latin typeface="Sabon-Roman"/>
              </a:rPr>
              <a:t>rewards acknowledge effort and performance, they</a:t>
            </a:r>
            <a:r>
              <a:rPr lang="en-AU" sz="2000" b="0" i="0" u="none" strike="noStrike" dirty="0" smtClean="0">
                <a:solidFill>
                  <a:srgbClr val="00B050"/>
                </a:solidFill>
                <a:latin typeface="Sabon-Roman"/>
              </a:rPr>
              <a:t> </a:t>
            </a:r>
            <a:r>
              <a:rPr lang="en-AU" sz="2000" b="0" i="0" u="none" strike="noStrike" baseline="0" dirty="0" smtClean="0">
                <a:solidFill>
                  <a:srgbClr val="00B050"/>
                </a:solidFill>
                <a:latin typeface="Sabon-Roman"/>
              </a:rPr>
              <a:t>are regarded as elitist without tangible benefits for</a:t>
            </a:r>
            <a:r>
              <a:rPr lang="en-AU" sz="2000" b="0" i="0" u="none" strike="noStrike" dirty="0" smtClean="0">
                <a:solidFill>
                  <a:srgbClr val="00B050"/>
                </a:solidFill>
                <a:latin typeface="Sabon-Roman"/>
              </a:rPr>
              <a:t> </a:t>
            </a:r>
            <a:r>
              <a:rPr lang="en-AU" sz="2000" b="0" i="0" u="none" strike="noStrike" baseline="0" dirty="0" smtClean="0">
                <a:solidFill>
                  <a:srgbClr val="00B050"/>
                </a:solidFill>
                <a:latin typeface="Sabon-Roman"/>
              </a:rPr>
              <a:t>everyone. </a:t>
            </a:r>
          </a:p>
          <a:p>
            <a:endParaRPr lang="en-AU" sz="2000" dirty="0">
              <a:latin typeface="Sabon-Roman"/>
            </a:endParaRPr>
          </a:p>
          <a:p>
            <a:r>
              <a:rPr lang="en-AU" sz="2000" b="0" i="0" u="none" strike="noStrike" baseline="0" dirty="0" smtClean="0">
                <a:solidFill>
                  <a:srgbClr val="7030A0"/>
                </a:solidFill>
                <a:latin typeface="Sabon-Roman"/>
              </a:rPr>
              <a:t>Punishment and penalties are counterproductive</a:t>
            </a:r>
            <a:r>
              <a:rPr lang="en-AU" sz="2000" b="0" i="0" u="none" strike="noStrike" dirty="0" smtClean="0">
                <a:solidFill>
                  <a:srgbClr val="7030A0"/>
                </a:solidFill>
                <a:latin typeface="Sabon-Roman"/>
              </a:rPr>
              <a:t> </a:t>
            </a:r>
            <a:r>
              <a:rPr lang="en-AU" sz="2000" b="0" i="0" u="none" strike="noStrike" baseline="0" dirty="0" smtClean="0">
                <a:solidFill>
                  <a:srgbClr val="7030A0"/>
                </a:solidFill>
                <a:latin typeface="Sabon-Roman"/>
              </a:rPr>
              <a:t>and are contrary to workplace</a:t>
            </a:r>
            <a:r>
              <a:rPr lang="en-AU" sz="2000" b="0" i="0" u="none" strike="noStrike" dirty="0" smtClean="0">
                <a:solidFill>
                  <a:srgbClr val="7030A0"/>
                </a:solidFill>
                <a:latin typeface="Sabon-Roman"/>
              </a:rPr>
              <a:t> </a:t>
            </a:r>
            <a:r>
              <a:rPr lang="en-AU" sz="2000" b="0" i="0" u="none" strike="noStrike" baseline="0" dirty="0" smtClean="0">
                <a:solidFill>
                  <a:srgbClr val="7030A0"/>
                </a:solidFill>
                <a:latin typeface="Sabon-Roman"/>
              </a:rPr>
              <a:t>agreements except where breaches of law and</a:t>
            </a:r>
            <a:r>
              <a:rPr lang="en-AU" sz="2000" b="0" i="0" u="none" strike="noStrike" dirty="0" smtClean="0">
                <a:solidFill>
                  <a:srgbClr val="7030A0"/>
                </a:solidFill>
                <a:latin typeface="Sabon-Roman"/>
              </a:rPr>
              <a:t> </a:t>
            </a:r>
            <a:r>
              <a:rPr lang="en-AU" sz="2000" b="0" i="0" u="none" strike="noStrike" baseline="0" dirty="0" smtClean="0">
                <a:solidFill>
                  <a:srgbClr val="7030A0"/>
                </a:solidFill>
                <a:latin typeface="Sabon-Roman"/>
              </a:rPr>
              <a:t>professional conduct occur</a:t>
            </a:r>
            <a:r>
              <a:rPr lang="en-AU" sz="2000" b="0" i="0" u="none" strike="noStrike" baseline="0" dirty="0" smtClean="0">
                <a:latin typeface="Sabon-Roman"/>
              </a:rPr>
              <a:t>. </a:t>
            </a:r>
          </a:p>
          <a:p>
            <a:endParaRPr lang="en-AU" sz="2000" dirty="0">
              <a:latin typeface="Sabon-Roman"/>
            </a:endParaRPr>
          </a:p>
          <a:p>
            <a:r>
              <a:rPr lang="en-AU" sz="2000" b="0" i="0" u="none" strike="noStrike" baseline="0" dirty="0" smtClean="0">
                <a:solidFill>
                  <a:srgbClr val="FF0000"/>
                </a:solidFill>
                <a:latin typeface="Sabon-Roman"/>
              </a:rPr>
              <a:t>Withholding increments</a:t>
            </a:r>
            <a:r>
              <a:rPr lang="en-AU" sz="2000" b="0" i="0" u="none" strike="noStrike" dirty="0" smtClean="0">
                <a:solidFill>
                  <a:srgbClr val="FF0000"/>
                </a:solidFill>
                <a:latin typeface="Sabon-Roman"/>
              </a:rPr>
              <a:t> </a:t>
            </a:r>
            <a:r>
              <a:rPr lang="en-AU" sz="2000" b="0" i="0" u="none" strike="noStrike" baseline="0" dirty="0" smtClean="0">
                <a:solidFill>
                  <a:srgbClr val="FF0000"/>
                </a:solidFill>
                <a:latin typeface="Sabon-Roman"/>
              </a:rPr>
              <a:t>and erecting barriers to career advancement are</a:t>
            </a:r>
            <a:r>
              <a:rPr lang="en-AU" sz="2000" b="0" i="0" u="none" strike="noStrike" dirty="0" smtClean="0">
                <a:solidFill>
                  <a:srgbClr val="FF0000"/>
                </a:solidFill>
                <a:latin typeface="Sabon-Roman"/>
              </a:rPr>
              <a:t> </a:t>
            </a:r>
            <a:r>
              <a:rPr lang="en-AU" sz="2000" b="0" i="0" u="none" strike="noStrike" baseline="0" dirty="0" smtClean="0">
                <a:solidFill>
                  <a:srgbClr val="FF0000"/>
                </a:solidFill>
                <a:latin typeface="Sabon-Roman"/>
              </a:rPr>
              <a:t>inappropriate and open to abuse by hostile</a:t>
            </a:r>
            <a:r>
              <a:rPr lang="en-AU" sz="2000" b="0" i="0" u="none" strike="noStrike" dirty="0" smtClean="0">
                <a:solidFill>
                  <a:srgbClr val="FF0000"/>
                </a:solidFill>
                <a:latin typeface="Sabon-Roman"/>
              </a:rPr>
              <a:t> </a:t>
            </a:r>
            <a:r>
              <a:rPr lang="en-AU" sz="2000" b="0" i="0" u="none" strike="noStrike" baseline="0" dirty="0" smtClean="0">
                <a:solidFill>
                  <a:srgbClr val="FF0000"/>
                </a:solidFill>
                <a:latin typeface="Sabon-Roman"/>
              </a:rPr>
              <a:t>managers. </a:t>
            </a:r>
          </a:p>
          <a:p>
            <a:endParaRPr lang="en-AU" sz="2000" dirty="0">
              <a:latin typeface="Sabon-Roman"/>
            </a:endParaRPr>
          </a:p>
          <a:p>
            <a:r>
              <a:rPr lang="en-AU" sz="2000" b="0" i="0" u="none" strike="noStrike" baseline="0" dirty="0" smtClean="0">
                <a:solidFill>
                  <a:srgbClr val="C00000"/>
                </a:solidFill>
                <a:latin typeface="Sabon-Roman"/>
              </a:rPr>
              <a:t>There is a growing trend to abolish</a:t>
            </a:r>
            <a:r>
              <a:rPr lang="en-AU" sz="2000" b="0" i="0" u="none" strike="noStrike" dirty="0" smtClean="0">
                <a:solidFill>
                  <a:srgbClr val="C00000"/>
                </a:solidFill>
                <a:latin typeface="Sabon-Roman"/>
              </a:rPr>
              <a:t> </a:t>
            </a:r>
            <a:r>
              <a:rPr lang="en-AU" sz="2000" b="0" i="0" u="none" strike="noStrike" baseline="0" dirty="0" smtClean="0">
                <a:solidFill>
                  <a:srgbClr val="C00000"/>
                </a:solidFill>
                <a:latin typeface="Sabon-Roman"/>
              </a:rPr>
              <a:t>tenure and introduce contractual employment where</a:t>
            </a:r>
          </a:p>
          <a:p>
            <a:r>
              <a:rPr lang="en-AU" sz="2000" b="0" i="0" u="none" strike="noStrike" baseline="0" dirty="0" smtClean="0">
                <a:solidFill>
                  <a:srgbClr val="C00000"/>
                </a:solidFill>
                <a:latin typeface="Sabon-Roman"/>
              </a:rPr>
              <a:t>renewed appointment is dependent on satisfactory</a:t>
            </a:r>
            <a:r>
              <a:rPr lang="en-AU" sz="2000" b="0" i="0" u="none" strike="noStrike" dirty="0" smtClean="0">
                <a:solidFill>
                  <a:srgbClr val="C00000"/>
                </a:solidFill>
                <a:latin typeface="Sabon-Roman"/>
              </a:rPr>
              <a:t> </a:t>
            </a:r>
            <a:r>
              <a:rPr lang="en-AU" sz="2000" b="0" i="0" u="none" strike="noStrike" baseline="0" dirty="0" smtClean="0">
                <a:solidFill>
                  <a:srgbClr val="C00000"/>
                </a:solidFill>
                <a:latin typeface="Sabon-Roman"/>
              </a:rPr>
              <a:t>performance. </a:t>
            </a:r>
          </a:p>
          <a:p>
            <a:endParaRPr lang="en-AU" sz="2000" dirty="0">
              <a:latin typeface="Sabon-Roman"/>
            </a:endParaRPr>
          </a:p>
          <a:p>
            <a:r>
              <a:rPr lang="en-AU" sz="2000" b="0" i="0" u="none" strike="noStrike" baseline="0" dirty="0" smtClean="0">
                <a:latin typeface="Sabon-Roman"/>
              </a:rPr>
              <a:t>The problem arises as to what</a:t>
            </a:r>
            <a:r>
              <a:rPr lang="en-AU" sz="2000" b="0" i="0" u="none" strike="noStrike" dirty="0" smtClean="0">
                <a:latin typeface="Sabon-Roman"/>
              </a:rPr>
              <a:t> </a:t>
            </a:r>
            <a:r>
              <a:rPr lang="en-AU" sz="2000" b="0" i="0" u="none" strike="noStrike" baseline="0" dirty="0" smtClean="0">
                <a:latin typeface="Sabon-Roman"/>
              </a:rPr>
              <a:t>constitutes satisfactory performance and who</a:t>
            </a:r>
            <a:r>
              <a:rPr lang="en-AU" sz="2000" b="0" i="0" u="none" strike="noStrike" dirty="0" smtClean="0">
                <a:latin typeface="Sabon-Roman"/>
              </a:rPr>
              <a:t> </a:t>
            </a:r>
            <a:r>
              <a:rPr lang="en-AU" sz="2000" b="0" i="0" u="none" strike="noStrike" baseline="0" dirty="0" smtClean="0">
                <a:latin typeface="Sabon-Roman"/>
              </a:rPr>
              <a:t>decides?</a:t>
            </a:r>
            <a:endParaRPr lang="en-AU" sz="2000" dirty="0"/>
          </a:p>
        </p:txBody>
      </p:sp>
    </p:spTree>
    <p:extLst>
      <p:ext uri="{BB962C8B-B14F-4D97-AF65-F5344CB8AC3E}">
        <p14:creationId xmlns:p14="http://schemas.microsoft.com/office/powerpoint/2010/main" val="2205401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7077" y="723121"/>
            <a:ext cx="9947238" cy="4093428"/>
          </a:xfrm>
          <a:prstGeom prst="rect">
            <a:avLst/>
          </a:prstGeom>
        </p:spPr>
        <p:txBody>
          <a:bodyPr wrap="square">
            <a:spAutoFit/>
          </a:bodyPr>
          <a:lstStyle/>
          <a:p>
            <a:r>
              <a:rPr lang="en-AU" sz="2000" b="0" i="0" u="none" strike="noStrike" baseline="0" dirty="0" smtClean="0">
                <a:solidFill>
                  <a:srgbClr val="C00000"/>
                </a:solidFill>
                <a:latin typeface="Sabon-Roman"/>
              </a:rPr>
              <a:t>Effective teaching approaches which build common</a:t>
            </a:r>
            <a:r>
              <a:rPr lang="en-AU" sz="2000" b="0" i="0" u="none" strike="noStrike" dirty="0" smtClean="0">
                <a:solidFill>
                  <a:srgbClr val="C00000"/>
                </a:solidFill>
                <a:latin typeface="Sabon-Roman"/>
              </a:rPr>
              <a:t> </a:t>
            </a:r>
            <a:r>
              <a:rPr lang="en-AU" sz="2000" b="0" i="0" u="none" strike="noStrike" baseline="0" dirty="0" smtClean="0">
                <a:solidFill>
                  <a:srgbClr val="C00000"/>
                </a:solidFill>
                <a:latin typeface="Sabon-Roman"/>
              </a:rPr>
              <a:t>outcomes within a diverse student body include:</a:t>
            </a:r>
          </a:p>
          <a:p>
            <a:pPr marL="342900" indent="-342900">
              <a:buFont typeface="Arial" panose="020B0604020202020204" pitchFamily="34" charset="0"/>
              <a:buChar char="•"/>
            </a:pPr>
            <a:r>
              <a:rPr lang="en-AU" sz="2000" b="0" i="0" u="none" strike="noStrike" baseline="0" dirty="0" smtClean="0">
                <a:latin typeface="ZapfDingbats"/>
              </a:rPr>
              <a:t> </a:t>
            </a:r>
            <a:r>
              <a:rPr lang="en-AU" sz="2000" b="0" i="0" u="none" strike="noStrike" baseline="0" dirty="0" smtClean="0">
                <a:latin typeface="Sabon-Roman"/>
              </a:rPr>
              <a:t>dedicated support classes focussed on academic</a:t>
            </a:r>
            <a:r>
              <a:rPr lang="en-AU" sz="2000" b="0" i="0" u="none" strike="noStrike" dirty="0" smtClean="0">
                <a:latin typeface="Sabon-Roman"/>
              </a:rPr>
              <a:t> </a:t>
            </a:r>
            <a:r>
              <a:rPr lang="en-AU" sz="2000" b="0" i="0" u="none" strike="noStrike" baseline="0" dirty="0" smtClean="0">
                <a:latin typeface="Sabon-Roman"/>
              </a:rPr>
              <a:t>expectations, providing a safe forum for</a:t>
            </a:r>
            <a:r>
              <a:rPr lang="en-AU" sz="2000" b="0" i="0" u="none" strike="noStrike" dirty="0" smtClean="0">
                <a:latin typeface="Sabon-Roman"/>
              </a:rPr>
              <a:t> </a:t>
            </a:r>
            <a:r>
              <a:rPr lang="en-AU" sz="2000" b="0" i="0" u="none" strike="noStrike" baseline="0" dirty="0" smtClean="0">
                <a:latin typeface="Sabon-Roman"/>
              </a:rPr>
              <a:t>questions;</a:t>
            </a:r>
          </a:p>
          <a:p>
            <a:pPr marL="342900" indent="-342900">
              <a:buFont typeface="Arial" panose="020B0604020202020204" pitchFamily="34" charset="0"/>
              <a:buChar char="•"/>
            </a:pPr>
            <a:r>
              <a:rPr lang="en-AU" sz="2000" b="0" i="0" u="none" strike="noStrike" baseline="0" dirty="0" smtClean="0">
                <a:latin typeface="ZapfDingbats"/>
              </a:rPr>
              <a:t> </a:t>
            </a:r>
            <a:r>
              <a:rPr lang="en-AU" sz="2000" b="0" i="0" u="none" strike="noStrike" baseline="0" dirty="0" smtClean="0">
                <a:latin typeface="Sabon-Roman"/>
              </a:rPr>
              <a:t>detailed written guides explaining expectations,</a:t>
            </a:r>
            <a:r>
              <a:rPr lang="en-AU" sz="2000" b="0" i="0" u="none" strike="noStrike" dirty="0" smtClean="0">
                <a:latin typeface="Sabon-Roman"/>
              </a:rPr>
              <a:t> </a:t>
            </a:r>
            <a:r>
              <a:rPr lang="en-AU" sz="2000" b="0" i="0" u="none" strike="noStrike" baseline="0" dirty="0" smtClean="0">
                <a:latin typeface="Sabon-Roman"/>
              </a:rPr>
              <a:t>requirements and marking criteria;</a:t>
            </a:r>
          </a:p>
          <a:p>
            <a:pPr marL="342900" indent="-342900">
              <a:buFont typeface="Arial" panose="020B0604020202020204" pitchFamily="34" charset="0"/>
              <a:buChar char="•"/>
            </a:pPr>
            <a:r>
              <a:rPr lang="en-AU" sz="2000" b="0" i="0" u="none" strike="noStrike" baseline="0" dirty="0" smtClean="0">
                <a:latin typeface="ZapfDingbats"/>
              </a:rPr>
              <a:t> </a:t>
            </a:r>
            <a:r>
              <a:rPr lang="en-AU" sz="2000" b="0" i="0" u="none" strike="noStrike" baseline="0" dirty="0" smtClean="0">
                <a:latin typeface="Sabon-Roman"/>
              </a:rPr>
              <a:t>face-to-face feedback during and after the</a:t>
            </a:r>
            <a:r>
              <a:rPr lang="en-AU" sz="2000" b="0" i="0" u="none" strike="noStrike" dirty="0" smtClean="0">
                <a:latin typeface="Sabon-Roman"/>
              </a:rPr>
              <a:t> </a:t>
            </a:r>
            <a:r>
              <a:rPr lang="en-AU" sz="2000" b="0" i="0" u="none" strike="noStrike" baseline="0" dirty="0" smtClean="0">
                <a:latin typeface="Sabon-Roman"/>
              </a:rPr>
              <a:t>assignment writing process;</a:t>
            </a:r>
          </a:p>
          <a:p>
            <a:pPr marL="342900" indent="-342900">
              <a:buFont typeface="Arial" panose="020B0604020202020204" pitchFamily="34" charset="0"/>
              <a:buChar char="•"/>
            </a:pPr>
            <a:r>
              <a:rPr lang="en-AU" sz="2000" b="0" i="0" u="none" strike="noStrike" baseline="0" dirty="0" smtClean="0">
                <a:latin typeface="ZapfDingbats"/>
              </a:rPr>
              <a:t> </a:t>
            </a:r>
            <a:r>
              <a:rPr lang="en-AU" sz="2000" b="0" i="0" u="none" strike="noStrike" baseline="0" dirty="0" smtClean="0">
                <a:latin typeface="Sabon-Roman"/>
              </a:rPr>
              <a:t>explicitly encouraging the asking of questions;</a:t>
            </a:r>
          </a:p>
          <a:p>
            <a:pPr marL="342900" indent="-342900">
              <a:buFont typeface="Arial" panose="020B0604020202020204" pitchFamily="34" charset="0"/>
              <a:buChar char="•"/>
            </a:pPr>
            <a:r>
              <a:rPr lang="en-AU" sz="2000" b="0" i="0" u="none" strike="noStrike" baseline="0" dirty="0" smtClean="0">
                <a:latin typeface="ZapfDingbats"/>
              </a:rPr>
              <a:t> </a:t>
            </a:r>
            <a:r>
              <a:rPr lang="en-AU" sz="2000" b="0" i="0" u="none" strike="noStrike" baseline="0" dirty="0" smtClean="0">
                <a:latin typeface="Sabon-Roman"/>
              </a:rPr>
              <a:t>a willingness to make questioning safer by</a:t>
            </a:r>
            <a:r>
              <a:rPr lang="en-AU" sz="2000" b="0" i="0" u="none" strike="noStrike" dirty="0" smtClean="0">
                <a:latin typeface="Sabon-Roman"/>
              </a:rPr>
              <a:t> </a:t>
            </a:r>
            <a:r>
              <a:rPr lang="en-AU" sz="2000" b="0" i="0" u="none" strike="noStrike" baseline="0" dirty="0" smtClean="0">
                <a:latin typeface="Sabon-Roman"/>
              </a:rPr>
              <a:t>offering small group and structured segments in</a:t>
            </a:r>
            <a:r>
              <a:rPr lang="en-AU" sz="2000" b="0" i="0" u="none" strike="noStrike" dirty="0" smtClean="0">
                <a:latin typeface="Sabon-Roman"/>
              </a:rPr>
              <a:t> </a:t>
            </a:r>
            <a:r>
              <a:rPr lang="en-AU" sz="2000" b="0" i="0" u="none" strike="noStrike" baseline="0" dirty="0" smtClean="0">
                <a:latin typeface="Sabon-Roman"/>
              </a:rPr>
              <a:t>tutorials and scheduling individual</a:t>
            </a:r>
            <a:r>
              <a:rPr lang="en-AU" sz="2000" b="0" i="0" u="none" strike="noStrike" dirty="0" smtClean="0">
                <a:latin typeface="Sabon-Roman"/>
              </a:rPr>
              <a:t> </a:t>
            </a:r>
            <a:r>
              <a:rPr lang="en-AU" sz="2000" b="0" i="0" u="none" strike="noStrike" baseline="0" dirty="0" smtClean="0">
                <a:latin typeface="Sabon-Roman"/>
              </a:rPr>
              <a:t>consultations;</a:t>
            </a:r>
          </a:p>
          <a:p>
            <a:pPr marL="342900" indent="-342900">
              <a:buFont typeface="Arial" panose="020B0604020202020204" pitchFamily="34" charset="0"/>
              <a:buChar char="•"/>
            </a:pPr>
            <a:r>
              <a:rPr lang="en-AU" sz="2000" b="0" i="0" u="none" strike="noStrike" baseline="0" dirty="0" smtClean="0">
                <a:latin typeface="ZapfDingbats"/>
              </a:rPr>
              <a:t> </a:t>
            </a:r>
            <a:r>
              <a:rPr lang="en-AU" sz="2000" b="0" i="0" u="none" strike="noStrike" baseline="0" dirty="0" smtClean="0">
                <a:latin typeface="Sabon-Roman"/>
              </a:rPr>
              <a:t>the use of technical and formal language in</a:t>
            </a:r>
            <a:r>
              <a:rPr lang="en-AU" sz="2000" b="0" i="0" u="none" strike="noStrike" dirty="0" smtClean="0">
                <a:latin typeface="Sabon-Roman"/>
              </a:rPr>
              <a:t> </a:t>
            </a:r>
            <a:r>
              <a:rPr lang="en-AU" sz="2000" b="0" i="0" u="none" strike="noStrike" baseline="0" dirty="0" smtClean="0">
                <a:latin typeface="Sabon-Roman"/>
              </a:rPr>
              <a:t>preference to colloquialisms or abbreviations, </a:t>
            </a:r>
          </a:p>
          <a:p>
            <a:pPr marL="342900" indent="-342900">
              <a:buFont typeface="Arial" panose="020B0604020202020204" pitchFamily="34" charset="0"/>
              <a:buChar char="•"/>
            </a:pPr>
            <a:r>
              <a:rPr lang="en-AU" sz="2000" b="0" i="0" u="none" strike="noStrike" baseline="0" dirty="0" smtClean="0">
                <a:latin typeface="ZapfDingbats"/>
              </a:rPr>
              <a:t> </a:t>
            </a:r>
            <a:r>
              <a:rPr lang="en-AU" sz="2000" b="0" i="0" u="none" strike="noStrike" baseline="0" dirty="0" smtClean="0">
                <a:latin typeface="Sabon-Roman"/>
              </a:rPr>
              <a:t>the thoughtful selection of examples, case</a:t>
            </a:r>
            <a:r>
              <a:rPr lang="en-AU" sz="2000" b="0" i="0" u="none" strike="noStrike" dirty="0" smtClean="0">
                <a:latin typeface="Sabon-Roman"/>
              </a:rPr>
              <a:t> </a:t>
            </a:r>
            <a:r>
              <a:rPr lang="en-AU" sz="2000" b="0" i="0" u="none" strike="noStrike" baseline="0" dirty="0" smtClean="0">
                <a:latin typeface="Sabon-Roman"/>
              </a:rPr>
              <a:t>studies and humorous references in order to</a:t>
            </a:r>
            <a:r>
              <a:rPr lang="en-AU" sz="2000" b="0" i="0" u="none" strike="noStrike" dirty="0" smtClean="0">
                <a:latin typeface="Sabon-Roman"/>
              </a:rPr>
              <a:t> </a:t>
            </a:r>
            <a:r>
              <a:rPr lang="en-AU" sz="2000" b="0" i="0" u="none" strike="noStrike" baseline="0" dirty="0" smtClean="0">
                <a:latin typeface="Sabon-Roman"/>
              </a:rPr>
              <a:t>minimise (or explain) local references and</a:t>
            </a:r>
            <a:r>
              <a:rPr lang="en-AU" sz="2000" b="0" i="0" u="none" strike="noStrike" dirty="0" smtClean="0">
                <a:latin typeface="Sabon-Roman"/>
              </a:rPr>
              <a:t> </a:t>
            </a:r>
            <a:r>
              <a:rPr lang="en-AU" sz="2000" b="0" i="0" u="none" strike="noStrike" baseline="0" dirty="0" smtClean="0">
                <a:latin typeface="Sabon-Roman"/>
              </a:rPr>
              <a:t>maximise international content.</a:t>
            </a:r>
            <a:endParaRPr lang="en-AU" sz="2000" dirty="0"/>
          </a:p>
        </p:txBody>
      </p:sp>
    </p:spTree>
    <p:extLst>
      <p:ext uri="{BB962C8B-B14F-4D97-AF65-F5344CB8AC3E}">
        <p14:creationId xmlns:p14="http://schemas.microsoft.com/office/powerpoint/2010/main" val="11635986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62" y="-6239435"/>
            <a:ext cx="10144461" cy="14347897"/>
          </a:xfrm>
          <a:prstGeom prst="rect">
            <a:avLst/>
          </a:prstGeom>
        </p:spPr>
      </p:pic>
    </p:spTree>
    <p:extLst>
      <p:ext uri="{BB962C8B-B14F-4D97-AF65-F5344CB8AC3E}">
        <p14:creationId xmlns:p14="http://schemas.microsoft.com/office/powerpoint/2010/main" val="13198251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408" y="-2861535"/>
            <a:ext cx="9098109" cy="12866068"/>
          </a:xfrm>
          <a:prstGeom prst="rect">
            <a:avLst/>
          </a:prstGeom>
        </p:spPr>
      </p:pic>
    </p:spTree>
    <p:extLst>
      <p:ext uri="{BB962C8B-B14F-4D97-AF65-F5344CB8AC3E}">
        <p14:creationId xmlns:p14="http://schemas.microsoft.com/office/powerpoint/2010/main" val="35919263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2531" y="519742"/>
            <a:ext cx="10334513" cy="4278094"/>
          </a:xfrm>
          <a:prstGeom prst="rect">
            <a:avLst/>
          </a:prstGeom>
        </p:spPr>
        <p:txBody>
          <a:bodyPr wrap="square">
            <a:spAutoFit/>
          </a:bodyPr>
          <a:lstStyle/>
          <a:p>
            <a:r>
              <a:rPr lang="en-AU" sz="3200" b="1" i="0" u="none" strike="noStrike" baseline="0" dirty="0" smtClean="0">
                <a:solidFill>
                  <a:srgbClr val="FF0000"/>
                </a:solidFill>
                <a:latin typeface="Arial" panose="020B0604020202020204" pitchFamily="34" charset="0"/>
              </a:rPr>
              <a:t>The top three intellectual behaviours </a:t>
            </a:r>
            <a:endParaRPr lang="en-AU" sz="3200" b="0" i="0" u="none" strike="noStrike" baseline="0" dirty="0" smtClean="0">
              <a:solidFill>
                <a:srgbClr val="FF0000"/>
              </a:solidFill>
              <a:latin typeface="Arial" panose="020B0604020202020204" pitchFamily="34" charset="0"/>
            </a:endParaRPr>
          </a:p>
          <a:p>
            <a:r>
              <a:rPr lang="en-AU" sz="2400" b="0" i="0" u="none" strike="noStrike" baseline="0" dirty="0" smtClean="0">
                <a:solidFill>
                  <a:srgbClr val="000000"/>
                </a:solidFill>
                <a:latin typeface="Arial" panose="020B0604020202020204" pitchFamily="34" charset="0"/>
              </a:rPr>
              <a:t>The top three intellectual behaviours: Analysis, evaluation, and creating; are considered higher levels of thinking and help us to demonstrate our critical thinking. </a:t>
            </a:r>
          </a:p>
          <a:p>
            <a:r>
              <a:rPr lang="en-AU" sz="2400" b="0" i="0" u="none" strike="noStrike" baseline="0" dirty="0" smtClean="0">
                <a:solidFill>
                  <a:srgbClr val="000000"/>
                </a:solidFill>
                <a:latin typeface="Wingdings" panose="05000000000000000000" pitchFamily="2" charset="2"/>
              </a:rPr>
              <a:t> </a:t>
            </a:r>
            <a:r>
              <a:rPr lang="en-AU" sz="2400" b="1" i="0" u="none" strike="noStrike" baseline="0" dirty="0" smtClean="0">
                <a:solidFill>
                  <a:srgbClr val="FF0000"/>
                </a:solidFill>
                <a:latin typeface="Arial" panose="020B0604020202020204" pitchFamily="34" charset="0"/>
              </a:rPr>
              <a:t>Analysis</a:t>
            </a:r>
            <a:r>
              <a:rPr lang="en-AU" sz="2400" b="1" i="0" u="none" strike="noStrike" baseline="0" dirty="0" smtClean="0">
                <a:solidFill>
                  <a:srgbClr val="000000"/>
                </a:solidFill>
                <a:latin typeface="Arial" panose="020B0604020202020204" pitchFamily="34" charset="0"/>
              </a:rPr>
              <a:t> </a:t>
            </a:r>
            <a:r>
              <a:rPr lang="en-AU" sz="2400" b="0" i="0" u="none" strike="noStrike" baseline="0" dirty="0" smtClean="0">
                <a:solidFill>
                  <a:srgbClr val="000000"/>
                </a:solidFill>
                <a:latin typeface="Arial" panose="020B0604020202020204" pitchFamily="34" charset="0"/>
              </a:rPr>
              <a:t>refers to the process of examining the parts of a whole, the causes and results of events, and the differences between phenomena. For example, an economics student may be asked to analyse the causes of the global financial crisis of 2008-2009. To get a high mark, the student would have to do more than describe what happened. He/she would be expected to name the main factors, explain which of these were the most important, and consider how the crisis could have been avoided </a:t>
            </a:r>
            <a:endParaRPr lang="en-AU" sz="2400" b="0" i="0" u="none" strike="noStrike" baseline="0" dirty="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0324520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133" y="0"/>
            <a:ext cx="11055276" cy="6228678"/>
          </a:xfrm>
          <a:prstGeom prst="rect">
            <a:avLst/>
          </a:prstGeom>
        </p:spPr>
        <p:txBody>
          <a:bodyPr wrap="square">
            <a:spAutoFit/>
          </a:bodyPr>
          <a:lstStyle/>
          <a:p>
            <a:endParaRPr lang="en-AU" sz="2800" b="0" i="0" u="none" strike="noStrike" baseline="0" dirty="0" smtClean="0">
              <a:solidFill>
                <a:srgbClr val="000000"/>
              </a:solidFill>
              <a:latin typeface="Wingdings" panose="05000000000000000000" pitchFamily="2" charset="2"/>
            </a:endParaRPr>
          </a:p>
          <a:p>
            <a:r>
              <a:rPr lang="en-AU" sz="2400" b="0" i="0" u="none" strike="noStrike" baseline="0" dirty="0" smtClean="0">
                <a:solidFill>
                  <a:srgbClr val="000000"/>
                </a:solidFill>
                <a:latin typeface="Wingdings" panose="05000000000000000000" pitchFamily="2" charset="2"/>
              </a:rPr>
              <a:t> </a:t>
            </a:r>
            <a:r>
              <a:rPr lang="en-AU" sz="2400" b="1" i="0" u="none" strike="noStrike" baseline="0" dirty="0" smtClean="0">
                <a:solidFill>
                  <a:srgbClr val="FF0000"/>
                </a:solidFill>
                <a:latin typeface="Arial" panose="020B0604020202020204" pitchFamily="34" charset="0"/>
              </a:rPr>
              <a:t>Evaluation </a:t>
            </a:r>
            <a:r>
              <a:rPr lang="en-AU" sz="2400" b="0" i="0" u="none" strike="noStrike" baseline="0" dirty="0" smtClean="0">
                <a:solidFill>
                  <a:srgbClr val="000000"/>
                </a:solidFill>
                <a:latin typeface="Arial" panose="020B0604020202020204" pitchFamily="34" charset="0"/>
              </a:rPr>
              <a:t>may seem the most difficult, because it involves expressing opinions about the work of other people or expressing a justification for choices or ideas. It must follow from the other types of thinking, because you must understand the theories and ideas of a subject area in order to evaluate them successfully. For example, the engineering student solving a design problem that has many possible solutions. The student would choose the best solution by identifying, comparing and testing the theories and ideas related to the design problem. </a:t>
            </a:r>
          </a:p>
          <a:p>
            <a:r>
              <a:rPr lang="en-AU" sz="2400" b="0" i="0" u="none" strike="noStrike" baseline="0" dirty="0" smtClean="0">
                <a:solidFill>
                  <a:srgbClr val="000000"/>
                </a:solidFill>
                <a:latin typeface="Wingdings" panose="05000000000000000000" pitchFamily="2" charset="2"/>
              </a:rPr>
              <a:t> </a:t>
            </a:r>
            <a:r>
              <a:rPr lang="en-AU" sz="2400" b="1" i="0" u="none" strike="noStrike" baseline="0" dirty="0" smtClean="0">
                <a:solidFill>
                  <a:srgbClr val="FF0000"/>
                </a:solidFill>
                <a:latin typeface="Arial" panose="020B0604020202020204" pitchFamily="34" charset="0"/>
              </a:rPr>
              <a:t>Creating</a:t>
            </a:r>
            <a:r>
              <a:rPr lang="en-AU" sz="2400" b="1" i="0" u="none" strike="noStrike" baseline="0" dirty="0" smtClean="0">
                <a:solidFill>
                  <a:srgbClr val="000000"/>
                </a:solidFill>
                <a:latin typeface="Arial" panose="020B0604020202020204" pitchFamily="34" charset="0"/>
              </a:rPr>
              <a:t> </a:t>
            </a:r>
            <a:r>
              <a:rPr lang="en-AU" sz="2400" b="0" i="0" u="none" strike="noStrike" baseline="0" dirty="0" smtClean="0">
                <a:solidFill>
                  <a:srgbClr val="000000"/>
                </a:solidFill>
                <a:latin typeface="Arial" panose="020B0604020202020204" pitchFamily="34" charset="0"/>
              </a:rPr>
              <a:t>is the process of joining or combining information and ideas from different sources to create something new. To create, you must be familiar with existing knowledge and practices in your field and be able to take parts of them to combine in new ways. Consider education students designing lesson plans based on educational theories and combining techniques from different sources with their own ideas. Even if no single part of the plan is original, the 'mix' is unique. </a:t>
            </a:r>
            <a:endParaRPr lang="en-AU" sz="2400" b="0" i="0" u="none" strike="noStrike" baseline="0" dirty="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799103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3594" y="1045908"/>
            <a:ext cx="9656781" cy="4375557"/>
          </a:xfrm>
          <a:prstGeom prst="rect">
            <a:avLst/>
          </a:prstGeom>
        </p:spPr>
        <p:txBody>
          <a:bodyPr wrap="square">
            <a:spAutoFit/>
          </a:bodyPr>
          <a:lstStyle/>
          <a:p>
            <a:pPr marL="342900" lvl="0" indent="-342900">
              <a:lnSpc>
                <a:spcPts val="1125"/>
              </a:lnSpc>
              <a:spcAft>
                <a:spcPts val="800"/>
              </a:spcAft>
              <a:buSzPts val="1000"/>
              <a:buFont typeface="Symbol" panose="05050102010706020507" pitchFamily="18" charset="2"/>
              <a:buChar char=""/>
              <a:tabLst>
                <a:tab pos="499110" algn="l"/>
              </a:tabLst>
            </a:pPr>
            <a:r>
              <a:rPr lang="en-AU" b="1" dirty="0" smtClean="0">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rPr>
              <a:t>Maintain a learning-focused interpretation  of assessment results. </a:t>
            </a:r>
          </a:p>
          <a:p>
            <a:pPr marL="342900" lvl="0" indent="-342900">
              <a:lnSpc>
                <a:spcPts val="1125"/>
              </a:lnSpc>
              <a:spcAft>
                <a:spcPts val="800"/>
              </a:spcAft>
              <a:buSzPts val="1000"/>
              <a:buFont typeface="Symbol" panose="05050102010706020507" pitchFamily="18" charset="2"/>
              <a:buChar char=""/>
              <a:tabLst>
                <a:tab pos="499110" algn="l"/>
              </a:tabLst>
            </a:pPr>
            <a:endParaRPr lang="en-AU" b="1" dirty="0" smtClean="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nSpc>
                <a:spcPts val="1125"/>
              </a:lnSpc>
              <a:spcAft>
                <a:spcPts val="800"/>
              </a:spcAft>
              <a:buSzPts val="1000"/>
              <a:buFont typeface="Symbol" panose="05050102010706020507" pitchFamily="18" charset="2"/>
              <a:buChar char=""/>
              <a:tabLst>
                <a:tab pos="499110" algn="l"/>
              </a:tabLst>
            </a:pPr>
            <a:r>
              <a:rPr lang="en-AU" dirty="0" smtClean="0">
                <a:solidFill>
                  <a:srgbClr val="7030A0"/>
                </a:solidFill>
                <a:effectLst/>
                <a:latin typeface="Verdana" panose="020B0604030504040204" pitchFamily="34" charset="0"/>
                <a:ea typeface="Times New Roman" panose="02020603050405020304" pitchFamily="18" charset="0"/>
                <a:cs typeface="Times New Roman" panose="02020603050405020304" pitchFamily="18" charset="0"/>
              </a:rPr>
              <a:t>Cultivate a classroom atmosphere that values </a:t>
            </a:r>
          </a:p>
          <a:p>
            <a:pPr marL="342900" lvl="0" indent="-342900">
              <a:lnSpc>
                <a:spcPts val="1125"/>
              </a:lnSpc>
              <a:spcAft>
                <a:spcPts val="800"/>
              </a:spcAft>
              <a:buSzPts val="1000"/>
              <a:buFont typeface="Symbol" panose="05050102010706020507" pitchFamily="18" charset="2"/>
              <a:buChar char=""/>
              <a:tabLst>
                <a:tab pos="499110" algn="l"/>
              </a:tabLst>
            </a:pPr>
            <a:endParaRPr lang="en-AU" dirty="0" smtClean="0">
              <a:solidFill>
                <a:srgbClr val="7030A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nSpc>
                <a:spcPts val="1125"/>
              </a:lnSpc>
              <a:spcAft>
                <a:spcPts val="800"/>
              </a:spcAft>
              <a:buSzPts val="1000"/>
              <a:buFont typeface="Symbol" panose="05050102010706020507" pitchFamily="18" charset="2"/>
              <a:buChar char=""/>
              <a:tabLst>
                <a:tab pos="499110" algn="l"/>
              </a:tabLst>
            </a:pPr>
            <a:r>
              <a:rPr lang="en-AU" dirty="0" smtClean="0">
                <a:solidFill>
                  <a:srgbClr val="7030A0"/>
                </a:solidFill>
                <a:effectLst/>
                <a:latin typeface="Verdana" panose="020B0604030504040204" pitchFamily="34" charset="0"/>
                <a:ea typeface="Times New Roman" panose="02020603050405020304" pitchFamily="18" charset="0"/>
                <a:cs typeface="Times New Roman" panose="02020603050405020304" pitchFamily="18" charset="0"/>
              </a:rPr>
              <a:t>learning rather than scoring. Emphasize that formative assessment results are</a:t>
            </a:r>
          </a:p>
          <a:p>
            <a:pPr marL="342900" lvl="0" indent="-342900">
              <a:lnSpc>
                <a:spcPts val="1125"/>
              </a:lnSpc>
              <a:spcAft>
                <a:spcPts val="800"/>
              </a:spcAft>
              <a:buSzPts val="1000"/>
              <a:buFont typeface="Symbol" panose="05050102010706020507" pitchFamily="18" charset="2"/>
              <a:buChar char=""/>
              <a:tabLst>
                <a:tab pos="499110" algn="l"/>
              </a:tabLst>
            </a:pPr>
            <a:endParaRPr lang="en-AU" dirty="0" smtClean="0">
              <a:solidFill>
                <a:srgbClr val="7030A0"/>
              </a:solidFill>
              <a:effectLst/>
              <a:latin typeface="Verdana" panose="020B0604030504040204" pitchFamily="34" charset="0"/>
              <a:ea typeface="Times New Roman" panose="02020603050405020304" pitchFamily="18" charset="0"/>
              <a:cs typeface="Times New Roman" panose="02020603050405020304" pitchFamily="18" charset="0"/>
            </a:endParaRPr>
          </a:p>
          <a:p>
            <a:pPr lvl="0">
              <a:lnSpc>
                <a:spcPts val="1125"/>
              </a:lnSpc>
              <a:spcAft>
                <a:spcPts val="800"/>
              </a:spcAft>
              <a:buSzPts val="1000"/>
              <a:tabLst>
                <a:tab pos="499110" algn="l"/>
              </a:tabLst>
            </a:pPr>
            <a:r>
              <a:rPr lang="en-AU"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 </a:t>
            </a:r>
            <a:r>
              <a:rPr lang="en-AU" dirty="0" smtClean="0">
                <a:solidFill>
                  <a:srgbClr val="7030A0"/>
                </a:solidFill>
                <a:latin typeface="Verdana" panose="020B0604030504040204" pitchFamily="34" charset="0"/>
                <a:ea typeface="Times New Roman" panose="02020603050405020304" pitchFamily="18" charset="0"/>
                <a:cs typeface="Times New Roman" panose="02020603050405020304" pitchFamily="18" charset="0"/>
              </a:rPr>
              <a:t>  </a:t>
            </a:r>
            <a:r>
              <a:rPr lang="en-AU" dirty="0" smtClean="0">
                <a:solidFill>
                  <a:srgbClr val="7030A0"/>
                </a:solidFill>
                <a:effectLst/>
                <a:latin typeface="Verdana" panose="020B0604030504040204" pitchFamily="34" charset="0"/>
                <a:ea typeface="Times New Roman" panose="02020603050405020304" pitchFamily="18" charset="0"/>
                <a:cs typeface="Times New Roman" panose="02020603050405020304" pitchFamily="18" charset="0"/>
              </a:rPr>
              <a:t> intended to help students improve and will not “count against them.” For</a:t>
            </a:r>
          </a:p>
          <a:p>
            <a:pPr lvl="0">
              <a:lnSpc>
                <a:spcPts val="1125"/>
              </a:lnSpc>
              <a:spcAft>
                <a:spcPts val="800"/>
              </a:spcAft>
              <a:buSzPts val="1000"/>
              <a:tabLst>
                <a:tab pos="499110" algn="l"/>
              </a:tabLst>
            </a:pPr>
            <a:r>
              <a:rPr lang="en-AU" dirty="0" smtClean="0">
                <a:solidFill>
                  <a:srgbClr val="7030A0"/>
                </a:solidFill>
                <a:effectLst/>
                <a:latin typeface="Verdana" panose="020B0604030504040204" pitchFamily="34" charset="0"/>
                <a:ea typeface="Times New Roman" panose="02020603050405020304" pitchFamily="18" charset="0"/>
                <a:cs typeface="Times New Roman" panose="02020603050405020304" pitchFamily="18" charset="0"/>
              </a:rPr>
              <a:t> </a:t>
            </a:r>
          </a:p>
          <a:p>
            <a:pPr lvl="0">
              <a:lnSpc>
                <a:spcPts val="1125"/>
              </a:lnSpc>
              <a:spcAft>
                <a:spcPts val="800"/>
              </a:spcAft>
              <a:buSzPts val="1000"/>
              <a:tabLst>
                <a:tab pos="499110" algn="l"/>
              </a:tabLst>
            </a:pPr>
            <a:r>
              <a:rPr lang="en-AU"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 </a:t>
            </a:r>
            <a:r>
              <a:rPr lang="en-AU" dirty="0" smtClean="0">
                <a:solidFill>
                  <a:srgbClr val="7030A0"/>
                </a:solidFill>
                <a:latin typeface="Verdana" panose="020B0604030504040204" pitchFamily="34" charset="0"/>
                <a:ea typeface="Times New Roman" panose="02020603050405020304" pitchFamily="18" charset="0"/>
                <a:cs typeface="Times New Roman" panose="02020603050405020304" pitchFamily="18" charset="0"/>
              </a:rPr>
              <a:t>   </a:t>
            </a:r>
            <a:r>
              <a:rPr lang="en-AU" dirty="0" smtClean="0">
                <a:solidFill>
                  <a:srgbClr val="7030A0"/>
                </a:solidFill>
                <a:effectLst/>
                <a:latin typeface="Verdana" panose="020B0604030504040204" pitchFamily="34" charset="0"/>
                <a:ea typeface="Times New Roman" panose="02020603050405020304" pitchFamily="18" charset="0"/>
                <a:cs typeface="Times New Roman" panose="02020603050405020304" pitchFamily="18" charset="0"/>
              </a:rPr>
              <a:t>summative assessments, emphasize that the results are a summary of what </a:t>
            </a:r>
          </a:p>
          <a:p>
            <a:pPr lvl="0">
              <a:lnSpc>
                <a:spcPts val="1125"/>
              </a:lnSpc>
              <a:spcAft>
                <a:spcPts val="800"/>
              </a:spcAft>
              <a:buSzPts val="1000"/>
              <a:tabLst>
                <a:tab pos="499110" algn="l"/>
              </a:tabLst>
            </a:pPr>
            <a:endParaRPr lang="en-AU" dirty="0" smtClean="0">
              <a:solidFill>
                <a:srgbClr val="7030A0"/>
              </a:solidFill>
              <a:effectLst/>
              <a:latin typeface="Verdana" panose="020B0604030504040204" pitchFamily="34" charset="0"/>
              <a:ea typeface="Times New Roman" panose="02020603050405020304" pitchFamily="18" charset="0"/>
              <a:cs typeface="Times New Roman" panose="02020603050405020304" pitchFamily="18" charset="0"/>
            </a:endParaRPr>
          </a:p>
          <a:p>
            <a:pPr lvl="0">
              <a:lnSpc>
                <a:spcPts val="1125"/>
              </a:lnSpc>
              <a:spcAft>
                <a:spcPts val="800"/>
              </a:spcAft>
              <a:buSzPts val="1000"/>
              <a:tabLst>
                <a:tab pos="499110" algn="l"/>
              </a:tabLst>
            </a:pPr>
            <a:r>
              <a:rPr lang="en-AU"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 </a:t>
            </a:r>
            <a:r>
              <a:rPr lang="en-AU" dirty="0" smtClean="0">
                <a:solidFill>
                  <a:srgbClr val="7030A0"/>
                </a:solidFill>
                <a:latin typeface="Verdana" panose="020B0604030504040204" pitchFamily="34" charset="0"/>
                <a:ea typeface="Times New Roman" panose="02020603050405020304" pitchFamily="18" charset="0"/>
                <a:cs typeface="Times New Roman" panose="02020603050405020304" pitchFamily="18" charset="0"/>
              </a:rPr>
              <a:t>   </a:t>
            </a:r>
            <a:r>
              <a:rPr lang="en-AU" dirty="0" smtClean="0">
                <a:solidFill>
                  <a:srgbClr val="7030A0"/>
                </a:solidFill>
                <a:effectLst/>
                <a:latin typeface="Verdana" panose="020B0604030504040204" pitchFamily="34" charset="0"/>
                <a:ea typeface="Times New Roman" panose="02020603050405020304" pitchFamily="18" charset="0"/>
                <a:cs typeface="Times New Roman" panose="02020603050405020304" pitchFamily="18" charset="0"/>
              </a:rPr>
              <a:t>each student has achieved to date, not labels of ability (e.g., “smart” or </a:t>
            </a:r>
          </a:p>
          <a:p>
            <a:pPr lvl="0">
              <a:lnSpc>
                <a:spcPts val="1125"/>
              </a:lnSpc>
              <a:spcAft>
                <a:spcPts val="800"/>
              </a:spcAft>
              <a:buSzPts val="1000"/>
              <a:tabLst>
                <a:tab pos="499110" algn="l"/>
              </a:tabLst>
            </a:pPr>
            <a:endParaRPr lang="en-AU" dirty="0" smtClean="0">
              <a:solidFill>
                <a:srgbClr val="7030A0"/>
              </a:solidFill>
              <a:effectLst/>
              <a:latin typeface="Verdana" panose="020B0604030504040204" pitchFamily="34" charset="0"/>
              <a:ea typeface="Times New Roman" panose="02020603050405020304" pitchFamily="18" charset="0"/>
              <a:cs typeface="Times New Roman" panose="02020603050405020304" pitchFamily="18" charset="0"/>
            </a:endParaRPr>
          </a:p>
          <a:p>
            <a:pPr lvl="0">
              <a:lnSpc>
                <a:spcPts val="1125"/>
              </a:lnSpc>
              <a:spcAft>
                <a:spcPts val="800"/>
              </a:spcAft>
              <a:buSzPts val="1000"/>
              <a:tabLst>
                <a:tab pos="499110" algn="l"/>
              </a:tabLst>
            </a:pPr>
            <a:r>
              <a:rPr lang="en-AU" dirty="0" smtClean="0">
                <a:solidFill>
                  <a:srgbClr val="7030A0"/>
                </a:solidFill>
                <a:effectLst/>
                <a:latin typeface="Verdana" panose="020B0604030504040204" pitchFamily="34" charset="0"/>
                <a:ea typeface="Times New Roman" panose="02020603050405020304" pitchFamily="18" charset="0"/>
                <a:cs typeface="Times New Roman" panose="02020603050405020304" pitchFamily="18" charset="0"/>
              </a:rPr>
              <a:t>  </a:t>
            </a:r>
          </a:p>
          <a:p>
            <a:pPr lvl="0">
              <a:lnSpc>
                <a:spcPts val="1125"/>
              </a:lnSpc>
              <a:spcAft>
                <a:spcPts val="800"/>
              </a:spcAft>
              <a:buSzPts val="1000"/>
              <a:tabLst>
                <a:tab pos="499110" algn="l"/>
              </a:tabLst>
            </a:pPr>
            <a:r>
              <a:rPr lang="en-AU"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 </a:t>
            </a:r>
            <a:r>
              <a:rPr lang="en-AU" dirty="0" smtClean="0">
                <a:solidFill>
                  <a:srgbClr val="7030A0"/>
                </a:solidFill>
                <a:latin typeface="Verdana" panose="020B0604030504040204" pitchFamily="34" charset="0"/>
                <a:ea typeface="Times New Roman" panose="02020603050405020304" pitchFamily="18" charset="0"/>
                <a:cs typeface="Times New Roman" panose="02020603050405020304" pitchFamily="18" charset="0"/>
              </a:rPr>
              <a:t>  </a:t>
            </a:r>
            <a:r>
              <a:rPr lang="en-AU" dirty="0" smtClean="0">
                <a:solidFill>
                  <a:srgbClr val="7030A0"/>
                </a:solidFill>
                <a:effectLst/>
                <a:latin typeface="Verdana" panose="020B0604030504040204" pitchFamily="34" charset="0"/>
                <a:ea typeface="Times New Roman" panose="02020603050405020304" pitchFamily="18" charset="0"/>
                <a:cs typeface="Times New Roman" panose="02020603050405020304" pitchFamily="18" charset="0"/>
              </a:rPr>
              <a:t>“dumb”). Rather, the results are a snapshot of what students have achieved—</a:t>
            </a:r>
          </a:p>
          <a:p>
            <a:pPr lvl="0">
              <a:lnSpc>
                <a:spcPts val="1125"/>
              </a:lnSpc>
              <a:spcAft>
                <a:spcPts val="800"/>
              </a:spcAft>
              <a:buSzPts val="1000"/>
              <a:tabLst>
                <a:tab pos="499110" algn="l"/>
              </a:tabLst>
            </a:pPr>
            <a:endParaRPr lang="en-AU" dirty="0" smtClean="0">
              <a:solidFill>
                <a:srgbClr val="7030A0"/>
              </a:solidFill>
              <a:effectLst/>
              <a:latin typeface="Verdana" panose="020B0604030504040204" pitchFamily="34" charset="0"/>
              <a:ea typeface="Times New Roman" panose="02020603050405020304" pitchFamily="18" charset="0"/>
              <a:cs typeface="Times New Roman" panose="02020603050405020304" pitchFamily="18" charset="0"/>
            </a:endParaRPr>
          </a:p>
          <a:p>
            <a:pPr lvl="0">
              <a:lnSpc>
                <a:spcPts val="1125"/>
              </a:lnSpc>
              <a:spcAft>
                <a:spcPts val="800"/>
              </a:spcAft>
              <a:buSzPts val="1000"/>
              <a:tabLst>
                <a:tab pos="499110" algn="l"/>
              </a:tabLst>
            </a:pPr>
            <a:r>
              <a:rPr lang="en-AU"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 </a:t>
            </a:r>
            <a:r>
              <a:rPr lang="en-AU" dirty="0" smtClean="0">
                <a:solidFill>
                  <a:srgbClr val="7030A0"/>
                </a:solidFill>
                <a:latin typeface="Verdana" panose="020B0604030504040204" pitchFamily="34" charset="0"/>
                <a:ea typeface="Times New Roman" panose="02020603050405020304" pitchFamily="18" charset="0"/>
                <a:cs typeface="Times New Roman" panose="02020603050405020304" pitchFamily="18" charset="0"/>
              </a:rPr>
              <a:t>   </a:t>
            </a:r>
            <a:r>
              <a:rPr lang="en-AU" dirty="0" smtClean="0">
                <a:solidFill>
                  <a:srgbClr val="7030A0"/>
                </a:solidFill>
                <a:effectLst/>
                <a:latin typeface="Verdana" panose="020B0604030504040204" pitchFamily="34" charset="0"/>
                <a:ea typeface="Times New Roman" panose="02020603050405020304" pitchFamily="18" charset="0"/>
                <a:cs typeface="Times New Roman" panose="02020603050405020304" pitchFamily="18" charset="0"/>
              </a:rPr>
              <a:t>with regard to particular learning outcomes—at one point in time. </a:t>
            </a:r>
          </a:p>
          <a:p>
            <a:pPr lvl="0">
              <a:lnSpc>
                <a:spcPts val="1125"/>
              </a:lnSpc>
              <a:spcAft>
                <a:spcPts val="800"/>
              </a:spcAft>
              <a:buSzPts val="1000"/>
              <a:tabLst>
                <a:tab pos="499110" algn="l"/>
              </a:tabLst>
            </a:pPr>
            <a:endParaRPr lang="en-AU" sz="2000" dirty="0">
              <a:solidFill>
                <a:srgbClr val="00B050"/>
              </a:solidFill>
              <a:latin typeface="Verdana" panose="020B060403050404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1796527" y="5236799"/>
            <a:ext cx="4791761" cy="646331"/>
          </a:xfrm>
          <a:prstGeom prst="rect">
            <a:avLst/>
          </a:prstGeom>
          <a:noFill/>
        </p:spPr>
        <p:txBody>
          <a:bodyPr wrap="none" rtlCol="0">
            <a:spAutoFit/>
          </a:bodyPr>
          <a:lstStyle/>
          <a:p>
            <a:r>
              <a:rPr lang="en-AU" sz="2800" dirty="0" smtClean="0"/>
              <a:t>Click </a:t>
            </a:r>
            <a:r>
              <a:rPr lang="en-AU" sz="3600" dirty="0" smtClean="0">
                <a:hlinkClick r:id="rId2" action="ppaction://hlinkfile"/>
              </a:rPr>
              <a:t>HERE</a:t>
            </a:r>
            <a:r>
              <a:rPr lang="en-AU" sz="2800" dirty="0" smtClean="0"/>
              <a:t> for more readings</a:t>
            </a:r>
            <a:endParaRPr lang="en-AU" sz="2800" dirty="0"/>
          </a:p>
        </p:txBody>
      </p:sp>
    </p:spTree>
    <p:extLst>
      <p:ext uri="{BB962C8B-B14F-4D97-AF65-F5344CB8AC3E}">
        <p14:creationId xmlns:p14="http://schemas.microsoft.com/office/powerpoint/2010/main" val="19702321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6621" y="917880"/>
            <a:ext cx="10743303" cy="3191541"/>
          </a:xfrm>
          <a:prstGeom prst="rect">
            <a:avLst/>
          </a:prstGeom>
        </p:spPr>
        <p:txBody>
          <a:bodyPr wrap="square">
            <a:spAutoFit/>
          </a:bodyPr>
          <a:lstStyle/>
          <a:p>
            <a:r>
              <a:rPr lang="en-AU" sz="3200" b="1" i="0" u="none" strike="noStrike" baseline="0" dirty="0" smtClean="0">
                <a:solidFill>
                  <a:srgbClr val="FF0000"/>
                </a:solidFill>
                <a:latin typeface="Arial" panose="020B0604020202020204" pitchFamily="34" charset="0"/>
              </a:rPr>
              <a:t>What are you thinking? </a:t>
            </a:r>
            <a:endParaRPr lang="en-AU" sz="3200" b="0" i="0" u="none" strike="noStrike" baseline="0" dirty="0" smtClean="0">
              <a:solidFill>
                <a:srgbClr val="FF0000"/>
              </a:solidFill>
              <a:latin typeface="Arial" panose="020B0604020202020204" pitchFamily="34" charset="0"/>
            </a:endParaRPr>
          </a:p>
          <a:p>
            <a:r>
              <a:rPr lang="en-AU" sz="2800" b="0" i="0" u="none" strike="noStrike" baseline="0" dirty="0" smtClean="0">
                <a:solidFill>
                  <a:srgbClr val="000000"/>
                </a:solidFill>
                <a:latin typeface="Arial" panose="020B0604020202020204" pitchFamily="34" charset="0"/>
              </a:rPr>
              <a:t>Before you start a course or an assignment, consider these questions: </a:t>
            </a:r>
          </a:p>
          <a:p>
            <a:r>
              <a:rPr lang="en-AU" sz="2800" b="0" i="0" u="none" strike="noStrike" baseline="0" dirty="0" smtClean="0">
                <a:solidFill>
                  <a:srgbClr val="7030A0"/>
                </a:solidFill>
                <a:latin typeface="Wingdings" panose="05000000000000000000" pitchFamily="2" charset="2"/>
              </a:rPr>
              <a:t> </a:t>
            </a:r>
            <a:r>
              <a:rPr lang="en-AU" sz="2800" b="0" i="0" u="none" strike="noStrike" baseline="0" dirty="0" smtClean="0">
                <a:solidFill>
                  <a:srgbClr val="7030A0"/>
                </a:solidFill>
                <a:latin typeface="Arial" panose="020B0604020202020204" pitchFamily="34" charset="0"/>
              </a:rPr>
              <a:t>What do I already know? </a:t>
            </a:r>
          </a:p>
          <a:p>
            <a:r>
              <a:rPr lang="en-AU" sz="2800" b="0" i="0" u="none" strike="noStrike" baseline="0" dirty="0" smtClean="0">
                <a:solidFill>
                  <a:srgbClr val="7030A0"/>
                </a:solidFill>
                <a:latin typeface="Wingdings" panose="05000000000000000000" pitchFamily="2" charset="2"/>
              </a:rPr>
              <a:t> </a:t>
            </a:r>
            <a:r>
              <a:rPr lang="en-AU" sz="2800" b="0" i="0" u="none" strike="noStrike" baseline="0" dirty="0" smtClean="0">
                <a:solidFill>
                  <a:srgbClr val="7030A0"/>
                </a:solidFill>
                <a:latin typeface="Arial" panose="020B0604020202020204" pitchFamily="34" charset="0"/>
              </a:rPr>
              <a:t>What do I want to learn about this subject? </a:t>
            </a:r>
          </a:p>
          <a:p>
            <a:r>
              <a:rPr lang="en-AU" sz="2800" b="0" i="0" u="none" strike="noStrike" baseline="0" dirty="0" smtClean="0">
                <a:solidFill>
                  <a:srgbClr val="7030A0"/>
                </a:solidFill>
                <a:latin typeface="Wingdings" panose="05000000000000000000" pitchFamily="2" charset="2"/>
              </a:rPr>
              <a:t> </a:t>
            </a:r>
            <a:r>
              <a:rPr lang="en-AU" sz="2800" b="0" i="0" u="none" strike="noStrike" baseline="0" dirty="0" smtClean="0">
                <a:solidFill>
                  <a:srgbClr val="7030A0"/>
                </a:solidFill>
                <a:latin typeface="Arial" panose="020B0604020202020204" pitchFamily="34" charset="0"/>
              </a:rPr>
              <a:t>What assumptions, attitudes, values or beliefs do I have that may influence my thinking? </a:t>
            </a:r>
            <a:endParaRPr lang="en-AU" sz="2800" b="0" i="0" u="none" strike="noStrike" baseline="0" dirty="0" smtClean="0">
              <a:solidFill>
                <a:srgbClr val="7030A0"/>
              </a:solidFill>
              <a:latin typeface="Arial" panose="020B0604020202020204" pitchFamily="34" charset="0"/>
            </a:endParaRPr>
          </a:p>
        </p:txBody>
      </p:sp>
    </p:spTree>
    <p:extLst>
      <p:ext uri="{BB962C8B-B14F-4D97-AF65-F5344CB8AC3E}">
        <p14:creationId xmlns:p14="http://schemas.microsoft.com/office/powerpoint/2010/main" val="2413830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9501" y="547967"/>
            <a:ext cx="10302240" cy="2431435"/>
          </a:xfrm>
          <a:prstGeom prst="rect">
            <a:avLst/>
          </a:prstGeom>
        </p:spPr>
        <p:txBody>
          <a:bodyPr wrap="square">
            <a:spAutoFit/>
          </a:bodyPr>
          <a:lstStyle/>
          <a:p>
            <a:r>
              <a:rPr lang="en-AU" sz="3200" b="1" i="0" u="none" strike="noStrike" baseline="0" dirty="0" smtClean="0">
                <a:solidFill>
                  <a:srgbClr val="FF0000"/>
                </a:solidFill>
                <a:latin typeface="Arial" panose="020B0604020202020204" pitchFamily="34" charset="0"/>
              </a:rPr>
              <a:t>What is the current thinking on this topic? </a:t>
            </a:r>
            <a:endParaRPr lang="en-AU" sz="3200" b="0" i="0" u="none" strike="noStrike" baseline="0" dirty="0" smtClean="0">
              <a:solidFill>
                <a:srgbClr val="FF0000"/>
              </a:solidFill>
              <a:latin typeface="Arial" panose="020B0604020202020204" pitchFamily="34" charset="0"/>
            </a:endParaRPr>
          </a:p>
          <a:p>
            <a:r>
              <a:rPr lang="en-AU" sz="2400" b="0" i="0" u="none" strike="noStrike" baseline="0" dirty="0" smtClean="0">
                <a:solidFill>
                  <a:srgbClr val="000000"/>
                </a:solidFill>
                <a:latin typeface="Arial" panose="020B0604020202020204" pitchFamily="34" charset="0"/>
              </a:rPr>
              <a:t>When you read in your discipline or listen to a lecture, ask yourself: </a:t>
            </a:r>
          </a:p>
          <a:p>
            <a:r>
              <a:rPr lang="en-AU" sz="2400" b="0" i="0" u="none" strike="noStrike" baseline="0" dirty="0" smtClean="0">
                <a:solidFill>
                  <a:srgbClr val="7030A0"/>
                </a:solidFill>
                <a:latin typeface="Wingdings" panose="05000000000000000000" pitchFamily="2" charset="2"/>
              </a:rPr>
              <a:t> </a:t>
            </a:r>
            <a:r>
              <a:rPr lang="en-AU" sz="2400" b="0" i="0" u="none" strike="noStrike" baseline="0" dirty="0" smtClean="0">
                <a:solidFill>
                  <a:srgbClr val="7030A0"/>
                </a:solidFill>
                <a:latin typeface="Arial" panose="020B0604020202020204" pitchFamily="34" charset="0"/>
              </a:rPr>
              <a:t>Where do these ideas come from? </a:t>
            </a:r>
          </a:p>
          <a:p>
            <a:r>
              <a:rPr lang="en-AU" sz="2400" b="0" i="0" u="none" strike="noStrike" baseline="0" dirty="0" smtClean="0">
                <a:solidFill>
                  <a:srgbClr val="7030A0"/>
                </a:solidFill>
                <a:latin typeface="Wingdings" panose="05000000000000000000" pitchFamily="2" charset="2"/>
              </a:rPr>
              <a:t> </a:t>
            </a:r>
            <a:r>
              <a:rPr lang="en-AU" sz="2400" b="0" i="0" u="none" strike="noStrike" baseline="0" dirty="0" smtClean="0">
                <a:solidFill>
                  <a:srgbClr val="7030A0"/>
                </a:solidFill>
                <a:latin typeface="Arial" panose="020B0604020202020204" pitchFamily="34" charset="0"/>
              </a:rPr>
              <a:t>Does your experience or current knowledge support these ideas? </a:t>
            </a:r>
          </a:p>
          <a:p>
            <a:r>
              <a:rPr lang="en-AU" sz="2400" b="0" i="0" u="none" strike="noStrike" baseline="0" dirty="0" smtClean="0">
                <a:solidFill>
                  <a:srgbClr val="7030A0"/>
                </a:solidFill>
                <a:latin typeface="Wingdings" panose="05000000000000000000" pitchFamily="2" charset="2"/>
              </a:rPr>
              <a:t> </a:t>
            </a:r>
            <a:r>
              <a:rPr lang="en-AU" sz="2400" b="0" i="0" u="none" strike="noStrike" baseline="0" dirty="0" smtClean="0">
                <a:solidFill>
                  <a:srgbClr val="7030A0"/>
                </a:solidFill>
                <a:latin typeface="Arial" panose="020B0604020202020204" pitchFamily="34" charset="0"/>
              </a:rPr>
              <a:t>Is the information the same or different from claims made by others? </a:t>
            </a:r>
          </a:p>
          <a:p>
            <a:r>
              <a:rPr lang="en-AU" sz="2400" b="0" i="0" u="none" strike="noStrike" baseline="0" dirty="0" smtClean="0">
                <a:solidFill>
                  <a:srgbClr val="7030A0"/>
                </a:solidFill>
                <a:latin typeface="Wingdings" panose="05000000000000000000" pitchFamily="2" charset="2"/>
              </a:rPr>
              <a:t> </a:t>
            </a:r>
            <a:r>
              <a:rPr lang="en-AU" sz="2400" b="0" i="0" u="none" strike="noStrike" baseline="0" dirty="0" smtClean="0">
                <a:solidFill>
                  <a:srgbClr val="7030A0"/>
                </a:solidFill>
                <a:latin typeface="Arial" panose="020B0604020202020204" pitchFamily="34" charset="0"/>
              </a:rPr>
              <a:t>What criteria can I use to test or verify this information? </a:t>
            </a:r>
            <a:endParaRPr lang="en-AU" sz="2400" b="0" i="0" u="none" strike="noStrike" baseline="0" dirty="0" smtClean="0">
              <a:solidFill>
                <a:srgbClr val="7030A0"/>
              </a:solidFill>
              <a:latin typeface="Arial" panose="020B0604020202020204" pitchFamily="34" charset="0"/>
            </a:endParaRPr>
          </a:p>
        </p:txBody>
      </p:sp>
      <p:sp>
        <p:nvSpPr>
          <p:cNvPr id="3" name="Rectangle 2"/>
          <p:cNvSpPr/>
          <p:nvPr/>
        </p:nvSpPr>
        <p:spPr>
          <a:xfrm>
            <a:off x="939501" y="3143217"/>
            <a:ext cx="10302240" cy="2800767"/>
          </a:xfrm>
          <a:prstGeom prst="rect">
            <a:avLst/>
          </a:prstGeom>
        </p:spPr>
        <p:txBody>
          <a:bodyPr wrap="square">
            <a:spAutoFit/>
          </a:bodyPr>
          <a:lstStyle/>
          <a:p>
            <a:r>
              <a:rPr lang="en-AU" sz="3200" b="1" i="0" u="none" strike="noStrike" baseline="0" dirty="0" smtClean="0">
                <a:solidFill>
                  <a:srgbClr val="FF0000"/>
                </a:solidFill>
                <a:latin typeface="Arial" panose="020B0604020202020204" pitchFamily="34" charset="0"/>
              </a:rPr>
              <a:t>Check the requirements of your courses </a:t>
            </a:r>
            <a:endParaRPr lang="en-AU" sz="3200" b="0" i="0" u="none" strike="noStrike" baseline="0" dirty="0" smtClean="0">
              <a:solidFill>
                <a:srgbClr val="FF0000"/>
              </a:solidFill>
              <a:latin typeface="Arial" panose="020B0604020202020204" pitchFamily="34" charset="0"/>
            </a:endParaRPr>
          </a:p>
          <a:p>
            <a:r>
              <a:rPr lang="en-AU" sz="2400" b="0" i="0" u="none" strike="noStrike" baseline="0" dirty="0" smtClean="0">
                <a:solidFill>
                  <a:srgbClr val="7030A0"/>
                </a:solidFill>
                <a:latin typeface="Arial" panose="020B0604020202020204" pitchFamily="34" charset="0"/>
              </a:rPr>
              <a:t>What are the lecturers' expectations of their students? What types of assessment are used? </a:t>
            </a:r>
          </a:p>
          <a:p>
            <a:endParaRPr lang="en-AU" sz="2400" dirty="0">
              <a:solidFill>
                <a:srgbClr val="7030A0"/>
              </a:solidFill>
              <a:latin typeface="Arial" panose="020B0604020202020204" pitchFamily="34" charset="0"/>
            </a:endParaRPr>
          </a:p>
          <a:p>
            <a:r>
              <a:rPr lang="en-AU" sz="2400" b="0" i="0" u="none" strike="noStrike" baseline="0" dirty="0" smtClean="0">
                <a:solidFill>
                  <a:srgbClr val="7030A0"/>
                </a:solidFill>
                <a:latin typeface="Arial" panose="020B0604020202020204" pitchFamily="34" charset="0"/>
              </a:rPr>
              <a:t>What grading criteria are used? </a:t>
            </a:r>
          </a:p>
          <a:p>
            <a:endParaRPr lang="en-AU" sz="2400" dirty="0">
              <a:solidFill>
                <a:srgbClr val="7030A0"/>
              </a:solidFill>
              <a:latin typeface="Arial" panose="020B0604020202020204" pitchFamily="34" charset="0"/>
            </a:endParaRPr>
          </a:p>
          <a:p>
            <a:r>
              <a:rPr lang="en-AU" sz="2400" b="0" i="0" u="none" strike="noStrike" baseline="0" dirty="0" smtClean="0">
                <a:solidFill>
                  <a:srgbClr val="7030A0"/>
                </a:solidFill>
                <a:latin typeface="Arial" panose="020B0604020202020204" pitchFamily="34" charset="0"/>
              </a:rPr>
              <a:t>What are the learning outcomes of each course? </a:t>
            </a:r>
            <a:endParaRPr lang="en-AU" sz="2400" dirty="0">
              <a:solidFill>
                <a:srgbClr val="7030A0"/>
              </a:solidFill>
            </a:endParaRPr>
          </a:p>
        </p:txBody>
      </p:sp>
    </p:spTree>
    <p:extLst>
      <p:ext uri="{BB962C8B-B14F-4D97-AF65-F5344CB8AC3E}">
        <p14:creationId xmlns:p14="http://schemas.microsoft.com/office/powerpoint/2010/main" val="21207150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7835" y="743057"/>
            <a:ext cx="10011783" cy="2062103"/>
          </a:xfrm>
          <a:prstGeom prst="rect">
            <a:avLst/>
          </a:prstGeom>
        </p:spPr>
        <p:txBody>
          <a:bodyPr wrap="square">
            <a:spAutoFit/>
          </a:bodyPr>
          <a:lstStyle/>
          <a:p>
            <a:r>
              <a:rPr lang="en-AU" sz="3200" b="1" i="0" u="none" strike="noStrike" baseline="0" dirty="0" smtClean="0">
                <a:solidFill>
                  <a:srgbClr val="FF0000"/>
                </a:solidFill>
                <a:latin typeface="Arial" panose="020B0604020202020204" pitchFamily="34" charset="0"/>
              </a:rPr>
              <a:t>Read strategically </a:t>
            </a:r>
            <a:endParaRPr lang="en-AU" sz="3200" b="0" i="0" u="none" strike="noStrike" baseline="0" dirty="0" smtClean="0">
              <a:solidFill>
                <a:srgbClr val="FF0000"/>
              </a:solidFill>
              <a:latin typeface="Arial" panose="020B0604020202020204" pitchFamily="34" charset="0"/>
            </a:endParaRPr>
          </a:p>
          <a:p>
            <a:r>
              <a:rPr lang="en-AU" sz="2400" b="0" i="0" u="none" strike="noStrike" baseline="0" dirty="0" smtClean="0">
                <a:solidFill>
                  <a:srgbClr val="7030A0"/>
                </a:solidFill>
                <a:latin typeface="Arial" panose="020B0604020202020204" pitchFamily="34" charset="0"/>
              </a:rPr>
              <a:t>Look at the title, abstract, summary, introduction, and conclusion of your readings to decide whether you need to read all of the text, only some of it, or whether you can skip it altogether. For more on critical reading strategies </a:t>
            </a:r>
            <a:endParaRPr lang="en-AU" sz="2400" dirty="0">
              <a:solidFill>
                <a:srgbClr val="7030A0"/>
              </a:solidFill>
            </a:endParaRPr>
          </a:p>
        </p:txBody>
      </p:sp>
      <p:sp>
        <p:nvSpPr>
          <p:cNvPr id="3" name="Rectangle 2"/>
          <p:cNvSpPr/>
          <p:nvPr/>
        </p:nvSpPr>
        <p:spPr>
          <a:xfrm>
            <a:off x="1057834" y="2722465"/>
            <a:ext cx="10162391" cy="2308324"/>
          </a:xfrm>
          <a:prstGeom prst="rect">
            <a:avLst/>
          </a:prstGeom>
        </p:spPr>
        <p:txBody>
          <a:bodyPr wrap="square">
            <a:spAutoFit/>
          </a:bodyPr>
          <a:lstStyle/>
          <a:p>
            <a:r>
              <a:rPr lang="en-AU" sz="3200" b="1" i="0" u="none" strike="noStrike" baseline="0" dirty="0" smtClean="0">
                <a:solidFill>
                  <a:srgbClr val="FF0000"/>
                </a:solidFill>
                <a:latin typeface="Arial" panose="020B0604020202020204" pitchFamily="34" charset="0"/>
              </a:rPr>
              <a:t>Make notes as you read </a:t>
            </a:r>
            <a:endParaRPr lang="en-AU" sz="3200" b="0" i="0" u="none" strike="noStrike" baseline="0" dirty="0" smtClean="0">
              <a:solidFill>
                <a:srgbClr val="FF0000"/>
              </a:solidFill>
              <a:latin typeface="Arial" panose="020B0604020202020204" pitchFamily="34" charset="0"/>
            </a:endParaRPr>
          </a:p>
          <a:p>
            <a:r>
              <a:rPr lang="en-AU" sz="2800" b="0" i="0" u="none" strike="noStrike" baseline="0" dirty="0" smtClean="0">
                <a:solidFill>
                  <a:srgbClr val="7030A0"/>
                </a:solidFill>
                <a:latin typeface="Arial" panose="020B0604020202020204" pitchFamily="34" charset="0"/>
              </a:rPr>
              <a:t>Make notes as you read, using your own words. Always note the source of the text: by whom, where and when it was published. Write down any questions you have, or possible problems with the writer's ideas. </a:t>
            </a:r>
            <a:endParaRPr lang="en-AU" sz="2800" dirty="0">
              <a:solidFill>
                <a:srgbClr val="7030A0"/>
              </a:solidFill>
            </a:endParaRPr>
          </a:p>
        </p:txBody>
      </p:sp>
    </p:spTree>
    <p:extLst>
      <p:ext uri="{BB962C8B-B14F-4D97-AF65-F5344CB8AC3E}">
        <p14:creationId xmlns:p14="http://schemas.microsoft.com/office/powerpoint/2010/main" val="2749607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1016" y="473971"/>
            <a:ext cx="10248451" cy="1692771"/>
          </a:xfrm>
          <a:prstGeom prst="rect">
            <a:avLst/>
          </a:prstGeom>
        </p:spPr>
        <p:txBody>
          <a:bodyPr wrap="square">
            <a:spAutoFit/>
          </a:bodyPr>
          <a:lstStyle/>
          <a:p>
            <a:r>
              <a:rPr lang="en-AU" sz="3200" b="1" i="0" u="none" strike="noStrike" baseline="0" dirty="0" smtClean="0">
                <a:solidFill>
                  <a:srgbClr val="FF0000"/>
                </a:solidFill>
                <a:latin typeface="Arial" panose="020B0604020202020204" pitchFamily="34" charset="0"/>
              </a:rPr>
              <a:t>Work with classmates to discuss ideas </a:t>
            </a:r>
            <a:endParaRPr lang="en-AU" sz="3200" b="0" i="0" u="none" strike="noStrike" baseline="0" dirty="0" smtClean="0">
              <a:solidFill>
                <a:srgbClr val="FF0000"/>
              </a:solidFill>
              <a:latin typeface="Arial" panose="020B0604020202020204" pitchFamily="34" charset="0"/>
            </a:endParaRPr>
          </a:p>
          <a:p>
            <a:r>
              <a:rPr lang="en-AU" sz="2400" b="0" i="0" u="none" strike="noStrike" baseline="0" dirty="0" smtClean="0">
                <a:solidFill>
                  <a:srgbClr val="7030A0"/>
                </a:solidFill>
                <a:latin typeface="Arial" panose="020B0604020202020204" pitchFamily="34" charset="0"/>
              </a:rPr>
              <a:t>You should always write your own assignments, but you can improve your understanding by discussing ideas and information with your peers and your tutors. </a:t>
            </a:r>
            <a:endParaRPr lang="en-AU" sz="2400" dirty="0">
              <a:solidFill>
                <a:srgbClr val="7030A0"/>
              </a:solidFill>
            </a:endParaRPr>
          </a:p>
        </p:txBody>
      </p:sp>
      <p:sp>
        <p:nvSpPr>
          <p:cNvPr id="3" name="Rectangle 2"/>
          <p:cNvSpPr/>
          <p:nvPr/>
        </p:nvSpPr>
        <p:spPr>
          <a:xfrm>
            <a:off x="961016" y="2263792"/>
            <a:ext cx="10388302" cy="2800767"/>
          </a:xfrm>
          <a:prstGeom prst="rect">
            <a:avLst/>
          </a:prstGeom>
        </p:spPr>
        <p:txBody>
          <a:bodyPr wrap="square">
            <a:spAutoFit/>
          </a:bodyPr>
          <a:lstStyle/>
          <a:p>
            <a:r>
              <a:rPr lang="en-AU" sz="3200" b="1" i="0" u="none" strike="noStrike" baseline="0" dirty="0" smtClean="0">
                <a:solidFill>
                  <a:srgbClr val="FF0000"/>
                </a:solidFill>
                <a:latin typeface="Arial" panose="020B0604020202020204" pitchFamily="34" charset="0"/>
              </a:rPr>
              <a:t>Write regularly about your own ideas </a:t>
            </a:r>
            <a:endParaRPr lang="en-AU" sz="3200" b="0" i="0" u="none" strike="noStrike" baseline="0" dirty="0" smtClean="0">
              <a:solidFill>
                <a:srgbClr val="FF0000"/>
              </a:solidFill>
              <a:latin typeface="Arial" panose="020B0604020202020204" pitchFamily="34" charset="0"/>
            </a:endParaRPr>
          </a:p>
          <a:p>
            <a:r>
              <a:rPr lang="en-AU" sz="2400" b="0" i="0" u="none" strike="noStrike" baseline="0" dirty="0" smtClean="0">
                <a:solidFill>
                  <a:srgbClr val="7030A0"/>
                </a:solidFill>
                <a:latin typeface="Arial" panose="020B0604020202020204" pitchFamily="34" charset="0"/>
              </a:rPr>
              <a:t>Write regularly about your own ideas, thoughts and feelings on a topic. Writing helps you clarify your thinking in terms of relevance, reasoning, and accuracy. </a:t>
            </a:r>
          </a:p>
          <a:p>
            <a:r>
              <a:rPr lang="en-AU" sz="2400" b="0" i="0" u="none" strike="noStrike" baseline="0" dirty="0" smtClean="0">
                <a:solidFill>
                  <a:srgbClr val="7030A0"/>
                </a:solidFill>
                <a:latin typeface="Arial" panose="020B0604020202020204" pitchFamily="34" charset="0"/>
              </a:rPr>
              <a:t>Some professional courses may also require reflective writing assignments, such as built environment, education, engineering, medicine and social work. </a:t>
            </a:r>
            <a:endParaRPr lang="en-AU" sz="2400" dirty="0">
              <a:solidFill>
                <a:srgbClr val="7030A0"/>
              </a:solidFill>
            </a:endParaRPr>
          </a:p>
        </p:txBody>
      </p:sp>
    </p:spTree>
    <p:extLst>
      <p:ext uri="{BB962C8B-B14F-4D97-AF65-F5344CB8AC3E}">
        <p14:creationId xmlns:p14="http://schemas.microsoft.com/office/powerpoint/2010/main" val="495118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3439" y="603208"/>
            <a:ext cx="10345271" cy="2062103"/>
          </a:xfrm>
          <a:prstGeom prst="rect">
            <a:avLst/>
          </a:prstGeom>
        </p:spPr>
        <p:txBody>
          <a:bodyPr wrap="square">
            <a:spAutoFit/>
          </a:bodyPr>
          <a:lstStyle/>
          <a:p>
            <a:r>
              <a:rPr lang="en-AU" sz="3200" b="1" i="0" u="none" strike="noStrike" baseline="0" dirty="0" smtClean="0">
                <a:solidFill>
                  <a:srgbClr val="FF0000"/>
                </a:solidFill>
                <a:latin typeface="Arial" panose="020B0604020202020204" pitchFamily="34" charset="0"/>
              </a:rPr>
              <a:t>Find your voice </a:t>
            </a:r>
            <a:endParaRPr lang="en-AU" sz="3200" b="0" i="0" u="none" strike="noStrike" baseline="0" dirty="0" smtClean="0">
              <a:solidFill>
                <a:srgbClr val="FF0000"/>
              </a:solidFill>
              <a:latin typeface="Arial" panose="020B0604020202020204" pitchFamily="34" charset="0"/>
            </a:endParaRPr>
          </a:p>
          <a:p>
            <a:r>
              <a:rPr lang="en-AU" sz="2400" b="0" i="0" u="none" strike="noStrike" baseline="0" dirty="0" smtClean="0">
                <a:solidFill>
                  <a:srgbClr val="7030A0"/>
                </a:solidFill>
                <a:latin typeface="Arial" panose="020B0604020202020204" pitchFamily="34" charset="0"/>
              </a:rPr>
              <a:t>Express your ideas and do not be afraid to take risks. The best assignments show original thought, even if your ideas differ from the marker's ideas. Remember to support your views with valid reasons and solid evidence. </a:t>
            </a:r>
            <a:endParaRPr lang="en-AU" sz="2400" dirty="0">
              <a:solidFill>
                <a:srgbClr val="7030A0"/>
              </a:solidFill>
            </a:endParaRPr>
          </a:p>
        </p:txBody>
      </p:sp>
    </p:spTree>
    <p:extLst>
      <p:ext uri="{BB962C8B-B14F-4D97-AF65-F5344CB8AC3E}">
        <p14:creationId xmlns:p14="http://schemas.microsoft.com/office/powerpoint/2010/main" val="32062466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589" y="-1172584"/>
            <a:ext cx="10378270" cy="14676405"/>
          </a:xfrm>
          <a:prstGeom prst="rect">
            <a:avLst/>
          </a:prstGeom>
        </p:spPr>
      </p:pic>
    </p:spTree>
    <p:extLst>
      <p:ext uri="{BB962C8B-B14F-4D97-AF65-F5344CB8AC3E}">
        <p14:creationId xmlns:p14="http://schemas.microsoft.com/office/powerpoint/2010/main" val="18533269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1165" y="557750"/>
            <a:ext cx="10775577" cy="5570756"/>
          </a:xfrm>
          <a:prstGeom prst="rect">
            <a:avLst/>
          </a:prstGeom>
        </p:spPr>
        <p:txBody>
          <a:bodyPr wrap="square">
            <a:spAutoFit/>
          </a:bodyPr>
          <a:lstStyle/>
          <a:p>
            <a:r>
              <a:rPr lang="en-AU" b="1" i="0" u="none" strike="noStrike" baseline="0" dirty="0" smtClean="0">
                <a:solidFill>
                  <a:srgbClr val="FF0000"/>
                </a:solidFill>
                <a:latin typeface="Calibri" panose="020F0502020204030204" pitchFamily="34" charset="0"/>
              </a:rPr>
              <a:t>Strategies teachers can use prior to instruction to determine what knowledge (correct or incorrect) students have about concepts or theories to be taught </a:t>
            </a:r>
          </a:p>
          <a:p>
            <a:r>
              <a:rPr lang="en-AU" sz="2000" b="0" i="0" u="none" strike="noStrike" baseline="0" dirty="0" smtClean="0">
                <a:solidFill>
                  <a:srgbClr val="000000"/>
                </a:solidFill>
                <a:latin typeface="Calibri" panose="020F0502020204030204" pitchFamily="34" charset="0"/>
              </a:rPr>
              <a:t>1. Conduct quizzes (</a:t>
            </a:r>
            <a:r>
              <a:rPr lang="en-AU" sz="2000" b="1" i="0" u="none" strike="noStrike" baseline="0" dirty="0" err="1" smtClean="0">
                <a:solidFill>
                  <a:srgbClr val="000000"/>
                </a:solidFill>
                <a:latin typeface="Calibri" panose="020F0502020204030204" pitchFamily="34" charset="0"/>
              </a:rPr>
              <a:t>pretests</a:t>
            </a:r>
            <a:r>
              <a:rPr lang="en-AU" sz="2000" b="0" i="0" u="none" strike="noStrike" baseline="0" dirty="0" smtClean="0">
                <a:solidFill>
                  <a:srgbClr val="000000"/>
                </a:solidFill>
                <a:latin typeface="Calibri" panose="020F0502020204030204" pitchFamily="34" charset="0"/>
              </a:rPr>
              <a:t>). </a:t>
            </a:r>
          </a:p>
          <a:p>
            <a:r>
              <a:rPr lang="en-AU" sz="2000" b="0" i="0" u="none" strike="noStrike" baseline="0" dirty="0" smtClean="0">
                <a:solidFill>
                  <a:srgbClr val="000000"/>
                </a:solidFill>
                <a:latin typeface="Calibri" panose="020F0502020204030204" pitchFamily="34" charset="0"/>
              </a:rPr>
              <a:t>2. Try to learn </a:t>
            </a:r>
            <a:r>
              <a:rPr lang="en-AU" sz="2000" b="1" i="0" u="none" strike="noStrike" baseline="0" dirty="0" smtClean="0">
                <a:solidFill>
                  <a:srgbClr val="000000"/>
                </a:solidFill>
                <a:latin typeface="Calibri" panose="020F0502020204030204" pitchFamily="34" charset="0"/>
              </a:rPr>
              <a:t>how </a:t>
            </a:r>
            <a:r>
              <a:rPr lang="en-AU" sz="2000" b="0" i="0" u="none" strike="noStrike" baseline="0" dirty="0" smtClean="0">
                <a:solidFill>
                  <a:srgbClr val="000000"/>
                </a:solidFill>
                <a:latin typeface="Calibri" panose="020F0502020204030204" pitchFamily="34" charset="0"/>
              </a:rPr>
              <a:t>students are going about solving problems or arriving at their answers. Knowing the ideas and/or strategies that students are using to arrive at an answer (whether the answer is right or wrong) can be very informative for the purposes of making instruction more effective. </a:t>
            </a:r>
          </a:p>
          <a:p>
            <a:r>
              <a:rPr lang="en-AU" sz="2000" b="0" i="0" u="none" strike="noStrike" baseline="0" dirty="0" smtClean="0">
                <a:solidFill>
                  <a:srgbClr val="000000"/>
                </a:solidFill>
                <a:latin typeface="Calibri" panose="020F0502020204030204" pitchFamily="34" charset="0"/>
              </a:rPr>
              <a:t>3. Encourage your students to ask questions and then examine the content of those questions. </a:t>
            </a:r>
          </a:p>
          <a:p>
            <a:r>
              <a:rPr lang="en-AU" sz="2000" b="0" i="0" u="none" strike="noStrike" baseline="0" dirty="0" smtClean="0">
                <a:solidFill>
                  <a:srgbClr val="000000"/>
                </a:solidFill>
                <a:latin typeface="Calibri" panose="020F0502020204030204" pitchFamily="34" charset="0"/>
              </a:rPr>
              <a:t>4. Ask students to define major concepts, then </a:t>
            </a:r>
            <a:r>
              <a:rPr lang="en-AU" sz="2000" b="0" i="0" u="none" strike="noStrike" baseline="0" dirty="0" err="1" smtClean="0">
                <a:solidFill>
                  <a:srgbClr val="000000"/>
                </a:solidFill>
                <a:latin typeface="Calibri" panose="020F0502020204030204" pitchFamily="34" charset="0"/>
              </a:rPr>
              <a:t>analyze</a:t>
            </a:r>
            <a:r>
              <a:rPr lang="en-AU" sz="2000" b="0" i="0" u="none" strike="noStrike" baseline="0" dirty="0" smtClean="0">
                <a:solidFill>
                  <a:srgbClr val="000000"/>
                </a:solidFill>
                <a:latin typeface="Calibri" panose="020F0502020204030204" pitchFamily="34" charset="0"/>
              </a:rPr>
              <a:t> their definitions for errors in logic or strategy (the rule) that are causing the students to make mistakes. </a:t>
            </a:r>
          </a:p>
          <a:p>
            <a:r>
              <a:rPr lang="en-AU" sz="2000" b="0" i="0" u="none" strike="noStrike" baseline="0" dirty="0" smtClean="0">
                <a:solidFill>
                  <a:srgbClr val="000000"/>
                </a:solidFill>
                <a:latin typeface="Calibri" panose="020F0502020204030204" pitchFamily="34" charset="0"/>
              </a:rPr>
              <a:t>5. Use the technique of "</a:t>
            </a:r>
            <a:r>
              <a:rPr lang="en-AU" sz="2000" b="1" i="0" u="none" strike="noStrike" baseline="0" dirty="0" smtClean="0">
                <a:solidFill>
                  <a:srgbClr val="000000"/>
                </a:solidFill>
                <a:latin typeface="Calibri" panose="020F0502020204030204" pitchFamily="34" charset="0"/>
              </a:rPr>
              <a:t>differential diagnosis</a:t>
            </a:r>
            <a:r>
              <a:rPr lang="en-AU" sz="2000" b="0" i="0" u="none" strike="noStrike" baseline="0" dirty="0" smtClean="0">
                <a:solidFill>
                  <a:srgbClr val="000000"/>
                </a:solidFill>
                <a:latin typeface="Calibri" panose="020F0502020204030204" pitchFamily="34" charset="0"/>
              </a:rPr>
              <a:t>": Make at least two hypotheses about what students might be thinking, and then choose or create problems that can separate between them. According to Brown and Burton (1978), this approach avoids the problem of focusing too quickly on one hypothesis and then generating problems that confirm the hypothesis. </a:t>
            </a:r>
          </a:p>
          <a:p>
            <a:r>
              <a:rPr lang="en-AU" sz="2000" b="0" i="0" u="none" strike="noStrike" baseline="0" dirty="0" smtClean="0">
                <a:solidFill>
                  <a:srgbClr val="000000"/>
                </a:solidFill>
                <a:latin typeface="Calibri" panose="020F0502020204030204" pitchFamily="34" charset="0"/>
              </a:rPr>
              <a:t>6. Use the technique of </a:t>
            </a:r>
            <a:r>
              <a:rPr lang="en-AU" sz="2000" b="1" i="0" u="none" strike="noStrike" baseline="0" dirty="0" smtClean="0">
                <a:solidFill>
                  <a:srgbClr val="000000"/>
                </a:solidFill>
                <a:latin typeface="Calibri" panose="020F0502020204030204" pitchFamily="34" charset="0"/>
              </a:rPr>
              <a:t>difficulty factors assessment (DFA) </a:t>
            </a:r>
            <a:r>
              <a:rPr lang="en-AU" sz="2000" b="0" i="0" u="none" strike="noStrike" baseline="0" dirty="0" smtClean="0">
                <a:solidFill>
                  <a:srgbClr val="000000"/>
                </a:solidFill>
                <a:latin typeface="Calibri" panose="020F0502020204030204" pitchFamily="34" charset="0"/>
              </a:rPr>
              <a:t>(see </a:t>
            </a:r>
            <a:r>
              <a:rPr lang="en-AU" sz="2000" b="0" i="0" u="none" strike="noStrike" baseline="0" dirty="0" err="1" smtClean="0">
                <a:solidFill>
                  <a:srgbClr val="000000"/>
                </a:solidFill>
                <a:latin typeface="Calibri" panose="020F0502020204030204" pitchFamily="34" charset="0"/>
              </a:rPr>
              <a:t>Rittle</a:t>
            </a:r>
            <a:r>
              <a:rPr lang="en-AU" sz="2000" b="0" i="0" u="none" strike="noStrike" baseline="0" dirty="0" smtClean="0">
                <a:solidFill>
                  <a:srgbClr val="000000"/>
                </a:solidFill>
                <a:latin typeface="Calibri" panose="020F0502020204030204" pitchFamily="34" charset="0"/>
              </a:rPr>
              <a:t>-Johnson &amp; </a:t>
            </a:r>
            <a:r>
              <a:rPr lang="en-AU" sz="2000" b="0" i="0" u="none" strike="noStrike" baseline="0" dirty="0" err="1" smtClean="0">
                <a:solidFill>
                  <a:srgbClr val="000000"/>
                </a:solidFill>
                <a:latin typeface="Calibri" panose="020F0502020204030204" pitchFamily="34" charset="0"/>
              </a:rPr>
              <a:t>Koedinger</a:t>
            </a:r>
            <a:r>
              <a:rPr lang="en-AU" sz="2000" b="0" i="0" u="none" strike="noStrike" baseline="0" dirty="0" smtClean="0">
                <a:solidFill>
                  <a:srgbClr val="000000"/>
                </a:solidFill>
                <a:latin typeface="Calibri" panose="020F0502020204030204" pitchFamily="34" charset="0"/>
              </a:rPr>
              <a:t>, 2005) to identify which features of a problem are either causing student difficulty or facilitating student learning. </a:t>
            </a:r>
          </a:p>
          <a:p>
            <a:r>
              <a:rPr lang="en-AU" sz="2000" b="0" i="0" u="none" strike="noStrike" baseline="0" dirty="0" smtClean="0">
                <a:solidFill>
                  <a:srgbClr val="000000"/>
                </a:solidFill>
                <a:latin typeface="Calibri" panose="020F0502020204030204" pitchFamily="34" charset="0"/>
              </a:rPr>
              <a:t>7. Present problems to students to students in which you </a:t>
            </a:r>
            <a:r>
              <a:rPr lang="en-AU" sz="2000" b="1" i="0" u="none" strike="noStrike" baseline="0" dirty="0" smtClean="0">
                <a:solidFill>
                  <a:srgbClr val="000000"/>
                </a:solidFill>
                <a:latin typeface="Calibri" panose="020F0502020204030204" pitchFamily="34" charset="0"/>
              </a:rPr>
              <a:t>systematically vary important features of the problem </a:t>
            </a:r>
            <a:r>
              <a:rPr lang="en-AU" sz="2000" b="0" i="0" u="none" strike="noStrike" baseline="0" dirty="0" smtClean="0">
                <a:solidFill>
                  <a:srgbClr val="000000"/>
                </a:solidFill>
                <a:latin typeface="Calibri" panose="020F0502020204030204" pitchFamily="34" charset="0"/>
              </a:rPr>
              <a:t>(Brown &amp; Burton, 1978). </a:t>
            </a:r>
            <a:endParaRPr lang="en-AU" sz="2000" b="0" i="0" u="none" strike="noStrike" baseline="0"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41802454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7985" y="279699"/>
            <a:ext cx="10280725" cy="5016758"/>
          </a:xfrm>
          <a:prstGeom prst="rect">
            <a:avLst/>
          </a:prstGeom>
        </p:spPr>
        <p:txBody>
          <a:bodyPr wrap="square">
            <a:spAutoFit/>
          </a:bodyPr>
          <a:lstStyle/>
          <a:p>
            <a:endParaRPr lang="en-AU" sz="2000" b="0" i="0" u="none" strike="noStrike" baseline="0" dirty="0" smtClean="0">
              <a:solidFill>
                <a:srgbClr val="000000"/>
              </a:solidFill>
              <a:latin typeface="Calibri" panose="020F0502020204030204" pitchFamily="34" charset="0"/>
            </a:endParaRPr>
          </a:p>
          <a:p>
            <a:r>
              <a:rPr lang="en-AU" b="0" i="0" u="none" strike="noStrike" baseline="0" dirty="0" smtClean="0">
                <a:solidFill>
                  <a:srgbClr val="000000"/>
                </a:solidFill>
                <a:latin typeface="Calibri" panose="020F0502020204030204" pitchFamily="34" charset="0"/>
              </a:rPr>
              <a:t>9</a:t>
            </a:r>
            <a:r>
              <a:rPr lang="en-AU" sz="2000" b="0" i="0" u="none" strike="noStrike" baseline="0" dirty="0" smtClean="0">
                <a:solidFill>
                  <a:srgbClr val="000000"/>
                </a:solidFill>
                <a:latin typeface="Calibri" panose="020F0502020204030204" pitchFamily="34" charset="0"/>
              </a:rPr>
              <a:t>. Provide common misconceptions among the answer choices on a quiz (i.e., multiple choice) or in response to classroom questions. </a:t>
            </a:r>
          </a:p>
          <a:p>
            <a:r>
              <a:rPr lang="en-AU" sz="2000" b="0" i="0" u="none" strike="noStrike" baseline="0" dirty="0" smtClean="0">
                <a:solidFill>
                  <a:srgbClr val="000000"/>
                </a:solidFill>
                <a:latin typeface="Calibri" panose="020F0502020204030204" pitchFamily="34" charset="0"/>
              </a:rPr>
              <a:t>10. Give </a:t>
            </a:r>
            <a:r>
              <a:rPr lang="en-AU" sz="2000" b="1" i="0" u="none" strike="noStrike" baseline="0" dirty="0" smtClean="0">
                <a:solidFill>
                  <a:srgbClr val="000000"/>
                </a:solidFill>
                <a:latin typeface="Calibri" panose="020F0502020204030204" pitchFamily="34" charset="0"/>
              </a:rPr>
              <a:t>“implicit-confidence” tests</a:t>
            </a:r>
            <a:r>
              <a:rPr lang="en-AU" sz="2000" b="0" i="0" u="none" strike="noStrike" baseline="0" dirty="0" smtClean="0">
                <a:solidFill>
                  <a:srgbClr val="000000"/>
                </a:solidFill>
                <a:latin typeface="Calibri" panose="020F0502020204030204" pitchFamily="34" charset="0"/>
              </a:rPr>
              <a:t>. These tests involve a simple modification of the traditional multiple choice test. (See </a:t>
            </a:r>
            <a:r>
              <a:rPr lang="en-AU" sz="2000" b="0" i="0" u="none" strike="noStrike" baseline="0" dirty="0" err="1" smtClean="0">
                <a:solidFill>
                  <a:srgbClr val="000000"/>
                </a:solidFill>
                <a:latin typeface="Calibri" panose="020F0502020204030204" pitchFamily="34" charset="0"/>
              </a:rPr>
              <a:t>Klymkowsky</a:t>
            </a:r>
            <a:r>
              <a:rPr lang="en-AU" sz="2000" b="0" i="0" u="none" strike="noStrike" baseline="0" dirty="0" smtClean="0">
                <a:solidFill>
                  <a:srgbClr val="000000"/>
                </a:solidFill>
                <a:latin typeface="Calibri" panose="020F0502020204030204" pitchFamily="34" charset="0"/>
              </a:rPr>
              <a:t>, Taylor, </a:t>
            </a:r>
            <a:r>
              <a:rPr lang="en-AU" sz="2000" b="0" i="0" u="none" strike="noStrike" baseline="0" dirty="0" err="1" smtClean="0">
                <a:solidFill>
                  <a:srgbClr val="000000"/>
                </a:solidFill>
                <a:latin typeface="Calibri" panose="020F0502020204030204" pitchFamily="34" charset="0"/>
              </a:rPr>
              <a:t>Spindler</a:t>
            </a:r>
            <a:r>
              <a:rPr lang="en-AU" sz="2000" b="0" i="0" u="none" strike="noStrike" baseline="0" dirty="0" smtClean="0">
                <a:solidFill>
                  <a:srgbClr val="000000"/>
                </a:solidFill>
                <a:latin typeface="Calibri" panose="020F0502020204030204" pitchFamily="34" charset="0"/>
              </a:rPr>
              <a:t>, &amp; Garvin-</a:t>
            </a:r>
            <a:r>
              <a:rPr lang="en-AU" sz="2000" b="0" i="0" u="none" strike="noStrike" baseline="0" dirty="0" err="1" smtClean="0">
                <a:solidFill>
                  <a:srgbClr val="000000"/>
                </a:solidFill>
                <a:latin typeface="Calibri" panose="020F0502020204030204" pitchFamily="34" charset="0"/>
              </a:rPr>
              <a:t>Doxas</a:t>
            </a:r>
            <a:r>
              <a:rPr lang="en-AU" sz="2000" b="0" i="0" u="none" strike="noStrike" baseline="0" dirty="0" smtClean="0">
                <a:solidFill>
                  <a:srgbClr val="000000"/>
                </a:solidFill>
                <a:latin typeface="Calibri" panose="020F0502020204030204" pitchFamily="34" charset="0"/>
              </a:rPr>
              <a:t>, 2006). </a:t>
            </a:r>
          </a:p>
          <a:p>
            <a:r>
              <a:rPr lang="en-AU" sz="2000" b="0" i="0" u="none" strike="noStrike" baseline="0" dirty="0" smtClean="0">
                <a:solidFill>
                  <a:srgbClr val="000000"/>
                </a:solidFill>
                <a:latin typeface="Calibri" panose="020F0502020204030204" pitchFamily="34" charset="0"/>
              </a:rPr>
              <a:t>11. Administer questionnaires in specific subject matter areas in order to identify whether a misconception is unique to a particular context or is due to a problem with general reasoning or language. </a:t>
            </a:r>
          </a:p>
          <a:p>
            <a:r>
              <a:rPr lang="en-AU" sz="2000" b="0" i="0" u="none" strike="noStrike" baseline="0" dirty="0" smtClean="0">
                <a:solidFill>
                  <a:srgbClr val="000000"/>
                </a:solidFill>
                <a:latin typeface="Calibri" panose="020F0502020204030204" pitchFamily="34" charset="0"/>
              </a:rPr>
              <a:t>12. Administer a </a:t>
            </a:r>
            <a:r>
              <a:rPr lang="en-AU" sz="2000" b="1" i="0" u="none" strike="noStrike" baseline="0" dirty="0" smtClean="0">
                <a:solidFill>
                  <a:srgbClr val="000000"/>
                </a:solidFill>
                <a:latin typeface="Calibri" panose="020F0502020204030204" pitchFamily="34" charset="0"/>
              </a:rPr>
              <a:t>categorization/sorting task</a:t>
            </a:r>
            <a:r>
              <a:rPr lang="en-AU" sz="2000" b="0" i="0" u="none" strike="noStrike" baseline="0" dirty="0" smtClean="0">
                <a:solidFill>
                  <a:srgbClr val="000000"/>
                </a:solidFill>
                <a:latin typeface="Calibri" panose="020F0502020204030204" pitchFamily="34" charset="0"/>
              </a:rPr>
              <a:t>. </a:t>
            </a:r>
          </a:p>
          <a:p>
            <a:r>
              <a:rPr lang="en-AU" sz="2000" b="0" i="0" u="none" strike="noStrike" baseline="0" dirty="0" smtClean="0">
                <a:solidFill>
                  <a:srgbClr val="000000"/>
                </a:solidFill>
                <a:latin typeface="Calibri" panose="020F0502020204030204" pitchFamily="34" charset="0"/>
              </a:rPr>
              <a:t>13. Have students model (draw or use props) their solutions (Bright, 1996) to a problem and </a:t>
            </a:r>
            <a:r>
              <a:rPr lang="en-AU" sz="2000" b="0" i="0" u="none" strike="noStrike" baseline="0" dirty="0" err="1" smtClean="0">
                <a:solidFill>
                  <a:srgbClr val="000000"/>
                </a:solidFill>
                <a:latin typeface="Calibri" panose="020F0502020204030204" pitchFamily="34" charset="0"/>
              </a:rPr>
              <a:t>analyze</a:t>
            </a:r>
            <a:r>
              <a:rPr lang="en-AU" sz="2000" b="0" i="0" u="none" strike="noStrike" baseline="0" dirty="0" smtClean="0">
                <a:solidFill>
                  <a:srgbClr val="000000"/>
                </a:solidFill>
                <a:latin typeface="Calibri" panose="020F0502020204030204" pitchFamily="34" charset="0"/>
              </a:rPr>
              <a:t> their models for pattern or strategy errors. </a:t>
            </a:r>
          </a:p>
          <a:p>
            <a:r>
              <a:rPr lang="en-AU" sz="2000" b="0" i="0" u="none" strike="noStrike" baseline="0" dirty="0" smtClean="0">
                <a:solidFill>
                  <a:srgbClr val="000000"/>
                </a:solidFill>
                <a:latin typeface="Calibri" panose="020F0502020204030204" pitchFamily="34" charset="0"/>
              </a:rPr>
              <a:t>14. Use student </a:t>
            </a:r>
            <a:r>
              <a:rPr lang="en-AU" sz="2000" b="1" i="0" u="none" strike="noStrike" baseline="0" dirty="0" smtClean="0">
                <a:solidFill>
                  <a:srgbClr val="000000"/>
                </a:solidFill>
                <a:latin typeface="Calibri" panose="020F0502020204030204" pitchFamily="34" charset="0"/>
              </a:rPr>
              <a:t>memory/recall </a:t>
            </a:r>
            <a:r>
              <a:rPr lang="en-AU" sz="2000" b="0" i="0" u="none" strike="noStrike" baseline="0" dirty="0" smtClean="0">
                <a:solidFill>
                  <a:srgbClr val="000000"/>
                </a:solidFill>
                <a:latin typeface="Calibri" panose="020F0502020204030204" pitchFamily="34" charset="0"/>
              </a:rPr>
              <a:t>of problems and definitions as a window into their thinking. </a:t>
            </a:r>
          </a:p>
          <a:p>
            <a:r>
              <a:rPr lang="en-AU" sz="2000" b="0" i="0" u="none" strike="noStrike" baseline="0" dirty="0" smtClean="0">
                <a:solidFill>
                  <a:srgbClr val="000000"/>
                </a:solidFill>
                <a:latin typeface="Calibri" panose="020F0502020204030204" pitchFamily="34" charset="0"/>
              </a:rPr>
              <a:t>15. When using an alternative assessment, be sure that it is measuring what you are hoping to gauge from the student. For example, if you have a student build a boat out of foil to demonstrate an understanding of buoyancy, they may still understand the concept/(buoyancy), but struggle at building model boats. </a:t>
            </a:r>
            <a:endParaRPr lang="en-AU" sz="2000" b="0" i="0" u="none" strike="noStrike" baseline="0"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4605230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9957" y="491374"/>
            <a:ext cx="10087088" cy="4770537"/>
          </a:xfrm>
          <a:prstGeom prst="rect">
            <a:avLst/>
          </a:prstGeom>
        </p:spPr>
        <p:txBody>
          <a:bodyPr wrap="square">
            <a:spAutoFit/>
          </a:bodyPr>
          <a:lstStyle/>
          <a:p>
            <a:r>
              <a:rPr lang="en-AU" sz="2400" b="1" i="0" u="none" strike="noStrike" baseline="0" dirty="0" smtClean="0">
                <a:solidFill>
                  <a:srgbClr val="FF0000"/>
                </a:solidFill>
                <a:latin typeface="Calibri" panose="020F0502020204030204" pitchFamily="34" charset="0"/>
              </a:rPr>
              <a:t>Don'ts: </a:t>
            </a:r>
            <a:endParaRPr lang="en-AU" sz="2400" b="0" i="0" u="none" strike="noStrike" baseline="0" dirty="0" smtClean="0">
              <a:solidFill>
                <a:srgbClr val="FF0000"/>
              </a:solidFill>
              <a:latin typeface="Calibri" panose="020F0502020204030204" pitchFamily="34" charset="0"/>
            </a:endParaRPr>
          </a:p>
          <a:p>
            <a:r>
              <a:rPr lang="en-AU" sz="2000" b="0" i="0" u="none" strike="noStrike" baseline="0" dirty="0" smtClean="0">
                <a:solidFill>
                  <a:srgbClr val="000000"/>
                </a:solidFill>
                <a:latin typeface="Calibri" panose="020F0502020204030204" pitchFamily="34" charset="0"/>
              </a:rPr>
              <a:t>1. Do not jump too quickly to one hypothesis about student thinking processes or reasoning. Prematurely focusing on one hypothesis about what a student may be thinking can cause you to be unaware of competing hypotheses that may provide a better explanation (Brown &amp; Burton, 1978). </a:t>
            </a:r>
          </a:p>
          <a:p>
            <a:r>
              <a:rPr lang="en-AU" sz="2000" b="0" i="0" u="none" strike="noStrike" baseline="0" dirty="0" smtClean="0">
                <a:solidFill>
                  <a:srgbClr val="000000"/>
                </a:solidFill>
                <a:latin typeface="Calibri" panose="020F0502020204030204" pitchFamily="34" charset="0"/>
              </a:rPr>
              <a:t>2. Do not stick with or lock onto only one type of response </a:t>
            </a:r>
            <a:r>
              <a:rPr lang="en-AU" sz="2000" b="0" i="0" u="none" strike="noStrike" baseline="0" dirty="0" err="1" smtClean="0">
                <a:solidFill>
                  <a:srgbClr val="000000"/>
                </a:solidFill>
                <a:latin typeface="Calibri" panose="020F0502020204030204" pitchFamily="34" charset="0"/>
              </a:rPr>
              <a:t>behavior</a:t>
            </a:r>
            <a:r>
              <a:rPr lang="en-AU" sz="2000" b="0" i="0" u="none" strike="noStrike" baseline="0" dirty="0" smtClean="0">
                <a:solidFill>
                  <a:srgbClr val="000000"/>
                </a:solidFill>
                <a:latin typeface="Calibri" panose="020F0502020204030204" pitchFamily="34" charset="0"/>
              </a:rPr>
              <a:t> a student may display. Vary problem features to determine whether the same response </a:t>
            </a:r>
            <a:r>
              <a:rPr lang="en-AU" sz="2000" b="0" i="0" u="none" strike="noStrike" baseline="0" dirty="0" err="1" smtClean="0">
                <a:solidFill>
                  <a:srgbClr val="000000"/>
                </a:solidFill>
                <a:latin typeface="Calibri" panose="020F0502020204030204" pitchFamily="34" charset="0"/>
              </a:rPr>
              <a:t>behavior</a:t>
            </a:r>
            <a:r>
              <a:rPr lang="en-AU" sz="2000" b="0" i="0" u="none" strike="noStrike" baseline="0" dirty="0" smtClean="0">
                <a:solidFill>
                  <a:srgbClr val="000000"/>
                </a:solidFill>
                <a:latin typeface="Calibri" panose="020F0502020204030204" pitchFamily="34" charset="0"/>
              </a:rPr>
              <a:t> is displayed under different problem conditions. </a:t>
            </a:r>
          </a:p>
          <a:p>
            <a:r>
              <a:rPr lang="en-AU" sz="2000" b="0" i="0" u="none" strike="noStrike" baseline="0" dirty="0" smtClean="0">
                <a:solidFill>
                  <a:srgbClr val="000000"/>
                </a:solidFill>
                <a:latin typeface="Calibri" panose="020F0502020204030204" pitchFamily="34" charset="0"/>
              </a:rPr>
              <a:t>3. Do not make a diagnosis about students' logic, reasoning or thinking processes on the basis of their performance on one problem or one kind of problem. </a:t>
            </a:r>
          </a:p>
          <a:p>
            <a:r>
              <a:rPr lang="en-AU" sz="2000" b="0" i="0" u="none" strike="noStrike" baseline="0" dirty="0" smtClean="0">
                <a:solidFill>
                  <a:srgbClr val="000000"/>
                </a:solidFill>
                <a:latin typeface="Calibri" panose="020F0502020204030204" pitchFamily="34" charset="0"/>
              </a:rPr>
              <a:t>4. When probing students' understanding, try to avoid asking only general, open-ended questions. And don't stop probing after asking one question. Follow-up questions can reveal the source of a misconception, or an error in reasoning or strategy selection. Follow-up questions are also important when a student gives the right answer. Remember that faulty thinking can occasionally lead to correct answers. </a:t>
            </a:r>
            <a:endParaRPr lang="en-AU" sz="2000" b="0" i="0" u="none" strike="noStrike" baseline="0" dirty="0" smtClean="0">
              <a:solidFill>
                <a:srgbClr val="000000"/>
              </a:solidFill>
              <a:latin typeface="Calibri" panose="020F0502020204030204" pitchFamily="34" charset="0"/>
            </a:endParaRPr>
          </a:p>
        </p:txBody>
      </p:sp>
      <p:sp>
        <p:nvSpPr>
          <p:cNvPr id="3" name="Rectangle 2"/>
          <p:cNvSpPr/>
          <p:nvPr/>
        </p:nvSpPr>
        <p:spPr>
          <a:xfrm>
            <a:off x="1229956" y="4817069"/>
            <a:ext cx="9914965" cy="1631216"/>
          </a:xfrm>
          <a:prstGeom prst="rect">
            <a:avLst/>
          </a:prstGeom>
        </p:spPr>
        <p:txBody>
          <a:bodyPr wrap="square">
            <a:spAutoFit/>
          </a:bodyPr>
          <a:lstStyle/>
          <a:p>
            <a:endParaRPr lang="en-AU" sz="2000" b="0" i="0" u="none" strike="noStrike" baseline="0" dirty="0" smtClean="0">
              <a:solidFill>
                <a:srgbClr val="000000"/>
              </a:solidFill>
              <a:latin typeface="Calibri" panose="020F0502020204030204" pitchFamily="34" charset="0"/>
            </a:endParaRPr>
          </a:p>
          <a:p>
            <a:r>
              <a:rPr lang="en-AU" sz="2000" b="0" i="0" u="none" strike="noStrike" baseline="0" dirty="0" smtClean="0">
                <a:solidFill>
                  <a:srgbClr val="000000"/>
                </a:solidFill>
                <a:latin typeface="Calibri" panose="020F0502020204030204" pitchFamily="34" charset="0"/>
              </a:rPr>
              <a:t>5. Do not offer unmerited praise for students who are underperforming due to low initial ability at a task. Though your intention may be noble, this can lower the instinctive expectations of these students if they believe you only feel they can do minimal work (Rattan, Good, &amp; </a:t>
            </a:r>
            <a:r>
              <a:rPr lang="en-AU" sz="2000" b="0" i="0" u="none" strike="noStrike" baseline="0" dirty="0" err="1" smtClean="0">
                <a:solidFill>
                  <a:srgbClr val="000000"/>
                </a:solidFill>
                <a:latin typeface="Calibri" panose="020F0502020204030204" pitchFamily="34" charset="0"/>
              </a:rPr>
              <a:t>Dweck</a:t>
            </a:r>
            <a:r>
              <a:rPr lang="en-AU" sz="2000" b="0" i="0" u="none" strike="noStrike" baseline="0" dirty="0" smtClean="0">
                <a:solidFill>
                  <a:srgbClr val="000000"/>
                </a:solidFill>
                <a:latin typeface="Calibri" panose="020F0502020204030204" pitchFamily="34" charset="0"/>
              </a:rPr>
              <a:t>, 2012). </a:t>
            </a:r>
            <a:endParaRPr lang="en-AU" sz="2000" b="0" i="0" u="none" strike="noStrike" baseline="0"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20897812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1017" y="429008"/>
            <a:ext cx="10033298" cy="2000548"/>
          </a:xfrm>
          <a:prstGeom prst="rect">
            <a:avLst/>
          </a:prstGeom>
        </p:spPr>
        <p:txBody>
          <a:bodyPr wrap="square">
            <a:spAutoFit/>
          </a:bodyPr>
          <a:lstStyle/>
          <a:p>
            <a:r>
              <a:rPr lang="en-AU" sz="2400" b="1" i="0" u="none" strike="noStrike" baseline="0" dirty="0" smtClean="0">
                <a:solidFill>
                  <a:srgbClr val="FF0000"/>
                </a:solidFill>
                <a:latin typeface="Calibri" panose="020F0502020204030204" pitchFamily="34" charset="0"/>
              </a:rPr>
              <a:t>How to use information gathered from pre-instruction quizzes </a:t>
            </a:r>
            <a:endParaRPr lang="en-AU" sz="2400" b="0" i="0" u="none" strike="noStrike" baseline="0" dirty="0" smtClean="0">
              <a:solidFill>
                <a:srgbClr val="FF0000"/>
              </a:solidFill>
              <a:latin typeface="Calibri" panose="020F0502020204030204" pitchFamily="34" charset="0"/>
            </a:endParaRPr>
          </a:p>
          <a:p>
            <a:r>
              <a:rPr lang="en-AU" sz="2000" b="0" i="0" u="none" strike="noStrike" baseline="0" dirty="0" err="1" smtClean="0">
                <a:solidFill>
                  <a:srgbClr val="000000"/>
                </a:solidFill>
                <a:latin typeface="Calibri" panose="020F0502020204030204" pitchFamily="34" charset="0"/>
              </a:rPr>
              <a:t>Analyzing</a:t>
            </a:r>
            <a:r>
              <a:rPr lang="en-AU" sz="2000" b="0" i="0" u="none" strike="noStrike" baseline="0" dirty="0" smtClean="0">
                <a:solidFill>
                  <a:srgbClr val="000000"/>
                </a:solidFill>
                <a:latin typeface="Calibri" panose="020F0502020204030204" pitchFamily="34" charset="0"/>
              </a:rPr>
              <a:t> responses to </a:t>
            </a:r>
            <a:r>
              <a:rPr lang="en-AU" sz="2000" b="0" i="0" u="none" strike="noStrike" baseline="0" dirty="0" err="1" smtClean="0">
                <a:solidFill>
                  <a:srgbClr val="000000"/>
                </a:solidFill>
                <a:latin typeface="Calibri" panose="020F0502020204030204" pitchFamily="34" charset="0"/>
              </a:rPr>
              <a:t>pretest</a:t>
            </a:r>
            <a:r>
              <a:rPr lang="en-AU" sz="2000" b="0" i="0" u="none" strike="noStrike" baseline="0" dirty="0" smtClean="0">
                <a:solidFill>
                  <a:srgbClr val="000000"/>
                </a:solidFill>
                <a:latin typeface="Calibri" panose="020F0502020204030204" pitchFamily="34" charset="0"/>
              </a:rPr>
              <a:t> questions can provide you with a good understanding of what your students are thinking: </a:t>
            </a:r>
          </a:p>
          <a:p>
            <a:r>
              <a:rPr lang="en-AU" sz="2000" b="0" i="0" u="none" strike="noStrike" baseline="0" dirty="0" smtClean="0">
                <a:solidFill>
                  <a:srgbClr val="000000"/>
                </a:solidFill>
                <a:latin typeface="Calibri" panose="020F0502020204030204" pitchFamily="34" charset="0"/>
              </a:rPr>
              <a:t> </a:t>
            </a:r>
            <a:r>
              <a:rPr lang="en-AU" sz="2000" b="0" i="0" u="none" strike="noStrike" baseline="0" dirty="0" err="1" smtClean="0">
                <a:solidFill>
                  <a:srgbClr val="000000"/>
                </a:solidFill>
                <a:latin typeface="Calibri" panose="020F0502020204030204" pitchFamily="34" charset="0"/>
              </a:rPr>
              <a:t>Analyze</a:t>
            </a:r>
            <a:r>
              <a:rPr lang="en-AU" sz="2000" b="0" i="0" u="none" strike="noStrike" baseline="0" dirty="0" smtClean="0">
                <a:solidFill>
                  <a:srgbClr val="000000"/>
                </a:solidFill>
                <a:latin typeface="Calibri" panose="020F0502020204030204" pitchFamily="34" charset="0"/>
              </a:rPr>
              <a:t> correct responses. </a:t>
            </a:r>
          </a:p>
          <a:p>
            <a:r>
              <a:rPr lang="en-AU" sz="2000" b="0" i="0" u="none" strike="noStrike" baseline="0" dirty="0" smtClean="0">
                <a:solidFill>
                  <a:srgbClr val="000000"/>
                </a:solidFill>
                <a:latin typeface="Calibri" panose="020F0502020204030204" pitchFamily="34" charset="0"/>
              </a:rPr>
              <a:t> </a:t>
            </a:r>
            <a:r>
              <a:rPr lang="en-AU" sz="2000" b="0" i="0" u="none" strike="noStrike" baseline="0" dirty="0" err="1" smtClean="0">
                <a:solidFill>
                  <a:srgbClr val="000000"/>
                </a:solidFill>
                <a:latin typeface="Calibri" panose="020F0502020204030204" pitchFamily="34" charset="0"/>
              </a:rPr>
              <a:t>Analyze</a:t>
            </a:r>
            <a:r>
              <a:rPr lang="en-AU" sz="2000" b="0" i="0" u="none" strike="noStrike" baseline="0" dirty="0" smtClean="0">
                <a:solidFill>
                  <a:srgbClr val="000000"/>
                </a:solidFill>
                <a:latin typeface="Calibri" panose="020F0502020204030204" pitchFamily="34" charset="0"/>
              </a:rPr>
              <a:t> errors by looking for patterns. Patterns can reveal the thinking (or rules) that students use that lead them to their mistakes. </a:t>
            </a:r>
            <a:endParaRPr lang="en-AU" sz="2000" b="0" i="0" u="none" strike="noStrike" baseline="0"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2192164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7379" y="592764"/>
            <a:ext cx="10409816" cy="4524315"/>
          </a:xfrm>
          <a:prstGeom prst="rect">
            <a:avLst/>
          </a:prstGeom>
        </p:spPr>
        <p:txBody>
          <a:bodyPr wrap="square">
            <a:spAutoFit/>
          </a:bodyPr>
          <a:lstStyle/>
          <a:p>
            <a:r>
              <a:rPr lang="en-AU" sz="2400" b="0" i="1" u="none" strike="noStrike" baseline="0" dirty="0" smtClean="0">
                <a:latin typeface="ArialNarrow-Italic"/>
              </a:rPr>
              <a:t>Topics and sub-topics</a:t>
            </a:r>
          </a:p>
          <a:p>
            <a:r>
              <a:rPr lang="en-AU" sz="2400" b="0" i="0" u="none" strike="noStrike" baseline="0" dirty="0" smtClean="0">
                <a:latin typeface="Symbol" panose="05050102010706020507" pitchFamily="18" charset="2"/>
              </a:rPr>
              <a:t>• </a:t>
            </a:r>
            <a:r>
              <a:rPr lang="en-AU" sz="2400" b="0" i="0" u="none" strike="noStrike" baseline="0" dirty="0" smtClean="0">
                <a:latin typeface="ArialNarrow"/>
              </a:rPr>
              <a:t>Demands of inclusive practice.</a:t>
            </a:r>
          </a:p>
          <a:p>
            <a:r>
              <a:rPr lang="en-AU" sz="2400" b="0" i="0" u="none" strike="noStrike" baseline="0" dirty="0" smtClean="0">
                <a:latin typeface="Symbol" panose="05050102010706020507" pitchFamily="18" charset="2"/>
              </a:rPr>
              <a:t>• </a:t>
            </a:r>
            <a:r>
              <a:rPr lang="en-AU" sz="2400" b="0" i="0" u="none" strike="noStrike" baseline="0" dirty="0" smtClean="0">
                <a:latin typeface="ArialNarrow"/>
              </a:rPr>
              <a:t>Importance of effective teaching for struggling learners.</a:t>
            </a:r>
          </a:p>
          <a:p>
            <a:r>
              <a:rPr lang="en-AU" sz="2400" b="0" i="0" u="none" strike="noStrike" baseline="0" dirty="0" smtClean="0">
                <a:latin typeface="Symbol" panose="05050102010706020507" pitchFamily="18" charset="2"/>
              </a:rPr>
              <a:t>• </a:t>
            </a:r>
            <a:r>
              <a:rPr lang="en-AU" sz="2400" b="0" i="0" u="none" strike="noStrike" baseline="0" dirty="0" smtClean="0">
                <a:latin typeface="ArialNarrow"/>
              </a:rPr>
              <a:t>What skills do I need/need to impart if I am to be effective, efficient and satisfied?</a:t>
            </a:r>
          </a:p>
          <a:p>
            <a:r>
              <a:rPr lang="en-AU" sz="2400" b="0" i="1" u="none" strike="noStrike" baseline="0" dirty="0" smtClean="0">
                <a:latin typeface="ArialNarrow-Italic"/>
              </a:rPr>
              <a:t>Related background knowledge</a:t>
            </a:r>
          </a:p>
          <a:p>
            <a:r>
              <a:rPr lang="en-AU" sz="2400" b="0" i="0" u="none" strike="noStrike" baseline="0" dirty="0" smtClean="0">
                <a:latin typeface="ArialNarrow"/>
              </a:rPr>
              <a:t>Your personal experience as an educator provides you with relevant background.</a:t>
            </a:r>
          </a:p>
          <a:p>
            <a:r>
              <a:rPr lang="en-AU" sz="2400" b="0" i="1" u="none" strike="noStrike" baseline="0" dirty="0" smtClean="0">
                <a:latin typeface="ArialNarrow-Italic"/>
              </a:rPr>
              <a:t>Concepts to be learned</a:t>
            </a:r>
          </a:p>
          <a:p>
            <a:r>
              <a:rPr lang="en-AU" sz="2400" b="0" i="0" u="none" strike="noStrike" baseline="0" dirty="0" smtClean="0">
                <a:latin typeface="Symbol" panose="05050102010706020507" pitchFamily="18" charset="2"/>
              </a:rPr>
              <a:t>• </a:t>
            </a:r>
            <a:r>
              <a:rPr lang="en-AU" sz="2400" b="0" i="0" u="none" strike="noStrike" baseline="0" dirty="0" smtClean="0">
                <a:latin typeface="ArialNarrow"/>
              </a:rPr>
              <a:t>The balance of challenges and skills = ‘flow’.</a:t>
            </a:r>
          </a:p>
          <a:p>
            <a:r>
              <a:rPr lang="en-AU" sz="2400" b="0" i="0" u="none" strike="noStrike" baseline="0" dirty="0" smtClean="0">
                <a:latin typeface="Symbol" panose="05050102010706020507" pitchFamily="18" charset="2"/>
              </a:rPr>
              <a:t>• </a:t>
            </a:r>
            <a:r>
              <a:rPr lang="en-AU" sz="2400" b="0" i="0" u="none" strike="noStrike" baseline="0" dirty="0" smtClean="0">
                <a:latin typeface="ArialNarrow"/>
              </a:rPr>
              <a:t>Personal sustainability at work.</a:t>
            </a:r>
          </a:p>
          <a:p>
            <a:r>
              <a:rPr lang="en-AU" sz="2400" b="0" i="1" u="none" strike="noStrike" baseline="0" dirty="0" smtClean="0">
                <a:latin typeface="ArialNarrow-Italic"/>
              </a:rPr>
              <a:t>Reasons for learning the information</a:t>
            </a:r>
          </a:p>
        </p:txBody>
      </p:sp>
    </p:spTree>
    <p:extLst>
      <p:ext uri="{BB962C8B-B14F-4D97-AF65-F5344CB8AC3E}">
        <p14:creationId xmlns:p14="http://schemas.microsoft.com/office/powerpoint/2010/main" val="3340066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9801" y="797117"/>
            <a:ext cx="10969215" cy="4801314"/>
          </a:xfrm>
          <a:prstGeom prst="rect">
            <a:avLst/>
          </a:prstGeom>
        </p:spPr>
        <p:txBody>
          <a:bodyPr wrap="square">
            <a:spAutoFit/>
          </a:bodyPr>
          <a:lstStyle/>
          <a:p>
            <a:r>
              <a:rPr lang="en-AU" b="0" i="0" u="none" strike="noStrike" baseline="0" dirty="0" smtClean="0">
                <a:solidFill>
                  <a:srgbClr val="000000"/>
                </a:solidFill>
                <a:latin typeface="Calibri" panose="020F0502020204030204" pitchFamily="34" charset="0"/>
              </a:rPr>
              <a:t>Information on student strategies can be gleaned in several ways: </a:t>
            </a:r>
          </a:p>
          <a:p>
            <a:r>
              <a:rPr lang="en-AU" sz="1400" b="0" i="0" u="none" strike="noStrike" baseline="0" dirty="0" smtClean="0">
                <a:solidFill>
                  <a:srgbClr val="000000"/>
                </a:solidFill>
                <a:latin typeface="Calibri" panose="020F0502020204030204" pitchFamily="34" charset="0"/>
              </a:rPr>
              <a:t> </a:t>
            </a:r>
            <a:r>
              <a:rPr lang="en-AU" b="0" i="0" u="none" strike="noStrike" baseline="0" dirty="0" smtClean="0">
                <a:solidFill>
                  <a:srgbClr val="000000"/>
                </a:solidFill>
                <a:latin typeface="Calibri" panose="020F0502020204030204" pitchFamily="34" charset="0"/>
              </a:rPr>
              <a:t>Use students’ own verbal self reports. </a:t>
            </a:r>
          </a:p>
          <a:p>
            <a:r>
              <a:rPr lang="en-AU" sz="1400" b="0" i="0" u="none" strike="noStrike" baseline="0" dirty="0" smtClean="0">
                <a:solidFill>
                  <a:srgbClr val="000000"/>
                </a:solidFill>
                <a:latin typeface="Calibri" panose="020F0502020204030204" pitchFamily="34" charset="0"/>
              </a:rPr>
              <a:t> </a:t>
            </a:r>
            <a:r>
              <a:rPr lang="en-AU" b="0" i="0" u="none" strike="noStrike" baseline="0" dirty="0" err="1" smtClean="0">
                <a:solidFill>
                  <a:srgbClr val="000000"/>
                </a:solidFill>
                <a:latin typeface="Calibri" panose="020F0502020204030204" pitchFamily="34" charset="0"/>
              </a:rPr>
              <a:t>Analyze</a:t>
            </a:r>
            <a:r>
              <a:rPr lang="en-AU" b="0" i="0" u="none" strike="noStrike" baseline="0" dirty="0" smtClean="0">
                <a:solidFill>
                  <a:srgbClr val="000000"/>
                </a:solidFill>
                <a:latin typeface="Calibri" panose="020F0502020204030204" pitchFamily="34" charset="0"/>
              </a:rPr>
              <a:t> students’ overt </a:t>
            </a:r>
            <a:r>
              <a:rPr lang="en-AU" b="0" i="0" u="none" strike="noStrike" baseline="0" dirty="0" err="1" smtClean="0">
                <a:solidFill>
                  <a:srgbClr val="000000"/>
                </a:solidFill>
                <a:latin typeface="Calibri" panose="020F0502020204030204" pitchFamily="34" charset="0"/>
              </a:rPr>
              <a:t>behavior</a:t>
            </a:r>
            <a:r>
              <a:rPr lang="en-AU" b="0" i="0" u="none" strike="noStrike" baseline="0" dirty="0" smtClean="0">
                <a:solidFill>
                  <a:srgbClr val="000000"/>
                </a:solidFill>
                <a:latin typeface="Calibri" panose="020F0502020204030204" pitchFamily="34" charset="0"/>
              </a:rPr>
              <a:t>, such as their written work (</a:t>
            </a:r>
            <a:r>
              <a:rPr lang="en-AU" b="0" i="0" u="none" strike="noStrike" baseline="0" dirty="0" err="1" smtClean="0">
                <a:solidFill>
                  <a:srgbClr val="000000"/>
                </a:solidFill>
                <a:latin typeface="Calibri" panose="020F0502020204030204" pitchFamily="34" charset="0"/>
              </a:rPr>
              <a:t>Rittle</a:t>
            </a:r>
            <a:r>
              <a:rPr lang="en-AU" b="0" i="0" u="none" strike="noStrike" baseline="0" dirty="0" smtClean="0">
                <a:solidFill>
                  <a:srgbClr val="000000"/>
                </a:solidFill>
                <a:latin typeface="Calibri" panose="020F0502020204030204" pitchFamily="34" charset="0"/>
              </a:rPr>
              <a:t>-Johnson &amp; </a:t>
            </a:r>
            <a:r>
              <a:rPr lang="en-AU" b="0" i="0" u="none" strike="noStrike" baseline="0" dirty="0" err="1" smtClean="0">
                <a:solidFill>
                  <a:srgbClr val="000000"/>
                </a:solidFill>
                <a:latin typeface="Calibri" panose="020F0502020204030204" pitchFamily="34" charset="0"/>
              </a:rPr>
              <a:t>Koedinger</a:t>
            </a:r>
            <a:r>
              <a:rPr lang="en-AU" b="0" i="0" u="none" strike="noStrike" baseline="0" dirty="0" smtClean="0">
                <a:solidFill>
                  <a:srgbClr val="000000"/>
                </a:solidFill>
                <a:latin typeface="Calibri" panose="020F0502020204030204" pitchFamily="34" charset="0"/>
              </a:rPr>
              <a:t>, 2005; </a:t>
            </a:r>
            <a:r>
              <a:rPr lang="en-AU" b="0" i="0" u="none" strike="noStrike" baseline="0" dirty="0" err="1" smtClean="0">
                <a:solidFill>
                  <a:srgbClr val="000000"/>
                </a:solidFill>
                <a:latin typeface="Calibri" panose="020F0502020204030204" pitchFamily="34" charset="0"/>
              </a:rPr>
              <a:t>Rittle</a:t>
            </a:r>
            <a:r>
              <a:rPr lang="en-AU" b="0" i="0" u="none" strike="noStrike" baseline="0" dirty="0" smtClean="0">
                <a:solidFill>
                  <a:srgbClr val="000000"/>
                </a:solidFill>
                <a:latin typeface="Calibri" panose="020F0502020204030204" pitchFamily="34" charset="0"/>
              </a:rPr>
              <a:t>-Johnson &amp; </a:t>
            </a:r>
            <a:r>
              <a:rPr lang="en-AU" b="0" i="0" u="none" strike="noStrike" baseline="0" dirty="0" err="1" smtClean="0">
                <a:solidFill>
                  <a:srgbClr val="000000"/>
                </a:solidFill>
                <a:latin typeface="Calibri" panose="020F0502020204030204" pitchFamily="34" charset="0"/>
              </a:rPr>
              <a:t>Siegler</a:t>
            </a:r>
            <a:r>
              <a:rPr lang="en-AU" b="0" i="0" u="none" strike="noStrike" baseline="0" dirty="0" smtClean="0">
                <a:solidFill>
                  <a:srgbClr val="000000"/>
                </a:solidFill>
                <a:latin typeface="Calibri" panose="020F0502020204030204" pitchFamily="34" charset="0"/>
              </a:rPr>
              <a:t>, 1999) and journal writing (</a:t>
            </a:r>
            <a:r>
              <a:rPr lang="en-AU" b="0" i="0" u="none" strike="noStrike" baseline="0" dirty="0" err="1" smtClean="0">
                <a:solidFill>
                  <a:srgbClr val="000000"/>
                </a:solidFill>
                <a:latin typeface="Calibri" panose="020F0502020204030204" pitchFamily="34" charset="0"/>
              </a:rPr>
              <a:t>Vacc</a:t>
            </a:r>
            <a:r>
              <a:rPr lang="en-AU" b="0" i="0" u="none" strike="noStrike" baseline="0" dirty="0" smtClean="0">
                <a:solidFill>
                  <a:srgbClr val="000000"/>
                </a:solidFill>
                <a:latin typeface="Calibri" panose="020F0502020204030204" pitchFamily="34" charset="0"/>
              </a:rPr>
              <a:t> &amp; Bright, 1999). </a:t>
            </a:r>
          </a:p>
          <a:p>
            <a:r>
              <a:rPr lang="en-AU" sz="1400" b="0" i="0" u="none" strike="noStrike" baseline="0" dirty="0" smtClean="0">
                <a:solidFill>
                  <a:srgbClr val="000000"/>
                </a:solidFill>
                <a:latin typeface="Calibri" panose="020F0502020204030204" pitchFamily="34" charset="0"/>
              </a:rPr>
              <a:t> </a:t>
            </a:r>
            <a:r>
              <a:rPr lang="en-AU" b="0" i="0" u="none" strike="noStrike" baseline="0" dirty="0" smtClean="0">
                <a:solidFill>
                  <a:srgbClr val="000000"/>
                </a:solidFill>
                <a:latin typeface="Calibri" panose="020F0502020204030204" pitchFamily="34" charset="0"/>
              </a:rPr>
              <a:t>Ask questions — there is a relationship between good teacher questioning skills and student thinking (Moyer &amp; </a:t>
            </a:r>
            <a:r>
              <a:rPr lang="en-AU" b="0" i="0" u="none" strike="noStrike" baseline="0" dirty="0" err="1" smtClean="0">
                <a:solidFill>
                  <a:srgbClr val="000000"/>
                </a:solidFill>
                <a:latin typeface="Calibri" panose="020F0502020204030204" pitchFamily="34" charset="0"/>
              </a:rPr>
              <a:t>Milewicz</a:t>
            </a:r>
            <a:r>
              <a:rPr lang="en-AU" b="0" i="0" u="none" strike="noStrike" baseline="0" dirty="0" smtClean="0">
                <a:solidFill>
                  <a:srgbClr val="000000"/>
                </a:solidFill>
                <a:latin typeface="Calibri" panose="020F0502020204030204" pitchFamily="34" charset="0"/>
              </a:rPr>
              <a:t>, 2002). Good questioning is a skill. When the purpose of questioning is making informed instructional decisions, teachers should interpret students’ responses to determine what students know, rather than whether or not their answers match the expected responses (</a:t>
            </a:r>
            <a:r>
              <a:rPr lang="en-AU" b="0" i="0" u="none" strike="noStrike" baseline="0" dirty="0" err="1" smtClean="0">
                <a:solidFill>
                  <a:srgbClr val="000000"/>
                </a:solidFill>
                <a:latin typeface="Calibri" panose="020F0502020204030204" pitchFamily="34" charset="0"/>
              </a:rPr>
              <a:t>Vacc</a:t>
            </a:r>
            <a:r>
              <a:rPr lang="en-AU" b="0" i="0" u="none" strike="noStrike" baseline="0" dirty="0" smtClean="0">
                <a:solidFill>
                  <a:srgbClr val="000000"/>
                </a:solidFill>
                <a:latin typeface="Calibri" panose="020F0502020204030204" pitchFamily="34" charset="0"/>
              </a:rPr>
              <a:t> &amp; Bright, 1999). Data show that pre-service teachers may not be using competent questioning techniques (Moyer &amp; </a:t>
            </a:r>
            <a:r>
              <a:rPr lang="en-AU" b="0" i="0" u="none" strike="noStrike" baseline="0" dirty="0" err="1" smtClean="0">
                <a:solidFill>
                  <a:srgbClr val="000000"/>
                </a:solidFill>
                <a:latin typeface="Calibri" panose="020F0502020204030204" pitchFamily="34" charset="0"/>
              </a:rPr>
              <a:t>Milewicz</a:t>
            </a:r>
            <a:r>
              <a:rPr lang="en-AU" b="0" i="0" u="none" strike="noStrike" baseline="0" dirty="0" smtClean="0">
                <a:solidFill>
                  <a:srgbClr val="000000"/>
                </a:solidFill>
                <a:latin typeface="Calibri" panose="020F0502020204030204" pitchFamily="34" charset="0"/>
              </a:rPr>
              <a:t>, 2002; Ralph, 1999a, 1999b). Moreover, even in-service teachers may rely too heavily on recall-level questions (Morrison &amp; Lederman, 2003). </a:t>
            </a:r>
          </a:p>
          <a:p>
            <a:r>
              <a:rPr lang="en-AU" sz="1400" b="0" i="0" u="none" strike="noStrike" baseline="0" dirty="0" smtClean="0">
                <a:solidFill>
                  <a:srgbClr val="000000"/>
                </a:solidFill>
                <a:latin typeface="Calibri" panose="020F0502020204030204" pitchFamily="34" charset="0"/>
              </a:rPr>
              <a:t> </a:t>
            </a:r>
            <a:r>
              <a:rPr lang="en-AU" b="0" i="0" u="none" strike="noStrike" baseline="0" dirty="0" smtClean="0">
                <a:solidFill>
                  <a:srgbClr val="000000"/>
                </a:solidFill>
                <a:latin typeface="Calibri" panose="020F0502020204030204" pitchFamily="34" charset="0"/>
              </a:rPr>
              <a:t>students about the problems they solve to determine </a:t>
            </a:r>
            <a:r>
              <a:rPr lang="en-AU" b="0" i="0" u="none" strike="noStrike" baseline="0" dirty="0" err="1" smtClean="0">
                <a:solidFill>
                  <a:srgbClr val="000000"/>
                </a:solidFill>
                <a:latin typeface="Calibri" panose="020F0502020204030204" pitchFamily="34" charset="0"/>
              </a:rPr>
              <a:t>Interviewhow</a:t>
            </a:r>
            <a:r>
              <a:rPr lang="en-AU" b="0" i="0" u="none" strike="noStrike" baseline="0" dirty="0" smtClean="0">
                <a:solidFill>
                  <a:srgbClr val="000000"/>
                </a:solidFill>
                <a:latin typeface="Calibri" panose="020F0502020204030204" pitchFamily="34" charset="0"/>
              </a:rPr>
              <a:t> they arrived at their answers (See Bright, 1996; Ginsburg, 1997; Ginsburg, Jacobs, &amp; Lopez, 1998, Ginsburg &amp; Pappas, 2004; Moyer &amp; </a:t>
            </a:r>
            <a:r>
              <a:rPr lang="en-AU" b="0" i="0" u="none" strike="noStrike" baseline="0" dirty="0" err="1" smtClean="0">
                <a:solidFill>
                  <a:srgbClr val="000000"/>
                </a:solidFill>
                <a:latin typeface="Calibri" panose="020F0502020204030204" pitchFamily="34" charset="0"/>
              </a:rPr>
              <a:t>Milewicz</a:t>
            </a:r>
            <a:r>
              <a:rPr lang="en-AU" b="0" i="0" u="none" strike="noStrike" baseline="0" dirty="0" smtClean="0">
                <a:solidFill>
                  <a:srgbClr val="000000"/>
                </a:solidFill>
                <a:latin typeface="Calibri" panose="020F0502020204030204" pitchFamily="34" charset="0"/>
              </a:rPr>
              <a:t>, 2002). </a:t>
            </a:r>
          </a:p>
          <a:p>
            <a:r>
              <a:rPr lang="en-AU" sz="1400" b="0" i="0" u="none" strike="noStrike" baseline="0" dirty="0" smtClean="0">
                <a:solidFill>
                  <a:srgbClr val="000000"/>
                </a:solidFill>
                <a:latin typeface="Calibri" panose="020F0502020204030204" pitchFamily="34" charset="0"/>
              </a:rPr>
              <a:t> </a:t>
            </a:r>
            <a:r>
              <a:rPr lang="en-AU" b="0" i="0" u="none" strike="noStrike" baseline="0" dirty="0" smtClean="0">
                <a:solidFill>
                  <a:srgbClr val="000000"/>
                </a:solidFill>
                <a:latin typeface="Calibri" panose="020F0502020204030204" pitchFamily="34" charset="0"/>
              </a:rPr>
              <a:t>Evaluate the probability that students may have misconceptions through measures like the Scaling Individuals and Classifying Misconceptions (SICM) model and use that feedback as a basis for tailoring instruction to their needs (Bradshaw &amp; Templin, 2014). </a:t>
            </a:r>
          </a:p>
          <a:p>
            <a:r>
              <a:rPr lang="en-AU" sz="1400" b="0" i="0" u="none" strike="noStrike" baseline="0" dirty="0" smtClean="0">
                <a:solidFill>
                  <a:srgbClr val="000000"/>
                </a:solidFill>
                <a:latin typeface="Calibri" panose="020F0502020204030204" pitchFamily="34" charset="0"/>
              </a:rPr>
              <a:t> </a:t>
            </a:r>
            <a:r>
              <a:rPr lang="en-AU" b="0" i="0" u="none" strike="noStrike" baseline="0" dirty="0" smtClean="0">
                <a:solidFill>
                  <a:srgbClr val="000000"/>
                </a:solidFill>
                <a:latin typeface="Calibri" panose="020F0502020204030204" pitchFamily="34" charset="0"/>
              </a:rPr>
              <a:t>Facilitate class discussions designed to elicit student misconceptions, challenge inaccuracies and emphasize a correct conceptual framework throughout instruction </a:t>
            </a:r>
            <a:endParaRPr lang="en-AU" b="0" i="0" u="none" strike="noStrike" baseline="0"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18829042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3138" y="298463"/>
            <a:ext cx="10259209" cy="5201424"/>
          </a:xfrm>
          <a:prstGeom prst="rect">
            <a:avLst/>
          </a:prstGeom>
        </p:spPr>
        <p:txBody>
          <a:bodyPr wrap="square">
            <a:spAutoFit/>
          </a:bodyPr>
          <a:lstStyle/>
          <a:p>
            <a:endParaRPr lang="en-AU" sz="2000" b="0" i="0" u="none" strike="noStrike" baseline="0" dirty="0" smtClean="0">
              <a:solidFill>
                <a:srgbClr val="000000"/>
              </a:solidFill>
              <a:latin typeface="Symbol" panose="05050102010706020507" pitchFamily="18" charset="2"/>
            </a:endParaRPr>
          </a:p>
          <a:p>
            <a:r>
              <a:rPr lang="en-AU" sz="2400" b="0" i="0" u="none" strike="noStrike" baseline="0" dirty="0" smtClean="0">
                <a:solidFill>
                  <a:srgbClr val="FF0000"/>
                </a:solidFill>
                <a:latin typeface="Symbol" panose="05050102010706020507" pitchFamily="18" charset="2"/>
              </a:rPr>
              <a:t> </a:t>
            </a:r>
            <a:r>
              <a:rPr lang="en-AU" sz="2400" b="0" i="0" u="none" strike="noStrike" baseline="0" dirty="0" smtClean="0">
                <a:solidFill>
                  <a:srgbClr val="FF0000"/>
                </a:solidFill>
                <a:latin typeface="Calibri" panose="020F0502020204030204" pitchFamily="34" charset="0"/>
              </a:rPr>
              <a:t>Prepare important questions ahead of time. </a:t>
            </a:r>
          </a:p>
          <a:p>
            <a:r>
              <a:rPr lang="en-AU" sz="2400" b="0" i="0" u="none" strike="noStrike" baseline="0" dirty="0" smtClean="0">
                <a:solidFill>
                  <a:srgbClr val="FF0000"/>
                </a:solidFill>
                <a:latin typeface="Calibri" panose="020F0502020204030204" pitchFamily="34" charset="0"/>
              </a:rPr>
              <a:t> Deliver questions clearly and concisely. </a:t>
            </a:r>
          </a:p>
          <a:p>
            <a:r>
              <a:rPr lang="en-AU" sz="2400" b="0" i="0" u="none" strike="noStrike" baseline="0" dirty="0" smtClean="0">
                <a:solidFill>
                  <a:srgbClr val="FF0000"/>
                </a:solidFill>
                <a:latin typeface="Calibri" panose="020F0502020204030204" pitchFamily="34" charset="0"/>
              </a:rPr>
              <a:t> Pose questions that stimulate thinking. </a:t>
            </a:r>
          </a:p>
          <a:p>
            <a:r>
              <a:rPr lang="en-AU" sz="2400" b="0" i="0" u="none" strike="noStrike" baseline="0" dirty="0" smtClean="0">
                <a:solidFill>
                  <a:srgbClr val="FF0000"/>
                </a:solidFill>
                <a:latin typeface="Calibri" panose="020F0502020204030204" pitchFamily="34" charset="0"/>
              </a:rPr>
              <a:t> Provide children with enough time to think about and prepare their answers. </a:t>
            </a:r>
          </a:p>
          <a:p>
            <a:r>
              <a:rPr lang="en-AU" sz="2400" b="0" i="0" u="none" strike="noStrike" baseline="0" dirty="0" smtClean="0">
                <a:solidFill>
                  <a:srgbClr val="FF0000"/>
                </a:solidFill>
                <a:latin typeface="Calibri" panose="020F0502020204030204" pitchFamily="34" charset="0"/>
              </a:rPr>
              <a:t> Avoid asking questions that require one-word answers. </a:t>
            </a:r>
          </a:p>
          <a:p>
            <a:r>
              <a:rPr lang="en-AU" sz="2400" b="1" i="0" u="none" strike="noStrike" baseline="0" dirty="0" smtClean="0">
                <a:solidFill>
                  <a:srgbClr val="444444"/>
                </a:solidFill>
                <a:latin typeface="Calibri" panose="020F0502020204030204" pitchFamily="34" charset="0"/>
              </a:rPr>
              <a:t>From </a:t>
            </a:r>
            <a:r>
              <a:rPr lang="en-AU" sz="2400" b="1" i="0" u="none" strike="noStrike" baseline="0" dirty="0" err="1" smtClean="0">
                <a:solidFill>
                  <a:srgbClr val="444444"/>
                </a:solidFill>
                <a:latin typeface="Calibri" panose="020F0502020204030204" pitchFamily="34" charset="0"/>
              </a:rPr>
              <a:t>Vacc</a:t>
            </a:r>
            <a:r>
              <a:rPr lang="en-AU" sz="2400" b="1" i="0" u="none" strike="noStrike" baseline="0" dirty="0" smtClean="0">
                <a:solidFill>
                  <a:srgbClr val="444444"/>
                </a:solidFill>
                <a:latin typeface="Calibri" panose="020F0502020204030204" pitchFamily="34" charset="0"/>
              </a:rPr>
              <a:t> &amp; Bright (1999) </a:t>
            </a:r>
            <a:endParaRPr lang="en-AU" sz="2400" b="0" i="0" u="none" strike="noStrike" baseline="0" dirty="0" smtClean="0">
              <a:solidFill>
                <a:srgbClr val="444444"/>
              </a:solidFill>
              <a:latin typeface="Calibri" panose="020F0502020204030204" pitchFamily="34" charset="0"/>
            </a:endParaRPr>
          </a:p>
          <a:p>
            <a:r>
              <a:rPr lang="en-AU" sz="2400" b="0" i="0" u="none" strike="noStrike" baseline="0" dirty="0" smtClean="0">
                <a:solidFill>
                  <a:srgbClr val="7030A0"/>
                </a:solidFill>
                <a:latin typeface="Calibri" panose="020F0502020204030204" pitchFamily="34" charset="0"/>
              </a:rPr>
              <a:t> Ask questions that require critical thinking (e.g., ask students to compare different solution strategies). </a:t>
            </a:r>
          </a:p>
          <a:p>
            <a:r>
              <a:rPr lang="en-AU" sz="2400" b="0" i="0" u="none" strike="noStrike" baseline="0" dirty="0" smtClean="0">
                <a:solidFill>
                  <a:srgbClr val="7030A0"/>
                </a:solidFill>
                <a:latin typeface="Calibri" panose="020F0502020204030204" pitchFamily="34" charset="0"/>
              </a:rPr>
              <a:t> Ask probing questions that refer specifically to what a student says, does or thinks in order to gain further information about students’ solution strategies (e.g., “How did you know how many nickels and how many pennies to put down?”). </a:t>
            </a:r>
          </a:p>
          <a:p>
            <a:r>
              <a:rPr lang="en-AU" sz="2400" b="0" i="0" u="none" strike="noStrike" baseline="0" dirty="0" smtClean="0">
                <a:solidFill>
                  <a:srgbClr val="7030A0"/>
                </a:solidFill>
                <a:latin typeface="Calibri" panose="020F0502020204030204" pitchFamily="34" charset="0"/>
              </a:rPr>
              <a:t> Ask </a:t>
            </a:r>
            <a:r>
              <a:rPr lang="en-AU" sz="2400" b="0" i="0" u="none" strike="noStrike" baseline="0" dirty="0" err="1" smtClean="0">
                <a:solidFill>
                  <a:srgbClr val="7030A0"/>
                </a:solidFill>
                <a:latin typeface="Calibri" panose="020F0502020204030204" pitchFamily="34" charset="0"/>
              </a:rPr>
              <a:t>followup</a:t>
            </a:r>
            <a:r>
              <a:rPr lang="en-AU" sz="2400" b="0" i="0" u="none" strike="noStrike" baseline="0" dirty="0" smtClean="0">
                <a:solidFill>
                  <a:srgbClr val="7030A0"/>
                </a:solidFill>
                <a:latin typeface="Calibri" panose="020F0502020204030204" pitchFamily="34" charset="0"/>
              </a:rPr>
              <a:t> questions for both incorrect answers and correct answers</a:t>
            </a:r>
            <a:r>
              <a:rPr lang="en-AU" sz="2400" b="0" i="0" u="none" strike="noStrike" baseline="0" dirty="0" smtClean="0">
                <a:solidFill>
                  <a:srgbClr val="000000"/>
                </a:solidFill>
                <a:latin typeface="Calibri" panose="020F0502020204030204" pitchFamily="34" charset="0"/>
              </a:rPr>
              <a:t>. </a:t>
            </a:r>
            <a:endParaRPr lang="en-AU" sz="2400" b="0" i="0" u="none" strike="noStrike" baseline="0"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10146860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2531" y="535713"/>
            <a:ext cx="10323755" cy="4154984"/>
          </a:xfrm>
          <a:prstGeom prst="rect">
            <a:avLst/>
          </a:prstGeom>
        </p:spPr>
        <p:txBody>
          <a:bodyPr wrap="square">
            <a:spAutoFit/>
          </a:bodyPr>
          <a:lstStyle/>
          <a:p>
            <a:r>
              <a:rPr lang="en-AU" sz="2400" b="1" i="0" u="none" strike="noStrike" baseline="0" dirty="0" smtClean="0">
                <a:solidFill>
                  <a:srgbClr val="444444"/>
                </a:solidFill>
                <a:latin typeface="Calibri" panose="020F0502020204030204" pitchFamily="34" charset="0"/>
              </a:rPr>
              <a:t>From Cohen, Steele, &amp; Ross (1999) </a:t>
            </a:r>
            <a:endParaRPr lang="en-AU" sz="2400" b="0" i="0" u="none" strike="noStrike" baseline="0" dirty="0" smtClean="0">
              <a:solidFill>
                <a:srgbClr val="444444"/>
              </a:solidFill>
              <a:latin typeface="Calibri" panose="020F0502020204030204" pitchFamily="34" charset="0"/>
            </a:endParaRPr>
          </a:p>
          <a:p>
            <a:r>
              <a:rPr lang="en-AU" sz="2400" b="0" i="0" u="none" strike="noStrike" baseline="0" dirty="0" smtClean="0">
                <a:solidFill>
                  <a:srgbClr val="7030A0"/>
                </a:solidFill>
                <a:latin typeface="Calibri" panose="020F0502020204030204" pitchFamily="34" charset="0"/>
              </a:rPr>
              <a:t> Follow up answers with constructive feedback that communicates high expectation that a student will be able to master the material being questioned if they do not yet understand it. </a:t>
            </a:r>
          </a:p>
          <a:p>
            <a:endParaRPr lang="en-AU" sz="2400" b="0" i="0" u="none" strike="noStrike" baseline="0" dirty="0" smtClean="0">
              <a:solidFill>
                <a:srgbClr val="000000"/>
              </a:solidFill>
              <a:latin typeface="Calibri" panose="020F0502020204030204" pitchFamily="34" charset="0"/>
            </a:endParaRPr>
          </a:p>
          <a:p>
            <a:r>
              <a:rPr lang="en-AU" sz="2400" b="0" i="0" u="none" strike="noStrike" baseline="0" dirty="0" smtClean="0">
                <a:solidFill>
                  <a:srgbClr val="000000"/>
                </a:solidFill>
                <a:latin typeface="Calibri" panose="020F0502020204030204" pitchFamily="34" charset="0"/>
              </a:rPr>
              <a:t>You might begin an interview with open-ended questions that get students to examine and justify their answers: </a:t>
            </a:r>
          </a:p>
          <a:p>
            <a:r>
              <a:rPr lang="en-AU" sz="2400" b="0" i="0" u="none" strike="noStrike" baseline="0" dirty="0" smtClean="0">
                <a:solidFill>
                  <a:srgbClr val="0070C0"/>
                </a:solidFill>
                <a:latin typeface="Calibri" panose="020F0502020204030204" pitchFamily="34" charset="0"/>
              </a:rPr>
              <a:t> How did you figure that out? </a:t>
            </a:r>
          </a:p>
          <a:p>
            <a:r>
              <a:rPr lang="en-AU" sz="2400" b="0" i="0" u="none" strike="noStrike" baseline="0" dirty="0" smtClean="0">
                <a:solidFill>
                  <a:srgbClr val="0070C0"/>
                </a:solidFill>
                <a:latin typeface="Calibri" panose="020F0502020204030204" pitchFamily="34" charset="0"/>
              </a:rPr>
              <a:t> What were you thinking when you got that answer? </a:t>
            </a:r>
          </a:p>
          <a:p>
            <a:r>
              <a:rPr lang="en-AU" sz="2400" b="0" i="0" u="none" strike="noStrike" baseline="0" dirty="0" smtClean="0">
                <a:solidFill>
                  <a:srgbClr val="0070C0"/>
                </a:solidFill>
                <a:latin typeface="Calibri" panose="020F0502020204030204" pitchFamily="34" charset="0"/>
              </a:rPr>
              <a:t> How would you explain to another student how you got your answer? </a:t>
            </a:r>
          </a:p>
          <a:p>
            <a:r>
              <a:rPr lang="en-AU" sz="2400" b="0" i="0" u="none" strike="noStrike" baseline="0" dirty="0" smtClean="0">
                <a:solidFill>
                  <a:srgbClr val="0070C0"/>
                </a:solidFill>
                <a:latin typeface="Calibri" panose="020F0502020204030204" pitchFamily="34" charset="0"/>
              </a:rPr>
              <a:t> Can you give me another example to explain what you mean? </a:t>
            </a:r>
            <a:endParaRPr lang="en-AU" sz="2400" b="0" i="0" u="none" strike="noStrike" baseline="0" dirty="0" smtClean="0">
              <a:solidFill>
                <a:srgbClr val="0070C0"/>
              </a:solidFill>
              <a:latin typeface="Calibri" panose="020F0502020204030204" pitchFamily="34" charset="0"/>
            </a:endParaRPr>
          </a:p>
        </p:txBody>
      </p:sp>
    </p:spTree>
    <p:extLst>
      <p:ext uri="{BB962C8B-B14F-4D97-AF65-F5344CB8AC3E}">
        <p14:creationId xmlns:p14="http://schemas.microsoft.com/office/powerpoint/2010/main" val="15857162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5563" y="622211"/>
            <a:ext cx="10044056" cy="4832092"/>
          </a:xfrm>
          <a:prstGeom prst="rect">
            <a:avLst/>
          </a:prstGeom>
        </p:spPr>
        <p:txBody>
          <a:bodyPr wrap="square">
            <a:spAutoFit/>
          </a:bodyPr>
          <a:lstStyle/>
          <a:p>
            <a:r>
              <a:rPr lang="en-AU" sz="2800" b="0" i="0" u="none" strike="noStrike" baseline="0" dirty="0" smtClean="0">
                <a:solidFill>
                  <a:srgbClr val="0070C0"/>
                </a:solidFill>
                <a:latin typeface="Calibri" panose="020F0502020204030204" pitchFamily="34" charset="0"/>
              </a:rPr>
              <a:t>Then move to more focused or specific questions: </a:t>
            </a:r>
          </a:p>
          <a:p>
            <a:r>
              <a:rPr lang="en-AU" sz="2800" b="0" i="0" u="none" strike="noStrike" baseline="0" dirty="0" smtClean="0">
                <a:solidFill>
                  <a:srgbClr val="C00000"/>
                </a:solidFill>
                <a:latin typeface="Calibri" panose="020F0502020204030204" pitchFamily="34" charset="0"/>
              </a:rPr>
              <a:t> What was the first thing you thought of? </a:t>
            </a:r>
          </a:p>
          <a:p>
            <a:r>
              <a:rPr lang="en-AU" sz="2800" b="0" i="0" u="none" strike="noStrike" baseline="0" dirty="0" smtClean="0">
                <a:solidFill>
                  <a:srgbClr val="C00000"/>
                </a:solidFill>
                <a:latin typeface="Calibri" panose="020F0502020204030204" pitchFamily="34" charset="0"/>
              </a:rPr>
              <a:t> What did you do next? </a:t>
            </a:r>
          </a:p>
          <a:p>
            <a:r>
              <a:rPr lang="en-AU" sz="2800" b="0" i="0" u="none" strike="noStrike" baseline="0" dirty="0" smtClean="0">
                <a:solidFill>
                  <a:srgbClr val="C00000"/>
                </a:solidFill>
                <a:latin typeface="Calibri" panose="020F0502020204030204" pitchFamily="34" charset="0"/>
              </a:rPr>
              <a:t> Did you have any pictures in your head as you worked through that part of the problem? </a:t>
            </a:r>
          </a:p>
          <a:p>
            <a:endParaRPr lang="en-AU" sz="2800" b="0" i="0" u="none" strike="noStrike" baseline="0" dirty="0" smtClean="0">
              <a:solidFill>
                <a:srgbClr val="000000"/>
              </a:solidFill>
              <a:latin typeface="Calibri" panose="020F0502020204030204" pitchFamily="34" charset="0"/>
            </a:endParaRPr>
          </a:p>
          <a:p>
            <a:r>
              <a:rPr lang="en-AU" sz="2800" b="0" i="0" u="none" strike="noStrike" baseline="0" dirty="0" smtClean="0">
                <a:solidFill>
                  <a:srgbClr val="7030A0"/>
                </a:solidFill>
                <a:latin typeface="Calibri" panose="020F0502020204030204" pitchFamily="34" charset="0"/>
              </a:rPr>
              <a:t>If students are having difficulty verbally expressing their ideas, you can also use more "</a:t>
            </a:r>
            <a:r>
              <a:rPr lang="en-AU" sz="2800" b="1" i="0" u="none" strike="noStrike" baseline="0" dirty="0" smtClean="0">
                <a:solidFill>
                  <a:srgbClr val="7030A0"/>
                </a:solidFill>
                <a:latin typeface="Calibri" panose="020F0502020204030204" pitchFamily="34" charset="0"/>
              </a:rPr>
              <a:t>recognition questions</a:t>
            </a:r>
            <a:r>
              <a:rPr lang="en-AU" sz="2800" b="0" i="0" u="none" strike="noStrike" baseline="0" dirty="0" smtClean="0">
                <a:solidFill>
                  <a:srgbClr val="7030A0"/>
                </a:solidFill>
                <a:latin typeface="Calibri" panose="020F0502020204030204" pitchFamily="34" charset="0"/>
              </a:rPr>
              <a:t>." For these questions, the student does not have to produce the content, but rather the content is put into the question and the student need only respond to it in some way. </a:t>
            </a:r>
            <a:endParaRPr lang="en-AU" sz="2800" dirty="0">
              <a:solidFill>
                <a:srgbClr val="7030A0"/>
              </a:solidFill>
            </a:endParaRPr>
          </a:p>
        </p:txBody>
      </p:sp>
    </p:spTree>
    <p:extLst>
      <p:ext uri="{BB962C8B-B14F-4D97-AF65-F5344CB8AC3E}">
        <p14:creationId xmlns:p14="http://schemas.microsoft.com/office/powerpoint/2010/main" val="3386362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4954" y="677307"/>
            <a:ext cx="10216179" cy="1200329"/>
          </a:xfrm>
          <a:prstGeom prst="rect">
            <a:avLst/>
          </a:prstGeom>
        </p:spPr>
        <p:txBody>
          <a:bodyPr wrap="square">
            <a:spAutoFit/>
          </a:bodyPr>
          <a:lstStyle/>
          <a:p>
            <a:r>
              <a:rPr lang="en-AU" sz="2400" b="0" i="0" u="none" strike="noStrike" baseline="0" dirty="0" smtClean="0">
                <a:solidFill>
                  <a:srgbClr val="7030A0"/>
                </a:solidFill>
                <a:latin typeface="Calibri" panose="020F0502020204030204" pitchFamily="34" charset="0"/>
              </a:rPr>
              <a:t>Use the probing with follow-up technique, where a variety of question types are used to further investigate the child's answers. This includes questioning both correct and incorrect responses, and use of specific questioning</a:t>
            </a:r>
            <a:r>
              <a:rPr lang="en-AU" b="0" i="0" u="none" strike="noStrike" baseline="0" dirty="0" smtClean="0">
                <a:solidFill>
                  <a:srgbClr val="000000"/>
                </a:solidFill>
                <a:latin typeface="Calibri" panose="020F0502020204030204" pitchFamily="34" charset="0"/>
              </a:rPr>
              <a:t>. </a:t>
            </a:r>
            <a:endParaRPr lang="en-AU" dirty="0"/>
          </a:p>
        </p:txBody>
      </p:sp>
      <p:sp>
        <p:nvSpPr>
          <p:cNvPr id="3" name="Rectangle 2"/>
          <p:cNvSpPr/>
          <p:nvPr/>
        </p:nvSpPr>
        <p:spPr>
          <a:xfrm>
            <a:off x="950259" y="2007683"/>
            <a:ext cx="10140874" cy="1569660"/>
          </a:xfrm>
          <a:prstGeom prst="rect">
            <a:avLst/>
          </a:prstGeom>
        </p:spPr>
        <p:txBody>
          <a:bodyPr wrap="square">
            <a:spAutoFit/>
          </a:bodyPr>
          <a:lstStyle/>
          <a:p>
            <a:r>
              <a:rPr lang="en-AU" sz="2400" b="1" i="0" u="none" strike="noStrike" baseline="0" dirty="0" smtClean="0">
                <a:solidFill>
                  <a:srgbClr val="444444"/>
                </a:solidFill>
                <a:latin typeface="Calibri" panose="020F0502020204030204" pitchFamily="34" charset="0"/>
              </a:rPr>
              <a:t>Things to avoid in a diagnostic interview (from Moyer &amp; </a:t>
            </a:r>
            <a:r>
              <a:rPr lang="en-AU" sz="2400" b="1" i="0" u="none" strike="noStrike" baseline="0" dirty="0" err="1" smtClean="0">
                <a:solidFill>
                  <a:srgbClr val="444444"/>
                </a:solidFill>
                <a:latin typeface="Calibri" panose="020F0502020204030204" pitchFamily="34" charset="0"/>
              </a:rPr>
              <a:t>Milewicz</a:t>
            </a:r>
            <a:r>
              <a:rPr lang="en-AU" sz="2400" b="1" i="0" u="none" strike="noStrike" baseline="0" dirty="0" smtClean="0">
                <a:solidFill>
                  <a:srgbClr val="444444"/>
                </a:solidFill>
                <a:latin typeface="Calibri" panose="020F0502020204030204" pitchFamily="34" charset="0"/>
              </a:rPr>
              <a:t>, 2002) </a:t>
            </a:r>
            <a:endParaRPr lang="en-AU" sz="2400" b="0" i="0" u="none" strike="noStrike" baseline="0" dirty="0" smtClean="0">
              <a:solidFill>
                <a:srgbClr val="444444"/>
              </a:solidFill>
              <a:latin typeface="Calibri" panose="020F0502020204030204" pitchFamily="34" charset="0"/>
            </a:endParaRPr>
          </a:p>
          <a:p>
            <a:r>
              <a:rPr lang="en-AU" sz="2400" b="0" i="0" u="none" strike="noStrike" baseline="0" dirty="0" smtClean="0">
                <a:solidFill>
                  <a:srgbClr val="0070C0"/>
                </a:solidFill>
                <a:latin typeface="Calibri" panose="020F0502020204030204" pitchFamily="34" charset="0"/>
              </a:rPr>
              <a:t> Avoid "check listing" in the interview. With check listing the teacher proceeds from one question to the next on the interview protocol, relying on a script and paying little attention to the student's responses </a:t>
            </a:r>
            <a:endParaRPr lang="en-AU" sz="2400" b="0" i="0" u="none" strike="noStrike" baseline="0" dirty="0" smtClean="0">
              <a:solidFill>
                <a:srgbClr val="0070C0"/>
              </a:solidFill>
              <a:latin typeface="Calibri" panose="020F0502020204030204" pitchFamily="34" charset="0"/>
            </a:endParaRPr>
          </a:p>
        </p:txBody>
      </p:sp>
      <p:sp>
        <p:nvSpPr>
          <p:cNvPr id="4" name="Rectangle 3"/>
          <p:cNvSpPr/>
          <p:nvPr/>
        </p:nvSpPr>
        <p:spPr>
          <a:xfrm>
            <a:off x="1122381" y="3367487"/>
            <a:ext cx="9807387" cy="2616101"/>
          </a:xfrm>
          <a:prstGeom prst="rect">
            <a:avLst/>
          </a:prstGeom>
        </p:spPr>
        <p:txBody>
          <a:bodyPr wrap="square">
            <a:spAutoFit/>
          </a:bodyPr>
          <a:lstStyle/>
          <a:p>
            <a:endParaRPr lang="en-AU" sz="2000" b="0" i="0" u="none" strike="noStrike" baseline="0" dirty="0" smtClean="0">
              <a:solidFill>
                <a:srgbClr val="000000"/>
              </a:solidFill>
              <a:latin typeface="Calibri" panose="020F0502020204030204" pitchFamily="34" charset="0"/>
            </a:endParaRPr>
          </a:p>
          <a:p>
            <a:r>
              <a:rPr lang="en-AU" sz="2400" b="0" i="0" u="none" strike="noStrike" baseline="0" dirty="0" smtClean="0">
                <a:solidFill>
                  <a:srgbClr val="00B050"/>
                </a:solidFill>
                <a:latin typeface="Calibri" panose="020F0502020204030204" pitchFamily="34" charset="0"/>
              </a:rPr>
              <a:t>Avoid instructing when you should be assessing. Instructing includes asking leading questions and providing hints about the answer. The use of leading questions can result in a guessing game in which the student concentrates more on figuring out what the interviewer is thinking than on explaining his/her own thinking. Instructing also means that the questioning itself is halted while the concept is retaught</a:t>
            </a:r>
            <a:r>
              <a:rPr lang="en-AU" b="0" i="0" u="none" strike="noStrike" baseline="0" dirty="0" smtClean="0">
                <a:solidFill>
                  <a:srgbClr val="000000"/>
                </a:solidFill>
                <a:latin typeface="Calibri" panose="020F0502020204030204" pitchFamily="34" charset="0"/>
              </a:rPr>
              <a:t>. </a:t>
            </a:r>
            <a:endParaRPr lang="en-AU" b="0" i="0" u="none" strike="noStrike" baseline="0"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14605120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9500" y="360704"/>
            <a:ext cx="10162391" cy="1692771"/>
          </a:xfrm>
          <a:prstGeom prst="rect">
            <a:avLst/>
          </a:prstGeom>
        </p:spPr>
        <p:txBody>
          <a:bodyPr wrap="square">
            <a:spAutoFit/>
          </a:bodyPr>
          <a:lstStyle/>
          <a:p>
            <a:endParaRPr lang="en-AU" sz="2000" b="0" i="0" u="none" strike="noStrike" baseline="0" dirty="0" smtClean="0">
              <a:solidFill>
                <a:srgbClr val="000000"/>
              </a:solidFill>
              <a:latin typeface="Calibri" panose="020F0502020204030204" pitchFamily="34" charset="0"/>
            </a:endParaRPr>
          </a:p>
          <a:p>
            <a:r>
              <a:rPr lang="en-AU" sz="2800" b="1" i="0" u="none" strike="noStrike" baseline="0" dirty="0" smtClean="0">
                <a:solidFill>
                  <a:srgbClr val="FF0000"/>
                </a:solidFill>
                <a:latin typeface="Calibri" panose="020F0502020204030204" pitchFamily="34" charset="0"/>
              </a:rPr>
              <a:t>Difficulty factors assessment </a:t>
            </a:r>
            <a:r>
              <a:rPr lang="en-AU" sz="2800" b="0" i="0" u="none" strike="noStrike" baseline="0" dirty="0" smtClean="0">
                <a:solidFill>
                  <a:srgbClr val="00B050"/>
                </a:solidFill>
                <a:latin typeface="Calibri" panose="020F0502020204030204" pitchFamily="34" charset="0"/>
              </a:rPr>
              <a:t>is a way to identify which features of a problem are either causing students difficulty or facilitating their learning </a:t>
            </a:r>
            <a:endParaRPr lang="en-AU" sz="2800" b="0" i="0" u="none" strike="noStrike" baseline="0" dirty="0" smtClean="0">
              <a:solidFill>
                <a:srgbClr val="00B050"/>
              </a:solidFill>
              <a:latin typeface="Calibri" panose="020F0502020204030204" pitchFamily="34" charset="0"/>
            </a:endParaRPr>
          </a:p>
        </p:txBody>
      </p:sp>
    </p:spTree>
    <p:extLst>
      <p:ext uri="{BB962C8B-B14F-4D97-AF65-F5344CB8AC3E}">
        <p14:creationId xmlns:p14="http://schemas.microsoft.com/office/powerpoint/2010/main" val="12848388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1166" y="631578"/>
            <a:ext cx="10474363" cy="830997"/>
          </a:xfrm>
          <a:prstGeom prst="rect">
            <a:avLst/>
          </a:prstGeom>
        </p:spPr>
        <p:txBody>
          <a:bodyPr wrap="square">
            <a:spAutoFit/>
          </a:bodyPr>
          <a:lstStyle/>
          <a:p>
            <a:r>
              <a:rPr lang="en-AU" sz="2400" b="1" i="0" u="none" strike="noStrike" baseline="0" dirty="0" smtClean="0">
                <a:solidFill>
                  <a:srgbClr val="FF0000"/>
                </a:solidFill>
                <a:latin typeface="ArialMT"/>
              </a:rPr>
              <a:t>A useful definition of the type of critical thinking you need to develop at university level is</a:t>
            </a:r>
            <a:endParaRPr lang="en-AU" sz="2400" b="1" dirty="0">
              <a:solidFill>
                <a:srgbClr val="FF0000"/>
              </a:solidFill>
            </a:endParaRPr>
          </a:p>
        </p:txBody>
      </p:sp>
      <p:sp>
        <p:nvSpPr>
          <p:cNvPr id="3" name="Rectangle 2"/>
          <p:cNvSpPr/>
          <p:nvPr/>
        </p:nvSpPr>
        <p:spPr>
          <a:xfrm>
            <a:off x="821166" y="1722147"/>
            <a:ext cx="10205422" cy="1384995"/>
          </a:xfrm>
          <a:prstGeom prst="rect">
            <a:avLst/>
          </a:prstGeom>
        </p:spPr>
        <p:txBody>
          <a:bodyPr wrap="square">
            <a:spAutoFit/>
          </a:bodyPr>
          <a:lstStyle/>
          <a:p>
            <a:r>
              <a:rPr lang="en-AU" sz="2800" b="0" i="0" u="none" strike="noStrike" baseline="0" dirty="0" smtClean="0">
                <a:solidFill>
                  <a:srgbClr val="7030A0"/>
                </a:solidFill>
                <a:latin typeface="ArialMT"/>
              </a:rPr>
              <a:t>The kind of thinking which seeks to explore questions about existing</a:t>
            </a:r>
            <a:r>
              <a:rPr lang="en-AU" sz="2800" b="0" i="0" u="none" strike="noStrike" dirty="0" smtClean="0">
                <a:solidFill>
                  <a:srgbClr val="7030A0"/>
                </a:solidFill>
                <a:latin typeface="ArialMT"/>
              </a:rPr>
              <a:t> </a:t>
            </a:r>
            <a:r>
              <a:rPr lang="en-AU" sz="2800" b="0" i="0" u="none" strike="noStrike" baseline="0" dirty="0" smtClean="0">
                <a:solidFill>
                  <a:srgbClr val="7030A0"/>
                </a:solidFill>
                <a:latin typeface="ArialMT"/>
              </a:rPr>
              <a:t>knowledge for issues which are not clearly defined and for which there are</a:t>
            </a:r>
            <a:r>
              <a:rPr lang="en-AU" sz="2800" b="0" i="0" u="none" strike="noStrike" dirty="0" smtClean="0">
                <a:solidFill>
                  <a:srgbClr val="7030A0"/>
                </a:solidFill>
                <a:latin typeface="ArialMT"/>
              </a:rPr>
              <a:t> </a:t>
            </a:r>
            <a:r>
              <a:rPr lang="en-AU" sz="2800" b="0" i="0" u="none" strike="noStrike" baseline="0" dirty="0" smtClean="0">
                <a:solidFill>
                  <a:srgbClr val="7030A0"/>
                </a:solidFill>
                <a:latin typeface="ArialMT"/>
              </a:rPr>
              <a:t>no clear-cut answers.</a:t>
            </a:r>
            <a:endParaRPr lang="en-AU" sz="2800" dirty="0">
              <a:solidFill>
                <a:srgbClr val="7030A0"/>
              </a:solidFill>
            </a:endParaRPr>
          </a:p>
        </p:txBody>
      </p:sp>
      <p:sp>
        <p:nvSpPr>
          <p:cNvPr id="4" name="Rectangle 3"/>
          <p:cNvSpPr/>
          <p:nvPr/>
        </p:nvSpPr>
        <p:spPr>
          <a:xfrm>
            <a:off x="541467" y="3182016"/>
            <a:ext cx="10754061" cy="2308324"/>
          </a:xfrm>
          <a:prstGeom prst="rect">
            <a:avLst/>
          </a:prstGeom>
        </p:spPr>
        <p:txBody>
          <a:bodyPr wrap="square">
            <a:spAutoFit/>
          </a:bodyPr>
          <a:lstStyle/>
          <a:p>
            <a:r>
              <a:rPr lang="en-AU" sz="2400" b="0" i="0" u="none" strike="noStrike" baseline="0" dirty="0" smtClean="0">
                <a:solidFill>
                  <a:srgbClr val="FF0000"/>
                </a:solidFill>
                <a:latin typeface="ArialMT"/>
              </a:rPr>
              <a:t>In order to display critical thinking, students need to develop skills in</a:t>
            </a:r>
          </a:p>
          <a:p>
            <a:endParaRPr lang="en-AU" sz="2400" b="0" i="0" u="none" strike="noStrike" baseline="0" dirty="0" smtClean="0">
              <a:latin typeface="ArialMT"/>
            </a:endParaRPr>
          </a:p>
          <a:p>
            <a:r>
              <a:rPr lang="en-AU" sz="2400" b="0" i="0" u="none" strike="noStrike" baseline="0" dirty="0" smtClean="0">
                <a:solidFill>
                  <a:srgbClr val="7030A0"/>
                </a:solidFill>
                <a:latin typeface="Symbol" panose="05050102010706020507" pitchFamily="18" charset="2"/>
              </a:rPr>
              <a:t>♦ </a:t>
            </a:r>
            <a:r>
              <a:rPr lang="en-AU" sz="2400" b="0" i="0" u="none" strike="noStrike" baseline="0" dirty="0" smtClean="0">
                <a:solidFill>
                  <a:srgbClr val="7030A0"/>
                </a:solidFill>
                <a:latin typeface="ArialMT"/>
              </a:rPr>
              <a:t>interpreting: understanding the significance of data and to clarify its meaning</a:t>
            </a:r>
          </a:p>
          <a:p>
            <a:r>
              <a:rPr lang="en-AU" sz="2400" b="0" i="0" u="none" strike="noStrike" baseline="0" dirty="0" smtClean="0">
                <a:solidFill>
                  <a:srgbClr val="7030A0"/>
                </a:solidFill>
                <a:latin typeface="Symbol" panose="05050102010706020507" pitchFamily="18" charset="2"/>
              </a:rPr>
              <a:t>♦ </a:t>
            </a:r>
            <a:r>
              <a:rPr lang="en-AU" sz="2400" b="0" i="0" u="none" strike="noStrike" baseline="0" dirty="0" smtClean="0">
                <a:solidFill>
                  <a:srgbClr val="7030A0"/>
                </a:solidFill>
                <a:latin typeface="ArialMT"/>
              </a:rPr>
              <a:t>analysing: breaking information down and recombining it in different ways</a:t>
            </a:r>
          </a:p>
          <a:p>
            <a:r>
              <a:rPr lang="en-AU" sz="2400" b="0" i="0" u="none" strike="noStrike" baseline="0" dirty="0" smtClean="0">
                <a:solidFill>
                  <a:srgbClr val="7030A0"/>
                </a:solidFill>
                <a:latin typeface="Symbol" panose="05050102010706020507" pitchFamily="18" charset="2"/>
              </a:rPr>
              <a:t>♦ </a:t>
            </a:r>
            <a:r>
              <a:rPr lang="en-AU" sz="2400" b="0" i="0" u="none" strike="noStrike" baseline="0" dirty="0" smtClean="0">
                <a:solidFill>
                  <a:srgbClr val="7030A0"/>
                </a:solidFill>
                <a:latin typeface="ArialMT"/>
              </a:rPr>
              <a:t>reasoning: creating an argument through logical steps</a:t>
            </a:r>
          </a:p>
          <a:p>
            <a:r>
              <a:rPr lang="en-AU" sz="2400" b="0" i="0" u="none" strike="noStrike" baseline="0" dirty="0" smtClean="0">
                <a:solidFill>
                  <a:srgbClr val="7030A0"/>
                </a:solidFill>
                <a:latin typeface="Symbol" panose="05050102010706020507" pitchFamily="18" charset="2"/>
              </a:rPr>
              <a:t>♦ </a:t>
            </a:r>
            <a:r>
              <a:rPr lang="en-AU" sz="2400" b="0" i="0" u="none" strike="noStrike" baseline="0" dirty="0" smtClean="0">
                <a:solidFill>
                  <a:srgbClr val="7030A0"/>
                </a:solidFill>
                <a:latin typeface="ArialMT"/>
              </a:rPr>
              <a:t>evaluating: judging the worth, credibility or strength of accounts.</a:t>
            </a:r>
            <a:endParaRPr lang="en-AU" sz="2400" dirty="0">
              <a:solidFill>
                <a:srgbClr val="7030A0"/>
              </a:solidFill>
            </a:endParaRPr>
          </a:p>
        </p:txBody>
      </p:sp>
    </p:spTree>
    <p:extLst>
      <p:ext uri="{BB962C8B-B14F-4D97-AF65-F5344CB8AC3E}">
        <p14:creationId xmlns:p14="http://schemas.microsoft.com/office/powerpoint/2010/main" val="8787515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3139" y="627132"/>
            <a:ext cx="9796630" cy="2677656"/>
          </a:xfrm>
          <a:prstGeom prst="rect">
            <a:avLst/>
          </a:prstGeom>
        </p:spPr>
        <p:txBody>
          <a:bodyPr wrap="square">
            <a:spAutoFit/>
          </a:bodyPr>
          <a:lstStyle/>
          <a:p>
            <a:r>
              <a:rPr lang="en-AU" sz="2400" b="1" i="0" u="none" strike="noStrike" baseline="0" dirty="0" smtClean="0">
                <a:solidFill>
                  <a:srgbClr val="FF0000"/>
                </a:solidFill>
                <a:latin typeface="Arial-BoldMT"/>
              </a:rPr>
              <a:t>Why is critical thinking important at university?</a:t>
            </a:r>
          </a:p>
          <a:p>
            <a:r>
              <a:rPr lang="en-AU" sz="2400" b="0" i="1" u="none" strike="noStrike" baseline="0" dirty="0" smtClean="0">
                <a:solidFill>
                  <a:srgbClr val="00B050"/>
                </a:solidFill>
                <a:latin typeface="Arial-ItalicMT"/>
              </a:rPr>
              <a:t>In general, students who develop critical thinking skills are more able to</a:t>
            </a:r>
          </a:p>
          <a:p>
            <a:r>
              <a:rPr lang="en-AU" sz="2400" b="0" i="0" u="none" strike="noStrike" baseline="0" dirty="0" smtClean="0">
                <a:solidFill>
                  <a:srgbClr val="0070C0"/>
                </a:solidFill>
                <a:latin typeface="Symbol" panose="05050102010706020507" pitchFamily="18" charset="2"/>
              </a:rPr>
              <a:t>♦ </a:t>
            </a:r>
            <a:r>
              <a:rPr lang="en-AU" sz="2400" b="0" i="0" u="none" strike="noStrike" baseline="0" dirty="0" smtClean="0">
                <a:solidFill>
                  <a:srgbClr val="0070C0"/>
                </a:solidFill>
                <a:latin typeface="ArialMT"/>
              </a:rPr>
              <a:t>achieve better marks</a:t>
            </a:r>
          </a:p>
          <a:p>
            <a:r>
              <a:rPr lang="en-AU" sz="2400" b="0" i="0" u="none" strike="noStrike" baseline="0" dirty="0" smtClean="0">
                <a:solidFill>
                  <a:srgbClr val="0070C0"/>
                </a:solidFill>
                <a:latin typeface="Symbol" panose="05050102010706020507" pitchFamily="18" charset="2"/>
              </a:rPr>
              <a:t>♦ </a:t>
            </a:r>
            <a:r>
              <a:rPr lang="en-AU" sz="2400" b="0" i="0" u="none" strike="noStrike" baseline="0" dirty="0" smtClean="0">
                <a:solidFill>
                  <a:srgbClr val="0070C0"/>
                </a:solidFill>
                <a:latin typeface="ArialMT"/>
              </a:rPr>
              <a:t>become less dependent on teachers and textbooks</a:t>
            </a:r>
          </a:p>
          <a:p>
            <a:r>
              <a:rPr lang="en-AU" sz="2400" b="0" i="0" u="none" strike="noStrike" baseline="0" dirty="0" smtClean="0">
                <a:solidFill>
                  <a:srgbClr val="0070C0"/>
                </a:solidFill>
                <a:latin typeface="Symbol" panose="05050102010706020507" pitchFamily="18" charset="2"/>
              </a:rPr>
              <a:t>♦ </a:t>
            </a:r>
            <a:r>
              <a:rPr lang="en-AU" sz="2400" b="0" i="0" u="none" strike="noStrike" baseline="0" dirty="0" smtClean="0">
                <a:solidFill>
                  <a:srgbClr val="0070C0"/>
                </a:solidFill>
                <a:latin typeface="ArialMT"/>
              </a:rPr>
              <a:t>create knowledge</a:t>
            </a:r>
          </a:p>
          <a:p>
            <a:r>
              <a:rPr lang="en-AU" sz="2400" b="0" i="0" u="none" strike="noStrike" baseline="0" dirty="0" smtClean="0">
                <a:solidFill>
                  <a:srgbClr val="0070C0"/>
                </a:solidFill>
                <a:latin typeface="Symbol" panose="05050102010706020507" pitchFamily="18" charset="2"/>
              </a:rPr>
              <a:t>♦ </a:t>
            </a:r>
            <a:r>
              <a:rPr lang="en-AU" sz="2400" b="0" i="0" u="none" strike="noStrike" baseline="0" dirty="0" smtClean="0">
                <a:solidFill>
                  <a:srgbClr val="0070C0"/>
                </a:solidFill>
                <a:latin typeface="ArialMT"/>
              </a:rPr>
              <a:t>evaluate, challenge and change the structures in society</a:t>
            </a:r>
            <a:endParaRPr lang="en-AU" sz="2400" dirty="0">
              <a:solidFill>
                <a:srgbClr val="0070C0"/>
              </a:solidFill>
            </a:endParaRPr>
          </a:p>
        </p:txBody>
      </p:sp>
      <p:sp>
        <p:nvSpPr>
          <p:cNvPr id="3" name="Rectangle 2"/>
          <p:cNvSpPr/>
          <p:nvPr/>
        </p:nvSpPr>
        <p:spPr>
          <a:xfrm>
            <a:off x="1133139" y="3304788"/>
            <a:ext cx="9796630" cy="2246769"/>
          </a:xfrm>
          <a:prstGeom prst="rect">
            <a:avLst/>
          </a:prstGeom>
        </p:spPr>
        <p:txBody>
          <a:bodyPr wrap="square">
            <a:spAutoFit/>
          </a:bodyPr>
          <a:lstStyle/>
          <a:p>
            <a:r>
              <a:rPr lang="en-AU" sz="2400" b="1" i="0" u="none" strike="noStrike" baseline="0" dirty="0" smtClean="0">
                <a:solidFill>
                  <a:srgbClr val="FF0000"/>
                </a:solidFill>
                <a:latin typeface="Arial-BoldMT"/>
              </a:rPr>
              <a:t>Displaying critical thinking in reading and writing</a:t>
            </a:r>
          </a:p>
          <a:p>
            <a:r>
              <a:rPr lang="en-AU" sz="2000" b="1" i="0" u="none" strike="noStrike" baseline="0" dirty="0" smtClean="0">
                <a:solidFill>
                  <a:srgbClr val="FF0000"/>
                </a:solidFill>
                <a:latin typeface="Arial-BoldMT"/>
              </a:rPr>
              <a:t>Reading</a:t>
            </a:r>
          </a:p>
          <a:p>
            <a:r>
              <a:rPr lang="en-AU" sz="2400" b="0" i="0" u="none" strike="noStrike" baseline="0" dirty="0" smtClean="0">
                <a:solidFill>
                  <a:srgbClr val="00B050"/>
                </a:solidFill>
                <a:latin typeface="ArialMT"/>
              </a:rPr>
              <a:t>Three important purposes of reading critically are</a:t>
            </a:r>
          </a:p>
          <a:p>
            <a:r>
              <a:rPr lang="en-AU" sz="2400" b="0" i="0" u="none" strike="noStrike" baseline="0" dirty="0" smtClean="0">
                <a:solidFill>
                  <a:srgbClr val="0070C0"/>
                </a:solidFill>
                <a:latin typeface="Symbol" panose="05050102010706020507" pitchFamily="18" charset="2"/>
              </a:rPr>
              <a:t>♦ </a:t>
            </a:r>
            <a:r>
              <a:rPr lang="en-AU" sz="2400" b="0" i="0" u="none" strike="noStrike" baseline="0" dirty="0" smtClean="0">
                <a:solidFill>
                  <a:srgbClr val="0070C0"/>
                </a:solidFill>
                <a:latin typeface="ArialMT"/>
              </a:rPr>
              <a:t>to provide evidence to back up or challenge a point of view</a:t>
            </a:r>
          </a:p>
          <a:p>
            <a:r>
              <a:rPr lang="en-AU" sz="2400" b="0" i="0" u="none" strike="noStrike" baseline="0" dirty="0" smtClean="0">
                <a:solidFill>
                  <a:srgbClr val="0070C0"/>
                </a:solidFill>
                <a:latin typeface="Symbol" panose="05050102010706020507" pitchFamily="18" charset="2"/>
              </a:rPr>
              <a:t>♦ </a:t>
            </a:r>
            <a:r>
              <a:rPr lang="en-AU" sz="2400" b="0" i="0" u="none" strike="noStrike" baseline="0" dirty="0" smtClean="0">
                <a:solidFill>
                  <a:srgbClr val="0070C0"/>
                </a:solidFill>
                <a:latin typeface="ArialMT"/>
              </a:rPr>
              <a:t>to evaluate the validity and importance of a text/ position</a:t>
            </a:r>
          </a:p>
          <a:p>
            <a:r>
              <a:rPr lang="en-AU" sz="2400" b="0" i="0" u="none" strike="noStrike" baseline="0" dirty="0" smtClean="0">
                <a:solidFill>
                  <a:srgbClr val="0070C0"/>
                </a:solidFill>
                <a:latin typeface="Symbol" panose="05050102010706020507" pitchFamily="18" charset="2"/>
              </a:rPr>
              <a:t>♦ </a:t>
            </a:r>
            <a:r>
              <a:rPr lang="en-AU" sz="2400" b="0" i="0" u="none" strike="noStrike" baseline="0" dirty="0" smtClean="0">
                <a:solidFill>
                  <a:srgbClr val="0070C0"/>
                </a:solidFill>
                <a:latin typeface="ArialMT"/>
              </a:rPr>
              <a:t>to develop reflective thought and a tolerance for ambiguity</a:t>
            </a:r>
            <a:endParaRPr lang="en-AU" sz="2400" dirty="0">
              <a:solidFill>
                <a:srgbClr val="0070C0"/>
              </a:solidFill>
            </a:endParaRPr>
          </a:p>
        </p:txBody>
      </p:sp>
    </p:spTree>
    <p:extLst>
      <p:ext uri="{BB962C8B-B14F-4D97-AF65-F5344CB8AC3E}">
        <p14:creationId xmlns:p14="http://schemas.microsoft.com/office/powerpoint/2010/main" val="36597694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605" y="-860613"/>
            <a:ext cx="8591035" cy="12156340"/>
          </a:xfrm>
          <a:prstGeom prst="rect">
            <a:avLst/>
          </a:prstGeom>
        </p:spPr>
      </p:pic>
    </p:spTree>
    <p:extLst>
      <p:ext uri="{BB962C8B-B14F-4D97-AF65-F5344CB8AC3E}">
        <p14:creationId xmlns:p14="http://schemas.microsoft.com/office/powerpoint/2010/main" val="24863493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4047" y="562440"/>
            <a:ext cx="9936480" cy="5262979"/>
          </a:xfrm>
          <a:prstGeom prst="rect">
            <a:avLst/>
          </a:prstGeom>
        </p:spPr>
        <p:txBody>
          <a:bodyPr wrap="square">
            <a:spAutoFit/>
          </a:bodyPr>
          <a:lstStyle/>
          <a:p>
            <a:r>
              <a:rPr lang="en-AU" sz="2800" b="1" i="0" u="none" strike="noStrike" baseline="0" dirty="0" smtClean="0">
                <a:solidFill>
                  <a:srgbClr val="00B050"/>
                </a:solidFill>
                <a:latin typeface="Arial-BoldMT"/>
              </a:rPr>
              <a:t>Writing</a:t>
            </a:r>
          </a:p>
          <a:p>
            <a:r>
              <a:rPr lang="en-AU" sz="2800" b="0" i="0" u="none" strike="noStrike" baseline="0" dirty="0" smtClean="0">
                <a:latin typeface="ArialMT"/>
              </a:rPr>
              <a:t>Written assignments may call for Critical thinking either explicitly or implicitly.</a:t>
            </a:r>
          </a:p>
          <a:p>
            <a:endParaRPr lang="en-AU" sz="2800" b="0" i="0" u="none" strike="noStrike" baseline="0" dirty="0" smtClean="0">
              <a:latin typeface="ArialMT"/>
            </a:endParaRPr>
          </a:p>
          <a:p>
            <a:r>
              <a:rPr lang="en-AU" sz="2800" b="1" i="0" u="none" strike="noStrike" baseline="0" dirty="0" smtClean="0">
                <a:solidFill>
                  <a:srgbClr val="00B050"/>
                </a:solidFill>
                <a:latin typeface="Arial-BoldMT"/>
              </a:rPr>
              <a:t>Explicit </a:t>
            </a:r>
            <a:r>
              <a:rPr lang="en-AU" sz="2800" b="0" i="0" u="none" strike="noStrike" baseline="0" dirty="0" smtClean="0">
                <a:solidFill>
                  <a:srgbClr val="00B050"/>
                </a:solidFill>
                <a:latin typeface="ArialMT"/>
              </a:rPr>
              <a:t>types of critical writing are generally known as </a:t>
            </a:r>
            <a:r>
              <a:rPr lang="en-AU" sz="2800" b="1" i="0" u="none" strike="noStrike" baseline="0" dirty="0" smtClean="0">
                <a:solidFill>
                  <a:srgbClr val="00B050"/>
                </a:solidFill>
                <a:latin typeface="Arial-BoldMT"/>
              </a:rPr>
              <a:t>critical reviews. </a:t>
            </a:r>
          </a:p>
          <a:p>
            <a:endParaRPr lang="en-AU" sz="2800" b="1" dirty="0">
              <a:latin typeface="Arial-BoldMT"/>
            </a:endParaRPr>
          </a:p>
          <a:p>
            <a:r>
              <a:rPr lang="en-AU" sz="2800" b="0" i="0" u="none" strike="noStrike" baseline="0" dirty="0" smtClean="0">
                <a:latin typeface="ArialMT"/>
              </a:rPr>
              <a:t>These assignments</a:t>
            </a:r>
          </a:p>
          <a:p>
            <a:r>
              <a:rPr lang="en-AU" sz="2800" b="0" i="0" u="none" strike="noStrike" baseline="0" dirty="0" smtClean="0">
                <a:latin typeface="ArialMT"/>
              </a:rPr>
              <a:t>directly ask you to evaluate some aspects of</a:t>
            </a:r>
          </a:p>
          <a:p>
            <a:r>
              <a:rPr lang="en-AU" sz="2800" b="0" i="0" u="none" strike="noStrike" baseline="0" dirty="0" smtClean="0">
                <a:solidFill>
                  <a:srgbClr val="7030A0"/>
                </a:solidFill>
                <a:latin typeface="Symbol" panose="05050102010706020507" pitchFamily="18" charset="2"/>
              </a:rPr>
              <a:t>♦ </a:t>
            </a:r>
            <a:r>
              <a:rPr lang="en-AU" sz="2800" b="0" i="0" u="none" strike="noStrike" baseline="0" dirty="0" smtClean="0">
                <a:solidFill>
                  <a:srgbClr val="7030A0"/>
                </a:solidFill>
                <a:latin typeface="ArialMT"/>
              </a:rPr>
              <a:t>a literary text or artwork</a:t>
            </a:r>
          </a:p>
          <a:p>
            <a:r>
              <a:rPr lang="en-AU" sz="2800" b="0" i="0" u="none" strike="noStrike" baseline="0" dirty="0" smtClean="0">
                <a:solidFill>
                  <a:srgbClr val="7030A0"/>
                </a:solidFill>
                <a:latin typeface="Symbol" panose="05050102010706020507" pitchFamily="18" charset="2"/>
              </a:rPr>
              <a:t>♦ </a:t>
            </a:r>
            <a:r>
              <a:rPr lang="en-AU" sz="2800" b="0" i="0" u="none" strike="noStrike" baseline="0" dirty="0" smtClean="0">
                <a:solidFill>
                  <a:srgbClr val="7030A0"/>
                </a:solidFill>
                <a:latin typeface="ArialMT"/>
              </a:rPr>
              <a:t>a research article</a:t>
            </a:r>
          </a:p>
          <a:p>
            <a:r>
              <a:rPr lang="en-AU" sz="2800" b="0" i="0" u="none" strike="noStrike" baseline="0" dirty="0" smtClean="0">
                <a:solidFill>
                  <a:srgbClr val="7030A0"/>
                </a:solidFill>
                <a:latin typeface="Symbol" panose="05050102010706020507" pitchFamily="18" charset="2"/>
              </a:rPr>
              <a:t>♦ </a:t>
            </a:r>
            <a:r>
              <a:rPr lang="en-AU" sz="2800" b="0" i="0" u="none" strike="noStrike" baseline="0" dirty="0" smtClean="0">
                <a:solidFill>
                  <a:srgbClr val="7030A0"/>
                </a:solidFill>
                <a:latin typeface="ArialMT"/>
              </a:rPr>
              <a:t>an argument or interpretation of an issue, text or artwork.</a:t>
            </a:r>
            <a:endParaRPr lang="en-AU" sz="2800" dirty="0">
              <a:solidFill>
                <a:srgbClr val="7030A0"/>
              </a:solidFill>
            </a:endParaRPr>
          </a:p>
        </p:txBody>
      </p:sp>
    </p:spTree>
    <p:extLst>
      <p:ext uri="{BB962C8B-B14F-4D97-AF65-F5344CB8AC3E}">
        <p14:creationId xmlns:p14="http://schemas.microsoft.com/office/powerpoint/2010/main" val="4136417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6926" y="1102254"/>
            <a:ext cx="9893449" cy="3539430"/>
          </a:xfrm>
          <a:prstGeom prst="rect">
            <a:avLst/>
          </a:prstGeom>
        </p:spPr>
        <p:txBody>
          <a:bodyPr wrap="square">
            <a:spAutoFit/>
          </a:bodyPr>
          <a:lstStyle/>
          <a:p>
            <a:r>
              <a:rPr lang="en-AU" sz="2800" b="1" i="0" u="none" strike="noStrike" baseline="0" dirty="0" smtClean="0">
                <a:solidFill>
                  <a:srgbClr val="00B050"/>
                </a:solidFill>
                <a:latin typeface="ArialNarrow"/>
              </a:rPr>
              <a:t>I hope you are</a:t>
            </a:r>
          </a:p>
          <a:p>
            <a:r>
              <a:rPr lang="en-AU" sz="2800" b="1" i="0" u="none" strike="noStrike" baseline="0" dirty="0" smtClean="0">
                <a:solidFill>
                  <a:srgbClr val="00B050"/>
                </a:solidFill>
                <a:latin typeface="Symbol" panose="05050102010706020507" pitchFamily="18" charset="2"/>
              </a:rPr>
              <a:t>• </a:t>
            </a:r>
            <a:r>
              <a:rPr lang="en-AU" sz="2800" b="1" i="0" u="none" strike="noStrike" baseline="0" dirty="0" smtClean="0">
                <a:solidFill>
                  <a:srgbClr val="00B050"/>
                </a:solidFill>
                <a:latin typeface="ArialNarrow"/>
              </a:rPr>
              <a:t>more effective </a:t>
            </a:r>
            <a:r>
              <a:rPr lang="en-AU" sz="2800" b="1" i="1" u="none" strike="noStrike" baseline="0" dirty="0" smtClean="0">
                <a:solidFill>
                  <a:srgbClr val="00B050"/>
                </a:solidFill>
                <a:latin typeface="ArialNarrow-Italic"/>
              </a:rPr>
              <a:t>and </a:t>
            </a:r>
            <a:r>
              <a:rPr lang="en-AU" sz="2800" b="1" i="0" u="none" strike="noStrike" baseline="0" dirty="0" smtClean="0">
                <a:solidFill>
                  <a:srgbClr val="00B050"/>
                </a:solidFill>
                <a:latin typeface="ArialNarrow"/>
              </a:rPr>
              <a:t>more realistic about the demands you place on yourself.</a:t>
            </a:r>
          </a:p>
          <a:p>
            <a:r>
              <a:rPr lang="en-AU" sz="2800" b="1" i="0" u="none" strike="noStrike" baseline="0" dirty="0" smtClean="0">
                <a:solidFill>
                  <a:srgbClr val="00B050"/>
                </a:solidFill>
                <a:latin typeface="Symbol" panose="05050102010706020507" pitchFamily="18" charset="2"/>
              </a:rPr>
              <a:t>• </a:t>
            </a:r>
            <a:r>
              <a:rPr lang="en-AU" sz="2800" b="1" i="0" u="none" strike="noStrike" baseline="0" dirty="0" smtClean="0">
                <a:solidFill>
                  <a:srgbClr val="00B050"/>
                </a:solidFill>
                <a:latin typeface="ArialNarrow"/>
              </a:rPr>
              <a:t>more strategic.</a:t>
            </a:r>
          </a:p>
          <a:p>
            <a:r>
              <a:rPr lang="en-AU" sz="2800" b="1" i="0" u="none" strike="noStrike" baseline="0" dirty="0" smtClean="0">
                <a:solidFill>
                  <a:srgbClr val="00B050"/>
                </a:solidFill>
                <a:latin typeface="Symbol" panose="05050102010706020507" pitchFamily="18" charset="2"/>
              </a:rPr>
              <a:t>• </a:t>
            </a:r>
            <a:r>
              <a:rPr lang="en-AU" sz="2800" b="1" i="0" u="none" strike="noStrike" baseline="0" dirty="0" smtClean="0">
                <a:solidFill>
                  <a:srgbClr val="00B050"/>
                </a:solidFill>
                <a:latin typeface="ArialNarrow"/>
              </a:rPr>
              <a:t>make efficient with your time.</a:t>
            </a:r>
          </a:p>
          <a:p>
            <a:r>
              <a:rPr lang="en-AU" sz="2800" b="1" i="0" u="none" strike="noStrike" baseline="0" dirty="0" smtClean="0">
                <a:solidFill>
                  <a:srgbClr val="00B050"/>
                </a:solidFill>
                <a:latin typeface="Symbol" panose="05050102010706020507" pitchFamily="18" charset="2"/>
              </a:rPr>
              <a:t>• </a:t>
            </a:r>
            <a:r>
              <a:rPr lang="en-AU" sz="2800" b="1" i="0" u="none" strike="noStrike" baseline="0" dirty="0" smtClean="0">
                <a:solidFill>
                  <a:srgbClr val="00B050"/>
                </a:solidFill>
                <a:latin typeface="ArialNarrow"/>
              </a:rPr>
              <a:t>more comfortable and relaxed as an educator.</a:t>
            </a:r>
          </a:p>
          <a:p>
            <a:r>
              <a:rPr lang="en-AU" sz="2800" b="1" i="1" u="none" strike="noStrike" baseline="0" dirty="0" smtClean="0">
                <a:solidFill>
                  <a:srgbClr val="00B050"/>
                </a:solidFill>
                <a:latin typeface="ArialNarrow-Italic"/>
              </a:rPr>
              <a:t>New vocabulary</a:t>
            </a:r>
          </a:p>
          <a:p>
            <a:r>
              <a:rPr lang="en-AU" sz="2800" b="1" i="0" u="none" strike="noStrike" baseline="0" dirty="0" smtClean="0">
                <a:solidFill>
                  <a:srgbClr val="00B050"/>
                </a:solidFill>
                <a:latin typeface="ArialNarrow"/>
              </a:rPr>
              <a:t>‘Flow’, ‘life balance’.</a:t>
            </a:r>
            <a:endParaRPr lang="en-AU" sz="2800" b="1" i="0" u="none" strike="noStrike" baseline="0" dirty="0" smtClean="0">
              <a:solidFill>
                <a:srgbClr val="00B050"/>
              </a:solidFill>
              <a:latin typeface="ArialNarrow"/>
            </a:endParaRPr>
          </a:p>
        </p:txBody>
      </p:sp>
    </p:spTree>
    <p:extLst>
      <p:ext uri="{BB962C8B-B14F-4D97-AF65-F5344CB8AC3E}">
        <p14:creationId xmlns:p14="http://schemas.microsoft.com/office/powerpoint/2010/main" val="3699765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0257" y="389155"/>
            <a:ext cx="9570721" cy="6001643"/>
          </a:xfrm>
          <a:prstGeom prst="rect">
            <a:avLst/>
          </a:prstGeom>
        </p:spPr>
        <p:txBody>
          <a:bodyPr wrap="square">
            <a:spAutoFit/>
          </a:bodyPr>
          <a:lstStyle/>
          <a:p>
            <a:r>
              <a:rPr lang="en-AU" sz="2400" b="1" i="0" u="none" strike="noStrike" baseline="0" dirty="0" smtClean="0">
                <a:solidFill>
                  <a:srgbClr val="FF0000"/>
                </a:solidFill>
                <a:latin typeface="Arial-BoldMT"/>
              </a:rPr>
              <a:t>Strategies for writing critical reviews</a:t>
            </a:r>
          </a:p>
          <a:p>
            <a:r>
              <a:rPr lang="en-AU" sz="2400" b="0" i="0" u="none" strike="noStrike" baseline="0" dirty="0" smtClean="0">
                <a:solidFill>
                  <a:srgbClr val="00B050"/>
                </a:solidFill>
                <a:latin typeface="ArialMT"/>
              </a:rPr>
              <a:t>While it will be necessary to summarise the ideas of the original text, you will also need to</a:t>
            </a:r>
          </a:p>
          <a:p>
            <a:r>
              <a:rPr lang="en-AU" sz="2400" b="0" i="0" u="none" strike="noStrike" baseline="0" dirty="0" smtClean="0">
                <a:latin typeface="Symbol" panose="05050102010706020507" pitchFamily="18" charset="2"/>
              </a:rPr>
              <a:t>♦ </a:t>
            </a:r>
            <a:r>
              <a:rPr lang="en-AU" sz="2400" b="0" i="0" u="none" strike="noStrike" baseline="0" dirty="0" smtClean="0">
                <a:latin typeface="ArialMT"/>
              </a:rPr>
              <a:t>select sections of the text (e.g. thesis/ methodology/ conclusion)which are open to question</a:t>
            </a:r>
          </a:p>
          <a:p>
            <a:r>
              <a:rPr lang="en-AU" sz="2400" b="0" i="0" u="none" strike="noStrike" baseline="0" dirty="0" smtClean="0">
                <a:latin typeface="Symbol" panose="05050102010706020507" pitchFamily="18" charset="2"/>
              </a:rPr>
              <a:t>♦ </a:t>
            </a:r>
            <a:r>
              <a:rPr lang="en-AU" sz="2400" b="0" i="0" u="none" strike="noStrike" baseline="0" dirty="0" smtClean="0">
                <a:latin typeface="ArialMT"/>
              </a:rPr>
              <a:t>comment (if possible from both a positive and negative perspective) on the section</a:t>
            </a:r>
          </a:p>
          <a:p>
            <a:r>
              <a:rPr lang="en-AU" sz="2400" b="0" i="0" u="none" strike="noStrike" baseline="0" dirty="0" smtClean="0">
                <a:latin typeface="Symbol" panose="05050102010706020507" pitchFamily="18" charset="2"/>
              </a:rPr>
              <a:t>♦ </a:t>
            </a:r>
            <a:r>
              <a:rPr lang="en-AU" sz="2400" b="0" i="0" u="none" strike="noStrike" baseline="0" dirty="0" smtClean="0">
                <a:latin typeface="ArialMT"/>
              </a:rPr>
              <a:t>draw on other sources to back up your comments</a:t>
            </a:r>
          </a:p>
          <a:p>
            <a:r>
              <a:rPr lang="en-AU" sz="2400" b="0" i="0" u="none" strike="noStrike" baseline="0" dirty="0" smtClean="0">
                <a:latin typeface="Symbol" panose="05050102010706020507" pitchFamily="18" charset="2"/>
              </a:rPr>
              <a:t>♦ </a:t>
            </a:r>
            <a:r>
              <a:rPr lang="en-AU" sz="2400" b="0" i="0" u="none" strike="noStrike" baseline="0" dirty="0" smtClean="0">
                <a:latin typeface="ArialMT"/>
              </a:rPr>
              <a:t>come to a conclusion on the overall worth/ validity </a:t>
            </a:r>
            <a:r>
              <a:rPr lang="en-AU" sz="2400" b="0" i="0" u="none" strike="noStrike" baseline="0" dirty="0" err="1" smtClean="0">
                <a:latin typeface="ArialMT"/>
              </a:rPr>
              <a:t>etc</a:t>
            </a:r>
            <a:r>
              <a:rPr lang="en-AU" sz="2400" b="0" i="0" u="none" strike="noStrike" baseline="0" dirty="0" smtClean="0">
                <a:latin typeface="ArialMT"/>
              </a:rPr>
              <a:t> of the original text</a:t>
            </a:r>
          </a:p>
          <a:p>
            <a:r>
              <a:rPr lang="en-AU" sz="2400" b="0" i="0" u="none" strike="noStrike" baseline="0" dirty="0" smtClean="0">
                <a:solidFill>
                  <a:srgbClr val="00B050"/>
                </a:solidFill>
                <a:latin typeface="ArialMT"/>
              </a:rPr>
              <a:t>Key instruction words for critical reviews include</a:t>
            </a:r>
          </a:p>
          <a:p>
            <a:r>
              <a:rPr lang="en-AU" sz="2400" b="0" i="0" u="none" strike="noStrike" baseline="0" dirty="0" smtClean="0">
                <a:latin typeface="Symbol" panose="05050102010706020507" pitchFamily="18" charset="2"/>
              </a:rPr>
              <a:t>♦ </a:t>
            </a:r>
            <a:r>
              <a:rPr lang="en-AU" sz="2400" b="0" i="0" u="none" strike="noStrike" baseline="0" dirty="0" smtClean="0">
                <a:latin typeface="ArialMT"/>
              </a:rPr>
              <a:t>Critically analyse/ evaluate…</a:t>
            </a:r>
          </a:p>
          <a:p>
            <a:r>
              <a:rPr lang="en-AU" sz="2400" b="0" i="0" u="none" strike="noStrike" baseline="0" dirty="0" smtClean="0">
                <a:latin typeface="Symbol" panose="05050102010706020507" pitchFamily="18" charset="2"/>
              </a:rPr>
              <a:t>♦ </a:t>
            </a:r>
            <a:r>
              <a:rPr lang="en-AU" sz="2400" b="0" i="0" u="none" strike="noStrike" baseline="0" dirty="0" smtClean="0">
                <a:latin typeface="ArialMT"/>
              </a:rPr>
              <a:t>Comment on the argument that...</a:t>
            </a:r>
          </a:p>
          <a:p>
            <a:r>
              <a:rPr lang="en-AU" sz="2400" b="0" i="0" u="none" strike="noStrike" baseline="0" dirty="0" smtClean="0">
                <a:latin typeface="Symbol" panose="05050102010706020507" pitchFamily="18" charset="2"/>
              </a:rPr>
              <a:t>♦ </a:t>
            </a:r>
            <a:r>
              <a:rPr lang="en-AU" sz="2400" b="0" i="0" u="none" strike="noStrike" baseline="0" dirty="0" smtClean="0">
                <a:latin typeface="ArialMT"/>
              </a:rPr>
              <a:t>Review the film ‘ ‘</a:t>
            </a:r>
          </a:p>
          <a:p>
            <a:r>
              <a:rPr lang="en-AU" sz="2400" b="0" i="0" u="none" strike="noStrike" baseline="0" dirty="0" smtClean="0">
                <a:latin typeface="Symbol" panose="05050102010706020507" pitchFamily="18" charset="2"/>
              </a:rPr>
              <a:t>♦ </a:t>
            </a:r>
            <a:r>
              <a:rPr lang="en-AU" sz="2400" b="0" i="0" u="none" strike="noStrike" baseline="0" dirty="0" smtClean="0">
                <a:latin typeface="ArialMT"/>
              </a:rPr>
              <a:t>Write a critical review of the article ‘ ‘</a:t>
            </a:r>
          </a:p>
          <a:p>
            <a:r>
              <a:rPr lang="en-AU" sz="2400" b="0" i="0" u="none" strike="noStrike" baseline="0" dirty="0" smtClean="0">
                <a:latin typeface="Symbol" panose="05050102010706020507" pitchFamily="18" charset="2"/>
              </a:rPr>
              <a:t>♦ </a:t>
            </a:r>
            <a:r>
              <a:rPr lang="en-AU" sz="2400" b="0" i="0" u="none" strike="noStrike" baseline="0" dirty="0" smtClean="0">
                <a:latin typeface="ArialMT"/>
              </a:rPr>
              <a:t>Critique</a:t>
            </a:r>
            <a:endParaRPr lang="en-AU" sz="2400" dirty="0"/>
          </a:p>
        </p:txBody>
      </p:sp>
    </p:spTree>
    <p:extLst>
      <p:ext uri="{BB962C8B-B14F-4D97-AF65-F5344CB8AC3E}">
        <p14:creationId xmlns:p14="http://schemas.microsoft.com/office/powerpoint/2010/main" val="31058062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5863" y="325869"/>
            <a:ext cx="10969216" cy="2000548"/>
          </a:xfrm>
          <a:prstGeom prst="rect">
            <a:avLst/>
          </a:prstGeom>
        </p:spPr>
        <p:txBody>
          <a:bodyPr wrap="square">
            <a:spAutoFit/>
          </a:bodyPr>
          <a:lstStyle/>
          <a:p>
            <a:r>
              <a:rPr lang="en-AU" sz="2800" b="1" i="0" u="none" strike="noStrike" baseline="0" dirty="0" smtClean="0">
                <a:solidFill>
                  <a:srgbClr val="FF0000"/>
                </a:solidFill>
                <a:latin typeface="Arial-BoldMT"/>
              </a:rPr>
              <a:t>Implicit types of critical writing</a:t>
            </a:r>
          </a:p>
          <a:p>
            <a:r>
              <a:rPr lang="en-AU" sz="2400" b="0" i="0" u="none" strike="noStrike" baseline="0" dirty="0" smtClean="0">
                <a:latin typeface="ArialMT"/>
              </a:rPr>
              <a:t>At undergraduate level, critical writing typically refers to the genre of the persuasive essay</a:t>
            </a:r>
          </a:p>
          <a:p>
            <a:r>
              <a:rPr lang="en-AU" sz="2400" b="0" i="0" u="none" strike="noStrike" baseline="0" dirty="0" smtClean="0">
                <a:latin typeface="ArialMT"/>
              </a:rPr>
              <a:t>in which a logical argument [ to a stated position/ issue ] is developed and presented.</a:t>
            </a:r>
            <a:endParaRPr lang="en-AU" sz="2400" dirty="0"/>
          </a:p>
        </p:txBody>
      </p:sp>
      <p:sp>
        <p:nvSpPr>
          <p:cNvPr id="3" name="Rectangle 2"/>
          <p:cNvSpPr/>
          <p:nvPr/>
        </p:nvSpPr>
        <p:spPr>
          <a:xfrm>
            <a:off x="745863" y="2269543"/>
            <a:ext cx="10366786" cy="1384995"/>
          </a:xfrm>
          <a:prstGeom prst="rect">
            <a:avLst/>
          </a:prstGeom>
        </p:spPr>
        <p:txBody>
          <a:bodyPr wrap="square">
            <a:spAutoFit/>
          </a:bodyPr>
          <a:lstStyle/>
          <a:p>
            <a:r>
              <a:rPr lang="en-AU" sz="2800" b="0" i="0" u="none" strike="noStrike" baseline="0" dirty="0" smtClean="0">
                <a:solidFill>
                  <a:srgbClr val="00B0F0"/>
                </a:solidFill>
                <a:latin typeface="LucidaGrande"/>
              </a:rPr>
              <a:t>Critical thinking is a process that challenges an individual to use</a:t>
            </a:r>
            <a:r>
              <a:rPr lang="en-AU" sz="2800" b="0" i="0" u="none" strike="noStrike" dirty="0" smtClean="0">
                <a:solidFill>
                  <a:srgbClr val="00B0F0"/>
                </a:solidFill>
                <a:latin typeface="LucidaGrande"/>
              </a:rPr>
              <a:t> </a:t>
            </a:r>
            <a:r>
              <a:rPr lang="en-AU" sz="2800" b="0" i="0" u="none" strike="noStrike" baseline="0" dirty="0" smtClean="0">
                <a:solidFill>
                  <a:srgbClr val="00B0F0"/>
                </a:solidFill>
                <a:latin typeface="LucidaGrande"/>
              </a:rPr>
              <a:t>reflective, reasonable, rational thinking to gather, interpret and evaluate</a:t>
            </a:r>
            <a:r>
              <a:rPr lang="en-AU" sz="2800" b="0" i="0" u="none" strike="noStrike" dirty="0" smtClean="0">
                <a:solidFill>
                  <a:srgbClr val="00B0F0"/>
                </a:solidFill>
                <a:latin typeface="LucidaGrande"/>
              </a:rPr>
              <a:t> </a:t>
            </a:r>
            <a:r>
              <a:rPr lang="en-AU" sz="2800" b="0" i="0" u="none" strike="noStrike" baseline="0" dirty="0" smtClean="0">
                <a:solidFill>
                  <a:srgbClr val="00B0F0"/>
                </a:solidFill>
                <a:latin typeface="LucidaGrande"/>
              </a:rPr>
              <a:t>information in order to derive a judgment.</a:t>
            </a:r>
            <a:endParaRPr lang="en-AU" sz="2800" dirty="0">
              <a:solidFill>
                <a:srgbClr val="00B0F0"/>
              </a:solidFill>
            </a:endParaRPr>
          </a:p>
        </p:txBody>
      </p:sp>
      <p:sp>
        <p:nvSpPr>
          <p:cNvPr id="4" name="Rectangle 3"/>
          <p:cNvSpPr/>
          <p:nvPr/>
        </p:nvSpPr>
        <p:spPr>
          <a:xfrm>
            <a:off x="848060" y="3755771"/>
            <a:ext cx="10162391" cy="830997"/>
          </a:xfrm>
          <a:prstGeom prst="rect">
            <a:avLst/>
          </a:prstGeom>
        </p:spPr>
        <p:txBody>
          <a:bodyPr wrap="square">
            <a:spAutoFit/>
          </a:bodyPr>
          <a:lstStyle/>
          <a:p>
            <a:r>
              <a:rPr lang="en-AU" sz="2400" b="0" i="1" u="none" strike="noStrike" baseline="0" dirty="0" smtClean="0">
                <a:latin typeface="Arial-ItalicMT"/>
              </a:rPr>
              <a:t>The cognitive process of critical thinking brings to light and questions</a:t>
            </a:r>
            <a:r>
              <a:rPr lang="en-AU" sz="2400" b="0" i="1" u="none" strike="noStrike" dirty="0" smtClean="0">
                <a:latin typeface="Arial-ItalicMT"/>
              </a:rPr>
              <a:t> </a:t>
            </a:r>
            <a:r>
              <a:rPr lang="en-AU" sz="2400" b="0" i="1" u="none" strike="noStrike" baseline="0" dirty="0" smtClean="0">
                <a:latin typeface="Arial-ItalicMT"/>
              </a:rPr>
              <a:t>accepted’ views and assumptions and can offer alternative perspectives</a:t>
            </a:r>
            <a:endParaRPr lang="en-AU" sz="2400" dirty="0"/>
          </a:p>
        </p:txBody>
      </p:sp>
      <p:sp>
        <p:nvSpPr>
          <p:cNvPr id="5" name="Rectangle 4"/>
          <p:cNvSpPr/>
          <p:nvPr/>
        </p:nvSpPr>
        <p:spPr>
          <a:xfrm>
            <a:off x="848059" y="4586768"/>
            <a:ext cx="10264589" cy="1323439"/>
          </a:xfrm>
          <a:prstGeom prst="rect">
            <a:avLst/>
          </a:prstGeom>
        </p:spPr>
        <p:txBody>
          <a:bodyPr wrap="square">
            <a:spAutoFit/>
          </a:bodyPr>
          <a:lstStyle/>
          <a:p>
            <a:r>
              <a:rPr lang="en-AU" sz="2000" b="0" i="0" u="none" strike="noStrike" baseline="0" dirty="0" smtClean="0">
                <a:solidFill>
                  <a:srgbClr val="C00000"/>
                </a:solidFill>
                <a:latin typeface="Symbol" panose="05050102010706020507" pitchFamily="18" charset="2"/>
              </a:rPr>
              <a:t>♦ </a:t>
            </a:r>
            <a:r>
              <a:rPr lang="en-AU" sz="2000" b="0" i="0" u="none" strike="noStrike" baseline="0" dirty="0" smtClean="0">
                <a:solidFill>
                  <a:srgbClr val="C00000"/>
                </a:solidFill>
                <a:latin typeface="ArialMT"/>
              </a:rPr>
              <a:t>Consider viewpoints from a range of perspectives (e.g. male and female, different socioeconomic</a:t>
            </a:r>
            <a:r>
              <a:rPr lang="en-AU" sz="2000" b="0" i="0" u="none" strike="noStrike" dirty="0" smtClean="0">
                <a:solidFill>
                  <a:srgbClr val="C00000"/>
                </a:solidFill>
                <a:latin typeface="ArialMT"/>
              </a:rPr>
              <a:t> </a:t>
            </a:r>
            <a:r>
              <a:rPr lang="en-AU" sz="2000" b="0" i="0" u="none" strike="noStrike" baseline="0" dirty="0" smtClean="0">
                <a:solidFill>
                  <a:srgbClr val="C00000"/>
                </a:solidFill>
                <a:latin typeface="ArialMT"/>
              </a:rPr>
              <a:t>and ethnic groups)</a:t>
            </a:r>
          </a:p>
          <a:p>
            <a:r>
              <a:rPr lang="en-AU" sz="2000" b="0" i="0" u="none" strike="noStrike" baseline="0" dirty="0" smtClean="0">
                <a:solidFill>
                  <a:srgbClr val="C00000"/>
                </a:solidFill>
                <a:latin typeface="Symbol" panose="05050102010706020507" pitchFamily="18" charset="2"/>
              </a:rPr>
              <a:t>♦ </a:t>
            </a:r>
            <a:r>
              <a:rPr lang="en-AU" sz="2000" b="0" i="0" u="none" strike="noStrike" baseline="0" dirty="0" smtClean="0">
                <a:solidFill>
                  <a:srgbClr val="C00000"/>
                </a:solidFill>
                <a:latin typeface="ArialMT"/>
              </a:rPr>
              <a:t>Use inclusive language (e.g. non-gender specific, non-absolute terms such as ‘</a:t>
            </a:r>
            <a:r>
              <a:rPr lang="en-AU" sz="2000" b="0" i="1" u="none" strike="noStrike" baseline="0" dirty="0" smtClean="0">
                <a:solidFill>
                  <a:srgbClr val="C00000"/>
                </a:solidFill>
                <a:latin typeface="Arial-ItalicMT"/>
              </a:rPr>
              <a:t>often’ </a:t>
            </a:r>
            <a:r>
              <a:rPr lang="en-AU" sz="2000" b="0" i="0" u="none" strike="noStrike" baseline="0" dirty="0" smtClean="0">
                <a:solidFill>
                  <a:srgbClr val="C00000"/>
                </a:solidFill>
                <a:latin typeface="ArialMT"/>
              </a:rPr>
              <a:t>and</a:t>
            </a:r>
            <a:r>
              <a:rPr lang="en-AU" sz="2000" b="0" i="0" u="none" strike="noStrike" dirty="0" smtClean="0">
                <a:solidFill>
                  <a:srgbClr val="C00000"/>
                </a:solidFill>
                <a:latin typeface="ArialMT"/>
              </a:rPr>
              <a:t> </a:t>
            </a:r>
            <a:r>
              <a:rPr lang="en-AU" sz="2000" b="0" i="0" u="none" strike="noStrike" baseline="0" dirty="0" smtClean="0">
                <a:solidFill>
                  <a:srgbClr val="C00000"/>
                </a:solidFill>
                <a:latin typeface="ArialMT"/>
              </a:rPr>
              <a:t>‘</a:t>
            </a:r>
            <a:r>
              <a:rPr lang="en-AU" sz="2000" b="0" i="1" u="none" strike="noStrike" baseline="0" dirty="0" smtClean="0">
                <a:solidFill>
                  <a:srgbClr val="C00000"/>
                </a:solidFill>
                <a:latin typeface="Arial-ItalicMT"/>
              </a:rPr>
              <a:t>could</a:t>
            </a:r>
            <a:r>
              <a:rPr lang="en-AU" sz="2000" b="0" i="0" u="none" strike="noStrike" baseline="0" dirty="0" smtClean="0">
                <a:solidFill>
                  <a:srgbClr val="C00000"/>
                </a:solidFill>
                <a:latin typeface="ArialMT"/>
              </a:rPr>
              <a:t>’ rather than </a:t>
            </a:r>
            <a:r>
              <a:rPr lang="en-AU" sz="2000" b="0" i="1" u="none" strike="noStrike" baseline="0" dirty="0" smtClean="0">
                <a:solidFill>
                  <a:srgbClr val="C00000"/>
                </a:solidFill>
                <a:latin typeface="Arial-ItalicMT"/>
              </a:rPr>
              <a:t>‘always’ </a:t>
            </a:r>
            <a:r>
              <a:rPr lang="en-AU" sz="2000" b="0" i="0" u="none" strike="noStrike" baseline="0" dirty="0" smtClean="0">
                <a:solidFill>
                  <a:srgbClr val="C00000"/>
                </a:solidFill>
                <a:latin typeface="ArialMT"/>
              </a:rPr>
              <a:t>and ‘</a:t>
            </a:r>
            <a:r>
              <a:rPr lang="en-AU" sz="2000" b="0" i="1" u="none" strike="noStrike" baseline="0" dirty="0" smtClean="0">
                <a:solidFill>
                  <a:srgbClr val="C00000"/>
                </a:solidFill>
                <a:latin typeface="Arial-ItalicMT"/>
              </a:rPr>
              <a:t>is</a:t>
            </a:r>
            <a:r>
              <a:rPr lang="en-AU" sz="2000" b="0" i="0" u="none" strike="noStrike" baseline="0" dirty="0" smtClean="0">
                <a:solidFill>
                  <a:srgbClr val="C00000"/>
                </a:solidFill>
                <a:latin typeface="ArialMT"/>
              </a:rPr>
              <a:t>’)</a:t>
            </a:r>
            <a:endParaRPr lang="en-AU" sz="2000" dirty="0">
              <a:solidFill>
                <a:srgbClr val="C00000"/>
              </a:solidFill>
            </a:endParaRPr>
          </a:p>
        </p:txBody>
      </p:sp>
    </p:spTree>
    <p:extLst>
      <p:ext uri="{BB962C8B-B14F-4D97-AF65-F5344CB8AC3E}">
        <p14:creationId xmlns:p14="http://schemas.microsoft.com/office/powerpoint/2010/main" val="7757064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59860"/>
            <a:ext cx="10703859" cy="15145993"/>
          </a:xfrm>
          <a:prstGeom prst="rect">
            <a:avLst/>
          </a:prstGeom>
        </p:spPr>
      </p:pic>
    </p:spTree>
    <p:extLst>
      <p:ext uri="{BB962C8B-B14F-4D97-AF65-F5344CB8AC3E}">
        <p14:creationId xmlns:p14="http://schemas.microsoft.com/office/powerpoint/2010/main" val="25326635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001" y="-7422777"/>
            <a:ext cx="10703859" cy="15145993"/>
          </a:xfrm>
          <a:prstGeom prst="rect">
            <a:avLst/>
          </a:prstGeom>
        </p:spPr>
      </p:pic>
    </p:spTree>
    <p:extLst>
      <p:ext uri="{BB962C8B-B14F-4D97-AF65-F5344CB8AC3E}">
        <p14:creationId xmlns:p14="http://schemas.microsoft.com/office/powerpoint/2010/main" val="10461505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972" y="-3291841"/>
            <a:ext cx="11779624" cy="16668203"/>
          </a:xfrm>
          <a:prstGeom prst="rect">
            <a:avLst/>
          </a:prstGeom>
        </p:spPr>
      </p:pic>
    </p:spTree>
    <p:extLst>
      <p:ext uri="{BB962C8B-B14F-4D97-AF65-F5344CB8AC3E}">
        <p14:creationId xmlns:p14="http://schemas.microsoft.com/office/powerpoint/2010/main" val="5439611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35" y="-8756725"/>
            <a:ext cx="10955291" cy="15501769"/>
          </a:xfrm>
          <a:prstGeom prst="rect">
            <a:avLst/>
          </a:prstGeom>
        </p:spPr>
      </p:pic>
    </p:spTree>
    <p:extLst>
      <p:ext uri="{BB962C8B-B14F-4D97-AF65-F5344CB8AC3E}">
        <p14:creationId xmlns:p14="http://schemas.microsoft.com/office/powerpoint/2010/main" val="34747794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7378" y="731520"/>
            <a:ext cx="10517394" cy="5078313"/>
          </a:xfrm>
          <a:prstGeom prst="rect">
            <a:avLst/>
          </a:prstGeom>
        </p:spPr>
        <p:txBody>
          <a:bodyPr wrap="square">
            <a:spAutoFit/>
          </a:bodyPr>
          <a:lstStyle/>
          <a:p>
            <a:r>
              <a:rPr lang="en-AU" sz="2400" b="1" i="0" u="none" strike="noStrike" baseline="0" dirty="0" smtClean="0">
                <a:solidFill>
                  <a:srgbClr val="FF0000"/>
                </a:solidFill>
                <a:latin typeface="Arial-BoldMT"/>
              </a:rPr>
              <a:t>Displaying critical thinking in indirect and subtle ways</a:t>
            </a:r>
          </a:p>
          <a:p>
            <a:r>
              <a:rPr lang="en-AU" sz="2000" b="0" i="0" u="none" strike="noStrike" baseline="0" dirty="0" smtClean="0">
                <a:latin typeface="ArialMT"/>
              </a:rPr>
              <a:t>It is possible to give your marker evidence that you are aware of different perspectives in subtle,</a:t>
            </a:r>
            <a:r>
              <a:rPr lang="en-AU" sz="2000" b="0" i="0" u="none" strike="noStrike" dirty="0" smtClean="0">
                <a:latin typeface="ArialMT"/>
              </a:rPr>
              <a:t> </a:t>
            </a:r>
            <a:r>
              <a:rPr lang="en-AU" sz="2000" b="0" i="0" u="none" strike="noStrike" baseline="0" dirty="0" smtClean="0">
                <a:latin typeface="ArialMT"/>
              </a:rPr>
              <a:t>yet powerful, ways. It is important to remember that critical writing does not necessarily have to</a:t>
            </a:r>
            <a:r>
              <a:rPr lang="en-AU" sz="2000" b="0" i="0" u="none" strike="noStrike" dirty="0" smtClean="0">
                <a:latin typeface="ArialMT"/>
              </a:rPr>
              <a:t> </a:t>
            </a:r>
            <a:r>
              <a:rPr lang="en-AU" sz="2000" b="0" i="0" u="none" strike="noStrike" baseline="0" dirty="0" smtClean="0">
                <a:latin typeface="ArialMT"/>
              </a:rPr>
              <a:t>challenge an entire perspective or try to set up an entirely different perspective.</a:t>
            </a:r>
          </a:p>
          <a:p>
            <a:r>
              <a:rPr lang="en-AU" sz="2000" b="0" i="0" u="none" strike="noStrike" baseline="0" dirty="0" smtClean="0">
                <a:latin typeface="ArialMT"/>
              </a:rPr>
              <a:t>Text 1 is an example of critical writing where the writer has demonstrated critical thinking by</a:t>
            </a:r>
          </a:p>
          <a:p>
            <a:r>
              <a:rPr lang="en-AU" sz="2000" b="0" i="0" u="none" strike="noStrike" baseline="0" dirty="0" smtClean="0">
                <a:latin typeface="ArialMT"/>
              </a:rPr>
              <a:t>opening up the possibility that an argument or evidence may be limited.</a:t>
            </a:r>
          </a:p>
          <a:p>
            <a:r>
              <a:rPr lang="en-AU" sz="2000" b="1" i="0" u="none" strike="noStrike" baseline="0" dirty="0" smtClean="0">
                <a:solidFill>
                  <a:srgbClr val="FF0000"/>
                </a:solidFill>
                <a:latin typeface="Arial-BoldMT"/>
              </a:rPr>
              <a:t>Exercise 3</a:t>
            </a:r>
          </a:p>
          <a:p>
            <a:r>
              <a:rPr lang="en-AU" sz="2000" b="0" i="0" u="none" strike="noStrike" baseline="0" dirty="0" smtClean="0">
                <a:latin typeface="ArialMT"/>
              </a:rPr>
              <a:t>Identify the language used to display evidence of critical thinking in Texts 2 and 3</a:t>
            </a:r>
          </a:p>
          <a:p>
            <a:r>
              <a:rPr lang="en-AU" sz="2000" b="1" i="0" u="none" strike="noStrike" baseline="0" dirty="0" smtClean="0">
                <a:solidFill>
                  <a:srgbClr val="FF0000"/>
                </a:solidFill>
                <a:latin typeface="Arial-BoldMT"/>
              </a:rPr>
              <a:t>Text 1 Essay question:</a:t>
            </a:r>
          </a:p>
          <a:p>
            <a:r>
              <a:rPr lang="en-AU" sz="2000" b="1" i="0" u="none" strike="noStrike" baseline="0" dirty="0" smtClean="0">
                <a:solidFill>
                  <a:srgbClr val="FF0000"/>
                </a:solidFill>
                <a:latin typeface="Arial-BoldMT"/>
              </a:rPr>
              <a:t>Compare and contrast indigenous and western traditions of learning</a:t>
            </a:r>
          </a:p>
          <a:p>
            <a:r>
              <a:rPr lang="en-AU" sz="2000" b="0" i="0" u="none" strike="noStrike" baseline="0" dirty="0" smtClean="0">
                <a:latin typeface="ArialMT"/>
              </a:rPr>
              <a:t>Another difference between indigenous traditions of learning and the western</a:t>
            </a:r>
          </a:p>
          <a:p>
            <a:r>
              <a:rPr lang="en-AU" sz="2000" b="0" i="0" u="none" strike="noStrike" baseline="0" dirty="0" smtClean="0">
                <a:latin typeface="ArialMT"/>
              </a:rPr>
              <a:t>academic tradition is in the area of access to knowledge. In the indigenous traditions,</a:t>
            </a:r>
          </a:p>
          <a:p>
            <a:r>
              <a:rPr lang="en-AU" sz="2000" b="0" i="0" u="none" strike="noStrike" baseline="0" dirty="0" smtClean="0">
                <a:latin typeface="ArialMT"/>
              </a:rPr>
              <a:t>access to various kinds of knowledge is limited according to gender and according to</a:t>
            </a:r>
          </a:p>
          <a:p>
            <a:r>
              <a:rPr lang="en-AU" sz="2000" b="0" i="0" u="none" strike="noStrike" baseline="0" dirty="0" smtClean="0">
                <a:latin typeface="ArialMT"/>
              </a:rPr>
              <a:t>whether elders judge you as responsible to use the knowledge wisely. In the Western</a:t>
            </a:r>
          </a:p>
          <a:p>
            <a:r>
              <a:rPr lang="en-AU" sz="2000" b="0" i="0" u="none" strike="noStrike" baseline="0" dirty="0" smtClean="0">
                <a:latin typeface="ArialMT"/>
              </a:rPr>
              <a:t>Academic Tradition, access is, at least theoretically, open to everybody.</a:t>
            </a:r>
            <a:endParaRPr lang="en-AU" sz="2000" dirty="0"/>
          </a:p>
        </p:txBody>
      </p:sp>
    </p:spTree>
    <p:extLst>
      <p:ext uri="{BB962C8B-B14F-4D97-AF65-F5344CB8AC3E}">
        <p14:creationId xmlns:p14="http://schemas.microsoft.com/office/powerpoint/2010/main" val="13856653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1167" y="690806"/>
            <a:ext cx="9947238" cy="4154984"/>
          </a:xfrm>
          <a:prstGeom prst="rect">
            <a:avLst/>
          </a:prstGeom>
        </p:spPr>
        <p:txBody>
          <a:bodyPr wrap="square">
            <a:spAutoFit/>
          </a:bodyPr>
          <a:lstStyle/>
          <a:p>
            <a:r>
              <a:rPr lang="en-AU" sz="2400" b="1" i="0" u="none" strike="noStrike" baseline="0" dirty="0" smtClean="0">
                <a:solidFill>
                  <a:srgbClr val="FF0000"/>
                </a:solidFill>
                <a:latin typeface="Arial-BoldMT"/>
              </a:rPr>
              <a:t>Text 2 Essay question:</a:t>
            </a:r>
          </a:p>
          <a:p>
            <a:r>
              <a:rPr lang="en-AU" sz="2400" b="1" i="0" u="none" strike="noStrike" baseline="0" dirty="0" smtClean="0">
                <a:solidFill>
                  <a:srgbClr val="FF0000"/>
                </a:solidFill>
                <a:latin typeface="Arial-BoldMT"/>
              </a:rPr>
              <a:t>In what ways has Australia developed a positive relationship with Indonesia?</a:t>
            </a:r>
          </a:p>
          <a:p>
            <a:r>
              <a:rPr lang="en-AU" sz="2400" b="0" i="0" u="none" strike="noStrike" baseline="0" dirty="0" smtClean="0">
                <a:latin typeface="ArialMT"/>
              </a:rPr>
              <a:t>The Australian government argues that it has developed a good relationship with</a:t>
            </a:r>
            <a:r>
              <a:rPr lang="en-AU" sz="2400" b="0" i="0" u="none" strike="noStrike" dirty="0" smtClean="0">
                <a:latin typeface="ArialMT"/>
              </a:rPr>
              <a:t> </a:t>
            </a:r>
            <a:r>
              <a:rPr lang="en-AU" sz="2400" b="0" i="0" u="none" strike="noStrike" baseline="0" dirty="0" smtClean="0">
                <a:latin typeface="ArialMT"/>
              </a:rPr>
              <a:t>Indonesia over the last twenty-five years. It argues that its policies have led to improved</a:t>
            </a:r>
            <a:r>
              <a:rPr lang="en-AU" sz="2400" b="0" i="0" u="none" strike="noStrike" dirty="0" smtClean="0">
                <a:latin typeface="ArialMT"/>
              </a:rPr>
              <a:t> </a:t>
            </a:r>
            <a:r>
              <a:rPr lang="en-AU" sz="2400" b="0" i="0" u="none" strike="noStrike" baseline="0" dirty="0" smtClean="0">
                <a:latin typeface="ArialMT"/>
              </a:rPr>
              <a:t>political, economic and military cooperation between the two countries, to the benefit of</a:t>
            </a:r>
            <a:r>
              <a:rPr lang="en-AU" sz="2400" b="0" i="0" u="none" strike="noStrike" dirty="0" smtClean="0">
                <a:latin typeface="ArialMT"/>
              </a:rPr>
              <a:t> </a:t>
            </a:r>
            <a:r>
              <a:rPr lang="en-AU" sz="2400" b="0" i="0" u="none" strike="noStrike" baseline="0" dirty="0" smtClean="0">
                <a:latin typeface="ArialMT"/>
              </a:rPr>
              <a:t>both. </a:t>
            </a:r>
          </a:p>
          <a:p>
            <a:endParaRPr lang="en-AU" sz="2400" dirty="0">
              <a:latin typeface="ArialMT"/>
            </a:endParaRPr>
          </a:p>
          <a:p>
            <a:r>
              <a:rPr lang="en-AU" sz="2400" b="0" i="0" u="none" strike="noStrike" baseline="0" dirty="0" smtClean="0">
                <a:latin typeface="ArialMT"/>
              </a:rPr>
              <a:t>However, the critical issue is which sections of Australian society have cultivated</a:t>
            </a:r>
            <a:r>
              <a:rPr lang="en-AU" sz="2400" b="0" i="0" u="none" strike="noStrike" dirty="0" smtClean="0">
                <a:latin typeface="ArialMT"/>
              </a:rPr>
              <a:t> </a:t>
            </a:r>
            <a:r>
              <a:rPr lang="en-AU" sz="2400" b="0" i="0" u="none" strike="noStrike" baseline="0" dirty="0" smtClean="0">
                <a:latin typeface="ArialMT"/>
              </a:rPr>
              <a:t>these relations and with which sections of Indonesian society and who has actually</a:t>
            </a:r>
            <a:r>
              <a:rPr lang="en-AU" sz="2400" b="0" i="0" u="none" strike="noStrike" dirty="0" smtClean="0">
                <a:latin typeface="ArialMT"/>
              </a:rPr>
              <a:t> </a:t>
            </a:r>
            <a:r>
              <a:rPr lang="en-AU" sz="2400" b="0" i="0" u="none" strike="noStrike" baseline="0" dirty="0" smtClean="0">
                <a:latin typeface="ArialMT"/>
              </a:rPr>
              <a:t>benefited.</a:t>
            </a:r>
            <a:endParaRPr lang="en-AU" sz="2400" dirty="0"/>
          </a:p>
        </p:txBody>
      </p:sp>
    </p:spTree>
    <p:extLst>
      <p:ext uri="{BB962C8B-B14F-4D97-AF65-F5344CB8AC3E}">
        <p14:creationId xmlns:p14="http://schemas.microsoft.com/office/powerpoint/2010/main" val="27274128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8892" y="741188"/>
            <a:ext cx="10506635" cy="4524315"/>
          </a:xfrm>
          <a:prstGeom prst="rect">
            <a:avLst/>
          </a:prstGeom>
        </p:spPr>
        <p:txBody>
          <a:bodyPr wrap="square">
            <a:spAutoFit/>
          </a:bodyPr>
          <a:lstStyle/>
          <a:p>
            <a:r>
              <a:rPr lang="en-AU" sz="2400" b="1" i="0" u="none" strike="noStrike" baseline="0" dirty="0" smtClean="0">
                <a:solidFill>
                  <a:srgbClr val="FF0000"/>
                </a:solidFill>
                <a:latin typeface="Arial-BoldMT"/>
              </a:rPr>
              <a:t>Text 3 Essay question</a:t>
            </a:r>
          </a:p>
          <a:p>
            <a:r>
              <a:rPr lang="en-AU" sz="2400" b="1" i="0" u="none" strike="noStrike" baseline="0" dirty="0" smtClean="0">
                <a:solidFill>
                  <a:srgbClr val="FF0000"/>
                </a:solidFill>
                <a:latin typeface="Arial-BoldMT"/>
              </a:rPr>
              <a:t>“The professional role and status of pharmacists is under threat” Discuss</a:t>
            </a:r>
          </a:p>
          <a:p>
            <a:r>
              <a:rPr lang="en-AU" sz="2400" b="1" i="0" u="none" strike="noStrike" baseline="0" dirty="0" smtClean="0">
                <a:latin typeface="Arial-BoldMT"/>
              </a:rPr>
              <a:t>While these factors have led to a fear </a:t>
            </a:r>
            <a:r>
              <a:rPr lang="en-AU" sz="2400" b="0" i="0" u="none" strike="noStrike" baseline="0" dirty="0" smtClean="0">
                <a:latin typeface="ArialMT"/>
              </a:rPr>
              <a:t>that the professional role and status of</a:t>
            </a:r>
            <a:r>
              <a:rPr lang="en-AU" sz="2400" b="0" i="0" u="none" strike="noStrike" dirty="0" smtClean="0">
                <a:latin typeface="ArialMT"/>
              </a:rPr>
              <a:t> </a:t>
            </a:r>
            <a:r>
              <a:rPr lang="en-AU" sz="2400" b="0" i="0" u="none" strike="noStrike" baseline="0" dirty="0" smtClean="0">
                <a:latin typeface="ArialMT"/>
              </a:rPr>
              <a:t>pharmacists may be under threat, </a:t>
            </a:r>
            <a:r>
              <a:rPr lang="en-AU" sz="2400" b="1" i="0" u="none" strike="noStrike" baseline="0" dirty="0" smtClean="0">
                <a:latin typeface="Arial-BoldMT"/>
              </a:rPr>
              <a:t>this view does not take into account </a:t>
            </a:r>
            <a:r>
              <a:rPr lang="en-AU" sz="2400" b="0" i="0" u="none" strike="noStrike" baseline="0" dirty="0" smtClean="0">
                <a:latin typeface="ArialMT"/>
              </a:rPr>
              <a:t>the importance</a:t>
            </a:r>
            <a:r>
              <a:rPr lang="en-AU" sz="2400" b="0" i="0" u="none" strike="noStrike" dirty="0" smtClean="0">
                <a:latin typeface="ArialMT"/>
              </a:rPr>
              <a:t> </a:t>
            </a:r>
            <a:r>
              <a:rPr lang="en-AU" sz="2400" b="0" i="0" u="none" strike="noStrike" baseline="0" dirty="0" smtClean="0">
                <a:latin typeface="ArialMT"/>
              </a:rPr>
              <a:t>of consumers’ support for pharmacy. Evidence for strong public appreciation for the role of</a:t>
            </a:r>
            <a:r>
              <a:rPr lang="en-AU" sz="2400" b="0" i="0" u="none" strike="noStrike" dirty="0" smtClean="0">
                <a:latin typeface="ArialMT"/>
              </a:rPr>
              <a:t> </a:t>
            </a:r>
            <a:r>
              <a:rPr lang="en-AU" sz="2400" b="0" i="0" u="none" strike="noStrike" baseline="0" dirty="0" smtClean="0">
                <a:latin typeface="ArialMT"/>
              </a:rPr>
              <a:t>the pharmacist can be found in John Varnish’s study on the public’s perceptions of</a:t>
            </a:r>
            <a:r>
              <a:rPr lang="en-AU" sz="2400" b="0" i="0" u="none" strike="noStrike" dirty="0" smtClean="0">
                <a:latin typeface="ArialMT"/>
              </a:rPr>
              <a:t> </a:t>
            </a:r>
            <a:r>
              <a:rPr lang="en-AU" sz="2400" b="0" i="0" u="none" strike="noStrike" baseline="0" dirty="0" smtClean="0">
                <a:latin typeface="ArialMT"/>
              </a:rPr>
              <a:t>pharmacy as a profession1. </a:t>
            </a:r>
          </a:p>
          <a:p>
            <a:endParaRPr lang="en-AU" sz="2400" dirty="0">
              <a:latin typeface="ArialMT"/>
            </a:endParaRPr>
          </a:p>
          <a:p>
            <a:r>
              <a:rPr lang="en-AU" sz="2400" b="0" i="0" u="none" strike="noStrike" baseline="0" dirty="0" smtClean="0">
                <a:latin typeface="ArialMT"/>
              </a:rPr>
              <a:t>Although some problems exist in making generalisations from</a:t>
            </a:r>
            <a:r>
              <a:rPr lang="en-AU" sz="2400" b="0" i="0" u="none" strike="noStrike" dirty="0" smtClean="0">
                <a:latin typeface="ArialMT"/>
              </a:rPr>
              <a:t> </a:t>
            </a:r>
            <a:r>
              <a:rPr lang="en-AU" sz="2400" b="0" i="0" u="none" strike="noStrike" baseline="0" dirty="0" smtClean="0">
                <a:latin typeface="ArialMT"/>
              </a:rPr>
              <a:t>this study, it presents strong evidence that pharmacy is seen by consumers to fulfil the</a:t>
            </a:r>
            <a:r>
              <a:rPr lang="en-AU" sz="2400" b="0" i="0" u="none" strike="noStrike" dirty="0" smtClean="0">
                <a:latin typeface="ArialMT"/>
              </a:rPr>
              <a:t> </a:t>
            </a:r>
            <a:r>
              <a:rPr lang="en-AU" sz="2400" b="0" i="0" u="none" strike="noStrike" baseline="0" dirty="0" smtClean="0">
                <a:latin typeface="ArialMT"/>
              </a:rPr>
              <a:t>criteria necessary for an occupation to be seen as a profession</a:t>
            </a:r>
            <a:endParaRPr lang="en-AU" sz="2400" dirty="0"/>
          </a:p>
        </p:txBody>
      </p:sp>
    </p:spTree>
    <p:extLst>
      <p:ext uri="{BB962C8B-B14F-4D97-AF65-F5344CB8AC3E}">
        <p14:creationId xmlns:p14="http://schemas.microsoft.com/office/powerpoint/2010/main" val="36015332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7685" y="819420"/>
            <a:ext cx="9194202" cy="3293209"/>
          </a:xfrm>
          <a:prstGeom prst="rect">
            <a:avLst/>
          </a:prstGeom>
        </p:spPr>
        <p:txBody>
          <a:bodyPr wrap="square">
            <a:spAutoFit/>
          </a:bodyPr>
          <a:lstStyle/>
          <a:p>
            <a:r>
              <a:rPr lang="en-AU" sz="2000" b="1" i="0" u="none" strike="noStrike" baseline="0" dirty="0" smtClean="0">
                <a:solidFill>
                  <a:srgbClr val="00B050"/>
                </a:solidFill>
                <a:latin typeface="ArialMT"/>
              </a:rPr>
              <a:t>LEARNING CENTRE WORKSHOPS WHICH WILL SUPPORT YOU WITH SOME OF</a:t>
            </a:r>
            <a:r>
              <a:rPr lang="en-AU" sz="2000" b="1" i="0" u="none" strike="noStrike" dirty="0" smtClean="0">
                <a:solidFill>
                  <a:srgbClr val="00B050"/>
                </a:solidFill>
                <a:latin typeface="ArialMT"/>
              </a:rPr>
              <a:t> </a:t>
            </a:r>
            <a:r>
              <a:rPr lang="en-AU" sz="2000" b="1" i="0" u="none" strike="noStrike" baseline="0" dirty="0" smtClean="0">
                <a:solidFill>
                  <a:srgbClr val="00B050"/>
                </a:solidFill>
                <a:latin typeface="ArialMT"/>
              </a:rPr>
              <a:t>THE ISSUES RAISED IN THIS LECTURE:</a:t>
            </a:r>
          </a:p>
          <a:p>
            <a:r>
              <a:rPr lang="en-AU" sz="2800" b="0" i="0" u="none" strike="noStrike" baseline="0" dirty="0" smtClean="0">
                <a:latin typeface="ArialMT"/>
              </a:rPr>
              <a:t>Details of workshop blocks and programs can be found at</a:t>
            </a:r>
          </a:p>
          <a:p>
            <a:r>
              <a:rPr lang="en-AU" sz="2800" b="1" i="0" u="none" strike="noStrike" baseline="0" dirty="0" smtClean="0">
                <a:latin typeface="Arial-BoldMT"/>
              </a:rPr>
              <a:t>http://www.usyd.edu.au/lc</a:t>
            </a:r>
          </a:p>
          <a:p>
            <a:r>
              <a:rPr lang="en-AU" sz="2800" b="0" i="0" u="none" strike="noStrike" baseline="0" dirty="0" smtClean="0">
                <a:solidFill>
                  <a:srgbClr val="FF0000"/>
                </a:solidFill>
                <a:latin typeface="Symbol" panose="05050102010706020507" pitchFamily="18" charset="2"/>
              </a:rPr>
              <a:t>♦ </a:t>
            </a:r>
            <a:r>
              <a:rPr lang="en-AU" sz="2800" b="0" i="0" u="none" strike="noStrike" baseline="0" dirty="0" smtClean="0">
                <a:solidFill>
                  <a:srgbClr val="FF0000"/>
                </a:solidFill>
                <a:latin typeface="ArialMT"/>
              </a:rPr>
              <a:t>Introduction to critical reading</a:t>
            </a:r>
          </a:p>
          <a:p>
            <a:r>
              <a:rPr lang="en-AU" sz="2800" b="0" i="0" u="none" strike="noStrike" baseline="0" dirty="0" smtClean="0">
                <a:solidFill>
                  <a:srgbClr val="FF0000"/>
                </a:solidFill>
                <a:latin typeface="Symbol" panose="05050102010706020507" pitchFamily="18" charset="2"/>
              </a:rPr>
              <a:t>♦ </a:t>
            </a:r>
            <a:r>
              <a:rPr lang="en-AU" sz="2800" b="0" i="0" u="none" strike="noStrike" baseline="0" dirty="0" smtClean="0">
                <a:solidFill>
                  <a:srgbClr val="FF0000"/>
                </a:solidFill>
                <a:latin typeface="ArialMT"/>
              </a:rPr>
              <a:t>Introduction to critical writing</a:t>
            </a:r>
          </a:p>
          <a:p>
            <a:r>
              <a:rPr lang="en-AU" sz="2800" b="0" i="0" u="none" strike="noStrike" baseline="0" dirty="0" smtClean="0">
                <a:solidFill>
                  <a:srgbClr val="FF0000"/>
                </a:solidFill>
                <a:latin typeface="Symbol" panose="05050102010706020507" pitchFamily="18" charset="2"/>
              </a:rPr>
              <a:t>♦ </a:t>
            </a:r>
            <a:r>
              <a:rPr lang="en-AU" sz="2800" b="0" i="0" u="none" strike="noStrike" baseline="0" dirty="0" smtClean="0">
                <a:solidFill>
                  <a:srgbClr val="FF0000"/>
                </a:solidFill>
                <a:latin typeface="ArialMT"/>
              </a:rPr>
              <a:t>Quoting, paraphrasing and summarising evidence</a:t>
            </a:r>
            <a:endParaRPr lang="en-AU" sz="2800" dirty="0">
              <a:solidFill>
                <a:srgbClr val="FF0000"/>
              </a:solidFill>
            </a:endParaRPr>
          </a:p>
        </p:txBody>
      </p:sp>
    </p:spTree>
    <p:extLst>
      <p:ext uri="{BB962C8B-B14F-4D97-AF65-F5344CB8AC3E}">
        <p14:creationId xmlns:p14="http://schemas.microsoft.com/office/powerpoint/2010/main" val="3636975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924" y="361369"/>
            <a:ext cx="10517394" cy="5262979"/>
          </a:xfrm>
          <a:prstGeom prst="rect">
            <a:avLst/>
          </a:prstGeom>
        </p:spPr>
        <p:txBody>
          <a:bodyPr wrap="square">
            <a:spAutoFit/>
          </a:bodyPr>
          <a:lstStyle/>
          <a:p>
            <a:r>
              <a:rPr lang="en-AU" sz="2400" b="0" i="1" u="none" strike="noStrike" baseline="0" dirty="0" smtClean="0">
                <a:solidFill>
                  <a:srgbClr val="FF0000"/>
                </a:solidFill>
                <a:latin typeface="ArialNarrow-Italic"/>
              </a:rPr>
              <a:t>Organizational frameworks for the information</a:t>
            </a:r>
          </a:p>
          <a:p>
            <a:r>
              <a:rPr lang="en-AU" sz="2400" b="0" i="0" u="none" strike="noStrike" baseline="0" dirty="0" smtClean="0">
                <a:latin typeface="Symbol" panose="05050102010706020507" pitchFamily="18" charset="2"/>
              </a:rPr>
              <a:t>• </a:t>
            </a:r>
            <a:r>
              <a:rPr lang="en-AU" sz="2400" b="0" i="0" u="none" strike="noStrike" baseline="0" dirty="0" smtClean="0">
                <a:latin typeface="ArialNarrow"/>
              </a:rPr>
              <a:t>Balancing professional and personal aspirations.</a:t>
            </a:r>
          </a:p>
          <a:p>
            <a:r>
              <a:rPr lang="en-AU" sz="2400" b="0" i="0" u="none" strike="noStrike" baseline="0" dirty="0" smtClean="0">
                <a:latin typeface="Symbol" panose="05050102010706020507" pitchFamily="18" charset="2"/>
              </a:rPr>
              <a:t>• </a:t>
            </a:r>
            <a:r>
              <a:rPr lang="en-AU" sz="2400" b="0" i="0" u="none" strike="noStrike" baseline="0" dirty="0" smtClean="0">
                <a:latin typeface="ArialNarrow"/>
              </a:rPr>
              <a:t>Inclusive education.</a:t>
            </a:r>
          </a:p>
          <a:p>
            <a:r>
              <a:rPr lang="en-AU" sz="2400" b="0" i="0" u="none" strike="noStrike" baseline="0" dirty="0" smtClean="0">
                <a:latin typeface="Symbol" panose="05050102010706020507" pitchFamily="18" charset="2"/>
              </a:rPr>
              <a:t>• </a:t>
            </a:r>
            <a:r>
              <a:rPr lang="en-AU" sz="2400" b="0" i="0" u="none" strike="noStrike" baseline="0" dirty="0" smtClean="0">
                <a:latin typeface="ArialNarrow"/>
              </a:rPr>
              <a:t>The role and importance of ‘learning support’.</a:t>
            </a:r>
          </a:p>
          <a:p>
            <a:r>
              <a:rPr lang="en-AU" sz="2400" b="0" i="0" u="none" strike="noStrike" baseline="0" dirty="0" smtClean="0">
                <a:latin typeface="Symbol" panose="05050102010706020507" pitchFamily="18" charset="2"/>
              </a:rPr>
              <a:t>• </a:t>
            </a:r>
            <a:r>
              <a:rPr lang="en-AU" sz="2400" b="0" i="0" u="none" strike="noStrike" baseline="0" dirty="0" smtClean="0">
                <a:latin typeface="ArialNarrow"/>
              </a:rPr>
              <a:t>The </a:t>
            </a:r>
            <a:r>
              <a:rPr lang="en-AU" sz="2400" b="0" i="1" u="none" strike="noStrike" baseline="0" dirty="0" smtClean="0">
                <a:latin typeface="ArialNarrow-Italic"/>
              </a:rPr>
              <a:t>teaching strategies </a:t>
            </a:r>
            <a:r>
              <a:rPr lang="en-AU" sz="2400" b="0" i="0" u="none" strike="noStrike" baseline="0" dirty="0" smtClean="0">
                <a:latin typeface="ArialNarrow"/>
              </a:rPr>
              <a:t>used by individual teachers are important but they are only</a:t>
            </a:r>
            <a:r>
              <a:rPr lang="en-AU" sz="2400" b="0" i="0" u="none" strike="noStrike" dirty="0" smtClean="0">
                <a:latin typeface="ArialNarrow"/>
              </a:rPr>
              <a:t> </a:t>
            </a:r>
            <a:r>
              <a:rPr lang="en-AU" sz="2400" b="0" i="0" u="none" strike="noStrike" baseline="0" dirty="0" smtClean="0">
                <a:latin typeface="ArialNarrow"/>
              </a:rPr>
              <a:t>part of the picture.</a:t>
            </a:r>
          </a:p>
          <a:p>
            <a:r>
              <a:rPr lang="en-AU" sz="2400" b="0" i="1" u="none" strike="noStrike" baseline="0" dirty="0" smtClean="0">
                <a:solidFill>
                  <a:srgbClr val="FF0000"/>
                </a:solidFill>
                <a:latin typeface="ArialNarrow-Italic"/>
              </a:rPr>
              <a:t>Desired learning outcomes</a:t>
            </a:r>
          </a:p>
          <a:p>
            <a:r>
              <a:rPr lang="en-AU" sz="2400" b="0" i="0" u="none" strike="noStrike" baseline="0" dirty="0" smtClean="0">
                <a:latin typeface="Symbol" panose="05050102010706020507" pitchFamily="18" charset="2"/>
              </a:rPr>
              <a:t>• </a:t>
            </a:r>
            <a:r>
              <a:rPr lang="en-AU" sz="2400" b="0" i="0" u="none" strike="noStrike" baseline="0" dirty="0" smtClean="0">
                <a:latin typeface="ArialNarrow"/>
              </a:rPr>
              <a:t>You will value the work you do even more.</a:t>
            </a:r>
          </a:p>
          <a:p>
            <a:r>
              <a:rPr lang="en-AU" sz="2400" b="0" i="0" u="none" strike="noStrike" baseline="0" dirty="0" smtClean="0">
                <a:latin typeface="Symbol" panose="05050102010706020507" pitchFamily="18" charset="2"/>
              </a:rPr>
              <a:t>• </a:t>
            </a:r>
            <a:r>
              <a:rPr lang="en-AU" sz="2400" b="0" i="0" u="none" strike="noStrike" baseline="0" dirty="0" smtClean="0">
                <a:latin typeface="ArialNarrow"/>
              </a:rPr>
              <a:t>You will have an increased understanding of ‘what works’ for students with learning</a:t>
            </a:r>
            <a:r>
              <a:rPr lang="en-AU" sz="2400" b="0" i="0" u="none" strike="noStrike" dirty="0" smtClean="0">
                <a:latin typeface="ArialNarrow"/>
              </a:rPr>
              <a:t> </a:t>
            </a:r>
            <a:r>
              <a:rPr lang="en-AU" sz="2400" b="0" i="0" u="none" strike="noStrike" baseline="0" dirty="0" smtClean="0">
                <a:latin typeface="ArialNarrow"/>
              </a:rPr>
              <a:t>difficulties and those who teach them.</a:t>
            </a:r>
          </a:p>
          <a:p>
            <a:r>
              <a:rPr lang="en-AU" sz="2400" b="0" i="0" u="none" strike="noStrike" baseline="0" dirty="0" smtClean="0">
                <a:latin typeface="Symbol" panose="05050102010706020507" pitchFamily="18" charset="2"/>
              </a:rPr>
              <a:t>• </a:t>
            </a:r>
            <a:r>
              <a:rPr lang="en-AU" sz="2400" b="0" i="0" u="none" strike="noStrike" baseline="0" dirty="0" smtClean="0">
                <a:latin typeface="ArialNarrow"/>
              </a:rPr>
              <a:t>You will be more realistic, focused, effective, efficient, confident and relaxed.</a:t>
            </a:r>
          </a:p>
          <a:p>
            <a:r>
              <a:rPr lang="en-AU" sz="2400" b="0" i="0" u="none" strike="noStrike" baseline="0" dirty="0" smtClean="0">
                <a:latin typeface="Symbol" panose="05050102010706020507" pitchFamily="18" charset="2"/>
              </a:rPr>
              <a:t>• </a:t>
            </a:r>
            <a:r>
              <a:rPr lang="en-AU" sz="2400" b="0" i="0" u="none" strike="noStrike" baseline="0" dirty="0" smtClean="0">
                <a:latin typeface="ArialNarrow"/>
              </a:rPr>
              <a:t>You will answer this question for yourself: “What will I do differently t as a result of</a:t>
            </a:r>
            <a:r>
              <a:rPr lang="en-AU" sz="2400" b="0" i="0" u="none" strike="noStrike" dirty="0" smtClean="0">
                <a:latin typeface="ArialNarrow"/>
              </a:rPr>
              <a:t> </a:t>
            </a:r>
            <a:r>
              <a:rPr lang="en-AU" sz="2400" b="0" i="0" u="none" strike="noStrike" baseline="0" dirty="0" smtClean="0">
                <a:latin typeface="ArialNarrow"/>
              </a:rPr>
              <a:t>participating in this session?”</a:t>
            </a:r>
            <a:endParaRPr lang="en-AU" sz="2400" dirty="0"/>
          </a:p>
        </p:txBody>
      </p:sp>
    </p:spTree>
    <p:extLst>
      <p:ext uri="{BB962C8B-B14F-4D97-AF65-F5344CB8AC3E}">
        <p14:creationId xmlns:p14="http://schemas.microsoft.com/office/powerpoint/2010/main" val="21886284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5562" y="385542"/>
            <a:ext cx="9742842" cy="5693866"/>
          </a:xfrm>
          <a:prstGeom prst="rect">
            <a:avLst/>
          </a:prstGeom>
        </p:spPr>
        <p:txBody>
          <a:bodyPr wrap="square">
            <a:spAutoFit/>
          </a:bodyPr>
          <a:lstStyle/>
          <a:p>
            <a:r>
              <a:rPr lang="en-AU" sz="2800" dirty="0">
                <a:solidFill>
                  <a:srgbClr val="000000"/>
                </a:solidFill>
                <a:latin typeface="Garamond" panose="02020404030301010803" pitchFamily="18" charset="0"/>
              </a:rPr>
              <a:t>T</a:t>
            </a:r>
            <a:r>
              <a:rPr lang="en-AU" sz="2800" b="0" i="0" u="none" strike="noStrike" baseline="0" dirty="0" smtClean="0">
                <a:solidFill>
                  <a:srgbClr val="000000"/>
                </a:solidFill>
                <a:latin typeface="Garamond" panose="02020404030301010803" pitchFamily="18" charset="0"/>
              </a:rPr>
              <a:t>eaching methods used by the college and university staff interviewed, there was a clear difference in the tutors’ perception of their roles and responsibilities. Thus SF2 explained that: </a:t>
            </a:r>
          </a:p>
          <a:p>
            <a:r>
              <a:rPr lang="en-AU" sz="2800" b="0" i="1" u="none" strike="noStrike" baseline="0" dirty="0" smtClean="0">
                <a:solidFill>
                  <a:srgbClr val="000000"/>
                </a:solidFill>
                <a:latin typeface="Garamond" panose="02020404030301010803" pitchFamily="18" charset="0"/>
              </a:rPr>
              <a:t>“</a:t>
            </a:r>
            <a:r>
              <a:rPr lang="en-AU" sz="2800" b="1" i="1" u="none" strike="noStrike" baseline="0" dirty="0" smtClean="0">
                <a:solidFill>
                  <a:srgbClr val="FF0000"/>
                </a:solidFill>
                <a:latin typeface="Garamond" panose="02020404030301010803" pitchFamily="18" charset="0"/>
              </a:rPr>
              <a:t>the role of the teacher … is to understand the nature of the syllabus, to reach classes effectively using a variety of different teaching styles and to make sure students make good progress.” </a:t>
            </a:r>
          </a:p>
          <a:p>
            <a:r>
              <a:rPr lang="en-AU" sz="2800" b="1" i="1" u="none" strike="noStrike" baseline="0" dirty="0" smtClean="0">
                <a:solidFill>
                  <a:srgbClr val="7030A0"/>
                </a:solidFill>
                <a:latin typeface="Garamond" panose="02020404030301010803" pitchFamily="18" charset="0"/>
              </a:rPr>
              <a:t>In contrast a university tutor replied to the same question by saying “we are responsible for the student’s learning experience. It’s up to us to engender an interest in the subject and to ensure that students receive adequate direction about how to access information. It’s our job to give them the opportunities even though we can’t make them use these.” </a:t>
            </a:r>
            <a:endParaRPr lang="en-AU" sz="2800" b="1" dirty="0">
              <a:solidFill>
                <a:srgbClr val="7030A0"/>
              </a:solidFill>
            </a:endParaRPr>
          </a:p>
        </p:txBody>
      </p:sp>
    </p:spTree>
    <p:extLst>
      <p:ext uri="{BB962C8B-B14F-4D97-AF65-F5344CB8AC3E}">
        <p14:creationId xmlns:p14="http://schemas.microsoft.com/office/powerpoint/2010/main" val="28238722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5412" y="870945"/>
            <a:ext cx="10097844" cy="1815882"/>
          </a:xfrm>
          <a:prstGeom prst="rect">
            <a:avLst/>
          </a:prstGeom>
        </p:spPr>
        <p:txBody>
          <a:bodyPr wrap="square">
            <a:spAutoFit/>
          </a:bodyPr>
          <a:lstStyle/>
          <a:p>
            <a:r>
              <a:rPr lang="en-AU" sz="2800" b="1" i="0" u="none" strike="noStrike" baseline="0" dirty="0" smtClean="0">
                <a:solidFill>
                  <a:srgbClr val="FF0000"/>
                </a:solidFill>
                <a:latin typeface="Garamond" panose="02020404030301010803" pitchFamily="18" charset="0"/>
              </a:rPr>
              <a:t>For example SF4 said that he expected learners</a:t>
            </a:r>
            <a:r>
              <a:rPr lang="en-AU" sz="2800" b="0" i="0" u="none" strike="noStrike" baseline="0" dirty="0" smtClean="0">
                <a:solidFill>
                  <a:srgbClr val="000000"/>
                </a:solidFill>
                <a:latin typeface="Garamond" panose="02020404030301010803" pitchFamily="18" charset="0"/>
              </a:rPr>
              <a:t>: </a:t>
            </a:r>
          </a:p>
          <a:p>
            <a:r>
              <a:rPr lang="en-AU" sz="2800" b="0" i="1" u="none" strike="noStrike" baseline="0" dirty="0" smtClean="0">
                <a:solidFill>
                  <a:srgbClr val="000000"/>
                </a:solidFill>
                <a:latin typeface="Garamond" panose="02020404030301010803" pitchFamily="18" charset="0"/>
              </a:rPr>
              <a:t>“</a:t>
            </a:r>
            <a:r>
              <a:rPr lang="en-AU" sz="2800" b="1" i="1" u="none" strike="noStrike" baseline="0" dirty="0" smtClean="0">
                <a:solidFill>
                  <a:srgbClr val="7030A0"/>
                </a:solidFill>
                <a:latin typeface="Garamond" panose="02020404030301010803" pitchFamily="18" charset="0"/>
              </a:rPr>
              <a:t>To attend as often as possible, to have equipment and textbooks with them, to be able to answer to question and answer sessions [and] to achieve above the minimum target grade.” </a:t>
            </a:r>
            <a:endParaRPr lang="en-AU" sz="2800" b="1" dirty="0">
              <a:solidFill>
                <a:srgbClr val="7030A0"/>
              </a:solidFill>
            </a:endParaRPr>
          </a:p>
        </p:txBody>
      </p:sp>
      <p:sp>
        <p:nvSpPr>
          <p:cNvPr id="3" name="Rectangle 2"/>
          <p:cNvSpPr/>
          <p:nvPr/>
        </p:nvSpPr>
        <p:spPr>
          <a:xfrm>
            <a:off x="1262231" y="2849001"/>
            <a:ext cx="10097844" cy="1384995"/>
          </a:xfrm>
          <a:prstGeom prst="rect">
            <a:avLst/>
          </a:prstGeom>
        </p:spPr>
        <p:txBody>
          <a:bodyPr wrap="square">
            <a:spAutoFit/>
          </a:bodyPr>
          <a:lstStyle/>
          <a:p>
            <a:r>
              <a:rPr lang="en-AU" sz="2800" b="1" i="0" u="none" strike="noStrike" baseline="0" dirty="0" smtClean="0">
                <a:solidFill>
                  <a:srgbClr val="FF0000"/>
                </a:solidFill>
                <a:latin typeface="Garamond" panose="02020404030301010803" pitchFamily="18" charset="0"/>
              </a:rPr>
              <a:t>HE4 noted: </a:t>
            </a:r>
          </a:p>
          <a:p>
            <a:r>
              <a:rPr lang="en-AU" sz="2800" b="0" i="1" u="none" strike="noStrike" baseline="0" dirty="0" smtClean="0">
                <a:solidFill>
                  <a:srgbClr val="000000"/>
                </a:solidFill>
                <a:latin typeface="Garamond" panose="02020404030301010803" pitchFamily="18" charset="0"/>
              </a:rPr>
              <a:t>“</a:t>
            </a:r>
            <a:r>
              <a:rPr lang="en-AU" sz="2800" b="1" i="1" u="none" strike="noStrike" baseline="0" dirty="0" smtClean="0">
                <a:solidFill>
                  <a:srgbClr val="7030A0"/>
                </a:solidFill>
                <a:latin typeface="Garamond" panose="02020404030301010803" pitchFamily="18" charset="0"/>
              </a:rPr>
              <a:t>a good student is interested in the subject, attends classes, asks questions [and] will prepare for classes.” </a:t>
            </a:r>
            <a:endParaRPr lang="en-AU" sz="2800" b="1" dirty="0">
              <a:solidFill>
                <a:srgbClr val="7030A0"/>
              </a:solidFill>
            </a:endParaRPr>
          </a:p>
        </p:txBody>
      </p:sp>
    </p:spTree>
    <p:extLst>
      <p:ext uri="{BB962C8B-B14F-4D97-AF65-F5344CB8AC3E}">
        <p14:creationId xmlns:p14="http://schemas.microsoft.com/office/powerpoint/2010/main" val="41932204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044" y="-3377899"/>
            <a:ext cx="11851956" cy="16760414"/>
          </a:xfrm>
          <a:prstGeom prst="rect">
            <a:avLst/>
          </a:prstGeom>
        </p:spPr>
      </p:pic>
    </p:spTree>
    <p:extLst>
      <p:ext uri="{BB962C8B-B14F-4D97-AF65-F5344CB8AC3E}">
        <p14:creationId xmlns:p14="http://schemas.microsoft.com/office/powerpoint/2010/main" val="30355245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7684" y="516026"/>
            <a:ext cx="10194664" cy="6001643"/>
          </a:xfrm>
          <a:prstGeom prst="rect">
            <a:avLst/>
          </a:prstGeom>
        </p:spPr>
        <p:txBody>
          <a:bodyPr wrap="square">
            <a:spAutoFit/>
          </a:bodyPr>
          <a:lstStyle/>
          <a:p>
            <a:r>
              <a:rPr lang="en-AU" sz="2400" b="0" i="0" u="none" strike="noStrike" baseline="0" dirty="0" smtClean="0">
                <a:solidFill>
                  <a:srgbClr val="7030A0"/>
                </a:solidFill>
                <a:latin typeface="Garamond" panose="02020404030301010803" pitchFamily="18" charset="0"/>
              </a:rPr>
              <a:t>Thus in the college environment tutors see their role as teachers of the subject taking due regard to the needs of the individual student. However the heavy emphasis on performance targets within colleges, leads to increasing emphasis on achieving the qualification as the primary end point and to teaching strategies, which are highly supportive of the individual in order to optimise assessment outcomes. Under these conditions students will know what they are required to do and will feel relatively secure as the close relationship between the tutor and the student means that their learning is managed and closely monitored. It is possible that one of the LSC’s current initiatives on ‘Personalised learning’ may increase this further. </a:t>
            </a:r>
          </a:p>
          <a:p>
            <a:r>
              <a:rPr lang="en-AU" sz="2400" b="0" i="0" u="none" strike="noStrike" baseline="0" dirty="0" smtClean="0">
                <a:solidFill>
                  <a:srgbClr val="FF0000"/>
                </a:solidFill>
                <a:latin typeface="Garamond" panose="02020404030301010803" pitchFamily="18" charset="0"/>
              </a:rPr>
              <a:t>In contrast, within the university setting the tutors were more likely to see their role as motivating students to develop an enthusiasm for the subject, together with independence, self confidence and problem-solving abilities. In contrast to the college environment, the effectiveness of teaching was not subject to formal assessment. Instead it was based on a system of reflection and self evaluation which was sometimes supplemented by informal feedback from other members of the programme team </a:t>
            </a:r>
            <a:endParaRPr lang="en-AU" sz="2400" dirty="0">
              <a:solidFill>
                <a:srgbClr val="FF0000"/>
              </a:solidFill>
            </a:endParaRPr>
          </a:p>
        </p:txBody>
      </p:sp>
    </p:spTree>
    <p:extLst>
      <p:ext uri="{BB962C8B-B14F-4D97-AF65-F5344CB8AC3E}">
        <p14:creationId xmlns:p14="http://schemas.microsoft.com/office/powerpoint/2010/main" val="370307126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467" y="-8014449"/>
            <a:ext cx="10437026" cy="14759493"/>
          </a:xfrm>
          <a:prstGeom prst="rect">
            <a:avLst/>
          </a:prstGeom>
        </p:spPr>
      </p:pic>
    </p:spTree>
    <p:extLst>
      <p:ext uri="{BB962C8B-B14F-4D97-AF65-F5344CB8AC3E}">
        <p14:creationId xmlns:p14="http://schemas.microsoft.com/office/powerpoint/2010/main" val="8334995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378" y="-828340"/>
            <a:ext cx="9653488" cy="13651455"/>
          </a:xfrm>
          <a:prstGeom prst="rect">
            <a:avLst/>
          </a:prstGeom>
        </p:spPr>
      </p:pic>
    </p:spTree>
    <p:extLst>
      <p:ext uri="{BB962C8B-B14F-4D97-AF65-F5344CB8AC3E}">
        <p14:creationId xmlns:p14="http://schemas.microsoft.com/office/powerpoint/2010/main" val="12869609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597" y="-9165516"/>
            <a:ext cx="11809038" cy="16699720"/>
          </a:xfrm>
          <a:prstGeom prst="rect">
            <a:avLst/>
          </a:prstGeom>
        </p:spPr>
      </p:pic>
    </p:spTree>
    <p:extLst>
      <p:ext uri="{BB962C8B-B14F-4D97-AF65-F5344CB8AC3E}">
        <p14:creationId xmlns:p14="http://schemas.microsoft.com/office/powerpoint/2010/main" val="14128392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529" y="-1032736"/>
            <a:ext cx="10453574" cy="14782895"/>
          </a:xfrm>
          <a:prstGeom prst="rect">
            <a:avLst/>
          </a:prstGeom>
        </p:spPr>
      </p:pic>
    </p:spTree>
    <p:extLst>
      <p:ext uri="{BB962C8B-B14F-4D97-AF65-F5344CB8AC3E}">
        <p14:creationId xmlns:p14="http://schemas.microsoft.com/office/powerpoint/2010/main" val="71966798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4046" y="408407"/>
            <a:ext cx="10173148" cy="2677656"/>
          </a:xfrm>
          <a:prstGeom prst="rect">
            <a:avLst/>
          </a:prstGeom>
        </p:spPr>
        <p:txBody>
          <a:bodyPr wrap="square">
            <a:spAutoFit/>
          </a:bodyPr>
          <a:lstStyle/>
          <a:p>
            <a:r>
              <a:rPr lang="en-AU" sz="2400" dirty="0">
                <a:latin typeface="Times-Roman"/>
              </a:rPr>
              <a:t>C</a:t>
            </a:r>
            <a:r>
              <a:rPr lang="en-AU" sz="2400" b="0" i="0" u="none" strike="noStrike" baseline="0" dirty="0" smtClean="0">
                <a:latin typeface="Times-Roman"/>
              </a:rPr>
              <a:t>olleges and</a:t>
            </a:r>
            <a:r>
              <a:rPr lang="en-AU" sz="2400" b="0" i="0" u="none" strike="noStrike" dirty="0" smtClean="0">
                <a:latin typeface="Times-Roman"/>
              </a:rPr>
              <a:t> </a:t>
            </a:r>
            <a:r>
              <a:rPr lang="en-AU" sz="2400" b="0" i="0" u="none" strike="noStrike" baseline="0" dirty="0" smtClean="0">
                <a:latin typeface="Times-Roman"/>
              </a:rPr>
              <a:t>universities should prepare students to generate, apply and disseminate knowledge as well as to</a:t>
            </a:r>
            <a:r>
              <a:rPr lang="en-AU" sz="2400" b="0" i="0" u="none" strike="noStrike" dirty="0" smtClean="0">
                <a:latin typeface="Times-Roman"/>
              </a:rPr>
              <a:t> </a:t>
            </a:r>
            <a:r>
              <a:rPr lang="en-AU" sz="2400" b="0" i="0" u="none" strike="noStrike" baseline="0" dirty="0" smtClean="0">
                <a:latin typeface="Times-Roman"/>
              </a:rPr>
              <a:t>perform well professionally, which may be accomplished through curricula that promote students’</a:t>
            </a:r>
            <a:r>
              <a:rPr lang="en-AU" sz="2400" b="0" i="0" u="none" strike="noStrike" dirty="0" smtClean="0">
                <a:latin typeface="Times-Roman"/>
              </a:rPr>
              <a:t> </a:t>
            </a:r>
            <a:r>
              <a:rPr lang="en-AU" sz="2400" b="0" i="0" u="none" strike="noStrike" baseline="0" dirty="0" smtClean="0">
                <a:latin typeface="Times-Roman"/>
              </a:rPr>
              <a:t>understanding of general and specific knowledge, development of critical and conceptual</a:t>
            </a:r>
            <a:r>
              <a:rPr lang="en-AU" sz="2400" b="0" i="0" u="none" strike="noStrike" dirty="0" smtClean="0">
                <a:latin typeface="Times-Roman"/>
              </a:rPr>
              <a:t> </a:t>
            </a:r>
            <a:r>
              <a:rPr lang="en-AU" sz="2400" b="0" i="0" u="none" strike="noStrike" baseline="0" dirty="0" smtClean="0">
                <a:latin typeface="Times-Roman"/>
              </a:rPr>
              <a:t>reasoning, integration of theory to practice, development of interpersonal, written and oral</a:t>
            </a:r>
            <a:r>
              <a:rPr lang="en-AU" sz="2400" b="0" i="0" u="none" strike="noStrike" dirty="0" smtClean="0">
                <a:latin typeface="Times-Roman"/>
              </a:rPr>
              <a:t> </a:t>
            </a:r>
            <a:r>
              <a:rPr lang="en-AU" sz="2400" b="0" i="0" u="none" strike="noStrike" baseline="0" dirty="0" smtClean="0">
                <a:latin typeface="Times-Roman"/>
              </a:rPr>
              <a:t>communication skills and the capacity to reflect on their own practices and learn from practical</a:t>
            </a:r>
            <a:r>
              <a:rPr lang="en-AU" sz="2400" b="0" i="0" u="none" strike="noStrike" dirty="0" smtClean="0">
                <a:latin typeface="Times-Roman"/>
              </a:rPr>
              <a:t> </a:t>
            </a:r>
            <a:r>
              <a:rPr lang="en-AU" sz="2400" b="0" i="0" u="none" strike="noStrike" baseline="0" dirty="0" smtClean="0">
                <a:latin typeface="Times-Roman"/>
              </a:rPr>
              <a:t>situations.</a:t>
            </a:r>
            <a:endParaRPr lang="en-AU" sz="2400" dirty="0"/>
          </a:p>
        </p:txBody>
      </p:sp>
      <p:sp>
        <p:nvSpPr>
          <p:cNvPr id="3" name="Rectangle 2"/>
          <p:cNvSpPr/>
          <p:nvPr/>
        </p:nvSpPr>
        <p:spPr>
          <a:xfrm>
            <a:off x="1047076" y="2999652"/>
            <a:ext cx="10087087" cy="3416320"/>
          </a:xfrm>
          <a:prstGeom prst="rect">
            <a:avLst/>
          </a:prstGeom>
        </p:spPr>
        <p:txBody>
          <a:bodyPr wrap="square">
            <a:spAutoFit/>
          </a:bodyPr>
          <a:lstStyle/>
          <a:p>
            <a:r>
              <a:rPr lang="en-AU" sz="2400" b="0" i="0" u="none" strike="noStrike" baseline="0" dirty="0" smtClean="0">
                <a:solidFill>
                  <a:srgbClr val="7030A0"/>
                </a:solidFill>
                <a:latin typeface="Garamond" panose="02020404030301010803" pitchFamily="18" charset="0"/>
              </a:rPr>
              <a:t>Another explanation for failure to engage is that students are highly instrumental and are only motivated by assessment. This may not just be a problem of students in university since a similar concern was expressed by one of the college tutors interviewed. However there is a suggestion that the problem may be increased by the college experience since the pressure to cover the syllabus in a limited period of time and for students to achieve at least minimum target grades, often appeared to force the tutors themselves to become more instrumental and assessment focussed and reduces the time and opportunities available for a more relaxed and developmental approach</a:t>
            </a:r>
            <a:r>
              <a:rPr lang="en-AU" b="0" i="0" u="none" strike="noStrike" baseline="0" dirty="0" smtClean="0">
                <a:solidFill>
                  <a:srgbClr val="7030A0"/>
                </a:solidFill>
                <a:latin typeface="Garamond" panose="02020404030301010803" pitchFamily="18" charset="0"/>
              </a:rPr>
              <a:t>. </a:t>
            </a:r>
            <a:endParaRPr lang="en-AU" dirty="0">
              <a:solidFill>
                <a:srgbClr val="7030A0"/>
              </a:solidFill>
            </a:endParaRPr>
          </a:p>
        </p:txBody>
      </p:sp>
    </p:spTree>
    <p:extLst>
      <p:ext uri="{BB962C8B-B14F-4D97-AF65-F5344CB8AC3E}">
        <p14:creationId xmlns:p14="http://schemas.microsoft.com/office/powerpoint/2010/main" val="138548103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3439" y="430306"/>
            <a:ext cx="10291484" cy="5755422"/>
          </a:xfrm>
          <a:prstGeom prst="rect">
            <a:avLst/>
          </a:prstGeom>
        </p:spPr>
        <p:txBody>
          <a:bodyPr wrap="square">
            <a:spAutoFit/>
          </a:bodyPr>
          <a:lstStyle/>
          <a:p>
            <a:r>
              <a:rPr lang="en-AU" sz="2800" b="1" i="0" u="none" strike="noStrike" baseline="0" dirty="0" smtClean="0">
                <a:solidFill>
                  <a:srgbClr val="FF0000"/>
                </a:solidFill>
                <a:latin typeface="Helvetica-Bold"/>
              </a:rPr>
              <a:t>Problem-Based Learning (PBL)</a:t>
            </a:r>
          </a:p>
          <a:p>
            <a:r>
              <a:rPr lang="en-AU" sz="2000" b="0" i="0" u="none" strike="noStrike" baseline="0" dirty="0" smtClean="0">
                <a:latin typeface="Times-Roman"/>
              </a:rPr>
              <a:t>Originated in the 1960s at McMaster University Medical School, Canada, PBL is essentially a</a:t>
            </a:r>
            <a:r>
              <a:rPr lang="en-AU" sz="2000" b="0" i="0" u="none" strike="noStrike" dirty="0" smtClean="0">
                <a:latin typeface="Times-Roman"/>
              </a:rPr>
              <a:t> </a:t>
            </a:r>
            <a:r>
              <a:rPr lang="en-AU" sz="2000" b="0" i="0" u="none" strike="noStrike" baseline="0" dirty="0" smtClean="0">
                <a:latin typeface="Times-Roman"/>
              </a:rPr>
              <a:t>collaborative, constructivist, and contextualized learning and teaching approach that uses real-life</a:t>
            </a:r>
            <a:r>
              <a:rPr lang="en-AU" sz="2000" b="0" i="0" u="none" strike="noStrike" dirty="0" smtClean="0">
                <a:latin typeface="Times-Roman"/>
              </a:rPr>
              <a:t> </a:t>
            </a:r>
            <a:r>
              <a:rPr lang="en-AU" sz="2000" b="0" i="0" u="none" strike="noStrike" baseline="0" dirty="0" smtClean="0">
                <a:latin typeface="Times-Roman"/>
              </a:rPr>
              <a:t>problems to initiate, motivate and focus knowledge construction. According to Schmidt (1993),</a:t>
            </a:r>
          </a:p>
          <a:p>
            <a:endParaRPr lang="en-AU" sz="2000" b="0" i="0" u="none" strike="noStrike" baseline="0" dirty="0" smtClean="0">
              <a:latin typeface="Times-Roman"/>
            </a:endParaRPr>
          </a:p>
          <a:p>
            <a:r>
              <a:rPr lang="en-AU" sz="2000" b="0" i="0" u="none" strike="noStrike" baseline="0" dirty="0" smtClean="0">
                <a:latin typeface="Times-Roman"/>
              </a:rPr>
              <a:t>PBL is grounded on Jerome Bruner’s notion that epistemic (intrinsic) motivation acts as an</a:t>
            </a:r>
            <a:r>
              <a:rPr lang="en-AU" sz="2000" b="0" i="0" u="none" strike="noStrike" dirty="0" smtClean="0">
                <a:latin typeface="Times-Roman"/>
              </a:rPr>
              <a:t> </a:t>
            </a:r>
            <a:r>
              <a:rPr lang="en-AU" sz="2000" b="0" i="0" u="none" strike="noStrike" baseline="0" dirty="0" smtClean="0">
                <a:latin typeface="Times-Roman"/>
              </a:rPr>
              <a:t>internal force driving people to better understand the world and on John Dewey’s principle of</a:t>
            </a:r>
            <a:r>
              <a:rPr lang="en-AU" sz="2000" b="0" i="0" u="none" strike="noStrike" dirty="0" smtClean="0">
                <a:latin typeface="Times-Roman"/>
              </a:rPr>
              <a:t> </a:t>
            </a:r>
            <a:r>
              <a:rPr lang="en-AU" sz="2000" b="0" i="0" u="none" strike="noStrike" baseline="0" dirty="0" smtClean="0">
                <a:latin typeface="Times-Roman"/>
              </a:rPr>
              <a:t>autonomous learning and emphasis on learning in answer to – and in interaction with – real-life</a:t>
            </a:r>
            <a:r>
              <a:rPr lang="en-AU" sz="2000" b="0" i="0" u="none" strike="noStrike" dirty="0" smtClean="0">
                <a:latin typeface="Times-Roman"/>
              </a:rPr>
              <a:t> </a:t>
            </a:r>
            <a:r>
              <a:rPr lang="en-AU" sz="2000" b="0" i="0" u="none" strike="noStrike" baseline="0" dirty="0" smtClean="0">
                <a:latin typeface="Times-Roman"/>
              </a:rPr>
              <a:t>events. </a:t>
            </a:r>
          </a:p>
          <a:p>
            <a:endParaRPr lang="en-AU" sz="2000" dirty="0">
              <a:latin typeface="Times-Roman"/>
            </a:endParaRPr>
          </a:p>
          <a:p>
            <a:r>
              <a:rPr lang="en-AU" sz="2000" b="0" i="0" u="none" strike="noStrike" baseline="0" dirty="0" smtClean="0">
                <a:latin typeface="Times-Roman"/>
              </a:rPr>
              <a:t>Indeed, PBL is based on the assumption that learning is not a process of reception, but of</a:t>
            </a:r>
            <a:r>
              <a:rPr lang="en-AU" sz="2000" b="0" i="0" u="none" strike="noStrike" dirty="0" smtClean="0">
                <a:latin typeface="Times-Roman"/>
              </a:rPr>
              <a:t> </a:t>
            </a:r>
            <a:r>
              <a:rPr lang="en-AU" sz="2000" b="0" i="0" u="none" strike="noStrike" baseline="0" dirty="0" smtClean="0">
                <a:latin typeface="Times-Roman"/>
              </a:rPr>
              <a:t>construction of new knowledge. It is supported by cognitive science theory that spouses that</a:t>
            </a:r>
            <a:r>
              <a:rPr lang="en-AU" sz="2000" b="0" i="0" u="none" strike="noStrike" dirty="0" smtClean="0">
                <a:latin typeface="Times-Roman"/>
              </a:rPr>
              <a:t> </a:t>
            </a:r>
            <a:r>
              <a:rPr lang="en-AU" sz="2000" b="0" i="0" u="none" strike="noStrike" baseline="0" dirty="0" smtClean="0">
                <a:latin typeface="Times-Roman"/>
              </a:rPr>
              <a:t>previous knowledge about something can determine the nature and the amount of information</a:t>
            </a:r>
            <a:r>
              <a:rPr lang="en-AU" sz="2000" b="0" i="0" u="none" strike="noStrike" dirty="0" smtClean="0">
                <a:latin typeface="Times-Roman"/>
              </a:rPr>
              <a:t> </a:t>
            </a:r>
            <a:r>
              <a:rPr lang="en-AU" sz="2000" b="0" i="0" u="none" strike="noStrike" baseline="0" dirty="0" smtClean="0">
                <a:latin typeface="Times-Roman"/>
              </a:rPr>
              <a:t>students can process and elaborate in order to be internalized (</a:t>
            </a:r>
            <a:r>
              <a:rPr lang="en-AU" sz="2000" b="0" i="0" u="none" strike="noStrike" baseline="0" dirty="0" err="1" smtClean="0">
                <a:latin typeface="Times-Roman"/>
              </a:rPr>
              <a:t>Regehr</a:t>
            </a:r>
            <a:r>
              <a:rPr lang="en-AU" sz="2000" b="0" i="0" u="none" strike="noStrike" baseline="0" dirty="0" smtClean="0">
                <a:latin typeface="Times-Roman"/>
              </a:rPr>
              <a:t> &amp; Norman, 1996). In</a:t>
            </a:r>
            <a:r>
              <a:rPr lang="en-AU" sz="2000" b="0" i="0" u="none" strike="noStrike" dirty="0" smtClean="0">
                <a:latin typeface="Times-Roman"/>
              </a:rPr>
              <a:t> </a:t>
            </a:r>
            <a:r>
              <a:rPr lang="en-AU" sz="2000" b="0" i="0" u="none" strike="noStrike" baseline="0" dirty="0" smtClean="0">
                <a:latin typeface="Times-Roman"/>
              </a:rPr>
              <a:t>addition, PBL is supported by cognitive research results that suggest that meta-cognition and</a:t>
            </a:r>
            <a:r>
              <a:rPr lang="en-AU" sz="2000" b="0" i="0" u="none" strike="noStrike" dirty="0" smtClean="0">
                <a:latin typeface="Times-Roman"/>
              </a:rPr>
              <a:t> </a:t>
            </a:r>
            <a:r>
              <a:rPr lang="en-AU" sz="2000" b="0" i="0" u="none" strike="noStrike" baseline="0" dirty="0" smtClean="0">
                <a:latin typeface="Times-Roman"/>
              </a:rPr>
              <a:t>social factors have a strong influence on learning (</a:t>
            </a:r>
            <a:r>
              <a:rPr lang="en-AU" sz="2000" b="0" i="0" u="none" strike="noStrike" baseline="0" dirty="0" err="1" smtClean="0">
                <a:latin typeface="Times-Roman"/>
              </a:rPr>
              <a:t>Gijselaers</a:t>
            </a:r>
            <a:r>
              <a:rPr lang="en-AU" sz="2000" b="0" i="0" u="none" strike="noStrike" baseline="0" dirty="0" smtClean="0">
                <a:latin typeface="Times-Roman"/>
              </a:rPr>
              <a:t>, 1996).</a:t>
            </a:r>
            <a:endParaRPr lang="en-AU" sz="2000" dirty="0"/>
          </a:p>
        </p:txBody>
      </p:sp>
    </p:spTree>
    <p:extLst>
      <p:ext uri="{BB962C8B-B14F-4D97-AF65-F5344CB8AC3E}">
        <p14:creationId xmlns:p14="http://schemas.microsoft.com/office/powerpoint/2010/main" val="2038587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4803" y="936883"/>
            <a:ext cx="10162391" cy="4832092"/>
          </a:xfrm>
          <a:prstGeom prst="rect">
            <a:avLst/>
          </a:prstGeom>
        </p:spPr>
        <p:txBody>
          <a:bodyPr wrap="square">
            <a:spAutoFit/>
          </a:bodyPr>
          <a:lstStyle/>
          <a:p>
            <a:r>
              <a:rPr lang="en-AU" sz="2800" b="1" i="0" u="none" strike="noStrike" baseline="0" dirty="0" smtClean="0">
                <a:solidFill>
                  <a:srgbClr val="FF0000"/>
                </a:solidFill>
                <a:latin typeface="ArialNarrow-Bold"/>
              </a:rPr>
              <a:t>What skills are needed?</a:t>
            </a:r>
          </a:p>
          <a:p>
            <a:r>
              <a:rPr lang="en-AU" sz="2800" b="0" i="0" u="none" strike="noStrike" baseline="0" dirty="0" smtClean="0">
                <a:solidFill>
                  <a:srgbClr val="00B050"/>
                </a:solidFill>
                <a:latin typeface="ArialNarrow"/>
              </a:rPr>
              <a:t>Teaching skills</a:t>
            </a:r>
          </a:p>
          <a:p>
            <a:r>
              <a:rPr lang="en-AU" sz="2800" b="0" i="0" u="none" strike="noStrike" baseline="0" dirty="0" smtClean="0">
                <a:solidFill>
                  <a:srgbClr val="0070C0"/>
                </a:solidFill>
                <a:latin typeface="ArialNarrow"/>
              </a:rPr>
              <a:t>It may be self-evident but I have to state that the most crucial set of skills relate to ‘how to</a:t>
            </a:r>
            <a:r>
              <a:rPr lang="en-AU" sz="2800" b="0" i="0" u="none" strike="noStrike" dirty="0" smtClean="0">
                <a:solidFill>
                  <a:srgbClr val="0070C0"/>
                </a:solidFill>
                <a:latin typeface="ArialNarrow"/>
              </a:rPr>
              <a:t> </a:t>
            </a:r>
            <a:r>
              <a:rPr lang="en-AU" sz="2800" b="0" i="0" u="none" strike="noStrike" baseline="0" dirty="0" smtClean="0">
                <a:solidFill>
                  <a:srgbClr val="0070C0"/>
                </a:solidFill>
                <a:latin typeface="ArialNarrow"/>
              </a:rPr>
              <a:t>teach’, and if you are a consultant, how to assist others so that they teach successfully. Most of</a:t>
            </a:r>
          </a:p>
          <a:p>
            <a:r>
              <a:rPr lang="en-AU" sz="2800" b="0" i="0" u="none" strike="noStrike" baseline="0" dirty="0" smtClean="0">
                <a:solidFill>
                  <a:srgbClr val="0070C0"/>
                </a:solidFill>
                <a:latin typeface="ArialNarrow"/>
              </a:rPr>
              <a:t>the presentations at this conference focus on this topic. There is plenty of evidence that good</a:t>
            </a:r>
            <a:r>
              <a:rPr lang="en-AU" sz="2800" b="0" i="0" u="none" strike="noStrike" dirty="0" smtClean="0">
                <a:solidFill>
                  <a:srgbClr val="0070C0"/>
                </a:solidFill>
                <a:latin typeface="ArialNarrow"/>
              </a:rPr>
              <a:t> </a:t>
            </a:r>
            <a:r>
              <a:rPr lang="en-AU" sz="2800" b="0" i="0" u="none" strike="noStrike" baseline="0" dirty="0" smtClean="0">
                <a:solidFill>
                  <a:srgbClr val="0070C0"/>
                </a:solidFill>
                <a:latin typeface="ArialNarrow"/>
              </a:rPr>
              <a:t>teaching make a difference; that really good teaching make a huge difference; and that good</a:t>
            </a:r>
          </a:p>
          <a:p>
            <a:r>
              <a:rPr lang="en-AU" sz="2800" b="0" i="0" u="none" strike="noStrike" baseline="0" dirty="0" smtClean="0">
                <a:solidFill>
                  <a:srgbClr val="0070C0"/>
                </a:solidFill>
                <a:latin typeface="ArialNarrow"/>
              </a:rPr>
              <a:t>teaching makes a difference even when it occurs in contexts that are less than ideal (e.g. as</a:t>
            </a:r>
            <a:r>
              <a:rPr lang="en-AU" sz="2800" b="0" i="0" u="none" strike="noStrike" dirty="0" smtClean="0">
                <a:solidFill>
                  <a:srgbClr val="0070C0"/>
                </a:solidFill>
                <a:latin typeface="ArialNarrow"/>
              </a:rPr>
              <a:t> </a:t>
            </a:r>
            <a:r>
              <a:rPr lang="en-AU" sz="2800" b="0" i="0" u="none" strike="noStrike" baseline="0" dirty="0" smtClean="0">
                <a:solidFill>
                  <a:srgbClr val="0070C0"/>
                </a:solidFill>
                <a:latin typeface="ArialNarrow"/>
              </a:rPr>
              <a:t>concluded by </a:t>
            </a:r>
            <a:r>
              <a:rPr lang="en-AU" sz="2800" b="0" i="0" u="none" strike="noStrike" baseline="0" dirty="0" err="1" smtClean="0">
                <a:solidFill>
                  <a:srgbClr val="0070C0"/>
                </a:solidFill>
                <a:latin typeface="ArialNarrow"/>
              </a:rPr>
              <a:t>Fullan</a:t>
            </a:r>
            <a:r>
              <a:rPr lang="en-AU" sz="2800" b="0" i="0" u="none" strike="noStrike" baseline="0" dirty="0" smtClean="0">
                <a:solidFill>
                  <a:srgbClr val="0070C0"/>
                </a:solidFill>
                <a:latin typeface="ArialNarrow"/>
              </a:rPr>
              <a:t>, 2006; Hattie 2005; Rowe 2003).</a:t>
            </a:r>
            <a:endParaRPr lang="en-AU" sz="2800" dirty="0">
              <a:solidFill>
                <a:srgbClr val="0070C0"/>
              </a:solidFill>
            </a:endParaRPr>
          </a:p>
        </p:txBody>
      </p:sp>
    </p:spTree>
    <p:extLst>
      <p:ext uri="{BB962C8B-B14F-4D97-AF65-F5344CB8AC3E}">
        <p14:creationId xmlns:p14="http://schemas.microsoft.com/office/powerpoint/2010/main" val="41504619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1167" y="397693"/>
            <a:ext cx="10936941" cy="5632311"/>
          </a:xfrm>
          <a:prstGeom prst="rect">
            <a:avLst/>
          </a:prstGeom>
        </p:spPr>
        <p:txBody>
          <a:bodyPr wrap="square">
            <a:spAutoFit/>
          </a:bodyPr>
          <a:lstStyle/>
          <a:p>
            <a:r>
              <a:rPr lang="en-AU" sz="2400" b="0" i="0" u="none" strike="noStrike" baseline="0" dirty="0" smtClean="0">
                <a:solidFill>
                  <a:srgbClr val="FF0000"/>
                </a:solidFill>
                <a:latin typeface="Times-Roman"/>
              </a:rPr>
              <a:t>This principle is also the pillar of the PBL process, which may be summarized as follows: </a:t>
            </a:r>
          </a:p>
          <a:p>
            <a:pPr marL="342900" indent="-342900">
              <a:buAutoNum type="arabicParenBoth"/>
            </a:pPr>
            <a:r>
              <a:rPr lang="en-AU" sz="2400" b="0" i="0" u="none" strike="noStrike" baseline="0" dirty="0" smtClean="0">
                <a:latin typeface="Times-Roman"/>
              </a:rPr>
              <a:t>A</a:t>
            </a:r>
            <a:r>
              <a:rPr lang="en-AU" sz="2400" b="0" i="0" u="none" strike="noStrike" dirty="0" smtClean="0">
                <a:latin typeface="Times-Roman"/>
              </a:rPr>
              <a:t> </a:t>
            </a:r>
            <a:r>
              <a:rPr lang="en-AU" sz="2400" b="0" i="0" u="none" strike="noStrike" baseline="0" dirty="0" smtClean="0">
                <a:latin typeface="Times-Roman"/>
              </a:rPr>
              <a:t>problem is presented to students, who, in small groups, organize their ideas, evaluate it, define its</a:t>
            </a:r>
            <a:r>
              <a:rPr lang="en-AU" sz="2400" b="0" i="0" u="none" strike="noStrike" dirty="0" smtClean="0">
                <a:latin typeface="Times-Roman"/>
              </a:rPr>
              <a:t> </a:t>
            </a:r>
            <a:r>
              <a:rPr lang="en-AU" sz="2400" b="0" i="0" u="none" strike="noStrike" baseline="0" dirty="0" smtClean="0">
                <a:latin typeface="Times-Roman"/>
              </a:rPr>
              <a:t>nature and try to solve it with available knowledge; </a:t>
            </a:r>
          </a:p>
          <a:p>
            <a:r>
              <a:rPr lang="en-AU" sz="2400" b="0" i="0" u="none" strike="noStrike" baseline="0" dirty="0" smtClean="0">
                <a:latin typeface="Times-Roman"/>
              </a:rPr>
              <a:t>(2) then students discuss the problem and</a:t>
            </a:r>
            <a:r>
              <a:rPr lang="en-AU" sz="2400" b="0" i="0" u="none" strike="noStrike" dirty="0" smtClean="0">
                <a:latin typeface="Times-Roman"/>
              </a:rPr>
              <a:t> </a:t>
            </a:r>
            <a:r>
              <a:rPr lang="en-AU" sz="2400" b="0" i="0" u="none" strike="noStrike" baseline="0" dirty="0" smtClean="0">
                <a:latin typeface="Times-Roman"/>
              </a:rPr>
              <a:t>identify aspects of it that need clarification and research (learning issues); </a:t>
            </a:r>
          </a:p>
          <a:p>
            <a:r>
              <a:rPr lang="en-AU" sz="2400" b="0" i="0" u="none" strike="noStrike" baseline="0" dirty="0" smtClean="0">
                <a:latin typeface="Times-Roman"/>
              </a:rPr>
              <a:t>(3) subsequently they</a:t>
            </a:r>
            <a:r>
              <a:rPr lang="en-AU" sz="2400" b="0" i="0" u="none" strike="noStrike" dirty="0" smtClean="0">
                <a:latin typeface="Times-Roman"/>
              </a:rPr>
              <a:t> </a:t>
            </a:r>
            <a:r>
              <a:rPr lang="en-AU" sz="2400" b="0" i="0" u="none" strike="noStrike" baseline="0" dirty="0" smtClean="0">
                <a:latin typeface="Times-Roman"/>
              </a:rPr>
              <a:t>prioritize the issues and plan when, who, where and how these issues will be investigated; </a:t>
            </a:r>
          </a:p>
          <a:p>
            <a:r>
              <a:rPr lang="en-AU" sz="2400" b="0" i="0" u="none" strike="noStrike" baseline="0" dirty="0" smtClean="0">
                <a:latin typeface="Times-Roman"/>
              </a:rPr>
              <a:t>(4)when the students meet again, they share and explore the knowledge gathered about the learning</a:t>
            </a:r>
            <a:r>
              <a:rPr lang="en-AU" sz="2400" b="0" i="0" u="none" strike="noStrike" dirty="0" smtClean="0">
                <a:latin typeface="Times-Roman"/>
              </a:rPr>
              <a:t> </a:t>
            </a:r>
            <a:r>
              <a:rPr lang="en-AU" sz="2400" b="0" i="0" u="none" strike="noStrike" baseline="0" dirty="0" smtClean="0">
                <a:latin typeface="Times-Roman"/>
              </a:rPr>
              <a:t>issues and use it to propose an informed solution to the problem (if a satisfactory solution cannot be reached, they may have to restart the cycle); and </a:t>
            </a:r>
          </a:p>
          <a:p>
            <a:r>
              <a:rPr lang="en-AU" sz="2400" b="0" i="0" u="none" strike="noStrike" baseline="0" dirty="0" smtClean="0">
                <a:latin typeface="Times-Roman"/>
              </a:rPr>
              <a:t>(5) after finishing working with the problem, the students assess themselves, their peers (group members) and the process/problem (Barrows,2001).</a:t>
            </a:r>
          </a:p>
        </p:txBody>
      </p:sp>
    </p:spTree>
    <p:extLst>
      <p:ext uri="{BB962C8B-B14F-4D97-AF65-F5344CB8AC3E}">
        <p14:creationId xmlns:p14="http://schemas.microsoft.com/office/powerpoint/2010/main" val="2292627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3439" y="548257"/>
            <a:ext cx="9968753" cy="4832092"/>
          </a:xfrm>
          <a:prstGeom prst="rect">
            <a:avLst/>
          </a:prstGeom>
        </p:spPr>
        <p:txBody>
          <a:bodyPr wrap="square">
            <a:spAutoFit/>
          </a:bodyPr>
          <a:lstStyle/>
          <a:p>
            <a:r>
              <a:rPr lang="en-AU" sz="2800" b="0" i="0" u="none" strike="noStrike" baseline="0" dirty="0" smtClean="0">
                <a:solidFill>
                  <a:srgbClr val="FF0000"/>
                </a:solidFill>
                <a:latin typeface="Times-Roman"/>
              </a:rPr>
              <a:t>While students are required to take up more responsibility</a:t>
            </a:r>
          </a:p>
          <a:p>
            <a:r>
              <a:rPr lang="en-AU" sz="2800" b="0" i="0" u="none" strike="noStrike" baseline="0" dirty="0" smtClean="0">
                <a:solidFill>
                  <a:srgbClr val="FF0000"/>
                </a:solidFill>
                <a:latin typeface="Times-Roman"/>
              </a:rPr>
              <a:t>for their learning, teachers have to relinquish the role of imparter of established scientific</a:t>
            </a:r>
            <a:r>
              <a:rPr lang="en-AU" sz="2800" b="0" i="0" u="none" strike="noStrike" dirty="0" smtClean="0">
                <a:solidFill>
                  <a:srgbClr val="FF0000"/>
                </a:solidFill>
                <a:latin typeface="Times-Roman"/>
              </a:rPr>
              <a:t> </a:t>
            </a:r>
            <a:r>
              <a:rPr lang="en-AU" sz="2800" b="0" i="0" u="none" strike="noStrike" baseline="0" dirty="0" smtClean="0">
                <a:solidFill>
                  <a:srgbClr val="FF0000"/>
                </a:solidFill>
                <a:latin typeface="Times-Roman"/>
              </a:rPr>
              <a:t>knowledge and valuator of the knowledge reproduced by students. </a:t>
            </a:r>
          </a:p>
          <a:p>
            <a:endParaRPr lang="en-AU" sz="2800" b="0" i="0" u="none" strike="noStrike" baseline="0" dirty="0" smtClean="0">
              <a:latin typeface="Times-Roman"/>
            </a:endParaRPr>
          </a:p>
          <a:p>
            <a:r>
              <a:rPr lang="en-AU" sz="2800" b="0" i="0" u="none" strike="noStrike" baseline="0" dirty="0" smtClean="0">
                <a:solidFill>
                  <a:srgbClr val="7030A0"/>
                </a:solidFill>
                <a:latin typeface="Times-Roman"/>
              </a:rPr>
              <a:t>Additionally, teaching in a PBL</a:t>
            </a:r>
            <a:r>
              <a:rPr lang="en-AU" sz="2800" b="0" i="0" u="none" strike="noStrike" dirty="0" smtClean="0">
                <a:solidFill>
                  <a:srgbClr val="7030A0"/>
                </a:solidFill>
                <a:latin typeface="Times-Roman"/>
              </a:rPr>
              <a:t> </a:t>
            </a:r>
            <a:r>
              <a:rPr lang="en-AU" sz="2800" b="0" i="0" u="none" strike="noStrike" baseline="0" dirty="0" smtClean="0">
                <a:solidFill>
                  <a:srgbClr val="7030A0"/>
                </a:solidFill>
                <a:latin typeface="Times-Roman"/>
              </a:rPr>
              <a:t>environment is quite different from what takes place in higher education institutions. Faculty at</a:t>
            </a:r>
            <a:r>
              <a:rPr lang="en-AU" sz="2800" b="0" i="0" u="none" strike="noStrike" dirty="0" smtClean="0">
                <a:solidFill>
                  <a:srgbClr val="7030A0"/>
                </a:solidFill>
                <a:latin typeface="Times-Roman"/>
              </a:rPr>
              <a:t> </a:t>
            </a:r>
            <a:r>
              <a:rPr lang="en-AU" sz="2800" b="0" i="0" u="none" strike="noStrike" baseline="0" dirty="0" smtClean="0">
                <a:solidFill>
                  <a:srgbClr val="7030A0"/>
                </a:solidFill>
                <a:latin typeface="Times-Roman"/>
              </a:rPr>
              <a:t>these institutions, especially at research universities, usually plan and teach their classes in</a:t>
            </a:r>
            <a:r>
              <a:rPr lang="en-AU" sz="2800" b="0" i="0" u="none" strike="noStrike" dirty="0" smtClean="0">
                <a:solidFill>
                  <a:srgbClr val="7030A0"/>
                </a:solidFill>
                <a:latin typeface="Times-Roman"/>
              </a:rPr>
              <a:t> </a:t>
            </a:r>
            <a:r>
              <a:rPr lang="en-AU" sz="2800" b="0" i="0" u="none" strike="noStrike" baseline="0" dirty="0" smtClean="0">
                <a:solidFill>
                  <a:srgbClr val="7030A0"/>
                </a:solidFill>
                <a:latin typeface="Times-Roman"/>
              </a:rPr>
              <a:t>isolation and are more interested in research than in teaching, a familiar depiction of teaching in</a:t>
            </a:r>
            <a:r>
              <a:rPr lang="en-AU" sz="2800" b="0" i="0" u="none" strike="noStrike" dirty="0" smtClean="0">
                <a:solidFill>
                  <a:srgbClr val="7030A0"/>
                </a:solidFill>
                <a:latin typeface="Times-Roman"/>
              </a:rPr>
              <a:t> </a:t>
            </a:r>
            <a:r>
              <a:rPr lang="en-AU" sz="2800" b="0" i="0" u="none" strike="noStrike" baseline="0" dirty="0" smtClean="0">
                <a:solidFill>
                  <a:srgbClr val="7030A0"/>
                </a:solidFill>
                <a:latin typeface="Times-Roman"/>
              </a:rPr>
              <a:t>engineering education.</a:t>
            </a:r>
            <a:endParaRPr lang="en-AU" sz="2800" dirty="0">
              <a:solidFill>
                <a:srgbClr val="7030A0"/>
              </a:solidFill>
            </a:endParaRPr>
          </a:p>
        </p:txBody>
      </p:sp>
    </p:spTree>
    <p:extLst>
      <p:ext uri="{BB962C8B-B14F-4D97-AF65-F5344CB8AC3E}">
        <p14:creationId xmlns:p14="http://schemas.microsoft.com/office/powerpoint/2010/main" val="34256885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4046" y="510626"/>
            <a:ext cx="10044057" cy="5509200"/>
          </a:xfrm>
          <a:prstGeom prst="rect">
            <a:avLst/>
          </a:prstGeom>
        </p:spPr>
        <p:txBody>
          <a:bodyPr wrap="square">
            <a:spAutoFit/>
          </a:bodyPr>
          <a:lstStyle/>
          <a:p>
            <a:r>
              <a:rPr lang="en-AU" sz="2400" b="0" i="0" u="none" strike="noStrike" baseline="0" dirty="0" smtClean="0">
                <a:latin typeface="Times-Roman"/>
              </a:rPr>
              <a:t>PBL teachers should, instead of merely transmitting information, interact with the</a:t>
            </a:r>
            <a:r>
              <a:rPr lang="en-AU" sz="2400" b="0" i="0" u="none" strike="noStrike" dirty="0" smtClean="0">
                <a:latin typeface="Times-Roman"/>
              </a:rPr>
              <a:t> </a:t>
            </a:r>
            <a:r>
              <a:rPr lang="en-AU" sz="2400" b="0" i="0" u="none" strike="noStrike" baseline="0" dirty="0" smtClean="0">
                <a:latin typeface="Times-Roman"/>
              </a:rPr>
              <a:t>students at the meta-cognitive level, questioning superficial reasoning and vague and erroneous</a:t>
            </a:r>
          </a:p>
          <a:p>
            <a:endParaRPr lang="en-AU" sz="2400" b="0" i="0" u="none" strike="noStrike" baseline="0" dirty="0" smtClean="0">
              <a:latin typeface="AdobeThai-Regular"/>
            </a:endParaRPr>
          </a:p>
          <a:p>
            <a:r>
              <a:rPr lang="en-AU" sz="2400" b="0" i="0" u="none" strike="noStrike" baseline="0" dirty="0" smtClean="0">
                <a:latin typeface="AdobeThai-Regular"/>
              </a:rPr>
              <a:t>Ribeiro: The Pros and Cons of PBL from the Teacher’s Standpoint</a:t>
            </a:r>
          </a:p>
          <a:p>
            <a:r>
              <a:rPr lang="en-AU" sz="2400" b="0" i="0" u="none" strike="noStrike" baseline="0" dirty="0" smtClean="0">
                <a:latin typeface="Times-Roman"/>
              </a:rPr>
              <a:t>concepts (</a:t>
            </a:r>
            <a:r>
              <a:rPr lang="en-AU" sz="2400" b="0" i="0" u="none" strike="noStrike" baseline="0" dirty="0" err="1" smtClean="0">
                <a:latin typeface="Times-Roman"/>
              </a:rPr>
              <a:t>Savery</a:t>
            </a:r>
            <a:r>
              <a:rPr lang="en-AU" sz="2400" b="0" i="0" u="none" strike="noStrike" baseline="0" dirty="0" smtClean="0">
                <a:latin typeface="Times-Roman"/>
              </a:rPr>
              <a:t> &amp; Duffy, 1998). This new role as co-learner, guide and facilitator in the</a:t>
            </a:r>
            <a:r>
              <a:rPr lang="en-AU" sz="2400" b="0" i="0" u="none" strike="noStrike" dirty="0" smtClean="0">
                <a:latin typeface="Times-Roman"/>
              </a:rPr>
              <a:t> </a:t>
            </a:r>
            <a:r>
              <a:rPr lang="en-AU" sz="2400" b="0" i="0" u="none" strike="noStrike" baseline="0" dirty="0" smtClean="0">
                <a:latin typeface="Times-Roman"/>
              </a:rPr>
              <a:t>construction of knowledge is one of the great challenges that PBL poses to teachers and</a:t>
            </a:r>
            <a:r>
              <a:rPr lang="en-AU" sz="2400" b="0" i="0" u="none" strike="noStrike" dirty="0" smtClean="0">
                <a:latin typeface="Times-Roman"/>
              </a:rPr>
              <a:t> </a:t>
            </a:r>
            <a:r>
              <a:rPr lang="en-AU" sz="2400" b="0" i="0" u="none" strike="noStrike" baseline="0" dirty="0" smtClean="0">
                <a:latin typeface="Times-Roman"/>
              </a:rPr>
              <a:t>institutions. </a:t>
            </a:r>
          </a:p>
          <a:p>
            <a:endParaRPr lang="en-AU" sz="2400" dirty="0">
              <a:latin typeface="Times-Roman"/>
            </a:endParaRPr>
          </a:p>
          <a:p>
            <a:r>
              <a:rPr lang="en-AU" sz="2400" b="0" i="0" u="none" strike="noStrike" baseline="0" dirty="0" smtClean="0">
                <a:latin typeface="Times-Roman"/>
              </a:rPr>
              <a:t>Also, the literature on PBL indicates that teaching demands more participation,</a:t>
            </a:r>
            <a:r>
              <a:rPr lang="en-AU" sz="2400" b="0" i="0" u="none" strike="noStrike" dirty="0" smtClean="0">
                <a:latin typeface="Times-Roman"/>
              </a:rPr>
              <a:t> </a:t>
            </a:r>
            <a:r>
              <a:rPr lang="en-AU" sz="2400" b="0" i="0" u="none" strike="noStrike" baseline="0" dirty="0" smtClean="0">
                <a:latin typeface="Times-Roman"/>
              </a:rPr>
              <a:t>planning, cooperation with colleagues, administrators, employers of students and society, and</a:t>
            </a:r>
            <a:r>
              <a:rPr lang="en-AU" sz="2400" b="0" i="0" u="none" strike="noStrike" dirty="0" smtClean="0">
                <a:latin typeface="Times-Roman"/>
              </a:rPr>
              <a:t> </a:t>
            </a:r>
            <a:r>
              <a:rPr lang="en-AU" sz="2400" b="0" i="0" u="none" strike="noStrike" baseline="0" dirty="0" smtClean="0">
                <a:latin typeface="Times-Roman"/>
              </a:rPr>
              <a:t>shared decision-making in this educational </a:t>
            </a:r>
            <a:r>
              <a:rPr lang="en-AU" sz="3200" dirty="0"/>
              <a:t>environment approach than in conventional, </a:t>
            </a:r>
            <a:r>
              <a:rPr lang="en-AU" sz="3200" dirty="0" smtClean="0"/>
              <a:t>lecture based ones.</a:t>
            </a:r>
            <a:endParaRPr lang="en-AU" sz="3200" dirty="0"/>
          </a:p>
        </p:txBody>
      </p:sp>
    </p:spTree>
    <p:extLst>
      <p:ext uri="{BB962C8B-B14F-4D97-AF65-F5344CB8AC3E}">
        <p14:creationId xmlns:p14="http://schemas.microsoft.com/office/powerpoint/2010/main" val="9218302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7226" y="943590"/>
            <a:ext cx="9979511" cy="3539430"/>
          </a:xfrm>
          <a:prstGeom prst="rect">
            <a:avLst/>
          </a:prstGeom>
        </p:spPr>
        <p:txBody>
          <a:bodyPr wrap="square">
            <a:spAutoFit/>
          </a:bodyPr>
          <a:lstStyle/>
          <a:p>
            <a:r>
              <a:rPr lang="en-AU" sz="2800" b="0" i="0" u="none" strike="noStrike" baseline="0" dirty="0" smtClean="0">
                <a:solidFill>
                  <a:srgbClr val="7030A0"/>
                </a:solidFill>
                <a:latin typeface="Times-Roman"/>
              </a:rPr>
              <a:t>Among several existing modes of continued education at the workplace, the collaboration between</a:t>
            </a:r>
            <a:r>
              <a:rPr lang="en-AU" sz="2800" b="0" i="0" u="none" strike="noStrike" dirty="0" smtClean="0">
                <a:solidFill>
                  <a:srgbClr val="7030A0"/>
                </a:solidFill>
                <a:latin typeface="Times-Roman"/>
              </a:rPr>
              <a:t> </a:t>
            </a:r>
            <a:r>
              <a:rPr lang="en-AU" sz="2800" b="0" i="0" u="none" strike="noStrike" baseline="0" dirty="0" smtClean="0">
                <a:solidFill>
                  <a:srgbClr val="7030A0"/>
                </a:solidFill>
                <a:latin typeface="Times-Roman"/>
              </a:rPr>
              <a:t>educational researchers and teachers has been indicated as one that best favours the professional</a:t>
            </a:r>
            <a:r>
              <a:rPr lang="en-AU" sz="2800" b="0" i="0" u="none" strike="noStrike" dirty="0" smtClean="0">
                <a:solidFill>
                  <a:srgbClr val="7030A0"/>
                </a:solidFill>
                <a:latin typeface="Times-Roman"/>
              </a:rPr>
              <a:t> </a:t>
            </a:r>
            <a:r>
              <a:rPr lang="en-AU" sz="2800" b="0" i="0" u="none" strike="noStrike" baseline="0" dirty="0" smtClean="0">
                <a:solidFill>
                  <a:srgbClr val="7030A0"/>
                </a:solidFill>
                <a:latin typeface="Times-Roman"/>
              </a:rPr>
              <a:t>development of both parties (Mizukami et al. 2002). This is because collaboration between</a:t>
            </a:r>
            <a:r>
              <a:rPr lang="en-AU" sz="2800" b="0" i="0" u="none" strike="noStrike" dirty="0" smtClean="0">
                <a:solidFill>
                  <a:srgbClr val="7030A0"/>
                </a:solidFill>
                <a:latin typeface="Times-Roman"/>
              </a:rPr>
              <a:t> </a:t>
            </a:r>
            <a:r>
              <a:rPr lang="en-AU" sz="2800" b="0" i="0" u="none" strike="noStrike" baseline="0" dirty="0" smtClean="0">
                <a:solidFill>
                  <a:srgbClr val="7030A0"/>
                </a:solidFill>
                <a:latin typeface="Times-Roman"/>
              </a:rPr>
              <a:t>teachers and researchers provides them with opportunities to reflect on their practice, reveal</a:t>
            </a:r>
            <a:r>
              <a:rPr lang="en-AU" sz="2800" b="0" i="0" u="none" strike="noStrike" dirty="0" smtClean="0">
                <a:solidFill>
                  <a:srgbClr val="7030A0"/>
                </a:solidFill>
                <a:latin typeface="Times-Roman"/>
              </a:rPr>
              <a:t> </a:t>
            </a:r>
            <a:r>
              <a:rPr lang="en-AU" sz="2800" b="0" i="0" u="none" strike="noStrike" baseline="0" dirty="0" smtClean="0">
                <a:solidFill>
                  <a:srgbClr val="7030A0"/>
                </a:solidFill>
                <a:latin typeface="Times-Roman"/>
              </a:rPr>
              <a:t>opinions and criticisms, and support each other’s changes.</a:t>
            </a:r>
            <a:endParaRPr lang="en-AU" sz="2800" dirty="0">
              <a:solidFill>
                <a:srgbClr val="7030A0"/>
              </a:solidFill>
            </a:endParaRPr>
          </a:p>
        </p:txBody>
      </p:sp>
    </p:spTree>
    <p:extLst>
      <p:ext uri="{BB962C8B-B14F-4D97-AF65-F5344CB8AC3E}">
        <p14:creationId xmlns:p14="http://schemas.microsoft.com/office/powerpoint/2010/main" val="5267990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9651" y="530833"/>
            <a:ext cx="9968753" cy="5632311"/>
          </a:xfrm>
          <a:prstGeom prst="rect">
            <a:avLst/>
          </a:prstGeom>
        </p:spPr>
        <p:txBody>
          <a:bodyPr wrap="square">
            <a:spAutoFit/>
          </a:bodyPr>
          <a:lstStyle/>
          <a:p>
            <a:r>
              <a:rPr lang="en-AU" sz="2400" b="0" i="0" u="none" strike="noStrike" baseline="0" dirty="0" smtClean="0">
                <a:latin typeface="Times-Roman"/>
              </a:rPr>
              <a:t>Finally, while not wishing to imply that PBL teachers can do without formal pedagogic training, it</a:t>
            </a:r>
            <a:r>
              <a:rPr lang="en-AU" sz="2400" b="0" i="0" u="none" strike="noStrike" dirty="0" smtClean="0">
                <a:latin typeface="Times-Roman"/>
              </a:rPr>
              <a:t> </a:t>
            </a:r>
            <a:r>
              <a:rPr lang="en-AU" sz="2400" b="0" i="0" u="none" strike="noStrike" baseline="0" dirty="0" smtClean="0">
                <a:latin typeface="Times-Roman"/>
              </a:rPr>
              <a:t>appears that this approach, </a:t>
            </a:r>
            <a:r>
              <a:rPr lang="en-AU" sz="2400" b="0" i="1" u="none" strike="noStrike" baseline="0" dirty="0" smtClean="0">
                <a:latin typeface="Times-Italic"/>
              </a:rPr>
              <a:t>per se</a:t>
            </a:r>
            <a:r>
              <a:rPr lang="en-AU" sz="2400" b="0" i="0" u="none" strike="noStrike" baseline="0" dirty="0" smtClean="0">
                <a:latin typeface="Times-Roman"/>
              </a:rPr>
              <a:t>, may be an important tool in fostering the development of the</a:t>
            </a:r>
            <a:r>
              <a:rPr lang="en-AU" sz="2400" b="0" i="0" u="none" strike="noStrike" dirty="0" smtClean="0">
                <a:latin typeface="Times-Roman"/>
              </a:rPr>
              <a:t> </a:t>
            </a:r>
            <a:r>
              <a:rPr lang="en-AU" sz="2400" b="0" i="0" u="none" strike="noStrike" baseline="0" dirty="0" smtClean="0">
                <a:latin typeface="Times-Roman"/>
              </a:rPr>
              <a:t>their knowledge base (Quinlan, 2003). Shulman (1987) defines the teacher knowledge base as</a:t>
            </a:r>
            <a:r>
              <a:rPr lang="en-AU" sz="2400" b="0" i="0" u="none" strike="noStrike" dirty="0" smtClean="0">
                <a:latin typeface="Times-Roman"/>
              </a:rPr>
              <a:t> </a:t>
            </a:r>
            <a:r>
              <a:rPr lang="en-AU" sz="2400" b="0" i="0" u="none" strike="noStrike" baseline="0" dirty="0" smtClean="0">
                <a:latin typeface="Times-Roman"/>
              </a:rPr>
              <a:t>comprising </a:t>
            </a:r>
            <a:r>
              <a:rPr lang="en-AU" sz="2400" b="0" i="0" u="none" strike="noStrike" baseline="0" dirty="0" smtClean="0">
                <a:solidFill>
                  <a:srgbClr val="7030A0"/>
                </a:solidFill>
                <a:latin typeface="Times-Roman"/>
              </a:rPr>
              <a:t>content knowledge, general pedagogical knowledge, curriculum knowledge,</a:t>
            </a:r>
            <a:r>
              <a:rPr lang="en-AU" sz="2400" b="0" i="0" u="none" strike="noStrike" dirty="0" smtClean="0">
                <a:solidFill>
                  <a:srgbClr val="7030A0"/>
                </a:solidFill>
                <a:latin typeface="Times-Roman"/>
              </a:rPr>
              <a:t> </a:t>
            </a:r>
            <a:r>
              <a:rPr lang="en-AU" sz="2400" b="0" i="0" u="none" strike="noStrike" baseline="0" dirty="0" smtClean="0">
                <a:solidFill>
                  <a:srgbClr val="7030A0"/>
                </a:solidFill>
                <a:latin typeface="Times-Roman"/>
              </a:rPr>
              <a:t>knowledge of students and their characteristics, knowledge of the educational context, knowledge</a:t>
            </a:r>
            <a:r>
              <a:rPr lang="en-AU" sz="2400" b="0" i="0" u="none" strike="noStrike" dirty="0" smtClean="0">
                <a:solidFill>
                  <a:srgbClr val="7030A0"/>
                </a:solidFill>
                <a:latin typeface="Times-Roman"/>
              </a:rPr>
              <a:t> </a:t>
            </a:r>
            <a:r>
              <a:rPr lang="en-AU" sz="2400" b="0" i="0" u="none" strike="noStrike" baseline="0" dirty="0" smtClean="0">
                <a:solidFill>
                  <a:srgbClr val="7030A0"/>
                </a:solidFill>
                <a:latin typeface="Times-Roman"/>
              </a:rPr>
              <a:t>of educational ends, and pedagogical content knowledge (i.e., how teachers combine their content</a:t>
            </a:r>
            <a:r>
              <a:rPr lang="en-AU" sz="2400" b="0" i="0" u="none" strike="noStrike" dirty="0" smtClean="0">
                <a:solidFill>
                  <a:srgbClr val="7030A0"/>
                </a:solidFill>
                <a:latin typeface="Times-Roman"/>
              </a:rPr>
              <a:t> </a:t>
            </a:r>
            <a:r>
              <a:rPr lang="en-AU" sz="2400" b="0" i="0" u="none" strike="noStrike" baseline="0" dirty="0" smtClean="0">
                <a:solidFill>
                  <a:srgbClr val="7030A0"/>
                </a:solidFill>
                <a:latin typeface="Times-Roman"/>
              </a:rPr>
              <a:t>knowledge</a:t>
            </a:r>
            <a:r>
              <a:rPr lang="en-AU" sz="2400" b="0" i="0" u="none" strike="noStrike" baseline="0" dirty="0" smtClean="0">
                <a:latin typeface="Times-Roman"/>
              </a:rPr>
              <a:t> with other types of knowledge to promote students’ learning). </a:t>
            </a:r>
          </a:p>
          <a:p>
            <a:endParaRPr lang="en-AU" sz="2400" dirty="0">
              <a:latin typeface="Times-Roman"/>
            </a:endParaRPr>
          </a:p>
          <a:p>
            <a:r>
              <a:rPr lang="en-AU" sz="2400" b="0" i="0" u="none" strike="noStrike" baseline="0" dirty="0" smtClean="0">
                <a:latin typeface="Times-Roman"/>
              </a:rPr>
              <a:t>Because a large amount</a:t>
            </a:r>
            <a:r>
              <a:rPr lang="en-AU" sz="2400" b="0" i="0" u="none" strike="noStrike" dirty="0" smtClean="0">
                <a:latin typeface="Times-Roman"/>
              </a:rPr>
              <a:t> </a:t>
            </a:r>
            <a:r>
              <a:rPr lang="en-AU" sz="2400" b="0" i="0" u="none" strike="noStrike" baseline="0" dirty="0" smtClean="0">
                <a:latin typeface="Times-Roman"/>
              </a:rPr>
              <a:t>of professional knowledge is believed to be constructed through a process of reflection on practice</a:t>
            </a:r>
            <a:r>
              <a:rPr lang="en-AU" sz="2400" b="0" i="0" u="none" strike="noStrike" dirty="0" smtClean="0">
                <a:latin typeface="Times-Roman"/>
              </a:rPr>
              <a:t> </a:t>
            </a:r>
            <a:r>
              <a:rPr lang="en-AU" sz="2400" b="0" i="0" u="none" strike="noStrike" baseline="0" dirty="0" smtClean="0">
                <a:latin typeface="Times-Roman"/>
              </a:rPr>
              <a:t>the on-going assessment and feedback activities inherent to </a:t>
            </a:r>
            <a:r>
              <a:rPr lang="en-AU" sz="2400" b="0" i="0" u="none" strike="noStrike" baseline="0" dirty="0" smtClean="0">
                <a:solidFill>
                  <a:srgbClr val="7030A0"/>
                </a:solidFill>
                <a:latin typeface="Times-Roman"/>
              </a:rPr>
              <a:t>PBL may actually</a:t>
            </a:r>
            <a:r>
              <a:rPr lang="en-AU" sz="2400" b="0" i="0" u="none" strike="noStrike" dirty="0" smtClean="0">
                <a:solidFill>
                  <a:srgbClr val="7030A0"/>
                </a:solidFill>
                <a:latin typeface="Times-Roman"/>
              </a:rPr>
              <a:t> </a:t>
            </a:r>
            <a:r>
              <a:rPr lang="en-AU" sz="2400" b="0" i="0" u="none" strike="noStrike" baseline="0" dirty="0" smtClean="0">
                <a:solidFill>
                  <a:srgbClr val="7030A0"/>
                </a:solidFill>
                <a:latin typeface="Times-Roman"/>
              </a:rPr>
              <a:t>boost the development of the teacher knowledge base.</a:t>
            </a:r>
            <a:endParaRPr lang="en-AU" sz="2400" dirty="0">
              <a:solidFill>
                <a:srgbClr val="7030A0"/>
              </a:solidFill>
            </a:endParaRPr>
          </a:p>
        </p:txBody>
      </p:sp>
    </p:spTree>
    <p:extLst>
      <p:ext uri="{BB962C8B-B14F-4D97-AF65-F5344CB8AC3E}">
        <p14:creationId xmlns:p14="http://schemas.microsoft.com/office/powerpoint/2010/main" val="42526616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9652" y="516367"/>
            <a:ext cx="10302240" cy="5447645"/>
          </a:xfrm>
          <a:prstGeom prst="rect">
            <a:avLst/>
          </a:prstGeom>
        </p:spPr>
        <p:txBody>
          <a:bodyPr wrap="square">
            <a:spAutoFit/>
          </a:bodyPr>
          <a:lstStyle/>
          <a:p>
            <a:r>
              <a:rPr lang="en-AU" sz="2800" b="1" i="0" u="none" strike="noStrike" baseline="0" dirty="0" smtClean="0">
                <a:solidFill>
                  <a:srgbClr val="FF0000"/>
                </a:solidFill>
                <a:latin typeface="Helvetica-Bold"/>
              </a:rPr>
              <a:t>Implementation of PBL</a:t>
            </a:r>
          </a:p>
          <a:p>
            <a:r>
              <a:rPr lang="en-AU" sz="2000" dirty="0">
                <a:latin typeface="Times-Roman"/>
              </a:rPr>
              <a:t>T</a:t>
            </a:r>
            <a:r>
              <a:rPr lang="en-AU" sz="2000" b="0" i="0" u="none" strike="noStrike" baseline="0" dirty="0" smtClean="0">
                <a:latin typeface="Times-Roman"/>
              </a:rPr>
              <a:t>he class was divided into two segments.</a:t>
            </a:r>
          </a:p>
          <a:p>
            <a:r>
              <a:rPr lang="en-AU" sz="2000" b="0" i="0" u="none" strike="noStrike" baseline="0" dirty="0" smtClean="0">
                <a:solidFill>
                  <a:srgbClr val="7030A0"/>
                </a:solidFill>
                <a:latin typeface="Times-Roman"/>
              </a:rPr>
              <a:t>In</a:t>
            </a:r>
            <a:r>
              <a:rPr lang="en-AU" sz="2000" b="0" i="0" u="none" strike="noStrike" dirty="0" smtClean="0">
                <a:solidFill>
                  <a:srgbClr val="7030A0"/>
                </a:solidFill>
                <a:latin typeface="Times-Roman"/>
              </a:rPr>
              <a:t> </a:t>
            </a:r>
            <a:r>
              <a:rPr lang="en-AU" sz="2000" b="0" i="0" u="none" strike="noStrike" baseline="0" dirty="0" smtClean="0">
                <a:solidFill>
                  <a:srgbClr val="7030A0"/>
                </a:solidFill>
                <a:latin typeface="Times-Roman"/>
              </a:rPr>
              <a:t>the second half of the class a problem was introduced to self-directed groups of 4-5 students</a:t>
            </a:r>
            <a:r>
              <a:rPr lang="en-AU" sz="2000" b="0" i="0" u="none" strike="noStrike" dirty="0" smtClean="0">
                <a:solidFill>
                  <a:srgbClr val="7030A0"/>
                </a:solidFill>
                <a:latin typeface="Times-Roman"/>
              </a:rPr>
              <a:t> </a:t>
            </a:r>
            <a:r>
              <a:rPr lang="en-AU" sz="2000" b="0" i="0" u="none" strike="noStrike" baseline="0" dirty="0" smtClean="0">
                <a:solidFill>
                  <a:srgbClr val="7030A0"/>
                </a:solidFill>
                <a:latin typeface="Times-Roman"/>
              </a:rPr>
              <a:t>(alternately assuming the roles of leader, spokesperson, scribe and active members), who went on</a:t>
            </a:r>
            <a:r>
              <a:rPr lang="en-AU" sz="2000" b="0" i="0" u="none" strike="noStrike" dirty="0" smtClean="0">
                <a:solidFill>
                  <a:srgbClr val="7030A0"/>
                </a:solidFill>
                <a:latin typeface="Times-Roman"/>
              </a:rPr>
              <a:t> </a:t>
            </a:r>
            <a:r>
              <a:rPr lang="en-AU" sz="2000" b="0" i="0" u="none" strike="noStrike" baseline="0" dirty="0" smtClean="0">
                <a:solidFill>
                  <a:srgbClr val="7030A0"/>
                </a:solidFill>
                <a:latin typeface="Times-Roman"/>
              </a:rPr>
              <a:t>to identify the problem, brainstorm and hypothesize its causes, attempt to solve it with their</a:t>
            </a:r>
            <a:r>
              <a:rPr lang="en-AU" sz="2000" b="0" i="0" u="none" strike="noStrike" dirty="0" smtClean="0">
                <a:solidFill>
                  <a:srgbClr val="7030A0"/>
                </a:solidFill>
                <a:latin typeface="Times-Roman"/>
              </a:rPr>
              <a:t> </a:t>
            </a:r>
            <a:r>
              <a:rPr lang="en-AU" sz="2000" b="0" i="0" u="none" strike="noStrike" baseline="0" dirty="0" smtClean="0">
                <a:solidFill>
                  <a:srgbClr val="7030A0"/>
                </a:solidFill>
                <a:latin typeface="Times-Roman"/>
              </a:rPr>
              <a:t>available knowledge, determine new learning needs, and plan their self-directed work for the</a:t>
            </a:r>
            <a:r>
              <a:rPr lang="en-AU" sz="2000" b="0" i="0" u="none" strike="noStrike" dirty="0" smtClean="0">
                <a:solidFill>
                  <a:srgbClr val="7030A0"/>
                </a:solidFill>
                <a:latin typeface="Times-Roman"/>
              </a:rPr>
              <a:t> </a:t>
            </a:r>
            <a:r>
              <a:rPr lang="en-AU" sz="2000" b="0" i="0" u="none" strike="noStrike" baseline="0" dirty="0" smtClean="0">
                <a:solidFill>
                  <a:srgbClr val="7030A0"/>
                </a:solidFill>
                <a:latin typeface="Times-Roman"/>
              </a:rPr>
              <a:t>following week. </a:t>
            </a:r>
          </a:p>
          <a:p>
            <a:endParaRPr lang="en-AU" sz="2000" dirty="0">
              <a:latin typeface="Times-Roman"/>
            </a:endParaRPr>
          </a:p>
          <a:p>
            <a:r>
              <a:rPr lang="en-AU" sz="2000" b="0" i="0" u="none" strike="noStrike" baseline="0" dirty="0" smtClean="0">
                <a:latin typeface="Times-Roman"/>
              </a:rPr>
              <a:t>During this phase the Teacher acted as a “floating” facilitator, i.e., he went around</a:t>
            </a:r>
          </a:p>
          <a:p>
            <a:r>
              <a:rPr lang="en-AU" sz="2000" b="0" i="0" u="none" strike="noStrike" baseline="0" dirty="0" smtClean="0">
                <a:latin typeface="Times-Roman"/>
              </a:rPr>
              <a:t>the class, from group to group, checking their progress, questioning their common sense/equivocal</a:t>
            </a:r>
            <a:r>
              <a:rPr lang="en-AU" sz="2000" dirty="0">
                <a:latin typeface="Times-Roman"/>
              </a:rPr>
              <a:t> </a:t>
            </a:r>
            <a:r>
              <a:rPr lang="en-AU" sz="2000" b="0" i="0" u="none" strike="noStrike" baseline="0" dirty="0" smtClean="0">
                <a:latin typeface="Times-Roman"/>
              </a:rPr>
              <a:t>understanding of the situation in question, and solving doubts about the PBL process.</a:t>
            </a:r>
          </a:p>
          <a:p>
            <a:endParaRPr lang="en-AU" sz="2000" dirty="0">
              <a:latin typeface="Times-Roman"/>
            </a:endParaRPr>
          </a:p>
          <a:p>
            <a:r>
              <a:rPr lang="en-AU" sz="2000" b="0" i="0" u="none" strike="noStrike" baseline="0" dirty="0" smtClean="0">
                <a:solidFill>
                  <a:srgbClr val="00B0F0"/>
                </a:solidFill>
                <a:latin typeface="Times-Roman"/>
              </a:rPr>
              <a:t>In the first</a:t>
            </a:r>
            <a:r>
              <a:rPr lang="en-AU" sz="2000" b="0" i="0" u="none" strike="noStrike" dirty="0" smtClean="0">
                <a:solidFill>
                  <a:srgbClr val="00B0F0"/>
                </a:solidFill>
                <a:latin typeface="Times-Roman"/>
              </a:rPr>
              <a:t> </a:t>
            </a:r>
            <a:r>
              <a:rPr lang="en-AU" sz="2000" b="0" i="0" u="none" strike="noStrike" baseline="0" dirty="0" smtClean="0">
                <a:solidFill>
                  <a:srgbClr val="00B0F0"/>
                </a:solidFill>
                <a:latin typeface="Times-Roman"/>
              </a:rPr>
              <a:t>half of the subsequent class, the groups (spokespersons) presented and defended their solutions</a:t>
            </a:r>
            <a:r>
              <a:rPr lang="en-AU" sz="2000" b="0" i="0" u="none" strike="noStrike" dirty="0" smtClean="0">
                <a:solidFill>
                  <a:srgbClr val="00B0F0"/>
                </a:solidFill>
                <a:latin typeface="Times-Roman"/>
              </a:rPr>
              <a:t> </a:t>
            </a:r>
            <a:r>
              <a:rPr lang="en-AU" sz="2000" b="0" i="0" u="none" strike="noStrike" baseline="0" dirty="0" smtClean="0">
                <a:solidFill>
                  <a:srgbClr val="00B0F0"/>
                </a:solidFill>
                <a:latin typeface="Times-Roman"/>
              </a:rPr>
              <a:t>before the whole class. In order to close the PBL cycle, after their presentations the Teacher</a:t>
            </a:r>
            <a:r>
              <a:rPr lang="en-AU" sz="2000" b="0" i="0" u="none" strike="noStrike" dirty="0" smtClean="0">
                <a:solidFill>
                  <a:srgbClr val="00B0F0"/>
                </a:solidFill>
                <a:latin typeface="Times-Roman"/>
              </a:rPr>
              <a:t> </a:t>
            </a:r>
            <a:r>
              <a:rPr lang="en-AU" sz="2000" b="0" i="0" u="none" strike="noStrike" baseline="0" dirty="0" smtClean="0">
                <a:solidFill>
                  <a:srgbClr val="00B0F0"/>
                </a:solidFill>
                <a:latin typeface="Times-Roman"/>
              </a:rPr>
              <a:t>commented on the appropriateness of the solutions and formal aspects of the presentations</a:t>
            </a:r>
            <a:r>
              <a:rPr lang="en-AU" sz="2000" b="0" i="0" u="none" strike="noStrike" baseline="0" dirty="0" smtClean="0">
                <a:latin typeface="Times-Roman"/>
              </a:rPr>
              <a:t>.</a:t>
            </a:r>
            <a:endParaRPr lang="en-AU" sz="2000" dirty="0"/>
          </a:p>
        </p:txBody>
      </p:sp>
    </p:spTree>
    <p:extLst>
      <p:ext uri="{BB962C8B-B14F-4D97-AF65-F5344CB8AC3E}">
        <p14:creationId xmlns:p14="http://schemas.microsoft.com/office/powerpoint/2010/main" val="237122374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176" y="-2108500"/>
            <a:ext cx="13572280" cy="17564126"/>
          </a:xfrm>
          <a:prstGeom prst="rect">
            <a:avLst/>
          </a:prstGeom>
        </p:spPr>
      </p:pic>
    </p:spTree>
    <p:extLst>
      <p:ext uri="{BB962C8B-B14F-4D97-AF65-F5344CB8AC3E}">
        <p14:creationId xmlns:p14="http://schemas.microsoft.com/office/powerpoint/2010/main" val="100900837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0564" y="854871"/>
            <a:ext cx="9172687" cy="5262979"/>
          </a:xfrm>
          <a:prstGeom prst="rect">
            <a:avLst/>
          </a:prstGeom>
        </p:spPr>
        <p:txBody>
          <a:bodyPr wrap="square">
            <a:spAutoFit/>
          </a:bodyPr>
          <a:lstStyle/>
          <a:p>
            <a:r>
              <a:rPr lang="en-AU" sz="2400" b="0" i="0" u="none" strike="noStrike" baseline="0" dirty="0" smtClean="0">
                <a:solidFill>
                  <a:srgbClr val="7030A0"/>
                </a:solidFill>
                <a:latin typeface="Tahoma" panose="020B0604030504040204" pitchFamily="34" charset="0"/>
              </a:rPr>
              <a:t>A quality teacher is one who has a positive effect on student learning and development through a combination of content mastery, command of a broad set of pedagogic skills, and communications/interpersonal skills. Quality teachers are life-long learners in their subject areas, teach with commitment, and are reflective upon their teaching practice. They transfer knowledge of their subject matter and the learning process through good communication, diagnostic skills, understanding of different learning styles and cultural influences, knowledge about child development, and the ability to marshal a broad array of techniques to meet student needs. They set high expectations and support students in achieving them. They establish an environment conducive to learning, and leverage available resources outside as well as inside the classroom </a:t>
            </a:r>
            <a:endParaRPr lang="en-AU" sz="2400" dirty="0">
              <a:solidFill>
                <a:srgbClr val="7030A0"/>
              </a:solidFill>
            </a:endParaRPr>
          </a:p>
        </p:txBody>
      </p:sp>
    </p:spTree>
    <p:extLst>
      <p:ext uri="{BB962C8B-B14F-4D97-AF65-F5344CB8AC3E}">
        <p14:creationId xmlns:p14="http://schemas.microsoft.com/office/powerpoint/2010/main" val="284017868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0559" y="821581"/>
            <a:ext cx="10807850" cy="4308872"/>
          </a:xfrm>
          <a:prstGeom prst="rect">
            <a:avLst/>
          </a:prstGeom>
        </p:spPr>
        <p:txBody>
          <a:bodyPr wrap="square">
            <a:spAutoFit/>
          </a:bodyPr>
          <a:lstStyle/>
          <a:p>
            <a:r>
              <a:rPr lang="en-AU" sz="2000" b="0" i="0" u="none" strike="noStrike" baseline="0" dirty="0" smtClean="0">
                <a:solidFill>
                  <a:srgbClr val="FF0000"/>
                </a:solidFill>
                <a:latin typeface="TimesNewRomanPSMT"/>
              </a:rPr>
              <a:t>Higher education institutions use performance indicators for four primary reasons:</a:t>
            </a:r>
          </a:p>
          <a:p>
            <a:r>
              <a:rPr lang="en-AU" b="0" i="0" u="none" strike="noStrike" baseline="0" dirty="0" smtClean="0">
                <a:latin typeface="Symbol" panose="05050102010706020507" pitchFamily="18" charset="2"/>
              </a:rPr>
              <a:t>• </a:t>
            </a:r>
            <a:r>
              <a:rPr lang="en-AU" b="0" i="0" u="none" strike="noStrike" baseline="0" dirty="0" smtClean="0">
                <a:latin typeface="TimesNewRomanPSMT"/>
              </a:rPr>
              <a:t>To monitor their own performance for comparative purposes</a:t>
            </a:r>
          </a:p>
          <a:p>
            <a:r>
              <a:rPr lang="en-AU" b="0" i="0" u="none" strike="noStrike" baseline="0" dirty="0" smtClean="0">
                <a:latin typeface="Symbol" panose="05050102010706020507" pitchFamily="18" charset="2"/>
              </a:rPr>
              <a:t>• </a:t>
            </a:r>
            <a:r>
              <a:rPr lang="en-AU" b="0" i="0" u="none" strike="noStrike" baseline="0" dirty="0" smtClean="0">
                <a:latin typeface="TimesNewRomanPSMT"/>
              </a:rPr>
              <a:t>To facilitate the assessment and evaluation of institutional operations</a:t>
            </a:r>
          </a:p>
          <a:p>
            <a:r>
              <a:rPr lang="en-AU" b="0" i="0" u="none" strike="noStrike" baseline="0" dirty="0" smtClean="0">
                <a:latin typeface="Symbol" panose="05050102010706020507" pitchFamily="18" charset="2"/>
              </a:rPr>
              <a:t>• </a:t>
            </a:r>
            <a:r>
              <a:rPr lang="en-AU" b="0" i="0" u="none" strike="noStrike" baseline="0" dirty="0" smtClean="0">
                <a:latin typeface="TimesNewRomanPSMT"/>
              </a:rPr>
              <a:t>To provide information for external quality assurance audits, and</a:t>
            </a:r>
          </a:p>
          <a:p>
            <a:r>
              <a:rPr lang="en-AU" b="0" i="0" u="none" strike="noStrike" baseline="0" dirty="0" smtClean="0">
                <a:latin typeface="Symbol" panose="05050102010706020507" pitchFamily="18" charset="2"/>
              </a:rPr>
              <a:t>• </a:t>
            </a:r>
            <a:r>
              <a:rPr lang="en-AU" b="0" i="0" u="none" strike="noStrike" baseline="0" dirty="0" smtClean="0">
                <a:latin typeface="TimesNewRomanPSMT"/>
              </a:rPr>
              <a:t>To provide information to the government for accountability and reporting purposes (Rowe,</a:t>
            </a:r>
          </a:p>
          <a:p>
            <a:r>
              <a:rPr lang="en-AU" b="0" i="0" u="none" strike="noStrike" baseline="0" dirty="0" smtClean="0">
                <a:latin typeface="TimesNewRomanPSMT"/>
              </a:rPr>
              <a:t>2004).</a:t>
            </a:r>
          </a:p>
          <a:p>
            <a:endParaRPr lang="en-AU" b="0" i="0" u="none" strike="noStrike" baseline="0" dirty="0" smtClean="0">
              <a:latin typeface="TimesNewRomanPSMT"/>
            </a:endParaRPr>
          </a:p>
          <a:p>
            <a:r>
              <a:rPr lang="en-AU" sz="2000" b="0" i="0" u="none" strike="noStrike" baseline="0" dirty="0" smtClean="0">
                <a:solidFill>
                  <a:srgbClr val="FF0000"/>
                </a:solidFill>
                <a:latin typeface="TimesNewRomanPSMT"/>
              </a:rPr>
              <a:t>Performance indicators used at the national level are designed to:</a:t>
            </a:r>
          </a:p>
          <a:p>
            <a:r>
              <a:rPr lang="en-AU" b="0" i="0" u="none" strike="noStrike" baseline="0" dirty="0" smtClean="0">
                <a:latin typeface="Symbol" panose="05050102010706020507" pitchFamily="18" charset="2"/>
              </a:rPr>
              <a:t>• </a:t>
            </a:r>
            <a:r>
              <a:rPr lang="en-AU" b="0" i="0" u="none" strike="noStrike" baseline="0" dirty="0" smtClean="0">
                <a:latin typeface="TimesNewRomanPSMT"/>
              </a:rPr>
              <a:t>Ensure accountability for public funds</a:t>
            </a:r>
          </a:p>
          <a:p>
            <a:r>
              <a:rPr lang="en-AU" b="0" i="0" u="none" strike="noStrike" baseline="0" dirty="0" smtClean="0">
                <a:latin typeface="Symbol" panose="05050102010706020507" pitchFamily="18" charset="2"/>
              </a:rPr>
              <a:t>• </a:t>
            </a:r>
            <a:r>
              <a:rPr lang="en-AU" b="0" i="0" u="none" strike="noStrike" baseline="0" dirty="0" smtClean="0">
                <a:latin typeface="TimesNewRomanPSMT"/>
              </a:rPr>
              <a:t>Improve the quality of higher education provision</a:t>
            </a:r>
          </a:p>
          <a:p>
            <a:r>
              <a:rPr lang="en-AU" b="0" i="0" u="none" strike="noStrike" baseline="0" dirty="0" smtClean="0">
                <a:latin typeface="Symbol" panose="05050102010706020507" pitchFamily="18" charset="2"/>
              </a:rPr>
              <a:t>• </a:t>
            </a:r>
            <a:r>
              <a:rPr lang="en-AU" b="0" i="0" u="none" strike="noStrike" baseline="0" dirty="0" smtClean="0">
                <a:latin typeface="TimesNewRomanPSMT"/>
              </a:rPr>
              <a:t>Stimulate competition within and between institutions</a:t>
            </a:r>
          </a:p>
          <a:p>
            <a:r>
              <a:rPr lang="en-AU" b="0" i="0" u="none" strike="noStrike" baseline="0" dirty="0" smtClean="0">
                <a:latin typeface="Symbol" panose="05050102010706020507" pitchFamily="18" charset="2"/>
              </a:rPr>
              <a:t>• </a:t>
            </a:r>
            <a:r>
              <a:rPr lang="en-AU" b="0" i="0" u="none" strike="noStrike" baseline="0" dirty="0" smtClean="0">
                <a:latin typeface="TimesNewRomanPSMT"/>
              </a:rPr>
              <a:t>Verify the quality of new institutions</a:t>
            </a:r>
          </a:p>
          <a:p>
            <a:r>
              <a:rPr lang="en-AU" b="0" i="0" u="none" strike="noStrike" baseline="0" dirty="0" smtClean="0">
                <a:latin typeface="Symbol" panose="05050102010706020507" pitchFamily="18" charset="2"/>
              </a:rPr>
              <a:t>• </a:t>
            </a:r>
            <a:r>
              <a:rPr lang="en-AU" b="0" i="0" u="none" strike="noStrike" baseline="0" dirty="0" smtClean="0">
                <a:latin typeface="TimesNewRomanPSMT"/>
              </a:rPr>
              <a:t>Assign institutional status</a:t>
            </a:r>
          </a:p>
          <a:p>
            <a:r>
              <a:rPr lang="en-AU" b="0" i="0" u="none" strike="noStrike" baseline="0" dirty="0" smtClean="0">
                <a:latin typeface="Symbol" panose="05050102010706020507" pitchFamily="18" charset="2"/>
              </a:rPr>
              <a:t>• </a:t>
            </a:r>
            <a:r>
              <a:rPr lang="en-AU" b="0" i="0" u="none" strike="noStrike" baseline="0" dirty="0" smtClean="0">
                <a:latin typeface="TimesNewRomanPSMT"/>
              </a:rPr>
              <a:t>Underwrite transfer of authority between the state and institutions, and</a:t>
            </a:r>
          </a:p>
          <a:p>
            <a:r>
              <a:rPr lang="fr-FR" b="0" i="0" u="none" strike="noStrike" baseline="0" dirty="0" smtClean="0">
                <a:latin typeface="Symbol" panose="05050102010706020507" pitchFamily="18" charset="2"/>
              </a:rPr>
              <a:t>• </a:t>
            </a:r>
            <a:r>
              <a:rPr lang="fr-FR" b="0" i="0" u="none" strike="noStrike" baseline="0" dirty="0" err="1" smtClean="0">
                <a:latin typeface="TimesNewRomanPSMT"/>
              </a:rPr>
              <a:t>Facilitate</a:t>
            </a:r>
            <a:r>
              <a:rPr lang="fr-FR" b="0" i="0" u="none" strike="noStrike" baseline="0" dirty="0" smtClean="0">
                <a:latin typeface="TimesNewRomanPSMT"/>
              </a:rPr>
              <a:t> international </a:t>
            </a:r>
            <a:r>
              <a:rPr lang="fr-FR" b="0" i="0" u="none" strike="noStrike" baseline="0" dirty="0" err="1" smtClean="0">
                <a:latin typeface="TimesNewRomanPSMT"/>
              </a:rPr>
              <a:t>comparisons</a:t>
            </a:r>
            <a:r>
              <a:rPr lang="fr-FR" b="0" i="0" u="none" strike="noStrike" baseline="0" dirty="0" smtClean="0">
                <a:latin typeface="TimesNewRomanPSMT"/>
              </a:rPr>
              <a:t> (Fisher et al, 2000).</a:t>
            </a:r>
            <a:endParaRPr lang="en-AU" dirty="0"/>
          </a:p>
        </p:txBody>
      </p:sp>
    </p:spTree>
    <p:extLst>
      <p:ext uri="{BB962C8B-B14F-4D97-AF65-F5344CB8AC3E}">
        <p14:creationId xmlns:p14="http://schemas.microsoft.com/office/powerpoint/2010/main" val="42514265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623" y="736100"/>
            <a:ext cx="10194663" cy="4770537"/>
          </a:xfrm>
          <a:prstGeom prst="rect">
            <a:avLst/>
          </a:prstGeom>
        </p:spPr>
        <p:txBody>
          <a:bodyPr wrap="square">
            <a:spAutoFit/>
          </a:bodyPr>
          <a:lstStyle/>
          <a:p>
            <a:r>
              <a:rPr lang="en-AU" sz="2000" b="1" i="0" u="none" strike="noStrike" baseline="0" dirty="0" smtClean="0">
                <a:solidFill>
                  <a:srgbClr val="C00000"/>
                </a:solidFill>
                <a:latin typeface="TimesNewRomanPS-BoldMT"/>
              </a:rPr>
              <a:t>Defining performance indicators</a:t>
            </a:r>
          </a:p>
          <a:p>
            <a:r>
              <a:rPr lang="en-AU" sz="2000" b="0" i="0" u="none" strike="noStrike" baseline="0" dirty="0" smtClean="0">
                <a:latin typeface="TimesNewRomanPSMT"/>
              </a:rPr>
              <a:t>Three kinds of indicators have been noted by Cave, </a:t>
            </a:r>
            <a:r>
              <a:rPr lang="en-AU" sz="2000" b="0" i="0" u="none" strike="noStrike" baseline="0" dirty="0" err="1" smtClean="0">
                <a:latin typeface="TimesNewRomanPSMT"/>
              </a:rPr>
              <a:t>Hanney</a:t>
            </a:r>
            <a:r>
              <a:rPr lang="en-AU" sz="2000" b="0" i="0" u="none" strike="noStrike" baseline="0" dirty="0" smtClean="0">
                <a:latin typeface="TimesNewRomanPSMT"/>
              </a:rPr>
              <a:t>, Henkel and </a:t>
            </a:r>
            <a:r>
              <a:rPr lang="en-AU" sz="2000" b="0" i="0" u="none" strike="noStrike" baseline="0" dirty="0" err="1" smtClean="0">
                <a:latin typeface="TimesNewRomanPSMT"/>
              </a:rPr>
              <a:t>Kogan</a:t>
            </a:r>
            <a:r>
              <a:rPr lang="en-AU" sz="2000" b="0" i="0" u="none" strike="noStrike" baseline="0" dirty="0" smtClean="0">
                <a:latin typeface="TimesNewRomanPSMT"/>
              </a:rPr>
              <a:t> (1997).</a:t>
            </a:r>
          </a:p>
          <a:p>
            <a:r>
              <a:rPr lang="en-AU" sz="2400" b="0" i="0" u="none" strike="noStrike" baseline="0" dirty="0" smtClean="0">
                <a:solidFill>
                  <a:srgbClr val="FF0000"/>
                </a:solidFill>
                <a:latin typeface="Symbol" panose="05050102010706020507" pitchFamily="18" charset="2"/>
              </a:rPr>
              <a:t>• </a:t>
            </a:r>
            <a:r>
              <a:rPr lang="en-AU" sz="2400" b="0" i="1" u="none" strike="noStrike" baseline="0" dirty="0" smtClean="0">
                <a:solidFill>
                  <a:srgbClr val="FF0000"/>
                </a:solidFill>
                <a:latin typeface="TimesNewRomanPS-ItalicMT"/>
              </a:rPr>
              <a:t>Simple indicators </a:t>
            </a:r>
            <a:r>
              <a:rPr lang="en-AU" sz="2400" b="0" i="0" u="none" strike="noStrike" baseline="0" dirty="0" smtClean="0">
                <a:solidFill>
                  <a:srgbClr val="FF0000"/>
                </a:solidFill>
                <a:latin typeface="TimesNewRomanPSMT"/>
              </a:rPr>
              <a:t>are usually expressed in the form of absolute figures and are intended to</a:t>
            </a:r>
            <a:r>
              <a:rPr lang="en-AU" sz="2400" b="0" i="0" u="none" strike="noStrike" dirty="0" smtClean="0">
                <a:solidFill>
                  <a:srgbClr val="FF0000"/>
                </a:solidFill>
                <a:latin typeface="TimesNewRomanPSMT"/>
              </a:rPr>
              <a:t> </a:t>
            </a:r>
            <a:r>
              <a:rPr lang="en-AU" sz="2400" b="0" i="0" u="none" strike="noStrike" baseline="0" dirty="0" smtClean="0">
                <a:solidFill>
                  <a:srgbClr val="FF0000"/>
                </a:solidFill>
                <a:latin typeface="TimesNewRomanPSMT"/>
              </a:rPr>
              <a:t>provide a relatively unbiased description of a situation or process.</a:t>
            </a:r>
          </a:p>
          <a:p>
            <a:r>
              <a:rPr lang="en-AU" sz="2400" b="0" i="0" u="none" strike="noStrike" baseline="0" dirty="0" smtClean="0">
                <a:solidFill>
                  <a:srgbClr val="7030A0"/>
                </a:solidFill>
                <a:latin typeface="Symbol" panose="05050102010706020507" pitchFamily="18" charset="2"/>
              </a:rPr>
              <a:t>• </a:t>
            </a:r>
            <a:r>
              <a:rPr lang="en-AU" sz="2400" b="0" i="1" u="none" strike="noStrike" baseline="0" dirty="0" smtClean="0">
                <a:solidFill>
                  <a:srgbClr val="7030A0"/>
                </a:solidFill>
                <a:latin typeface="TimesNewRomanPS-ItalicMT"/>
              </a:rPr>
              <a:t>Performance indicators </a:t>
            </a:r>
            <a:r>
              <a:rPr lang="en-AU" sz="2400" b="0" i="0" u="none" strike="noStrike" baseline="0" dirty="0" smtClean="0">
                <a:solidFill>
                  <a:srgbClr val="7030A0"/>
                </a:solidFill>
                <a:latin typeface="TimesNewRomanPSMT"/>
              </a:rPr>
              <a:t>differ from simple indicators in that they imply a point of reference; for</a:t>
            </a:r>
            <a:r>
              <a:rPr lang="en-AU" sz="2400" b="0" i="0" u="none" strike="noStrike" dirty="0" smtClean="0">
                <a:solidFill>
                  <a:srgbClr val="7030A0"/>
                </a:solidFill>
                <a:latin typeface="TimesNewRomanPSMT"/>
              </a:rPr>
              <a:t> </a:t>
            </a:r>
            <a:r>
              <a:rPr lang="en-AU" sz="2400" b="0" i="0" u="none" strike="noStrike" baseline="0" dirty="0" smtClean="0">
                <a:solidFill>
                  <a:srgbClr val="7030A0"/>
                </a:solidFill>
                <a:latin typeface="TimesNewRomanPSMT"/>
              </a:rPr>
              <a:t>example, a standard, objective, assessment, or comparator, and are therefore relative rather than</a:t>
            </a:r>
            <a:r>
              <a:rPr lang="en-AU" sz="2400" b="0" i="0" u="none" strike="noStrike" dirty="0" smtClean="0">
                <a:solidFill>
                  <a:srgbClr val="7030A0"/>
                </a:solidFill>
                <a:latin typeface="TimesNewRomanPSMT"/>
              </a:rPr>
              <a:t> </a:t>
            </a:r>
            <a:r>
              <a:rPr lang="en-AU" sz="2400" b="0" i="0" u="none" strike="noStrike" baseline="0" dirty="0" smtClean="0">
                <a:solidFill>
                  <a:srgbClr val="7030A0"/>
                </a:solidFill>
                <a:latin typeface="TimesNewRomanPSMT"/>
              </a:rPr>
              <a:t>absolute in character. Although a simple indicator is the more neutral of the two, it may become a</a:t>
            </a:r>
            <a:r>
              <a:rPr lang="en-AU" sz="2400" b="0" i="0" u="none" strike="noStrike" dirty="0" smtClean="0">
                <a:solidFill>
                  <a:srgbClr val="7030A0"/>
                </a:solidFill>
                <a:latin typeface="TimesNewRomanPSMT"/>
              </a:rPr>
              <a:t> </a:t>
            </a:r>
            <a:r>
              <a:rPr lang="en-AU" sz="2400" b="0" i="0" u="none" strike="noStrike" baseline="0" dirty="0" smtClean="0">
                <a:solidFill>
                  <a:srgbClr val="7030A0"/>
                </a:solidFill>
                <a:latin typeface="TimesNewRomanPSMT"/>
              </a:rPr>
              <a:t>performance indicator if a value judgment is involved.</a:t>
            </a:r>
          </a:p>
          <a:p>
            <a:r>
              <a:rPr lang="en-AU" sz="2400" b="0" i="0" u="none" strike="noStrike" baseline="0" dirty="0" smtClean="0">
                <a:solidFill>
                  <a:srgbClr val="00B050"/>
                </a:solidFill>
                <a:latin typeface="Symbol" panose="05050102010706020507" pitchFamily="18" charset="2"/>
              </a:rPr>
              <a:t>• </a:t>
            </a:r>
            <a:r>
              <a:rPr lang="en-AU" sz="2400" b="0" i="1" u="none" strike="noStrike" baseline="0" dirty="0" smtClean="0">
                <a:solidFill>
                  <a:srgbClr val="00B050"/>
                </a:solidFill>
                <a:latin typeface="TimesNewRomanPS-ItalicMT"/>
              </a:rPr>
              <a:t>General indicators </a:t>
            </a:r>
            <a:r>
              <a:rPr lang="en-AU" sz="2400" b="0" i="0" u="none" strike="noStrike" baseline="0" dirty="0" smtClean="0">
                <a:solidFill>
                  <a:srgbClr val="00B050"/>
                </a:solidFill>
                <a:latin typeface="TimesNewRomanPSMT"/>
              </a:rPr>
              <a:t>are commonly externally driven and are not indicators in the strict sense;</a:t>
            </a:r>
            <a:r>
              <a:rPr lang="en-AU" sz="2400" b="0" i="0" u="none" strike="noStrike" dirty="0" smtClean="0">
                <a:solidFill>
                  <a:srgbClr val="00B050"/>
                </a:solidFill>
                <a:latin typeface="TimesNewRomanPSMT"/>
              </a:rPr>
              <a:t> </a:t>
            </a:r>
            <a:r>
              <a:rPr lang="en-AU" sz="2400" b="0" i="0" u="none" strike="noStrike" baseline="0" dirty="0" smtClean="0">
                <a:solidFill>
                  <a:srgbClr val="00B050"/>
                </a:solidFill>
                <a:latin typeface="TimesNewRomanPSMT"/>
              </a:rPr>
              <a:t>they are frequently opinions, survey findings or general statistics.</a:t>
            </a:r>
            <a:endParaRPr lang="en-AU" sz="2400" dirty="0">
              <a:solidFill>
                <a:srgbClr val="00B050"/>
              </a:solidFill>
            </a:endParaRPr>
          </a:p>
        </p:txBody>
      </p:sp>
    </p:spTree>
    <p:extLst>
      <p:ext uri="{BB962C8B-B14F-4D97-AF65-F5344CB8AC3E}">
        <p14:creationId xmlns:p14="http://schemas.microsoft.com/office/powerpoint/2010/main" val="2215694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6319" y="845421"/>
            <a:ext cx="8989807" cy="3970318"/>
          </a:xfrm>
          <a:prstGeom prst="rect">
            <a:avLst/>
          </a:prstGeom>
        </p:spPr>
        <p:txBody>
          <a:bodyPr wrap="square">
            <a:spAutoFit/>
          </a:bodyPr>
          <a:lstStyle/>
          <a:p>
            <a:r>
              <a:rPr lang="en-AU" sz="2800" dirty="0">
                <a:solidFill>
                  <a:srgbClr val="FF0000"/>
                </a:solidFill>
                <a:latin typeface="ArialNarrow"/>
              </a:rPr>
              <a:t>T</a:t>
            </a:r>
            <a:r>
              <a:rPr lang="en-AU" sz="2800" b="0" i="0" u="none" strike="noStrike" baseline="0" dirty="0" smtClean="0">
                <a:solidFill>
                  <a:srgbClr val="FF0000"/>
                </a:solidFill>
                <a:latin typeface="ArialNarrow"/>
              </a:rPr>
              <a:t>eachers should</a:t>
            </a:r>
          </a:p>
          <a:p>
            <a:r>
              <a:rPr lang="en-AU" sz="2800" b="0" i="0" u="none" strike="noStrike" baseline="0" dirty="0" smtClean="0">
                <a:solidFill>
                  <a:srgbClr val="7030A0"/>
                </a:solidFill>
                <a:latin typeface="Symbol" panose="05050102010706020507" pitchFamily="18" charset="2"/>
              </a:rPr>
              <a:t>• </a:t>
            </a:r>
            <a:r>
              <a:rPr lang="en-AU" sz="2800" b="0" i="0" u="none" strike="noStrike" baseline="0" dirty="0" smtClean="0">
                <a:solidFill>
                  <a:srgbClr val="7030A0"/>
                </a:solidFill>
                <a:latin typeface="ArialNarrow"/>
              </a:rPr>
              <a:t>be outcomes-focused</a:t>
            </a:r>
          </a:p>
          <a:p>
            <a:r>
              <a:rPr lang="en-AU" sz="2800" b="0" i="0" u="none" strike="noStrike" baseline="0" dirty="0" smtClean="0">
                <a:solidFill>
                  <a:srgbClr val="7030A0"/>
                </a:solidFill>
                <a:latin typeface="Symbol" panose="05050102010706020507" pitchFamily="18" charset="2"/>
              </a:rPr>
              <a:t>• </a:t>
            </a:r>
            <a:r>
              <a:rPr lang="en-AU" sz="2800" b="0" i="0" u="none" strike="noStrike" baseline="0" dirty="0" smtClean="0">
                <a:solidFill>
                  <a:srgbClr val="7030A0"/>
                </a:solidFill>
                <a:latin typeface="ArialNarrow"/>
              </a:rPr>
              <a:t>use conspicuous strategies</a:t>
            </a:r>
          </a:p>
          <a:p>
            <a:r>
              <a:rPr lang="en-AU" sz="2800" b="0" i="0" u="none" strike="noStrike" baseline="0" dirty="0" smtClean="0">
                <a:solidFill>
                  <a:srgbClr val="7030A0"/>
                </a:solidFill>
                <a:latin typeface="Symbol" panose="05050102010706020507" pitchFamily="18" charset="2"/>
              </a:rPr>
              <a:t>• </a:t>
            </a:r>
            <a:r>
              <a:rPr lang="en-AU" sz="2800" b="0" i="0" u="none" strike="noStrike" baseline="0" dirty="0" smtClean="0">
                <a:solidFill>
                  <a:srgbClr val="7030A0"/>
                </a:solidFill>
                <a:latin typeface="ArialNarrow"/>
              </a:rPr>
              <a:t>teach essential principles</a:t>
            </a:r>
          </a:p>
          <a:p>
            <a:r>
              <a:rPr lang="en-AU" sz="2800" b="0" i="0" u="none" strike="noStrike" baseline="0" dirty="0" smtClean="0">
                <a:solidFill>
                  <a:srgbClr val="7030A0"/>
                </a:solidFill>
                <a:latin typeface="Symbol" panose="05050102010706020507" pitchFamily="18" charset="2"/>
              </a:rPr>
              <a:t>• </a:t>
            </a:r>
            <a:r>
              <a:rPr lang="en-AU" sz="2800" b="0" i="0" u="none" strike="noStrike" baseline="0" dirty="0" smtClean="0">
                <a:solidFill>
                  <a:srgbClr val="7030A0"/>
                </a:solidFill>
                <a:latin typeface="ArialNarrow"/>
              </a:rPr>
              <a:t>link and integrate material</a:t>
            </a:r>
          </a:p>
          <a:p>
            <a:r>
              <a:rPr lang="en-AU" sz="2800" b="0" i="0" u="none" strike="noStrike" baseline="0" dirty="0" smtClean="0">
                <a:solidFill>
                  <a:srgbClr val="7030A0"/>
                </a:solidFill>
                <a:latin typeface="Symbol" panose="05050102010706020507" pitchFamily="18" charset="2"/>
              </a:rPr>
              <a:t>• </a:t>
            </a:r>
            <a:r>
              <a:rPr lang="en-AU" sz="2800" b="0" i="0" u="none" strike="noStrike" baseline="0" dirty="0" smtClean="0">
                <a:solidFill>
                  <a:srgbClr val="7030A0"/>
                </a:solidFill>
                <a:latin typeface="ArialNarrow"/>
              </a:rPr>
              <a:t>engage their students</a:t>
            </a:r>
          </a:p>
          <a:p>
            <a:r>
              <a:rPr lang="en-AU" sz="2800" b="0" i="0" u="none" strike="noStrike" baseline="0" dirty="0" smtClean="0">
                <a:solidFill>
                  <a:srgbClr val="7030A0"/>
                </a:solidFill>
                <a:latin typeface="Symbol" panose="05050102010706020507" pitchFamily="18" charset="2"/>
              </a:rPr>
              <a:t>• </a:t>
            </a:r>
            <a:r>
              <a:rPr lang="en-AU" sz="2800" b="0" i="0" u="none" strike="noStrike" baseline="0" dirty="0" smtClean="0">
                <a:solidFill>
                  <a:srgbClr val="7030A0"/>
                </a:solidFill>
                <a:latin typeface="ArialNarrow"/>
              </a:rPr>
              <a:t>provide students with direct and scaffolded support when needed</a:t>
            </a:r>
          </a:p>
          <a:p>
            <a:r>
              <a:rPr lang="en-AU" sz="2800" b="0" i="0" u="none" strike="noStrike" baseline="0" dirty="0" smtClean="0">
                <a:solidFill>
                  <a:srgbClr val="7030A0"/>
                </a:solidFill>
                <a:latin typeface="Symbol" panose="05050102010706020507" pitchFamily="18" charset="2"/>
              </a:rPr>
              <a:t>• </a:t>
            </a:r>
            <a:r>
              <a:rPr lang="en-AU" sz="2800" b="0" i="0" u="none" strike="noStrike" baseline="0" dirty="0" smtClean="0">
                <a:solidFill>
                  <a:srgbClr val="7030A0"/>
                </a:solidFill>
                <a:latin typeface="ArialNarrow"/>
              </a:rPr>
              <a:t>systematically monitor students’ performance</a:t>
            </a:r>
            <a:endParaRPr lang="en-AU" sz="2800" dirty="0">
              <a:solidFill>
                <a:srgbClr val="7030A0"/>
              </a:solidFill>
            </a:endParaRPr>
          </a:p>
        </p:txBody>
      </p:sp>
    </p:spTree>
    <p:extLst>
      <p:ext uri="{BB962C8B-B14F-4D97-AF65-F5344CB8AC3E}">
        <p14:creationId xmlns:p14="http://schemas.microsoft.com/office/powerpoint/2010/main" val="23743217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3590" y="462279"/>
            <a:ext cx="10926184" cy="5109091"/>
          </a:xfrm>
          <a:prstGeom prst="rect">
            <a:avLst/>
          </a:prstGeom>
        </p:spPr>
        <p:txBody>
          <a:bodyPr wrap="square">
            <a:spAutoFit/>
          </a:bodyPr>
          <a:lstStyle/>
          <a:p>
            <a:r>
              <a:rPr lang="en-AU" sz="2800" b="1" i="1" u="none" strike="noStrike" baseline="0" dirty="0" smtClean="0">
                <a:solidFill>
                  <a:srgbClr val="00B050"/>
                </a:solidFill>
                <a:latin typeface="TimesNewRomanPS-BoldItalicMT"/>
              </a:rPr>
              <a:t>Quantitative Indicators</a:t>
            </a:r>
          </a:p>
          <a:p>
            <a:r>
              <a:rPr lang="en-AU" sz="2000" b="0" i="0" u="none" strike="noStrike" baseline="0" dirty="0" smtClean="0">
                <a:latin typeface="TimesNewRomanPSMT"/>
              </a:rPr>
              <a:t>Quantitative indicators are defined as those associated with the measurement of quantity</a:t>
            </a:r>
            <a:r>
              <a:rPr lang="en-AU" sz="2000" b="0" i="0" u="none" strike="noStrike" dirty="0" smtClean="0">
                <a:latin typeface="TimesNewRomanPSMT"/>
              </a:rPr>
              <a:t> </a:t>
            </a:r>
            <a:r>
              <a:rPr lang="en-AU" sz="2000" b="0" i="0" u="none" strike="noStrike" baseline="0" dirty="0" smtClean="0">
                <a:latin typeface="TimesNewRomanPSMT"/>
              </a:rPr>
              <a:t>or amount, and are expressed as numerical values; something to which meaning or value is</a:t>
            </a:r>
          </a:p>
          <a:p>
            <a:r>
              <a:rPr lang="en-AU" sz="2000" b="0" i="0" u="none" strike="noStrike" baseline="0" dirty="0" smtClean="0">
                <a:latin typeface="TimesNewRomanPSMT"/>
              </a:rPr>
              <a:t>given by assigning it a number. These include the input and output performance indicators.</a:t>
            </a:r>
          </a:p>
          <a:p>
            <a:r>
              <a:rPr lang="en-AU" sz="2000" b="0" i="1" u="none" strike="noStrike" baseline="0" dirty="0" smtClean="0">
                <a:solidFill>
                  <a:srgbClr val="FF0000"/>
                </a:solidFill>
                <a:latin typeface="TimesNewRomanPS-ItalicMT"/>
              </a:rPr>
              <a:t>Input indicators</a:t>
            </a:r>
          </a:p>
          <a:p>
            <a:r>
              <a:rPr lang="en-AU" sz="2000" b="0" i="0" u="none" strike="noStrike" baseline="0" dirty="0" smtClean="0">
                <a:latin typeface="TimesNewRomanPSMT"/>
              </a:rPr>
              <a:t>Input indicators reflect the human, financial and physical resources involved in</a:t>
            </a:r>
          </a:p>
          <a:p>
            <a:r>
              <a:rPr lang="en-AU" sz="2000" b="0" i="0" u="none" strike="noStrike" baseline="0" dirty="0" smtClean="0">
                <a:latin typeface="TimesNewRomanPSMT"/>
              </a:rPr>
              <a:t>supporting institutional programmes, activities and services. Limitations concerning input</a:t>
            </a:r>
          </a:p>
          <a:p>
            <a:r>
              <a:rPr lang="en-AU" sz="2000" b="0" i="0" u="none" strike="noStrike" baseline="0" dirty="0" smtClean="0">
                <a:latin typeface="TimesNewRomanPSMT"/>
              </a:rPr>
              <a:t>indicators surround their inability to determine the quality of teaching and learning without</a:t>
            </a:r>
          </a:p>
          <a:p>
            <a:r>
              <a:rPr lang="en-AU" sz="2000" b="0" i="0" u="none" strike="noStrike" baseline="0" dirty="0" smtClean="0">
                <a:latin typeface="TimesNewRomanPSMT"/>
              </a:rPr>
              <a:t>extensive interpretation. For example, an indicator such as resource allocation should be</a:t>
            </a:r>
          </a:p>
          <a:p>
            <a:r>
              <a:rPr lang="en-AU" sz="2000" b="0" i="0" u="none" strike="noStrike" baseline="0" dirty="0" smtClean="0">
                <a:latin typeface="TimesNewRomanPSMT"/>
              </a:rPr>
              <a:t>interpreted with enrolment data (to determine resource to student ratio), resource quality (i.e.</a:t>
            </a:r>
          </a:p>
          <a:p>
            <a:r>
              <a:rPr lang="en-AU" sz="2000" b="0" i="0" u="none" strike="noStrike" baseline="0" dirty="0" smtClean="0">
                <a:latin typeface="TimesNewRomanPSMT"/>
              </a:rPr>
              <a:t>condition) and conceptual range (e.g. library book topics) to determine teaching and learning</a:t>
            </a:r>
          </a:p>
          <a:p>
            <a:r>
              <a:rPr lang="en-AU" sz="2000" b="0" i="0" u="none" strike="noStrike" baseline="0" dirty="0" smtClean="0">
                <a:latin typeface="TimesNewRomanPSMT"/>
              </a:rPr>
              <a:t>quality.</a:t>
            </a:r>
          </a:p>
          <a:p>
            <a:r>
              <a:rPr lang="en-AU" sz="2000" b="0" i="1" u="none" strike="noStrike" baseline="0" dirty="0" smtClean="0">
                <a:solidFill>
                  <a:srgbClr val="FF0000"/>
                </a:solidFill>
                <a:latin typeface="TimesNewRomanPS-ItalicMT"/>
              </a:rPr>
              <a:t>Output indicators</a:t>
            </a:r>
          </a:p>
          <a:p>
            <a:r>
              <a:rPr lang="en-AU" sz="2000" b="0" i="0" u="none" strike="noStrike" baseline="0" dirty="0" smtClean="0">
                <a:latin typeface="TimesNewRomanPSMT"/>
              </a:rPr>
              <a:t>Output indicators are subject to similar limitations. Output data reflects the quantity of</a:t>
            </a:r>
          </a:p>
          <a:p>
            <a:r>
              <a:rPr lang="en-AU" sz="2000" b="0" i="0" u="none" strike="noStrike" baseline="0" dirty="0" smtClean="0">
                <a:latin typeface="TimesNewRomanPSMT"/>
              </a:rPr>
              <a:t>outcomes produced, including immediate measurable results,</a:t>
            </a:r>
            <a:r>
              <a:rPr lang="en-AU" b="0" i="0" u="none" strike="noStrike" baseline="0" dirty="0" smtClean="0">
                <a:latin typeface="TimesNewRomanPSMT"/>
              </a:rPr>
              <a:t> and direct consequences of</a:t>
            </a:r>
          </a:p>
          <a:p>
            <a:r>
              <a:rPr lang="en-AU" b="0" i="0" u="none" strike="noStrike" baseline="0" dirty="0" smtClean="0">
                <a:latin typeface="TimesNewRomanPSMT"/>
              </a:rPr>
              <a:t>activities implemented to produce such results (Burke, 1998).</a:t>
            </a:r>
            <a:endParaRPr lang="en-AU" dirty="0"/>
          </a:p>
        </p:txBody>
      </p:sp>
    </p:spTree>
    <p:extLst>
      <p:ext uri="{BB962C8B-B14F-4D97-AF65-F5344CB8AC3E}">
        <p14:creationId xmlns:p14="http://schemas.microsoft.com/office/powerpoint/2010/main" val="21840439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4804" y="397694"/>
            <a:ext cx="10689516" cy="6001643"/>
          </a:xfrm>
          <a:prstGeom prst="rect">
            <a:avLst/>
          </a:prstGeom>
        </p:spPr>
        <p:txBody>
          <a:bodyPr wrap="square">
            <a:spAutoFit/>
          </a:bodyPr>
          <a:lstStyle/>
          <a:p>
            <a:r>
              <a:rPr lang="en-AU" sz="2400" b="1" i="1" u="none" strike="noStrike" baseline="0" dirty="0" smtClean="0">
                <a:solidFill>
                  <a:srgbClr val="FF0000"/>
                </a:solidFill>
                <a:latin typeface="TimesNewRomanPS-BoldItalicMT"/>
              </a:rPr>
              <a:t>Qualitative indicators</a:t>
            </a:r>
          </a:p>
          <a:p>
            <a:r>
              <a:rPr lang="en-AU" sz="2400" b="0" i="0" u="none" strike="noStrike" baseline="0" dirty="0" smtClean="0">
                <a:latin typeface="TimesNewRomanPSMT"/>
              </a:rPr>
              <a:t>Qualitative indicators are associated with observation based descriptions, rather than an</a:t>
            </a:r>
            <a:r>
              <a:rPr lang="en-AU" sz="2400" b="0" i="0" u="none" strike="noStrike" dirty="0" smtClean="0">
                <a:latin typeface="TimesNewRomanPSMT"/>
              </a:rPr>
              <a:t> </a:t>
            </a:r>
            <a:r>
              <a:rPr lang="en-AU" sz="2400" b="0" i="0" u="none" strike="noStrike" baseline="0" dirty="0" smtClean="0">
                <a:latin typeface="TimesNewRomanPSMT"/>
              </a:rPr>
              <a:t>exact numerical measurement or value. </a:t>
            </a:r>
          </a:p>
          <a:p>
            <a:endParaRPr lang="en-AU" sz="2400" dirty="0">
              <a:latin typeface="TimesNewRomanPSMT"/>
            </a:endParaRPr>
          </a:p>
          <a:p>
            <a:r>
              <a:rPr lang="en-AU" sz="2400" b="0" i="0" u="none" strike="noStrike" baseline="0" dirty="0" smtClean="0">
                <a:latin typeface="TimesNewRomanPSMT"/>
              </a:rPr>
              <a:t>They relate to or involve comparisons based on</a:t>
            </a:r>
            <a:r>
              <a:rPr lang="en-AU" sz="2400" b="0" i="0" u="none" strike="noStrike" dirty="0" smtClean="0">
                <a:latin typeface="TimesNewRomanPSMT"/>
              </a:rPr>
              <a:t> </a:t>
            </a:r>
            <a:r>
              <a:rPr lang="en-AU" sz="2400" b="0" i="0" u="none" strike="noStrike" baseline="0" dirty="0" smtClean="0">
                <a:latin typeface="TimesNewRomanPSMT"/>
              </a:rPr>
              <a:t>qualities or non-numerical data such as the policies and processes for assessing student</a:t>
            </a:r>
            <a:r>
              <a:rPr lang="en-AU" sz="2400" b="0" i="0" u="none" strike="noStrike" dirty="0" smtClean="0">
                <a:latin typeface="TimesNewRomanPSMT"/>
              </a:rPr>
              <a:t> </a:t>
            </a:r>
            <a:r>
              <a:rPr lang="en-AU" sz="2400" b="0" i="0" u="none" strike="noStrike" baseline="0" dirty="0" smtClean="0">
                <a:latin typeface="TimesNewRomanPSMT"/>
              </a:rPr>
              <a:t>learning, the experience of a learning community, or the content of a mission statement.</a:t>
            </a:r>
          </a:p>
          <a:p>
            <a:endParaRPr lang="en-AU" sz="2400" b="0" i="0" u="none" strike="noStrike" baseline="0" dirty="0" smtClean="0">
              <a:latin typeface="TimesNewRomanPSMT"/>
            </a:endParaRPr>
          </a:p>
          <a:p>
            <a:r>
              <a:rPr lang="en-AU" sz="2400" b="0" i="0" u="none" strike="noStrike" baseline="0" dirty="0" smtClean="0">
                <a:latin typeface="TimesNewRomanPSMT"/>
              </a:rPr>
              <a:t>Outcome and process indicators lie within the classification of qualitative measures. These</a:t>
            </a:r>
            <a:r>
              <a:rPr lang="en-AU" sz="2400" b="0" i="0" u="none" strike="noStrike" dirty="0" smtClean="0">
                <a:latin typeface="TimesNewRomanPSMT"/>
              </a:rPr>
              <a:t> </a:t>
            </a:r>
            <a:r>
              <a:rPr lang="en-AU" sz="2400" b="0" i="0" u="none" strike="noStrike" baseline="0" dirty="0" smtClean="0">
                <a:latin typeface="TimesNewRomanPSMT"/>
              </a:rPr>
              <a:t>performance indicators typically do not involve generating the quantity of outcomes in the</a:t>
            </a:r>
            <a:r>
              <a:rPr lang="en-AU" sz="2400" b="0" i="0" u="none" strike="noStrike" dirty="0" smtClean="0">
                <a:latin typeface="TimesNewRomanPSMT"/>
              </a:rPr>
              <a:t> </a:t>
            </a:r>
            <a:r>
              <a:rPr lang="en-AU" sz="2400" b="0" i="0" u="none" strike="noStrike" baseline="0" dirty="0" smtClean="0">
                <a:latin typeface="TimesNewRomanPSMT"/>
              </a:rPr>
              <a:t>form of numerical data, but measure complex processes and results in terms of their quality</a:t>
            </a:r>
          </a:p>
          <a:p>
            <a:r>
              <a:rPr lang="en-AU" sz="2400" b="0" i="0" u="none" strike="noStrike" baseline="0" dirty="0" smtClean="0">
                <a:latin typeface="TimesNewRomanPSMT"/>
              </a:rPr>
              <a:t>and impact.</a:t>
            </a:r>
          </a:p>
          <a:p>
            <a:r>
              <a:rPr lang="en-AU" sz="2400" b="0" i="1" u="none" strike="noStrike" baseline="0" dirty="0" smtClean="0">
                <a:solidFill>
                  <a:srgbClr val="FF0000"/>
                </a:solidFill>
                <a:latin typeface="TimesNewRomanPS-ItalicMT"/>
              </a:rPr>
              <a:t>Outcome indicators</a:t>
            </a:r>
          </a:p>
          <a:p>
            <a:r>
              <a:rPr lang="en-AU" sz="2400" b="0" i="0" u="none" strike="noStrike" baseline="0" dirty="0" smtClean="0">
                <a:latin typeface="TimesNewRomanPSMT"/>
              </a:rPr>
              <a:t>Outcome measures focus on the quality of educational program, activity and service</a:t>
            </a:r>
            <a:r>
              <a:rPr lang="en-AU" sz="2400" b="0" i="0" u="none" strike="noStrike" dirty="0" smtClean="0">
                <a:latin typeface="TimesNewRomanPSMT"/>
              </a:rPr>
              <a:t> </a:t>
            </a:r>
            <a:r>
              <a:rPr lang="en-AU" sz="2400" b="0" i="0" u="none" strike="noStrike" baseline="0" dirty="0" smtClean="0">
                <a:latin typeface="TimesNewRomanPSMT"/>
              </a:rPr>
              <a:t>benefits for all stakeholders.</a:t>
            </a:r>
            <a:endParaRPr lang="en-AU" sz="2400" dirty="0"/>
          </a:p>
        </p:txBody>
      </p:sp>
    </p:spTree>
    <p:extLst>
      <p:ext uri="{BB962C8B-B14F-4D97-AF65-F5344CB8AC3E}">
        <p14:creationId xmlns:p14="http://schemas.microsoft.com/office/powerpoint/2010/main" val="11421317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8441" y="685406"/>
            <a:ext cx="9850419" cy="3046988"/>
          </a:xfrm>
          <a:prstGeom prst="rect">
            <a:avLst/>
          </a:prstGeom>
        </p:spPr>
        <p:txBody>
          <a:bodyPr wrap="square">
            <a:spAutoFit/>
          </a:bodyPr>
          <a:lstStyle/>
          <a:p>
            <a:r>
              <a:rPr lang="en-AU" sz="2400" b="0" i="1" u="none" strike="noStrike" baseline="0" dirty="0" smtClean="0">
                <a:solidFill>
                  <a:srgbClr val="FF0000"/>
                </a:solidFill>
                <a:latin typeface="TimesNewRomanPS-ItalicMT"/>
              </a:rPr>
              <a:t>Process indicators</a:t>
            </a:r>
          </a:p>
          <a:p>
            <a:r>
              <a:rPr lang="en-AU" sz="2400" b="0" i="0" u="none" strike="noStrike" baseline="0" dirty="0" smtClean="0">
                <a:latin typeface="TimesNewRomanPSMT"/>
              </a:rPr>
              <a:t>Process indicators are those which include the means used to deliver educational</a:t>
            </a:r>
            <a:r>
              <a:rPr lang="en-AU" sz="2400" b="0" i="0" u="none" strike="noStrike" dirty="0" smtClean="0">
                <a:latin typeface="TimesNewRomanPSMT"/>
              </a:rPr>
              <a:t> </a:t>
            </a:r>
            <a:r>
              <a:rPr lang="en-AU" sz="2400" b="0" i="0" u="none" strike="noStrike" baseline="0" dirty="0" smtClean="0">
                <a:latin typeface="TimesNewRomanPSMT"/>
              </a:rPr>
              <a:t>programmes, activities and services within the institutional environment (Burke, 1998). </a:t>
            </a:r>
          </a:p>
          <a:p>
            <a:endParaRPr lang="en-AU" sz="2400" dirty="0">
              <a:latin typeface="TimesNewRomanPSMT"/>
            </a:endParaRPr>
          </a:p>
          <a:p>
            <a:r>
              <a:rPr lang="en-AU" sz="2400" b="0" i="0" u="none" strike="noStrike" baseline="0" dirty="0" smtClean="0">
                <a:latin typeface="TimesNewRomanPSMT"/>
              </a:rPr>
              <a:t>These</a:t>
            </a:r>
            <a:r>
              <a:rPr lang="en-AU" sz="2400" dirty="0">
                <a:latin typeface="TimesNewRomanPSMT"/>
              </a:rPr>
              <a:t> </a:t>
            </a:r>
            <a:r>
              <a:rPr lang="en-AU" sz="2400" b="0" i="0" u="none" strike="noStrike" baseline="0" dirty="0" smtClean="0">
                <a:latin typeface="TimesNewRomanPSMT"/>
              </a:rPr>
              <a:t>measurements look at how the system operates within its particular context, accounting for</a:t>
            </a:r>
            <a:r>
              <a:rPr lang="en-AU" sz="2400" b="0" i="0" u="none" strike="noStrike" dirty="0" smtClean="0">
                <a:latin typeface="TimesNewRomanPSMT"/>
              </a:rPr>
              <a:t> </a:t>
            </a:r>
            <a:r>
              <a:rPr lang="en-AU" sz="2400" b="0" i="0" u="none" strike="noStrike" baseline="0" dirty="0" smtClean="0">
                <a:latin typeface="TimesNewRomanPSMT"/>
              </a:rPr>
              <a:t>institutional diversity, a common confounding factor in inter- and intra-institutional</a:t>
            </a:r>
            <a:r>
              <a:rPr lang="en-AU" sz="2400" b="0" i="0" u="none" strike="noStrike" dirty="0" smtClean="0">
                <a:latin typeface="TimesNewRomanPSMT"/>
              </a:rPr>
              <a:t> </a:t>
            </a:r>
            <a:r>
              <a:rPr lang="en-AU" sz="2400" b="0" i="0" u="none" strike="noStrike" baseline="0" dirty="0" smtClean="0">
                <a:latin typeface="TimesNewRomanPSMT"/>
              </a:rPr>
              <a:t>comparison.</a:t>
            </a:r>
            <a:endParaRPr lang="en-AU" sz="2400" dirty="0"/>
          </a:p>
        </p:txBody>
      </p:sp>
    </p:spTree>
    <p:extLst>
      <p:ext uri="{BB962C8B-B14F-4D97-AF65-F5344CB8AC3E}">
        <p14:creationId xmlns:p14="http://schemas.microsoft.com/office/powerpoint/2010/main" val="4028689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7836" y="733837"/>
            <a:ext cx="10334512" cy="4154984"/>
          </a:xfrm>
          <a:prstGeom prst="rect">
            <a:avLst/>
          </a:prstGeom>
        </p:spPr>
        <p:txBody>
          <a:bodyPr wrap="square">
            <a:spAutoFit/>
          </a:bodyPr>
          <a:lstStyle/>
          <a:p>
            <a:r>
              <a:rPr lang="en-AU" sz="2400" b="0" i="0" u="none" strike="noStrike" baseline="0" dirty="0" smtClean="0">
                <a:solidFill>
                  <a:srgbClr val="FF0000"/>
                </a:solidFill>
                <a:latin typeface="TimesNewRomanPSMT"/>
              </a:rPr>
              <a:t>Teaching practice (Chalmers &amp; Thomson, 2008) are:</a:t>
            </a:r>
          </a:p>
          <a:p>
            <a:r>
              <a:rPr lang="en-AU" sz="2400" b="0" i="0" u="none" strike="noStrike" baseline="0" dirty="0" smtClean="0">
                <a:solidFill>
                  <a:srgbClr val="7030A0"/>
                </a:solidFill>
                <a:latin typeface="TimesNewRomanPSMT"/>
              </a:rPr>
              <a:t>1. Mission, Vision and Objectives</a:t>
            </a:r>
          </a:p>
          <a:p>
            <a:r>
              <a:rPr lang="en-AU" sz="2400" b="0" i="0" u="none" strike="noStrike" baseline="0" dirty="0" smtClean="0">
                <a:solidFill>
                  <a:srgbClr val="7030A0"/>
                </a:solidFill>
                <a:latin typeface="TimesNewRomanPSMT"/>
              </a:rPr>
              <a:t>2. Teaching and Learning Plans and Policies (summary of those present)</a:t>
            </a:r>
          </a:p>
          <a:p>
            <a:r>
              <a:rPr lang="en-AU" sz="2400" b="0" i="0" u="none" strike="noStrike" baseline="0" dirty="0" smtClean="0">
                <a:solidFill>
                  <a:srgbClr val="7030A0"/>
                </a:solidFill>
                <a:latin typeface="TimesNewRomanPSMT"/>
              </a:rPr>
              <a:t>3. Teaching and Learning Indicators (as measured and used at each institution)</a:t>
            </a:r>
          </a:p>
          <a:p>
            <a:r>
              <a:rPr lang="en-AU" sz="2400" b="0" i="0" u="none" strike="noStrike" baseline="0" dirty="0" smtClean="0">
                <a:solidFill>
                  <a:srgbClr val="7030A0"/>
                </a:solidFill>
                <a:latin typeface="TimesNewRomanPSMT"/>
              </a:rPr>
              <a:t>4. Internal and External Performance Funds for Teaching and Learning (such as the</a:t>
            </a:r>
            <a:r>
              <a:rPr lang="en-AU" sz="2400" b="0" i="0" u="none" strike="noStrike" dirty="0" smtClean="0">
                <a:solidFill>
                  <a:srgbClr val="7030A0"/>
                </a:solidFill>
                <a:latin typeface="TimesNewRomanPSMT"/>
              </a:rPr>
              <a:t> </a:t>
            </a:r>
            <a:r>
              <a:rPr lang="en-AU" sz="2400" b="0" i="0" u="none" strike="noStrike" baseline="0" dirty="0" smtClean="0">
                <a:solidFill>
                  <a:srgbClr val="7030A0"/>
                </a:solidFill>
                <a:latin typeface="TimesNewRomanPSMT"/>
              </a:rPr>
              <a:t>LTPF, or opportunities for faculties to be allocated grants)</a:t>
            </a:r>
          </a:p>
          <a:p>
            <a:r>
              <a:rPr lang="en-AU" sz="2400" b="0" i="0" u="none" strike="noStrike" baseline="0" dirty="0" smtClean="0">
                <a:solidFill>
                  <a:srgbClr val="7030A0"/>
                </a:solidFill>
                <a:latin typeface="TimesNewRomanPSMT"/>
              </a:rPr>
              <a:t>5. Organisational Unit Review (includes Disciplines, Divisions, Faculties, Schools,</a:t>
            </a:r>
            <a:r>
              <a:rPr lang="en-AU" sz="2400" b="0" i="0" u="none" strike="noStrike" dirty="0" smtClean="0">
                <a:solidFill>
                  <a:srgbClr val="7030A0"/>
                </a:solidFill>
                <a:latin typeface="TimesNewRomanPSMT"/>
              </a:rPr>
              <a:t> </a:t>
            </a:r>
            <a:r>
              <a:rPr lang="en-AU" sz="2400" b="0" i="0" u="none" strike="noStrike" baseline="0" dirty="0" smtClean="0">
                <a:solidFill>
                  <a:srgbClr val="7030A0"/>
                </a:solidFill>
                <a:latin typeface="TimesNewRomanPSMT"/>
              </a:rPr>
              <a:t>Centres)</a:t>
            </a:r>
          </a:p>
          <a:p>
            <a:r>
              <a:rPr lang="en-AU" sz="2400" b="0" i="0" u="none" strike="noStrike" baseline="0" dirty="0" smtClean="0">
                <a:solidFill>
                  <a:srgbClr val="7030A0"/>
                </a:solidFill>
                <a:latin typeface="TimesNewRomanPSMT"/>
              </a:rPr>
              <a:t>6. Curriculum Review (includes units, </a:t>
            </a:r>
            <a:r>
              <a:rPr lang="en-AU" sz="2400" b="0" i="0" u="none" strike="noStrike" baseline="0" dirty="0" err="1" smtClean="0">
                <a:solidFill>
                  <a:srgbClr val="7030A0"/>
                </a:solidFill>
                <a:latin typeface="TimesNewRomanPSMT"/>
              </a:rPr>
              <a:t>unitsets</a:t>
            </a:r>
            <a:r>
              <a:rPr lang="en-AU" sz="2400" b="0" i="0" u="none" strike="noStrike" baseline="0" dirty="0" smtClean="0">
                <a:solidFill>
                  <a:srgbClr val="7030A0"/>
                </a:solidFill>
                <a:latin typeface="TimesNewRomanPSMT"/>
              </a:rPr>
              <a:t>, programs)</a:t>
            </a:r>
          </a:p>
          <a:p>
            <a:r>
              <a:rPr lang="en-AU" sz="2400" b="0" i="0" u="none" strike="noStrike" baseline="0" dirty="0" smtClean="0">
                <a:solidFill>
                  <a:srgbClr val="7030A0"/>
                </a:solidFill>
                <a:latin typeface="TimesNewRomanPSMT"/>
              </a:rPr>
              <a:t>7. Assessment and Feedback Policies</a:t>
            </a:r>
            <a:endParaRPr lang="en-AU" sz="2400" dirty="0">
              <a:solidFill>
                <a:srgbClr val="7030A0"/>
              </a:solidFill>
            </a:endParaRPr>
          </a:p>
        </p:txBody>
      </p:sp>
    </p:spTree>
    <p:extLst>
      <p:ext uri="{BB962C8B-B14F-4D97-AF65-F5344CB8AC3E}">
        <p14:creationId xmlns:p14="http://schemas.microsoft.com/office/powerpoint/2010/main" val="270623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6620" y="711013"/>
            <a:ext cx="10323755" cy="4093428"/>
          </a:xfrm>
          <a:prstGeom prst="rect">
            <a:avLst/>
          </a:prstGeom>
        </p:spPr>
        <p:txBody>
          <a:bodyPr wrap="square">
            <a:spAutoFit/>
          </a:bodyPr>
          <a:lstStyle/>
          <a:p>
            <a:r>
              <a:rPr lang="en-AU" sz="2000" b="0" i="0" u="none" strike="noStrike" baseline="0" dirty="0" smtClean="0">
                <a:solidFill>
                  <a:srgbClr val="7030A0"/>
                </a:solidFill>
                <a:latin typeface="TimesNewRomanPSMT"/>
              </a:rPr>
              <a:t>8. Graduate Attribute Statement (and how this is embedded and assessed in courses)</a:t>
            </a:r>
          </a:p>
          <a:p>
            <a:r>
              <a:rPr lang="en-AU" sz="2000" b="0" i="0" u="none" strike="noStrike" baseline="0" dirty="0" smtClean="0">
                <a:solidFill>
                  <a:srgbClr val="7030A0"/>
                </a:solidFill>
                <a:latin typeface="TimesNewRomanPSMT"/>
              </a:rPr>
              <a:t>9. Student Experience (explores the provision of resources, particularly those for target</a:t>
            </a:r>
          </a:p>
          <a:p>
            <a:r>
              <a:rPr lang="en-AU" sz="2000" b="0" i="0" u="none" strike="noStrike" baseline="0" dirty="0" smtClean="0">
                <a:solidFill>
                  <a:srgbClr val="7030A0"/>
                </a:solidFill>
                <a:latin typeface="TimesNewRomanPSMT"/>
              </a:rPr>
              <a:t>groups such as international and first year students)</a:t>
            </a:r>
          </a:p>
          <a:p>
            <a:r>
              <a:rPr lang="en-AU" sz="2000" b="0" i="0" u="none" strike="noStrike" baseline="0" dirty="0" smtClean="0">
                <a:solidFill>
                  <a:srgbClr val="7030A0"/>
                </a:solidFill>
                <a:latin typeface="TimesNewRomanPSMT"/>
              </a:rPr>
              <a:t>10. Professional Development (outlines support provided for staff, such as workshops</a:t>
            </a:r>
          </a:p>
          <a:p>
            <a:r>
              <a:rPr lang="en-AU" sz="2000" b="0" i="0" u="none" strike="noStrike" baseline="0" dirty="0" smtClean="0">
                <a:solidFill>
                  <a:srgbClr val="7030A0"/>
                </a:solidFill>
                <a:latin typeface="TimesNewRomanPSMT"/>
              </a:rPr>
              <a:t>and peer review and more formal programs such as the Graduate Certificate in Higher</a:t>
            </a:r>
          </a:p>
          <a:p>
            <a:r>
              <a:rPr lang="en-AU" sz="2000" b="0" i="0" u="none" strike="noStrike" baseline="0" dirty="0" smtClean="0">
                <a:solidFill>
                  <a:srgbClr val="7030A0"/>
                </a:solidFill>
                <a:latin typeface="TimesNewRomanPSMT"/>
              </a:rPr>
              <a:t>Education)</a:t>
            </a:r>
          </a:p>
          <a:p>
            <a:r>
              <a:rPr lang="en-AU" sz="2000" b="0" i="0" u="none" strike="noStrike" baseline="0" dirty="0" smtClean="0">
                <a:solidFill>
                  <a:srgbClr val="7030A0"/>
                </a:solidFill>
                <a:latin typeface="TimesNewRomanPSMT"/>
              </a:rPr>
              <a:t>11. Appointment and Promotion Criteria (details teaching, research and service</a:t>
            </a:r>
          </a:p>
          <a:p>
            <a:r>
              <a:rPr lang="en-AU" sz="2000" b="0" i="0" u="none" strike="noStrike" baseline="0" dirty="0" smtClean="0">
                <a:solidFill>
                  <a:srgbClr val="7030A0"/>
                </a:solidFill>
                <a:latin typeface="TimesNewRomanPSMT"/>
              </a:rPr>
              <a:t>requirements at each level)</a:t>
            </a:r>
          </a:p>
          <a:p>
            <a:r>
              <a:rPr lang="en-AU" sz="2000" b="0" i="0" u="none" strike="noStrike" baseline="0" dirty="0" smtClean="0">
                <a:solidFill>
                  <a:srgbClr val="7030A0"/>
                </a:solidFill>
                <a:latin typeface="TimesNewRomanPSMT"/>
              </a:rPr>
              <a:t>12. Review of Academic Staff (summary of measures, frequency, and implications of</a:t>
            </a:r>
          </a:p>
          <a:p>
            <a:r>
              <a:rPr lang="en-AU" sz="2000" b="0" i="0" u="none" strike="noStrike" baseline="0" dirty="0" smtClean="0">
                <a:solidFill>
                  <a:srgbClr val="7030A0"/>
                </a:solidFill>
                <a:latin typeface="TimesNewRomanPSMT"/>
              </a:rPr>
              <a:t>performance reviews)</a:t>
            </a:r>
          </a:p>
          <a:p>
            <a:r>
              <a:rPr lang="en-AU" sz="2000" b="0" i="0" u="none" strike="noStrike" baseline="0" dirty="0" smtClean="0">
                <a:solidFill>
                  <a:srgbClr val="7030A0"/>
                </a:solidFill>
                <a:latin typeface="TimesNewRomanPSMT"/>
              </a:rPr>
              <a:t>13. Recognition of excellence in teaching and enhancing the student learning experience</a:t>
            </a:r>
          </a:p>
          <a:p>
            <a:r>
              <a:rPr lang="en-AU" sz="2000" b="0" i="0" u="none" strike="noStrike" baseline="0" dirty="0" smtClean="0">
                <a:solidFill>
                  <a:srgbClr val="7030A0"/>
                </a:solidFill>
                <a:latin typeface="TimesNewRomanPSMT"/>
              </a:rPr>
              <a:t>(Details eligibility, remuneration and requirements of Awards, Grants, Citations and</a:t>
            </a:r>
          </a:p>
          <a:p>
            <a:r>
              <a:rPr lang="en-AU" sz="2000" b="0" i="0" u="none" strike="noStrike" baseline="0" dirty="0" smtClean="0">
                <a:solidFill>
                  <a:srgbClr val="7030A0"/>
                </a:solidFill>
                <a:latin typeface="TimesNewRomanPSMT"/>
              </a:rPr>
              <a:t>Fellowships recipients)</a:t>
            </a:r>
            <a:endParaRPr lang="en-AU" sz="2000" dirty="0">
              <a:solidFill>
                <a:srgbClr val="7030A0"/>
              </a:solidFill>
            </a:endParaRPr>
          </a:p>
        </p:txBody>
      </p:sp>
    </p:spTree>
    <p:extLst>
      <p:ext uri="{BB962C8B-B14F-4D97-AF65-F5344CB8AC3E}">
        <p14:creationId xmlns:p14="http://schemas.microsoft.com/office/powerpoint/2010/main" val="41471725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4804" y="607051"/>
            <a:ext cx="10635728" cy="5324535"/>
          </a:xfrm>
          <a:prstGeom prst="rect">
            <a:avLst/>
          </a:prstGeom>
        </p:spPr>
        <p:txBody>
          <a:bodyPr wrap="square">
            <a:spAutoFit/>
          </a:bodyPr>
          <a:lstStyle/>
          <a:p>
            <a:r>
              <a:rPr lang="en-AU" sz="2000" b="1" i="0" u="none" strike="noStrike" baseline="0" dirty="0" smtClean="0">
                <a:solidFill>
                  <a:srgbClr val="FF0000"/>
                </a:solidFill>
                <a:latin typeface="TimesNewRomanPS-BoldMT"/>
              </a:rPr>
              <a:t>Values of the Quality Teaching and Learning Quality Indicators Project</a:t>
            </a:r>
          </a:p>
          <a:p>
            <a:r>
              <a:rPr lang="en-AU" sz="2000" b="1" i="0" u="none" strike="noStrike" baseline="0" dirty="0" smtClean="0">
                <a:solidFill>
                  <a:srgbClr val="00B0F0"/>
                </a:solidFill>
                <a:latin typeface="TimesNewRomanPS-BoldMT"/>
              </a:rPr>
              <a:t>Global value</a:t>
            </a:r>
          </a:p>
          <a:p>
            <a:r>
              <a:rPr lang="en-AU" sz="2000" b="0" i="0" u="none" strike="noStrike" baseline="0" dirty="0" smtClean="0">
                <a:latin typeface="Symbol" panose="05050102010706020507" pitchFamily="18" charset="2"/>
              </a:rPr>
              <a:t>• </a:t>
            </a:r>
            <a:r>
              <a:rPr lang="en-AU" sz="2000" b="0" i="0" u="none" strike="noStrike" baseline="0" dirty="0" smtClean="0">
                <a:latin typeface="TimesNewRomanPSMT"/>
              </a:rPr>
              <a:t>Values research and teaching as the heartland of all university activities</a:t>
            </a:r>
          </a:p>
          <a:p>
            <a:r>
              <a:rPr lang="en-AU" sz="2000" b="1" i="0" u="none" strike="noStrike" baseline="0" dirty="0" smtClean="0">
                <a:solidFill>
                  <a:srgbClr val="00B0F0"/>
                </a:solidFill>
                <a:latin typeface="TimesNewRomanPS-BoldMT"/>
              </a:rPr>
              <a:t>Institutional values</a:t>
            </a:r>
          </a:p>
          <a:p>
            <a:r>
              <a:rPr lang="en-AU" sz="2000" b="0" i="0" u="none" strike="noStrike" baseline="0" dirty="0" smtClean="0">
                <a:latin typeface="Symbol" panose="05050102010706020507" pitchFamily="18" charset="2"/>
              </a:rPr>
              <a:t>• </a:t>
            </a:r>
            <a:r>
              <a:rPr lang="en-AU" sz="2000" b="0" i="0" u="none" strike="noStrike" baseline="0" dirty="0" smtClean="0">
                <a:latin typeface="TimesNewRomanPSMT"/>
              </a:rPr>
              <a:t>Values diversity over standardisation and comparability</a:t>
            </a:r>
          </a:p>
          <a:p>
            <a:r>
              <a:rPr lang="en-AU" sz="2000" b="0" i="0" u="none" strike="noStrike" baseline="0" dirty="0" smtClean="0">
                <a:latin typeface="Symbol" panose="05050102010706020507" pitchFamily="18" charset="2"/>
              </a:rPr>
              <a:t>• </a:t>
            </a:r>
            <a:r>
              <a:rPr lang="en-AU" sz="2000" b="0" i="0" u="none" strike="noStrike" baseline="0" dirty="0" smtClean="0">
                <a:latin typeface="TimesNewRomanPSMT"/>
              </a:rPr>
              <a:t>Values the expectation that learning in higher education should be active, cooperative and</a:t>
            </a:r>
          </a:p>
          <a:p>
            <a:r>
              <a:rPr lang="en-AU" sz="2000" b="0" i="0" u="none" strike="noStrike" baseline="0" dirty="0" smtClean="0">
                <a:latin typeface="TimesNewRomanPSMT"/>
              </a:rPr>
              <a:t>intellectually challenging</a:t>
            </a:r>
          </a:p>
          <a:p>
            <a:r>
              <a:rPr lang="en-AU" sz="2000" b="0" i="0" u="none" strike="noStrike" baseline="0" dirty="0" smtClean="0">
                <a:latin typeface="Symbol" panose="05050102010706020507" pitchFamily="18" charset="2"/>
              </a:rPr>
              <a:t>• </a:t>
            </a:r>
            <a:r>
              <a:rPr lang="en-AU" sz="2000" b="0" i="0" u="none" strike="noStrike" baseline="0" dirty="0" smtClean="0">
                <a:latin typeface="TimesNewRomanPSMT"/>
              </a:rPr>
              <a:t>Values trust and openness at all levels</a:t>
            </a:r>
          </a:p>
          <a:p>
            <a:r>
              <a:rPr lang="en-AU" sz="2000" b="0" i="0" u="none" strike="noStrike" baseline="0" dirty="0" smtClean="0">
                <a:latin typeface="Symbol" panose="05050102010706020507" pitchFamily="18" charset="2"/>
              </a:rPr>
              <a:t>• </a:t>
            </a:r>
            <a:r>
              <a:rPr lang="en-AU" sz="2000" b="0" i="0" u="none" strike="noStrike" baseline="0" dirty="0" smtClean="0">
                <a:latin typeface="TimesNewRomanPSMT"/>
              </a:rPr>
              <a:t>Values equity principles and practices for both staff and students</a:t>
            </a:r>
          </a:p>
          <a:p>
            <a:r>
              <a:rPr lang="en-AU" sz="2000" b="0" i="0" u="none" strike="noStrike" baseline="0" dirty="0" smtClean="0">
                <a:latin typeface="Symbol" panose="05050102010706020507" pitchFamily="18" charset="2"/>
              </a:rPr>
              <a:t>• </a:t>
            </a:r>
            <a:r>
              <a:rPr lang="en-AU" sz="2000" b="0" i="0" u="none" strike="noStrike" baseline="0" dirty="0" smtClean="0">
                <a:latin typeface="TimesNewRomanPSMT"/>
              </a:rPr>
              <a:t>Values creative renewal opportunities for staff and students</a:t>
            </a:r>
          </a:p>
          <a:p>
            <a:r>
              <a:rPr lang="en-AU" sz="2000" b="1" i="0" u="none" strike="noStrike" baseline="0" dirty="0" smtClean="0">
                <a:solidFill>
                  <a:srgbClr val="00B0F0"/>
                </a:solidFill>
                <a:latin typeface="TimesNewRomanPS-BoldMT"/>
              </a:rPr>
              <a:t>Measures of performance values</a:t>
            </a:r>
          </a:p>
          <a:p>
            <a:r>
              <a:rPr lang="en-AU" sz="2000" b="0" i="0" u="none" strike="noStrike" baseline="0" dirty="0" smtClean="0">
                <a:latin typeface="Symbol" panose="05050102010706020507" pitchFamily="18" charset="2"/>
              </a:rPr>
              <a:t>• </a:t>
            </a:r>
            <a:r>
              <a:rPr lang="en-AU" sz="2000" b="0" i="0" u="none" strike="noStrike" baseline="0" dirty="0" smtClean="0">
                <a:latin typeface="TimesNewRomanPSMT"/>
              </a:rPr>
              <a:t>Values a teaching quality framework as an opportunity for development and enhancement</a:t>
            </a:r>
          </a:p>
          <a:p>
            <a:r>
              <a:rPr lang="en-AU" sz="2000" b="0" i="0" u="none" strike="noStrike" baseline="0" dirty="0" smtClean="0">
                <a:latin typeface="Symbol" panose="05050102010706020507" pitchFamily="18" charset="2"/>
              </a:rPr>
              <a:t>• </a:t>
            </a:r>
            <a:r>
              <a:rPr lang="en-AU" sz="2000" b="0" i="0" u="none" strike="noStrike" baseline="0" dirty="0" smtClean="0">
                <a:latin typeface="TimesNewRomanPSMT"/>
              </a:rPr>
              <a:t>Values measures and indicators that contribute to the development of good/effective</a:t>
            </a:r>
          </a:p>
          <a:p>
            <a:r>
              <a:rPr lang="en-AU" sz="2000" b="0" i="0" u="none" strike="noStrike" baseline="0" dirty="0" smtClean="0">
                <a:latin typeface="TimesNewRomanPSMT"/>
              </a:rPr>
              <a:t>teaching and learning practice</a:t>
            </a:r>
          </a:p>
          <a:p>
            <a:r>
              <a:rPr lang="en-AU" sz="2000" b="0" i="0" u="none" strike="noStrike" baseline="0" dirty="0" smtClean="0">
                <a:latin typeface="Symbol" panose="05050102010706020507" pitchFamily="18" charset="2"/>
              </a:rPr>
              <a:t>• </a:t>
            </a:r>
            <a:r>
              <a:rPr lang="en-AU" sz="2000" b="0" i="0" u="none" strike="noStrike" baseline="0" dirty="0" smtClean="0">
                <a:latin typeface="TimesNewRomanPSMT"/>
              </a:rPr>
              <a:t>Values good judgement that is aided by the use of performance indicators.</a:t>
            </a:r>
          </a:p>
          <a:p>
            <a:r>
              <a:rPr lang="en-AU" sz="2000" b="0" i="0" u="none" strike="noStrike" baseline="0" dirty="0" smtClean="0">
                <a:latin typeface="Symbol" panose="05050102010706020507" pitchFamily="18" charset="2"/>
              </a:rPr>
              <a:t>• </a:t>
            </a:r>
            <a:r>
              <a:rPr lang="en-AU" sz="2000" b="0" i="0" u="none" strike="noStrike" baseline="0" dirty="0" smtClean="0">
                <a:latin typeface="TimesNewRomanPSMT"/>
              </a:rPr>
              <a:t>Values an evidence based approach to decision making</a:t>
            </a:r>
          </a:p>
          <a:p>
            <a:r>
              <a:rPr lang="en-AU" sz="2000" b="0" i="0" u="none" strike="noStrike" baseline="0" dirty="0" smtClean="0">
                <a:latin typeface="Symbol" panose="05050102010706020507" pitchFamily="18" charset="2"/>
              </a:rPr>
              <a:t>• </a:t>
            </a:r>
            <a:r>
              <a:rPr lang="en-AU" sz="2000" b="0" i="0" u="none" strike="noStrike" baseline="0" dirty="0" smtClean="0">
                <a:latin typeface="TimesNewRomanPSMT"/>
              </a:rPr>
              <a:t>Values performance indicators that can contribute to/ or be generalised to the wider sector</a:t>
            </a:r>
            <a:endParaRPr lang="en-AU" sz="2000" dirty="0"/>
          </a:p>
        </p:txBody>
      </p:sp>
    </p:spTree>
    <p:extLst>
      <p:ext uri="{BB962C8B-B14F-4D97-AF65-F5344CB8AC3E}">
        <p14:creationId xmlns:p14="http://schemas.microsoft.com/office/powerpoint/2010/main" val="211950719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6978" y="172990"/>
            <a:ext cx="8520056" cy="6400106"/>
          </a:xfrm>
          <a:prstGeom prst="rect">
            <a:avLst/>
          </a:prstGeom>
        </p:spPr>
      </p:pic>
    </p:spTree>
    <p:extLst>
      <p:ext uri="{BB962C8B-B14F-4D97-AF65-F5344CB8AC3E}">
        <p14:creationId xmlns:p14="http://schemas.microsoft.com/office/powerpoint/2010/main" val="267103238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1317" y="1004231"/>
            <a:ext cx="10205422" cy="2677656"/>
          </a:xfrm>
          <a:prstGeom prst="rect">
            <a:avLst/>
          </a:prstGeom>
        </p:spPr>
        <p:txBody>
          <a:bodyPr wrap="square">
            <a:spAutoFit/>
          </a:bodyPr>
          <a:lstStyle/>
          <a:p>
            <a:r>
              <a:rPr lang="en-AU" sz="2800" b="0" i="0" u="none" strike="noStrike" baseline="0" dirty="0" smtClean="0">
                <a:solidFill>
                  <a:srgbClr val="FF0000"/>
                </a:solidFill>
                <a:latin typeface="TimesNewRomanPSMT"/>
              </a:rPr>
              <a:t>There are four levels developed in the tables of the framework:</a:t>
            </a:r>
          </a:p>
          <a:p>
            <a:endParaRPr lang="en-AU" sz="2800" b="0" i="0" u="none" strike="noStrike" baseline="0" dirty="0" smtClean="0">
              <a:solidFill>
                <a:srgbClr val="FF0000"/>
              </a:solidFill>
              <a:latin typeface="TimesNewRomanPSMT"/>
            </a:endParaRPr>
          </a:p>
          <a:p>
            <a:r>
              <a:rPr lang="en-AU" sz="2800" b="0" i="0" u="none" strike="noStrike" baseline="0" dirty="0" smtClean="0">
                <a:solidFill>
                  <a:srgbClr val="7030A0"/>
                </a:solidFill>
                <a:latin typeface="Symbol" panose="05050102010706020507" pitchFamily="18" charset="2"/>
              </a:rPr>
              <a:t>• </a:t>
            </a:r>
            <a:r>
              <a:rPr lang="en-AU" sz="2800" b="0" i="0" u="none" strike="noStrike" baseline="0" dirty="0" smtClean="0">
                <a:solidFill>
                  <a:srgbClr val="7030A0"/>
                </a:solidFill>
                <a:latin typeface="TimesNewRomanPSMT"/>
              </a:rPr>
              <a:t>Institution-wide</a:t>
            </a:r>
          </a:p>
          <a:p>
            <a:r>
              <a:rPr lang="en-AU" sz="2800" b="0" i="0" u="none" strike="noStrike" baseline="0" dirty="0" smtClean="0">
                <a:solidFill>
                  <a:srgbClr val="7030A0"/>
                </a:solidFill>
                <a:latin typeface="Symbol" panose="05050102010706020507" pitchFamily="18" charset="2"/>
              </a:rPr>
              <a:t>• </a:t>
            </a:r>
            <a:r>
              <a:rPr lang="en-AU" sz="2800" b="0" i="0" u="none" strike="noStrike" baseline="0" dirty="0" smtClean="0">
                <a:solidFill>
                  <a:srgbClr val="7030A0"/>
                </a:solidFill>
                <a:latin typeface="TimesNewRomanPSMT"/>
              </a:rPr>
              <a:t>Faculty</a:t>
            </a:r>
          </a:p>
          <a:p>
            <a:r>
              <a:rPr lang="en-AU" sz="2800" b="0" i="0" u="none" strike="noStrike" baseline="0" dirty="0" smtClean="0">
                <a:solidFill>
                  <a:srgbClr val="7030A0"/>
                </a:solidFill>
                <a:latin typeface="Symbol" panose="05050102010706020507" pitchFamily="18" charset="2"/>
              </a:rPr>
              <a:t>• </a:t>
            </a:r>
            <a:r>
              <a:rPr lang="en-AU" sz="2800" b="0" i="0" u="none" strike="noStrike" baseline="0" dirty="0" smtClean="0">
                <a:solidFill>
                  <a:srgbClr val="7030A0"/>
                </a:solidFill>
                <a:latin typeface="TimesNewRomanPSMT"/>
              </a:rPr>
              <a:t>Department/program</a:t>
            </a:r>
          </a:p>
          <a:p>
            <a:r>
              <a:rPr lang="en-AU" sz="2800" b="0" i="0" u="none" strike="noStrike" baseline="0" dirty="0" smtClean="0">
                <a:solidFill>
                  <a:srgbClr val="7030A0"/>
                </a:solidFill>
                <a:latin typeface="Symbol" panose="05050102010706020507" pitchFamily="18" charset="2"/>
              </a:rPr>
              <a:t>• </a:t>
            </a:r>
            <a:r>
              <a:rPr lang="en-AU" sz="2800" b="0" i="0" u="none" strike="noStrike" baseline="0" dirty="0" smtClean="0">
                <a:solidFill>
                  <a:srgbClr val="7030A0"/>
                </a:solidFill>
                <a:latin typeface="TimesNewRomanPSMT"/>
              </a:rPr>
              <a:t>Teacher/Individual</a:t>
            </a:r>
            <a:endParaRPr lang="en-AU" sz="2800" dirty="0">
              <a:solidFill>
                <a:srgbClr val="7030A0"/>
              </a:solidFill>
            </a:endParaRPr>
          </a:p>
        </p:txBody>
      </p:sp>
    </p:spTree>
    <p:extLst>
      <p:ext uri="{BB962C8B-B14F-4D97-AF65-F5344CB8AC3E}">
        <p14:creationId xmlns:p14="http://schemas.microsoft.com/office/powerpoint/2010/main" val="334835578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726" y="-236669"/>
            <a:ext cx="9505434" cy="13450217"/>
          </a:xfrm>
          <a:prstGeom prst="rect">
            <a:avLst/>
          </a:prstGeom>
        </p:spPr>
      </p:pic>
    </p:spTree>
    <p:extLst>
      <p:ext uri="{BB962C8B-B14F-4D97-AF65-F5344CB8AC3E}">
        <p14:creationId xmlns:p14="http://schemas.microsoft.com/office/powerpoint/2010/main" val="428176868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7227" y="731863"/>
            <a:ext cx="10269967" cy="1508105"/>
          </a:xfrm>
          <a:prstGeom prst="rect">
            <a:avLst/>
          </a:prstGeom>
        </p:spPr>
        <p:txBody>
          <a:bodyPr wrap="square">
            <a:spAutoFit/>
          </a:bodyPr>
          <a:lstStyle/>
          <a:p>
            <a:r>
              <a:rPr lang="en-AU" sz="2000" b="0" i="1" u="none" strike="noStrike" baseline="0" dirty="0" smtClean="0">
                <a:solidFill>
                  <a:srgbClr val="FF0000"/>
                </a:solidFill>
                <a:latin typeface="TimesNewRomanPS-ItalicMT"/>
              </a:rPr>
              <a:t>Project Deliverables and Outcomes</a:t>
            </a:r>
          </a:p>
          <a:p>
            <a:r>
              <a:rPr lang="en-AU" b="0" i="0" u="none" strike="noStrike" baseline="0" dirty="0" smtClean="0">
                <a:latin typeface="Symbol" panose="05050102010706020507" pitchFamily="18" charset="2"/>
              </a:rPr>
              <a:t>• </a:t>
            </a:r>
            <a:r>
              <a:rPr lang="en-AU" b="0" i="0" u="none" strike="noStrike" baseline="0" dirty="0" smtClean="0">
                <a:latin typeface="TimesNewRomanPSMT"/>
              </a:rPr>
              <a:t>Contribution to scholarship on teaching and learning indicators</a:t>
            </a:r>
          </a:p>
          <a:p>
            <a:r>
              <a:rPr lang="en-AU" b="0" i="0" u="none" strike="noStrike" baseline="0" dirty="0" smtClean="0">
                <a:latin typeface="Symbol" panose="05050102010706020507" pitchFamily="18" charset="2"/>
              </a:rPr>
              <a:t>• </a:t>
            </a:r>
            <a:r>
              <a:rPr lang="en-AU" b="0" i="0" u="none" strike="noStrike" baseline="0" dirty="0" smtClean="0">
                <a:latin typeface="TimesNewRomanPSMT"/>
              </a:rPr>
              <a:t>Testing a framework and model of teaching quality indicators, trialled in different types of</a:t>
            </a:r>
          </a:p>
          <a:p>
            <a:r>
              <a:rPr lang="en-AU" b="0" i="0" u="none" strike="noStrike" baseline="0" dirty="0" smtClean="0">
                <a:latin typeface="TimesNewRomanPSMT"/>
              </a:rPr>
              <a:t>universities</a:t>
            </a:r>
          </a:p>
          <a:p>
            <a:r>
              <a:rPr lang="en-AU" b="0" i="0" u="none" strike="noStrike" baseline="0" dirty="0" smtClean="0">
                <a:latin typeface="Symbol" panose="05050102010706020507" pitchFamily="18" charset="2"/>
              </a:rPr>
              <a:t>• </a:t>
            </a:r>
            <a:r>
              <a:rPr lang="en-AU" b="0" i="0" u="none" strike="noStrike" baseline="0" dirty="0" smtClean="0">
                <a:latin typeface="TimesNewRomanPSMT"/>
              </a:rPr>
              <a:t>Building a shared language regarding teaching performance</a:t>
            </a:r>
            <a:endParaRPr lang="en-AU" dirty="0"/>
          </a:p>
        </p:txBody>
      </p:sp>
      <p:sp>
        <p:nvSpPr>
          <p:cNvPr id="3" name="Rectangle 2"/>
          <p:cNvSpPr/>
          <p:nvPr/>
        </p:nvSpPr>
        <p:spPr>
          <a:xfrm>
            <a:off x="907226" y="2354192"/>
            <a:ext cx="9635267" cy="2308324"/>
          </a:xfrm>
          <a:prstGeom prst="rect">
            <a:avLst/>
          </a:prstGeom>
        </p:spPr>
        <p:txBody>
          <a:bodyPr wrap="square">
            <a:spAutoFit/>
          </a:bodyPr>
          <a:lstStyle/>
          <a:p>
            <a:r>
              <a:rPr lang="en-AU" b="0" i="0" u="none" strike="noStrike" baseline="0" dirty="0" smtClean="0">
                <a:latin typeface="Symbol" panose="05050102010706020507" pitchFamily="18" charset="2"/>
              </a:rPr>
              <a:t>• </a:t>
            </a:r>
            <a:r>
              <a:rPr lang="en-AU" b="0" i="0" u="none" strike="noStrike" baseline="0" dirty="0" smtClean="0">
                <a:latin typeface="TimesNewRomanPSMT"/>
              </a:rPr>
              <a:t>A multilevel approach to teaching quality</a:t>
            </a:r>
          </a:p>
          <a:p>
            <a:r>
              <a:rPr lang="en-AU" b="0" i="0" u="none" strike="noStrike" baseline="0" dirty="0" smtClean="0">
                <a:latin typeface="Symbol" panose="05050102010706020507" pitchFamily="18" charset="2"/>
              </a:rPr>
              <a:t>• </a:t>
            </a:r>
            <a:r>
              <a:rPr lang="en-AU" b="0" i="0" u="none" strike="noStrike" baseline="0" dirty="0" smtClean="0">
                <a:latin typeface="TimesNewRomanPSMT"/>
              </a:rPr>
              <a:t>Improved links and increased transparency to reward and recognise quality teaching and</a:t>
            </a:r>
          </a:p>
          <a:p>
            <a:r>
              <a:rPr lang="en-AU" b="0" i="0" u="none" strike="noStrike" baseline="0" dirty="0" smtClean="0">
                <a:latin typeface="TimesNewRomanPSMT"/>
              </a:rPr>
              <a:t>learning throughout the university</a:t>
            </a:r>
          </a:p>
          <a:p>
            <a:r>
              <a:rPr lang="en-AU" b="0" i="0" u="none" strike="noStrike" baseline="0" dirty="0" smtClean="0">
                <a:latin typeface="Symbol" panose="05050102010706020507" pitchFamily="18" charset="2"/>
              </a:rPr>
              <a:t>• </a:t>
            </a:r>
            <a:r>
              <a:rPr lang="en-AU" b="0" i="0" u="none" strike="noStrike" baseline="0" dirty="0" smtClean="0">
                <a:latin typeface="TimesNewRomanPSMT"/>
              </a:rPr>
              <a:t>Enhanced opportunities and tools for benchmarking</a:t>
            </a:r>
          </a:p>
          <a:p>
            <a:r>
              <a:rPr lang="en-AU" b="0" i="0" u="none" strike="noStrike" baseline="0" dirty="0" smtClean="0">
                <a:latin typeface="Symbol" panose="05050102010706020507" pitchFamily="18" charset="2"/>
              </a:rPr>
              <a:t>• </a:t>
            </a:r>
            <a:r>
              <a:rPr lang="en-AU" b="0" i="0" u="none" strike="noStrike" baseline="0" dirty="0" smtClean="0">
                <a:latin typeface="TimesNewRomanPSMT"/>
              </a:rPr>
              <a:t>Opportunity for institutional renewal</a:t>
            </a:r>
          </a:p>
          <a:p>
            <a:r>
              <a:rPr lang="en-AU" b="0" i="0" u="none" strike="noStrike" baseline="0" dirty="0" smtClean="0">
                <a:latin typeface="Symbol" panose="05050102010706020507" pitchFamily="18" charset="2"/>
              </a:rPr>
              <a:t>• </a:t>
            </a:r>
            <a:r>
              <a:rPr lang="en-AU" b="0" i="0" u="none" strike="noStrike" baseline="0" dirty="0" smtClean="0">
                <a:latin typeface="TimesNewRomanPSMT"/>
              </a:rPr>
              <a:t>A core set of indicators that can be shared between institutions</a:t>
            </a:r>
          </a:p>
          <a:p>
            <a:r>
              <a:rPr lang="en-AU" b="0" i="0" u="none" strike="noStrike" baseline="0" dirty="0" smtClean="0">
                <a:latin typeface="Symbol" panose="05050102010706020507" pitchFamily="18" charset="2"/>
              </a:rPr>
              <a:t>• </a:t>
            </a:r>
            <a:r>
              <a:rPr lang="en-AU" b="0" i="0" u="none" strike="noStrike" baseline="0" dirty="0" smtClean="0">
                <a:latin typeface="TimesNewRomanPSMT"/>
              </a:rPr>
              <a:t>A core set of materials that can be used to undertake to process of developing and embedding</a:t>
            </a:r>
            <a:r>
              <a:rPr lang="en-AU" b="0" i="0" u="none" strike="noStrike" dirty="0" smtClean="0">
                <a:latin typeface="TimesNewRomanPSMT"/>
              </a:rPr>
              <a:t> </a:t>
            </a:r>
            <a:r>
              <a:rPr lang="en-AU" b="0" i="0" u="none" strike="noStrike" baseline="0" dirty="0" smtClean="0">
                <a:latin typeface="TimesNewRomanPSMT"/>
              </a:rPr>
              <a:t>institutional indicators around the framework.</a:t>
            </a:r>
            <a:endParaRPr lang="en-AU" dirty="0"/>
          </a:p>
        </p:txBody>
      </p:sp>
    </p:spTree>
    <p:extLst>
      <p:ext uri="{BB962C8B-B14F-4D97-AF65-F5344CB8AC3E}">
        <p14:creationId xmlns:p14="http://schemas.microsoft.com/office/powerpoint/2010/main" val="12532334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301</TotalTime>
  <Words>9245</Words>
  <Application>Microsoft Office PowerPoint</Application>
  <PresentationFormat>Widescreen</PresentationFormat>
  <Paragraphs>561</Paragraphs>
  <Slides>100</Slides>
  <Notes>0</Notes>
  <HiddenSlides>0</HiddenSlides>
  <MMClips>0</MMClips>
  <ScaleCrop>false</ScaleCrop>
  <HeadingPairs>
    <vt:vector size="6" baseType="variant">
      <vt:variant>
        <vt:lpstr>Fonts Used</vt:lpstr>
      </vt:variant>
      <vt:variant>
        <vt:i4>26</vt:i4>
      </vt:variant>
      <vt:variant>
        <vt:lpstr>Theme</vt:lpstr>
      </vt:variant>
      <vt:variant>
        <vt:i4>1</vt:i4>
      </vt:variant>
      <vt:variant>
        <vt:lpstr>Slide Titles</vt:lpstr>
      </vt:variant>
      <vt:variant>
        <vt:i4>100</vt:i4>
      </vt:variant>
    </vt:vector>
  </HeadingPairs>
  <TitlesOfParts>
    <vt:vector size="127" baseType="lpstr">
      <vt:lpstr>AdobeThai-Regular</vt:lpstr>
      <vt:lpstr>Arial</vt:lpstr>
      <vt:lpstr>Arial-BoldMT</vt:lpstr>
      <vt:lpstr>Arial-ItalicMT</vt:lpstr>
      <vt:lpstr>ArialMT</vt:lpstr>
      <vt:lpstr>ArialNarrow</vt:lpstr>
      <vt:lpstr>ArialNarrow-Bold</vt:lpstr>
      <vt:lpstr>ArialNarrow-Italic</vt:lpstr>
      <vt:lpstr>Calibri</vt:lpstr>
      <vt:lpstr>Garamond</vt:lpstr>
      <vt:lpstr>GillSans</vt:lpstr>
      <vt:lpstr>Helvetica-Bold</vt:lpstr>
      <vt:lpstr>LucidaGrande</vt:lpstr>
      <vt:lpstr>Sabon-Roman</vt:lpstr>
      <vt:lpstr>Symbol</vt:lpstr>
      <vt:lpstr>Tahoma</vt:lpstr>
      <vt:lpstr>Times New Roman</vt:lpstr>
      <vt:lpstr>Times-Italic</vt:lpstr>
      <vt:lpstr>TimesNewRomanPS-BoldItalicMT</vt:lpstr>
      <vt:lpstr>TimesNewRomanPS-BoldMT</vt:lpstr>
      <vt:lpstr>TimesNewRomanPS-ItalicMT</vt:lpstr>
      <vt:lpstr>TimesNewRomanPSMT</vt:lpstr>
      <vt:lpstr>Times-Roman</vt:lpstr>
      <vt:lpstr>Verdana</vt:lpstr>
      <vt:lpstr>Wingdings</vt:lpstr>
      <vt:lpstr>ZapfDingbats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NSW, Department of Education &amp; Communities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Kyawnaing, U</dc:creator>
  <cp:lastModifiedBy>Kyawnaing, U</cp:lastModifiedBy>
  <cp:revision>163</cp:revision>
  <dcterms:created xsi:type="dcterms:W3CDTF">2017-03-27T01:12:01Z</dcterms:created>
  <dcterms:modified xsi:type="dcterms:W3CDTF">2017-03-27T06:13:13Z</dcterms:modified>
</cp:coreProperties>
</file>