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3" r:id="rId38"/>
    <p:sldId id="294" r:id="rId39"/>
    <p:sldId id="295" r:id="rId40"/>
    <p:sldId id="292"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3/26/2017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3/26/2017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3/26/2017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3/26/2017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3/26/2017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analysis-stakeholder-responses.htm" TargetMode="Externa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hyperlink" Target="../Significance%20Testing.htm"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05948" y="109213"/>
            <a:ext cx="9925878" cy="6124754"/>
          </a:xfrm>
          <a:prstGeom prst="rect">
            <a:avLst/>
          </a:prstGeom>
        </p:spPr>
        <p:txBody>
          <a:bodyPr wrap="square">
            <a:spAutoFit/>
          </a:bodyPr>
          <a:lstStyle/>
          <a:p>
            <a:endParaRPr lang="en-AU" sz="2800" dirty="0">
              <a:solidFill>
                <a:srgbClr val="7030A0"/>
              </a:solidFill>
              <a:latin typeface="DIN-Light"/>
            </a:endParaRPr>
          </a:p>
          <a:p>
            <a:r>
              <a:rPr lang="en-AU" sz="2800" dirty="0">
                <a:solidFill>
                  <a:srgbClr val="7030A0"/>
                </a:solidFill>
                <a:latin typeface="DIN-Light"/>
              </a:rPr>
              <a:t> Assessing stakeholder attitudes and influence helps in understanding the influences that different stakeholders may have and how this may affect the achievement of a goal or objective. </a:t>
            </a:r>
          </a:p>
          <a:p>
            <a:endParaRPr lang="en-AU" sz="2800" dirty="0">
              <a:solidFill>
                <a:srgbClr val="7030A0"/>
              </a:solidFill>
              <a:latin typeface="DIN-Light"/>
            </a:endParaRPr>
          </a:p>
          <a:p>
            <a:r>
              <a:rPr lang="en-AU" sz="2800" dirty="0">
                <a:solidFill>
                  <a:srgbClr val="7030A0"/>
                </a:solidFill>
                <a:latin typeface="DIN-Light"/>
              </a:rPr>
              <a:t>It also assists in identifying those groups or individuals who should be involved, and how you may involve them. </a:t>
            </a:r>
          </a:p>
          <a:p>
            <a:endParaRPr lang="en-AU" sz="2800" dirty="0">
              <a:solidFill>
                <a:srgbClr val="7030A0"/>
              </a:solidFill>
              <a:latin typeface="DIN-Light"/>
            </a:endParaRPr>
          </a:p>
          <a:p>
            <a:r>
              <a:rPr lang="en-AU" sz="2800" dirty="0">
                <a:solidFill>
                  <a:srgbClr val="7030A0"/>
                </a:solidFill>
                <a:latin typeface="DIN-Light"/>
              </a:rPr>
              <a:t>The analysis requires an assessment of the perceived attitude of the stakeholder towards the goal or objective, and the type and level of influence (positive or negative) that a stakeholder may have in achieving the goal or objective. </a:t>
            </a:r>
          </a:p>
          <a:p>
            <a:endParaRPr lang="en-AU" sz="2800" dirty="0">
              <a:solidFill>
                <a:srgbClr val="7030A0"/>
              </a:solidFill>
              <a:latin typeface="DIN-Light"/>
            </a:endParaRPr>
          </a:p>
          <a:p>
            <a:r>
              <a:rPr lang="en-AU" sz="2800" dirty="0">
                <a:solidFill>
                  <a:srgbClr val="7030A0"/>
                </a:solidFill>
                <a:latin typeface="DIN-Light"/>
              </a:rPr>
              <a:t>Stakeholders may influence activities in a range of different ways. </a:t>
            </a:r>
            <a:endParaRPr lang="en-AU" sz="2800" dirty="0">
              <a:solidFill>
                <a:srgbClr val="7030A0"/>
              </a:solidFill>
            </a:endParaRPr>
          </a:p>
        </p:txBody>
      </p:sp>
    </p:spTree>
    <p:extLst>
      <p:ext uri="{BB962C8B-B14F-4D97-AF65-F5344CB8AC3E}">
        <p14:creationId xmlns:p14="http://schemas.microsoft.com/office/powerpoint/2010/main" val="3795398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8956" y="0"/>
            <a:ext cx="10641496" cy="3046988"/>
          </a:xfrm>
          <a:prstGeom prst="rect">
            <a:avLst/>
          </a:prstGeom>
        </p:spPr>
        <p:txBody>
          <a:bodyPr wrap="square">
            <a:spAutoFit/>
          </a:bodyPr>
          <a:lstStyle/>
          <a:p>
            <a:r>
              <a:rPr lang="en-AU" sz="2400" dirty="0"/>
              <a:t>∞ Diffusion: They allow individuals, groups and organisations the chance to exchange knowledge and resources needed to increase their flexibility and collective ability to respond in a complex environment (</a:t>
            </a:r>
            <a:r>
              <a:rPr lang="en-AU" sz="2400" dirty="0" err="1"/>
              <a:t>Beacham</a:t>
            </a:r>
            <a:r>
              <a:rPr lang="en-AU" sz="2400" dirty="0"/>
              <a:t> et al. 2005). </a:t>
            </a:r>
          </a:p>
          <a:p>
            <a:endParaRPr lang="en-AU" sz="2400" dirty="0"/>
          </a:p>
          <a:p>
            <a:r>
              <a:rPr lang="en-AU" sz="2400" dirty="0"/>
              <a:t> ∞ Building Collaborative Infrastructure: Through repeated interactions network members gain greater appreciation of the scope of their interdependence, and become engaged in a form of ‘organisational learning’ that </a:t>
            </a:r>
            <a:r>
              <a:rPr lang="en-AU" sz="2400" dirty="0" err="1"/>
              <a:t>Simonin</a:t>
            </a:r>
            <a:r>
              <a:rPr lang="en-AU" sz="2400" dirty="0"/>
              <a:t> (in Imperial 2005 p. 305) calls ‘collaborative know how.’ </a:t>
            </a:r>
          </a:p>
        </p:txBody>
      </p:sp>
    </p:spTree>
    <p:extLst>
      <p:ext uri="{BB962C8B-B14F-4D97-AF65-F5344CB8AC3E}">
        <p14:creationId xmlns:p14="http://schemas.microsoft.com/office/powerpoint/2010/main" val="3587325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399" y="148514"/>
            <a:ext cx="11065565" cy="3970318"/>
          </a:xfrm>
          <a:prstGeom prst="rect">
            <a:avLst/>
          </a:prstGeom>
        </p:spPr>
        <p:txBody>
          <a:bodyPr wrap="square">
            <a:spAutoFit/>
          </a:bodyPr>
          <a:lstStyle/>
          <a:p>
            <a:r>
              <a:rPr lang="en-AU" sz="2800" dirty="0"/>
              <a:t>Identifying and planning stakeholder engagement throughout the life of a change project is critical to its success. You must identify the full suite of stakeholders, not just the primary recipients of change. This means everyone from policymakers and practitioners through to citizens and communities. </a:t>
            </a:r>
          </a:p>
          <a:p>
            <a:endParaRPr lang="en-AU" sz="2800" dirty="0"/>
          </a:p>
          <a:p>
            <a:r>
              <a:rPr lang="en-AU" sz="2800" dirty="0"/>
              <a:t>Each stakeholder group is likely to have different views and perspectives and different communication needs. You need to carefully plan effective engagement with each of these groups. </a:t>
            </a:r>
          </a:p>
        </p:txBody>
      </p:sp>
    </p:spTree>
    <p:extLst>
      <p:ext uri="{BB962C8B-B14F-4D97-AF65-F5344CB8AC3E}">
        <p14:creationId xmlns:p14="http://schemas.microsoft.com/office/powerpoint/2010/main" val="383692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3455" y="1230002"/>
            <a:ext cx="1600562" cy="1200329"/>
          </a:xfrm>
          <a:prstGeom prst="rect">
            <a:avLst/>
          </a:prstGeom>
        </p:spPr>
        <p:txBody>
          <a:bodyPr wrap="square">
            <a:spAutoFit/>
          </a:bodyPr>
          <a:lstStyle/>
          <a:p>
            <a:r>
              <a:rPr lang="en-AU" dirty="0"/>
              <a:t>Identify stakeholders and their objectives</a:t>
            </a:r>
          </a:p>
        </p:txBody>
      </p:sp>
      <p:sp>
        <p:nvSpPr>
          <p:cNvPr id="3" name="Rectangle 2"/>
          <p:cNvSpPr/>
          <p:nvPr/>
        </p:nvSpPr>
        <p:spPr>
          <a:xfrm>
            <a:off x="3700974" y="1230002"/>
            <a:ext cx="1679410" cy="1477328"/>
          </a:xfrm>
          <a:prstGeom prst="rect">
            <a:avLst/>
          </a:prstGeom>
        </p:spPr>
        <p:txBody>
          <a:bodyPr wrap="square">
            <a:spAutoFit/>
          </a:bodyPr>
          <a:lstStyle/>
          <a:p>
            <a:r>
              <a:rPr lang="en-AU" dirty="0"/>
              <a:t>Map stakeholders in terms of influence and impact</a:t>
            </a:r>
          </a:p>
        </p:txBody>
      </p:sp>
      <p:sp>
        <p:nvSpPr>
          <p:cNvPr id="4" name="Rectangle 3"/>
          <p:cNvSpPr/>
          <p:nvPr/>
        </p:nvSpPr>
        <p:spPr>
          <a:xfrm>
            <a:off x="5927341" y="1358489"/>
            <a:ext cx="1744420" cy="943353"/>
          </a:xfrm>
          <a:prstGeom prst="rect">
            <a:avLst/>
          </a:prstGeom>
        </p:spPr>
        <p:txBody>
          <a:bodyPr wrap="square">
            <a:spAutoFit/>
          </a:bodyPr>
          <a:lstStyle/>
          <a:p>
            <a:r>
              <a:rPr lang="en-AU" dirty="0"/>
              <a:t>Develop principles of engagement</a:t>
            </a:r>
          </a:p>
        </p:txBody>
      </p:sp>
      <p:sp>
        <p:nvSpPr>
          <p:cNvPr id="5" name="Rectangle 4"/>
          <p:cNvSpPr/>
          <p:nvPr/>
        </p:nvSpPr>
        <p:spPr>
          <a:xfrm>
            <a:off x="7846969" y="1507001"/>
            <a:ext cx="2131918" cy="923330"/>
          </a:xfrm>
          <a:prstGeom prst="rect">
            <a:avLst/>
          </a:prstGeom>
        </p:spPr>
        <p:txBody>
          <a:bodyPr wrap="square">
            <a:spAutoFit/>
          </a:bodyPr>
          <a:lstStyle/>
          <a:p>
            <a:r>
              <a:rPr lang="en-AU" dirty="0"/>
              <a:t>Prepare and engage stakeholders</a:t>
            </a:r>
          </a:p>
        </p:txBody>
      </p:sp>
      <p:sp>
        <p:nvSpPr>
          <p:cNvPr id="6" name="Rectangle 5"/>
          <p:cNvSpPr/>
          <p:nvPr/>
        </p:nvSpPr>
        <p:spPr>
          <a:xfrm>
            <a:off x="1553455" y="332818"/>
            <a:ext cx="2572884" cy="369332"/>
          </a:xfrm>
          <a:prstGeom prst="rect">
            <a:avLst/>
          </a:prstGeom>
        </p:spPr>
        <p:txBody>
          <a:bodyPr wrap="none">
            <a:spAutoFit/>
          </a:bodyPr>
          <a:lstStyle/>
          <a:p>
            <a:r>
              <a:rPr lang="en-AU" dirty="0"/>
              <a:t>1. SET UP FOR SUCCESS</a:t>
            </a:r>
          </a:p>
        </p:txBody>
      </p:sp>
      <p:sp>
        <p:nvSpPr>
          <p:cNvPr id="7" name="Rectangle 6"/>
          <p:cNvSpPr/>
          <p:nvPr/>
        </p:nvSpPr>
        <p:spPr>
          <a:xfrm>
            <a:off x="5986152" y="332818"/>
            <a:ext cx="3721633" cy="646331"/>
          </a:xfrm>
          <a:prstGeom prst="rect">
            <a:avLst/>
          </a:prstGeom>
        </p:spPr>
        <p:txBody>
          <a:bodyPr wrap="square">
            <a:spAutoFit/>
          </a:bodyPr>
          <a:lstStyle/>
          <a:p>
            <a:r>
              <a:rPr lang="en-AU" dirty="0"/>
              <a:t>2. NURTURE THE STAKEHOLDER ENVIRONMENT</a:t>
            </a:r>
          </a:p>
        </p:txBody>
      </p:sp>
      <p:sp>
        <p:nvSpPr>
          <p:cNvPr id="8" name="Rectangle 7"/>
          <p:cNvSpPr/>
          <p:nvPr/>
        </p:nvSpPr>
        <p:spPr>
          <a:xfrm>
            <a:off x="10006244" y="1507001"/>
            <a:ext cx="2451232" cy="646331"/>
          </a:xfrm>
          <a:prstGeom prst="rect">
            <a:avLst/>
          </a:prstGeom>
        </p:spPr>
        <p:txBody>
          <a:bodyPr wrap="square">
            <a:spAutoFit/>
          </a:bodyPr>
          <a:lstStyle/>
          <a:p>
            <a:r>
              <a:rPr lang="en-AU" dirty="0"/>
              <a:t>Close the loop with stakeholders</a:t>
            </a:r>
          </a:p>
        </p:txBody>
      </p:sp>
      <p:sp>
        <p:nvSpPr>
          <p:cNvPr id="9" name="Rectangle 8"/>
          <p:cNvSpPr/>
          <p:nvPr/>
        </p:nvSpPr>
        <p:spPr>
          <a:xfrm>
            <a:off x="10114002" y="158160"/>
            <a:ext cx="2235715" cy="1200329"/>
          </a:xfrm>
          <a:prstGeom prst="rect">
            <a:avLst/>
          </a:prstGeom>
        </p:spPr>
        <p:txBody>
          <a:bodyPr wrap="square">
            <a:spAutoFit/>
          </a:bodyPr>
          <a:lstStyle/>
          <a:p>
            <a:r>
              <a:rPr lang="en-AU" dirty="0"/>
              <a:t>3. PRESENT RESULTS TO STAKEHOLDER GROUPS </a:t>
            </a:r>
          </a:p>
        </p:txBody>
      </p:sp>
      <p:sp>
        <p:nvSpPr>
          <p:cNvPr id="10" name="Arrow: Right 9"/>
          <p:cNvSpPr/>
          <p:nvPr/>
        </p:nvSpPr>
        <p:spPr>
          <a:xfrm>
            <a:off x="5380384" y="1968666"/>
            <a:ext cx="54695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Arrow: Right 10"/>
          <p:cNvSpPr/>
          <p:nvPr/>
        </p:nvSpPr>
        <p:spPr>
          <a:xfrm>
            <a:off x="9422296" y="1968666"/>
            <a:ext cx="397565"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Arrow: Right 11"/>
          <p:cNvSpPr/>
          <p:nvPr/>
        </p:nvSpPr>
        <p:spPr>
          <a:xfrm>
            <a:off x="3075332" y="1879137"/>
            <a:ext cx="54695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Arrow: Right 12"/>
          <p:cNvSpPr/>
          <p:nvPr/>
        </p:nvSpPr>
        <p:spPr>
          <a:xfrm>
            <a:off x="7272655" y="1830165"/>
            <a:ext cx="54695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462083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2696" y="204905"/>
            <a:ext cx="10058400" cy="1569660"/>
          </a:xfrm>
          <a:prstGeom prst="rect">
            <a:avLst/>
          </a:prstGeom>
        </p:spPr>
        <p:txBody>
          <a:bodyPr wrap="square">
            <a:spAutoFit/>
          </a:bodyPr>
          <a:lstStyle/>
          <a:p>
            <a:r>
              <a:rPr lang="en-AU" sz="2400" dirty="0"/>
              <a:t>1.1 Identify stakeholders  Ask two questions to check whether someone is a stakeholder: </a:t>
            </a:r>
          </a:p>
          <a:p>
            <a:pPr marL="457200" indent="-457200">
              <a:buAutoNum type="arabicPeriod"/>
            </a:pPr>
            <a:r>
              <a:rPr lang="en-AU" sz="2400" dirty="0"/>
              <a:t>Will they have an impact on the success of the change project? </a:t>
            </a:r>
          </a:p>
          <a:p>
            <a:r>
              <a:rPr lang="en-AU" sz="2400" dirty="0"/>
              <a:t>2. Will they be impacted by the change project? </a:t>
            </a:r>
          </a:p>
        </p:txBody>
      </p:sp>
      <p:sp>
        <p:nvSpPr>
          <p:cNvPr id="3" name="Rectangle 2"/>
          <p:cNvSpPr/>
          <p:nvPr/>
        </p:nvSpPr>
        <p:spPr>
          <a:xfrm>
            <a:off x="1192696" y="2206318"/>
            <a:ext cx="10893288" cy="3785652"/>
          </a:xfrm>
          <a:prstGeom prst="rect">
            <a:avLst/>
          </a:prstGeom>
        </p:spPr>
        <p:txBody>
          <a:bodyPr wrap="square">
            <a:spAutoFit/>
          </a:bodyPr>
          <a:lstStyle/>
          <a:p>
            <a:r>
              <a:rPr lang="en-AU" sz="2400" dirty="0"/>
              <a:t>1.2 Analyse stakeholders in terms of influence and impact This process helps to determine each stakeholder’s level of involvement in the change process. This </a:t>
            </a:r>
          </a:p>
          <a:p>
            <a:r>
              <a:rPr lang="en-AU" sz="2400" dirty="0"/>
              <a:t>Develop principles of engagement</a:t>
            </a:r>
          </a:p>
          <a:p>
            <a:r>
              <a:rPr lang="en-AU" sz="2400" dirty="0"/>
              <a:t>Prepare and engage stakeholders</a:t>
            </a:r>
          </a:p>
          <a:p>
            <a:endParaRPr lang="en-AU" sz="2400" dirty="0"/>
          </a:p>
          <a:p>
            <a:r>
              <a:rPr lang="en-AU" sz="2400" dirty="0"/>
              <a:t>2. NURTURE THE STAKEHOLDER ENVIRONMENT</a:t>
            </a:r>
          </a:p>
          <a:p>
            <a:r>
              <a:rPr lang="en-AU" sz="2400" dirty="0"/>
              <a:t>Close the loop with stakeholders</a:t>
            </a:r>
          </a:p>
          <a:p>
            <a:endParaRPr lang="en-AU" sz="2400" dirty="0"/>
          </a:p>
          <a:p>
            <a:r>
              <a:rPr lang="en-AU" sz="2400" dirty="0"/>
              <a:t>3. PRESENT RESULTS TO STAKEHOLDER GROUPS  1. SET UP FOR SUCCESS</a:t>
            </a:r>
          </a:p>
          <a:p>
            <a:r>
              <a:rPr lang="en-AU" sz="2400" dirty="0"/>
              <a:t>Identify stakeholders and their objectives</a:t>
            </a:r>
          </a:p>
        </p:txBody>
      </p:sp>
    </p:spTree>
    <p:extLst>
      <p:ext uri="{BB962C8B-B14F-4D97-AF65-F5344CB8AC3E}">
        <p14:creationId xmlns:p14="http://schemas.microsoft.com/office/powerpoint/2010/main" val="3721197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7982" y="175017"/>
            <a:ext cx="9409043" cy="5693866"/>
          </a:xfrm>
          <a:prstGeom prst="rect">
            <a:avLst/>
          </a:prstGeom>
        </p:spPr>
        <p:txBody>
          <a:bodyPr wrap="square">
            <a:spAutoFit/>
          </a:bodyPr>
          <a:lstStyle/>
          <a:p>
            <a:r>
              <a:rPr lang="en-AU" sz="2800" dirty="0">
                <a:solidFill>
                  <a:srgbClr val="7030A0"/>
                </a:solidFill>
              </a:rPr>
              <a:t>Map stakeholders in terms of influence and impact will help identify where each stakeholder will fit within the broader engagement strategy. </a:t>
            </a:r>
          </a:p>
          <a:p>
            <a:endParaRPr lang="en-AU" sz="2800" dirty="0">
              <a:solidFill>
                <a:srgbClr val="7030A0"/>
              </a:solidFill>
            </a:endParaRPr>
          </a:p>
          <a:p>
            <a:r>
              <a:rPr lang="en-AU" sz="2800" dirty="0">
                <a:solidFill>
                  <a:srgbClr val="7030A0"/>
                </a:solidFill>
              </a:rPr>
              <a:t>The process should be followed as part of the development of your communication plan. </a:t>
            </a:r>
          </a:p>
          <a:p>
            <a:endParaRPr lang="en-AU" sz="2800" dirty="0">
              <a:solidFill>
                <a:srgbClr val="7030A0"/>
              </a:solidFill>
            </a:endParaRPr>
          </a:p>
          <a:p>
            <a:r>
              <a:rPr lang="en-AU" sz="2800" dirty="0">
                <a:solidFill>
                  <a:srgbClr val="7030A0"/>
                </a:solidFill>
              </a:rPr>
              <a:t>Use a stakeholder map to compare individual stakeholders or groups in terms of: </a:t>
            </a:r>
          </a:p>
          <a:p>
            <a:endParaRPr lang="en-AU" sz="2800" dirty="0">
              <a:solidFill>
                <a:srgbClr val="7030A0"/>
              </a:solidFill>
            </a:endParaRPr>
          </a:p>
          <a:p>
            <a:r>
              <a:rPr lang="en-AU" sz="2800" dirty="0">
                <a:solidFill>
                  <a:srgbClr val="7030A0"/>
                </a:solidFill>
              </a:rPr>
              <a:t>• their ability to influence change outcomes • the extent to which they are impacted by the change • their level of awareness of the program • their level of support. </a:t>
            </a:r>
          </a:p>
        </p:txBody>
      </p:sp>
    </p:spTree>
    <p:extLst>
      <p:ext uri="{BB962C8B-B14F-4D97-AF65-F5344CB8AC3E}">
        <p14:creationId xmlns:p14="http://schemas.microsoft.com/office/powerpoint/2010/main" val="4146510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5947" y="334045"/>
            <a:ext cx="10310191" cy="4832092"/>
          </a:xfrm>
          <a:prstGeom prst="rect">
            <a:avLst/>
          </a:prstGeom>
        </p:spPr>
        <p:txBody>
          <a:bodyPr wrap="square">
            <a:spAutoFit/>
          </a:bodyPr>
          <a:lstStyle/>
          <a:p>
            <a:r>
              <a:rPr lang="en-AU" sz="2800" dirty="0"/>
              <a:t>For large and complex projects it is worth mapping stakeholder networks to be able to illustrate and influence a complex stakeholder environment. </a:t>
            </a:r>
          </a:p>
          <a:p>
            <a:endParaRPr lang="en-AU" sz="2800" dirty="0"/>
          </a:p>
          <a:p>
            <a:r>
              <a:rPr lang="en-AU" sz="2800" dirty="0"/>
              <a:t>This analysis involves: </a:t>
            </a:r>
          </a:p>
          <a:p>
            <a:endParaRPr lang="en-AU" sz="2800" dirty="0"/>
          </a:p>
          <a:p>
            <a:r>
              <a:rPr lang="en-AU" sz="2800" dirty="0"/>
              <a:t>• investigating the balance of power involved in an issue • identifying the most important stakeholders and target groups for a campaign on the issue (e.g. through attributes of power, legitimacy and urgency) • determining how to influence each target group to tip the balance and make change happen</a:t>
            </a:r>
          </a:p>
        </p:txBody>
      </p:sp>
    </p:spTree>
    <p:extLst>
      <p:ext uri="{BB962C8B-B14F-4D97-AF65-F5344CB8AC3E}">
        <p14:creationId xmlns:p14="http://schemas.microsoft.com/office/powerpoint/2010/main" val="4276681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6922" y="719653"/>
            <a:ext cx="10416208" cy="5262979"/>
          </a:xfrm>
          <a:prstGeom prst="rect">
            <a:avLst/>
          </a:prstGeom>
        </p:spPr>
        <p:txBody>
          <a:bodyPr wrap="square">
            <a:spAutoFit/>
          </a:bodyPr>
          <a:lstStyle/>
          <a:p>
            <a:r>
              <a:rPr lang="en-AU" sz="2400" dirty="0">
                <a:solidFill>
                  <a:srgbClr val="7030A0"/>
                </a:solidFill>
              </a:rPr>
              <a:t>Step 2. Nurture and influence the stakeholder environment 2.1 Develop principles of engagement  The SA Government's Better Together: Principles of Engagement initiative provides six specific principles to guide stakeholder engagement. While these are designed to promote best practice in citizen-centric governance, they also apply to all stakeholder engagement. </a:t>
            </a:r>
          </a:p>
          <a:p>
            <a:endParaRPr lang="en-AU" sz="2400" dirty="0">
              <a:solidFill>
                <a:srgbClr val="7030A0"/>
              </a:solidFill>
            </a:endParaRPr>
          </a:p>
          <a:p>
            <a:r>
              <a:rPr lang="en-AU" sz="2400" dirty="0">
                <a:solidFill>
                  <a:srgbClr val="7030A0"/>
                </a:solidFill>
              </a:rPr>
              <a:t>The principles are: </a:t>
            </a:r>
          </a:p>
          <a:p>
            <a:endParaRPr lang="en-AU" sz="2400" dirty="0">
              <a:solidFill>
                <a:srgbClr val="7030A0"/>
              </a:solidFill>
            </a:endParaRPr>
          </a:p>
          <a:p>
            <a:pPr marL="457200" indent="-457200">
              <a:buAutoNum type="arabicPeriod"/>
            </a:pPr>
            <a:r>
              <a:rPr lang="en-AU" sz="2400" dirty="0">
                <a:solidFill>
                  <a:srgbClr val="7030A0"/>
                </a:solidFill>
              </a:rPr>
              <a:t>We know why we are engaging and we communicate this clearly </a:t>
            </a:r>
          </a:p>
          <a:p>
            <a:r>
              <a:rPr lang="en-AU" sz="2400" dirty="0">
                <a:solidFill>
                  <a:srgbClr val="7030A0"/>
                </a:solidFill>
              </a:rPr>
              <a:t>2. We know who to engage </a:t>
            </a:r>
          </a:p>
          <a:p>
            <a:r>
              <a:rPr lang="en-AU" sz="2400" dirty="0">
                <a:solidFill>
                  <a:srgbClr val="7030A0"/>
                </a:solidFill>
              </a:rPr>
              <a:t>3. We know the background and history </a:t>
            </a:r>
          </a:p>
          <a:p>
            <a:r>
              <a:rPr lang="en-AU" sz="2400" dirty="0">
                <a:solidFill>
                  <a:srgbClr val="7030A0"/>
                </a:solidFill>
              </a:rPr>
              <a:t>4. We begin early </a:t>
            </a:r>
          </a:p>
          <a:p>
            <a:r>
              <a:rPr lang="en-AU" sz="2400" dirty="0">
                <a:solidFill>
                  <a:srgbClr val="7030A0"/>
                </a:solidFill>
              </a:rPr>
              <a:t>5. We are genuine </a:t>
            </a:r>
          </a:p>
          <a:p>
            <a:r>
              <a:rPr lang="en-AU" sz="2400" dirty="0">
                <a:solidFill>
                  <a:srgbClr val="7030A0"/>
                </a:solidFill>
              </a:rPr>
              <a:t>6. We are creative, relevant and engaging. </a:t>
            </a:r>
          </a:p>
        </p:txBody>
      </p:sp>
    </p:spTree>
    <p:extLst>
      <p:ext uri="{BB962C8B-B14F-4D97-AF65-F5344CB8AC3E}">
        <p14:creationId xmlns:p14="http://schemas.microsoft.com/office/powerpoint/2010/main" val="767041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2695" y="801254"/>
            <a:ext cx="10310191" cy="1384995"/>
          </a:xfrm>
          <a:prstGeom prst="rect">
            <a:avLst/>
          </a:prstGeom>
        </p:spPr>
        <p:txBody>
          <a:bodyPr wrap="square">
            <a:spAutoFit/>
          </a:bodyPr>
          <a:lstStyle/>
          <a:p>
            <a:r>
              <a:rPr lang="en-AU" sz="2800" dirty="0"/>
              <a:t>2.2 Prepare and engage stakeholders  Once you have finalised your overall engagement principles you can begin to plan stakeholder engagement, using the simple stakeholder engagement plan. </a:t>
            </a:r>
          </a:p>
        </p:txBody>
      </p:sp>
      <p:sp>
        <p:nvSpPr>
          <p:cNvPr id="3" name="Rectangle 2"/>
          <p:cNvSpPr/>
          <p:nvPr/>
        </p:nvSpPr>
        <p:spPr>
          <a:xfrm>
            <a:off x="1192695" y="2465048"/>
            <a:ext cx="10654748" cy="2246769"/>
          </a:xfrm>
          <a:prstGeom prst="rect">
            <a:avLst/>
          </a:prstGeom>
        </p:spPr>
        <p:txBody>
          <a:bodyPr wrap="square">
            <a:spAutoFit/>
          </a:bodyPr>
          <a:lstStyle/>
          <a:p>
            <a:r>
              <a:rPr lang="en-AU" sz="2800" dirty="0"/>
              <a:t>Step 3. Present results to stakeholder groups Present major decisions to appropriate stakeholder groups before implementation. This is essential so that those impacted are acknowledged for their contribution. It also helps build a network of change champions to cascade positive messages</a:t>
            </a:r>
          </a:p>
        </p:txBody>
      </p:sp>
    </p:spTree>
    <p:extLst>
      <p:ext uri="{BB962C8B-B14F-4D97-AF65-F5344CB8AC3E}">
        <p14:creationId xmlns:p14="http://schemas.microsoft.com/office/powerpoint/2010/main" val="1890011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1478" y="1241168"/>
            <a:ext cx="9872870" cy="3970318"/>
          </a:xfrm>
          <a:prstGeom prst="rect">
            <a:avLst/>
          </a:prstGeom>
        </p:spPr>
        <p:txBody>
          <a:bodyPr wrap="square">
            <a:spAutoFit/>
          </a:bodyPr>
          <a:lstStyle/>
          <a:p>
            <a:r>
              <a:rPr lang="en-AU" sz="2800" dirty="0"/>
              <a:t>Success measures The stakeholder engagement plan will succeed if: </a:t>
            </a:r>
          </a:p>
          <a:p>
            <a:endParaRPr lang="en-AU" sz="2800" dirty="0"/>
          </a:p>
          <a:p>
            <a:r>
              <a:rPr lang="en-AU" sz="2800" dirty="0"/>
              <a:t>• the full suite of stakeholders has been identified, including people from other organisations who will feel the effects of the change and also citizens and communities </a:t>
            </a:r>
          </a:p>
          <a:p>
            <a:r>
              <a:rPr lang="en-AU" sz="2800"/>
              <a:t>• </a:t>
            </a:r>
            <a:r>
              <a:rPr lang="en-AU" sz="2800" dirty="0"/>
              <a:t>you have a clear understanding of the influence of each stakeholder </a:t>
            </a:r>
            <a:r>
              <a:rPr lang="en-AU" sz="2800"/>
              <a:t>group  </a:t>
            </a:r>
          </a:p>
          <a:p>
            <a:r>
              <a:rPr lang="en-AU" sz="2800"/>
              <a:t>• </a:t>
            </a:r>
            <a:r>
              <a:rPr lang="en-AU" sz="2800" dirty="0"/>
              <a:t>you have an actionable plan to engage with each group</a:t>
            </a:r>
          </a:p>
        </p:txBody>
      </p:sp>
    </p:spTree>
    <p:extLst>
      <p:ext uri="{BB962C8B-B14F-4D97-AF65-F5344CB8AC3E}">
        <p14:creationId xmlns:p14="http://schemas.microsoft.com/office/powerpoint/2010/main" val="1519398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6678" y="66261"/>
            <a:ext cx="10376452" cy="8217634"/>
          </a:xfrm>
          <a:prstGeom prst="rect">
            <a:avLst/>
          </a:prstGeom>
        </p:spPr>
        <p:txBody>
          <a:bodyPr wrap="square">
            <a:spAutoFit/>
          </a:bodyPr>
          <a:lstStyle/>
          <a:p>
            <a:pPr>
              <a:spcAft>
                <a:spcPts val="0"/>
              </a:spcAft>
            </a:pPr>
            <a:r>
              <a:rPr lang="en-AU" sz="2400" b="1" dirty="0">
                <a:solidFill>
                  <a:srgbClr val="FF0000"/>
                </a:solidFill>
                <a:latin typeface="Verdana" panose="020B0604030504040204" pitchFamily="34" charset="0"/>
                <a:ea typeface="Times New Roman" panose="02020603050405020304" pitchFamily="18" charset="0"/>
                <a:cs typeface="Times New Roman" panose="02020603050405020304" pitchFamily="18" charset="0"/>
              </a:rPr>
              <a:t>Introduction </a:t>
            </a:r>
            <a:endParaRPr lang="en-AU" sz="2400" dirty="0">
              <a:solidFill>
                <a:srgbClr val="FF0000"/>
              </a:solidFill>
              <a:latin typeface="Verdana" panose="020B0604030504040204" pitchFamily="34" charset="0"/>
              <a:ea typeface="Times New Roman" panose="02020603050405020304" pitchFamily="18" charset="0"/>
              <a:cs typeface="Times New Roman" panose="02020603050405020304" pitchFamily="18" charset="0"/>
            </a:endParaRPr>
          </a:p>
          <a:p>
            <a:pPr>
              <a:spcAft>
                <a:spcPts val="0"/>
              </a:spcAft>
            </a:pPr>
            <a:r>
              <a:rPr lang="en-AU" sz="2800" dirty="0">
                <a:latin typeface="Verdana" panose="020B0604030504040204" pitchFamily="34" charset="0"/>
                <a:ea typeface="Times New Roman" panose="02020603050405020304" pitchFamily="18" charset="0"/>
                <a:cs typeface="Times New Roman" panose="02020603050405020304" pitchFamily="18" charset="0"/>
              </a:rPr>
              <a:t>Provide background, link to strategic goals and other changes</a:t>
            </a:r>
          </a:p>
          <a:p>
            <a:pPr>
              <a:spcBef>
                <a:spcPts val="600"/>
              </a:spcBef>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 </a:t>
            </a:r>
          </a:p>
          <a:p>
            <a:pPr>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 </a:t>
            </a:r>
          </a:p>
          <a:p>
            <a:pPr>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 </a:t>
            </a:r>
          </a:p>
          <a:p>
            <a:pPr>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 </a:t>
            </a:r>
          </a:p>
          <a:p>
            <a:pPr>
              <a:spcAft>
                <a:spcPts val="0"/>
              </a:spcAft>
            </a:pPr>
            <a:r>
              <a:rPr lang="en-AU" sz="2400" b="1" dirty="0">
                <a:solidFill>
                  <a:srgbClr val="FF0000"/>
                </a:solidFill>
                <a:latin typeface="Verdana" panose="020B0604030504040204" pitchFamily="34" charset="0"/>
                <a:ea typeface="Times New Roman" panose="02020603050405020304" pitchFamily="18" charset="0"/>
                <a:cs typeface="Times New Roman" panose="02020603050405020304" pitchFamily="18" charset="0"/>
              </a:rPr>
              <a:t>Project Sponsor </a:t>
            </a:r>
            <a:endParaRPr lang="en-AU" sz="2400" dirty="0">
              <a:solidFill>
                <a:srgbClr val="FF0000"/>
              </a:solidFill>
              <a:latin typeface="Verdana" panose="020B0604030504040204" pitchFamily="34" charset="0"/>
              <a:ea typeface="Times New Roman" panose="02020603050405020304" pitchFamily="18" charset="0"/>
              <a:cs typeface="Times New Roman" panose="02020603050405020304" pitchFamily="18" charset="0"/>
            </a:endParaRPr>
          </a:p>
          <a:p>
            <a:pPr>
              <a:spcAft>
                <a:spcPts val="0"/>
              </a:spcAft>
            </a:pPr>
            <a:r>
              <a:rPr lang="en-AU" sz="2800" dirty="0">
                <a:latin typeface="Verdana" panose="020B0604030504040204" pitchFamily="34" charset="0"/>
                <a:ea typeface="Times New Roman" panose="02020603050405020304" pitchFamily="18" charset="0"/>
                <a:cs typeface="Times New Roman" panose="02020603050405020304" pitchFamily="18" charset="0"/>
              </a:rPr>
              <a:t>This person leads the change project and is accountable for ensuring the project and change plan are implemented</a:t>
            </a:r>
          </a:p>
          <a:p>
            <a:pPr>
              <a:spcBef>
                <a:spcPts val="600"/>
              </a:spcBef>
              <a:spcAft>
                <a:spcPts val="0"/>
              </a:spcAft>
            </a:pPr>
            <a:r>
              <a:rPr lang="en-AU" sz="2800" dirty="0">
                <a:latin typeface="Verdana" panose="020B0604030504040204" pitchFamily="34" charset="0"/>
                <a:ea typeface="Times New Roman" panose="02020603050405020304" pitchFamily="18" charset="0"/>
                <a:cs typeface="Times New Roman" panose="02020603050405020304" pitchFamily="18" charset="0"/>
              </a:rPr>
              <a:t> </a:t>
            </a:r>
          </a:p>
          <a:p>
            <a:pPr>
              <a:spcBef>
                <a:spcPts val="600"/>
              </a:spcBef>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 </a:t>
            </a:r>
          </a:p>
          <a:p>
            <a:pPr algn="just">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 </a:t>
            </a:r>
          </a:p>
          <a:p>
            <a:pPr>
              <a:spcAft>
                <a:spcPts val="0"/>
              </a:spcAft>
            </a:pPr>
            <a:r>
              <a:rPr lang="en-AU" sz="2400" b="1" dirty="0">
                <a:solidFill>
                  <a:srgbClr val="FF0000"/>
                </a:solidFill>
                <a:latin typeface="Verdana" panose="020B0604030504040204" pitchFamily="34" charset="0"/>
                <a:ea typeface="Times New Roman" panose="02020603050405020304" pitchFamily="18" charset="0"/>
                <a:cs typeface="Times New Roman" panose="02020603050405020304" pitchFamily="18" charset="0"/>
              </a:rPr>
              <a:t>Project Objectives </a:t>
            </a:r>
            <a:endParaRPr lang="en-AU" sz="2400" dirty="0">
              <a:solidFill>
                <a:srgbClr val="FF0000"/>
              </a:solidFill>
              <a:latin typeface="Verdana" panose="020B0604030504040204" pitchFamily="34" charset="0"/>
              <a:ea typeface="Times New Roman" panose="02020603050405020304" pitchFamily="18" charset="0"/>
              <a:cs typeface="Times New Roman" panose="02020603050405020304" pitchFamily="18" charset="0"/>
            </a:endParaRPr>
          </a:p>
          <a:p>
            <a:pPr>
              <a:spcAft>
                <a:spcPts val="0"/>
              </a:spcAft>
            </a:pPr>
            <a:r>
              <a:rPr lang="en-AU" sz="2800" dirty="0">
                <a:latin typeface="Verdana" panose="020B0604030504040204" pitchFamily="34" charset="0"/>
                <a:ea typeface="Times New Roman" panose="02020603050405020304" pitchFamily="18" charset="0"/>
                <a:cs typeface="Times New Roman" panose="02020603050405020304" pitchFamily="18" charset="0"/>
              </a:rPr>
              <a:t>Detail what the project will achieve.</a:t>
            </a:r>
          </a:p>
          <a:p>
            <a:pPr>
              <a:spcBef>
                <a:spcPts val="600"/>
              </a:spcBef>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 </a:t>
            </a:r>
          </a:p>
          <a:p>
            <a:pPr algn="just">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 </a:t>
            </a:r>
          </a:p>
          <a:p>
            <a:pPr algn="just">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 </a:t>
            </a:r>
          </a:p>
          <a:p>
            <a:pPr algn="just">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115717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8470" y="421694"/>
            <a:ext cx="9634330" cy="6001643"/>
          </a:xfrm>
          <a:prstGeom prst="rect">
            <a:avLst/>
          </a:prstGeom>
        </p:spPr>
        <p:txBody>
          <a:bodyPr wrap="square">
            <a:spAutoFit/>
          </a:bodyPr>
          <a:lstStyle/>
          <a:p>
            <a:endParaRPr lang="en-AU" sz="2800" dirty="0">
              <a:solidFill>
                <a:srgbClr val="000000"/>
              </a:solidFill>
              <a:latin typeface="DIN-Medium"/>
            </a:endParaRPr>
          </a:p>
          <a:p>
            <a:r>
              <a:rPr lang="en-AU" sz="2800" dirty="0">
                <a:solidFill>
                  <a:srgbClr val="000000"/>
                </a:solidFill>
                <a:latin typeface="DIN-Medium"/>
              </a:rPr>
              <a:t> </a:t>
            </a:r>
            <a:r>
              <a:rPr lang="en-AU" sz="3200" b="1" dirty="0">
                <a:solidFill>
                  <a:srgbClr val="7030A0"/>
                </a:solidFill>
                <a:latin typeface="DIN-Medium"/>
              </a:rPr>
              <a:t>What is required?</a:t>
            </a:r>
          </a:p>
          <a:p>
            <a:r>
              <a:rPr lang="en-AU" sz="3200" dirty="0">
                <a:solidFill>
                  <a:srgbClr val="FF0000"/>
                </a:solidFill>
                <a:latin typeface="DIN-Medium"/>
              </a:rPr>
              <a:t>Skill</a:t>
            </a:r>
            <a:r>
              <a:rPr lang="en-AU" sz="3200" dirty="0">
                <a:solidFill>
                  <a:srgbClr val="000000"/>
                </a:solidFill>
                <a:latin typeface="DIN-Medium"/>
              </a:rPr>
              <a:t>s- </a:t>
            </a:r>
            <a:r>
              <a:rPr lang="en-AU" sz="3200" dirty="0">
                <a:solidFill>
                  <a:srgbClr val="000000"/>
                </a:solidFill>
                <a:latin typeface="DIN-Light"/>
              </a:rPr>
              <a:t>It is helpful to involve people with an understanding of the stakeholders, whilst recognising any biases.</a:t>
            </a:r>
          </a:p>
          <a:p>
            <a:r>
              <a:rPr lang="en-AU" sz="3200" dirty="0">
                <a:solidFill>
                  <a:srgbClr val="FF0000"/>
                </a:solidFill>
                <a:latin typeface="DIN-Medium"/>
              </a:rPr>
              <a:t>Resources</a:t>
            </a:r>
            <a:r>
              <a:rPr lang="en-AU" sz="3200" dirty="0">
                <a:solidFill>
                  <a:srgbClr val="000000"/>
                </a:solidFill>
                <a:latin typeface="DIN-Medium"/>
              </a:rPr>
              <a:t>- </a:t>
            </a:r>
            <a:r>
              <a:rPr lang="en-AU" sz="3200" dirty="0">
                <a:solidFill>
                  <a:srgbClr val="000000"/>
                </a:solidFill>
                <a:latin typeface="DIN-Light"/>
              </a:rPr>
              <a:t>This is best done by a small group (</a:t>
            </a:r>
            <a:r>
              <a:rPr lang="en-AU" sz="3200" dirty="0" err="1">
                <a:solidFill>
                  <a:srgbClr val="000000"/>
                </a:solidFill>
                <a:latin typeface="DIN-Light"/>
              </a:rPr>
              <a:t>eg</a:t>
            </a:r>
            <a:r>
              <a:rPr lang="en-AU" sz="3200" dirty="0">
                <a:solidFill>
                  <a:srgbClr val="000000"/>
                </a:solidFill>
                <a:latin typeface="DIN-Light"/>
              </a:rPr>
              <a:t> a project team), but may also be conducted by an individual if required.</a:t>
            </a:r>
          </a:p>
          <a:p>
            <a:endParaRPr lang="en-AU" sz="3200" dirty="0">
              <a:solidFill>
                <a:srgbClr val="000000"/>
              </a:solidFill>
              <a:latin typeface="DIN-Light"/>
            </a:endParaRPr>
          </a:p>
          <a:p>
            <a:r>
              <a:rPr lang="en-AU" sz="3200" dirty="0">
                <a:solidFill>
                  <a:srgbClr val="FF0000"/>
                </a:solidFill>
                <a:latin typeface="DIN-Medium"/>
              </a:rPr>
              <a:t>Information</a:t>
            </a:r>
            <a:r>
              <a:rPr lang="en-AU" sz="3200" dirty="0">
                <a:solidFill>
                  <a:srgbClr val="000000"/>
                </a:solidFill>
                <a:latin typeface="DIN-Medium"/>
              </a:rPr>
              <a:t>- </a:t>
            </a:r>
            <a:r>
              <a:rPr lang="en-AU" sz="3200" dirty="0">
                <a:solidFill>
                  <a:srgbClr val="000000"/>
                </a:solidFill>
                <a:latin typeface="DIN-Light"/>
              </a:rPr>
              <a:t>Information about stakeholder groups and influences will enable a more informed assessment.</a:t>
            </a:r>
          </a:p>
          <a:p>
            <a:r>
              <a:rPr lang="en-AU" sz="3600" dirty="0">
                <a:solidFill>
                  <a:srgbClr val="000000"/>
                </a:solidFill>
                <a:latin typeface="DIN-Light"/>
                <a:cs typeface="Zawgyi-One" panose="020B0604030504040204" pitchFamily="34" charset="0"/>
              </a:rPr>
              <a:t>√</a:t>
            </a:r>
            <a:r>
              <a:rPr lang="en-AU" sz="1400" dirty="0">
                <a:solidFill>
                  <a:srgbClr val="000000"/>
                </a:solidFill>
                <a:latin typeface="DIN-Light"/>
              </a:rPr>
              <a:t>= LOW LEVEL </a:t>
            </a:r>
            <a:r>
              <a:rPr lang="en-AU" sz="3600" dirty="0">
                <a:solidFill>
                  <a:srgbClr val="000000"/>
                </a:solidFill>
                <a:latin typeface="DIN-Light"/>
                <a:cs typeface="Zawgyi-One" panose="020B0604030504040204" pitchFamily="34" charset="0"/>
              </a:rPr>
              <a:t>√ √ </a:t>
            </a:r>
            <a:r>
              <a:rPr lang="en-AU" sz="1400" dirty="0">
                <a:solidFill>
                  <a:srgbClr val="000000"/>
                </a:solidFill>
                <a:latin typeface="DIN-Light"/>
              </a:rPr>
              <a:t>= MEDIUM LEVEL</a:t>
            </a:r>
            <a:r>
              <a:rPr lang="en-AU" sz="3200" dirty="0">
                <a:solidFill>
                  <a:srgbClr val="000000"/>
                </a:solidFill>
                <a:latin typeface="DIN-Light"/>
              </a:rPr>
              <a:t> </a:t>
            </a:r>
            <a:r>
              <a:rPr lang="en-AU" sz="3200" dirty="0">
                <a:solidFill>
                  <a:srgbClr val="000000"/>
                </a:solidFill>
                <a:latin typeface="DIN-Light"/>
                <a:cs typeface="Zawgyi-One" panose="020B0604030504040204" pitchFamily="34" charset="0"/>
              </a:rPr>
              <a:t>√√ √ </a:t>
            </a:r>
            <a:r>
              <a:rPr lang="en-AU" sz="1400" dirty="0">
                <a:solidFill>
                  <a:srgbClr val="000000"/>
                </a:solidFill>
                <a:latin typeface="DIN-Light"/>
              </a:rPr>
              <a:t>= HIGH LEVEL</a:t>
            </a:r>
            <a:endParaRPr lang="en-AU" dirty="0"/>
          </a:p>
        </p:txBody>
      </p:sp>
    </p:spTree>
    <p:extLst>
      <p:ext uri="{BB962C8B-B14F-4D97-AF65-F5344CB8AC3E}">
        <p14:creationId xmlns:p14="http://schemas.microsoft.com/office/powerpoint/2010/main" val="4231431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8712" y="0"/>
            <a:ext cx="10455965" cy="6755696"/>
          </a:xfrm>
          <a:prstGeom prst="rect">
            <a:avLst/>
          </a:prstGeom>
        </p:spPr>
        <p:txBody>
          <a:bodyPr wrap="square">
            <a:spAutoFit/>
          </a:bodyPr>
          <a:lstStyle/>
          <a:p>
            <a:pPr>
              <a:spcAft>
                <a:spcPts val="0"/>
              </a:spcAft>
            </a:pPr>
            <a:r>
              <a:rPr lang="en-AU" sz="2400" b="1" dirty="0">
                <a:solidFill>
                  <a:srgbClr val="FF0000"/>
                </a:solidFill>
                <a:latin typeface="Verdana" panose="020B0604030504040204" pitchFamily="34" charset="0"/>
                <a:ea typeface="Times New Roman" panose="02020603050405020304" pitchFamily="18" charset="0"/>
                <a:cs typeface="Times New Roman" panose="02020603050405020304" pitchFamily="18" charset="0"/>
              </a:rPr>
              <a:t>Change Objectives and Principles </a:t>
            </a:r>
            <a:endParaRPr lang="en-AU" sz="2400" dirty="0">
              <a:solidFill>
                <a:srgbClr val="FF0000"/>
              </a:solidFill>
              <a:latin typeface="Verdana" panose="020B0604030504040204" pitchFamily="34" charset="0"/>
              <a:ea typeface="Times New Roman" panose="02020603050405020304" pitchFamily="18" charset="0"/>
              <a:cs typeface="Times New Roman" panose="02020603050405020304" pitchFamily="18" charset="0"/>
            </a:endParaRPr>
          </a:p>
          <a:p>
            <a:pPr>
              <a:spcAft>
                <a:spcPts val="0"/>
              </a:spcAft>
            </a:pPr>
            <a:r>
              <a:rPr lang="en-AU" sz="2800" dirty="0">
                <a:latin typeface="Verdana" panose="020B0604030504040204" pitchFamily="34" charset="0"/>
                <a:ea typeface="Times New Roman" panose="02020603050405020304" pitchFamily="18" charset="0"/>
                <a:cs typeface="Times New Roman" panose="02020603050405020304" pitchFamily="18" charset="0"/>
              </a:rPr>
              <a:t>Provide details of: </a:t>
            </a:r>
          </a:p>
          <a:p>
            <a:pPr marL="342900" lvl="0" indent="-342900">
              <a:spcAft>
                <a:spcPts val="0"/>
              </a:spcAft>
              <a:buFont typeface="Symbol" panose="05050102010706020507" pitchFamily="18" charset="2"/>
              <a:buChar char=""/>
              <a:tabLst>
                <a:tab pos="540385" algn="l"/>
              </a:tabLst>
            </a:pPr>
            <a:r>
              <a:rPr lang="en-AU" sz="2800" dirty="0">
                <a:latin typeface="Verdana" panose="020B0604030504040204" pitchFamily="34" charset="0"/>
                <a:ea typeface="Times New Roman" panose="02020603050405020304" pitchFamily="18" charset="0"/>
                <a:cs typeface="Times New Roman" panose="02020603050405020304" pitchFamily="18" charset="0"/>
              </a:rPr>
              <a:t>What the change process will achieve [</a:t>
            </a:r>
            <a:r>
              <a:rPr lang="en-AU" sz="2800" dirty="0" err="1">
                <a:latin typeface="Verdana" panose="020B0604030504040204" pitchFamily="34" charset="0"/>
                <a:ea typeface="Times New Roman" panose="02020603050405020304" pitchFamily="18" charset="0"/>
                <a:cs typeface="Times New Roman" panose="02020603050405020304" pitchFamily="18" charset="0"/>
              </a:rPr>
              <a:t>eg</a:t>
            </a:r>
            <a:r>
              <a:rPr lang="en-AU" sz="2800" dirty="0">
                <a:latin typeface="Verdana" panose="020B0604030504040204" pitchFamily="34" charset="0"/>
                <a:ea typeface="Times New Roman" panose="02020603050405020304" pitchFamily="18" charset="0"/>
                <a:cs typeface="Times New Roman" panose="02020603050405020304" pitchFamily="18" charset="0"/>
              </a:rPr>
              <a:t> information sharing, engagement, input into system changes];</a:t>
            </a:r>
          </a:p>
          <a:p>
            <a:pPr marL="342900" lvl="0" indent="-342900">
              <a:spcAft>
                <a:spcPts val="0"/>
              </a:spcAft>
              <a:buFont typeface="Symbol" panose="05050102010706020507" pitchFamily="18" charset="2"/>
              <a:buChar char=""/>
              <a:tabLst>
                <a:tab pos="540385" algn="l"/>
              </a:tabLst>
            </a:pPr>
            <a:r>
              <a:rPr lang="en-AU" sz="2800" dirty="0">
                <a:latin typeface="Verdana" panose="020B0604030504040204" pitchFamily="34" charset="0"/>
                <a:ea typeface="Times New Roman" panose="02020603050405020304" pitchFamily="18" charset="0"/>
                <a:cs typeface="Times New Roman" panose="02020603050405020304" pitchFamily="18" charset="0"/>
              </a:rPr>
              <a:t>Principles that underpin the change plan [</a:t>
            </a:r>
            <a:r>
              <a:rPr lang="en-AU" sz="2800" dirty="0" err="1">
                <a:latin typeface="Verdana" panose="020B0604030504040204" pitchFamily="34" charset="0"/>
                <a:ea typeface="Times New Roman" panose="02020603050405020304" pitchFamily="18" charset="0"/>
                <a:cs typeface="Times New Roman" panose="02020603050405020304" pitchFamily="18" charset="0"/>
              </a:rPr>
              <a:t>eg</a:t>
            </a:r>
            <a:r>
              <a:rPr lang="en-AU" sz="2800" dirty="0">
                <a:latin typeface="Verdana" panose="020B0604030504040204" pitchFamily="34" charset="0"/>
                <a:ea typeface="Times New Roman" panose="02020603050405020304" pitchFamily="18" charset="0"/>
                <a:cs typeface="Times New Roman" panose="02020603050405020304" pitchFamily="18" charset="0"/>
              </a:rPr>
              <a:t> inclusiveness/consultation, timeliness]; and</a:t>
            </a:r>
          </a:p>
          <a:p>
            <a:pPr marL="342900" lvl="0" indent="-342900">
              <a:spcAft>
                <a:spcPts val="0"/>
              </a:spcAft>
              <a:buFont typeface="Symbol" panose="05050102010706020507" pitchFamily="18" charset="2"/>
              <a:buChar char=""/>
              <a:tabLst>
                <a:tab pos="540385" algn="l"/>
              </a:tabLst>
            </a:pPr>
            <a:r>
              <a:rPr lang="en-AU" sz="2800" dirty="0">
                <a:latin typeface="Verdana" panose="020B0604030504040204" pitchFamily="34" charset="0"/>
                <a:ea typeface="Times New Roman" panose="02020603050405020304" pitchFamily="18" charset="0"/>
                <a:cs typeface="Times New Roman" panose="02020603050405020304" pitchFamily="18" charset="0"/>
              </a:rPr>
              <a:t>Ethical issues that need to be considered and how will the change plan will address them.</a:t>
            </a:r>
          </a:p>
          <a:p>
            <a:pPr>
              <a:spcBef>
                <a:spcPts val="600"/>
              </a:spcBef>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 </a:t>
            </a:r>
          </a:p>
          <a:p>
            <a:pPr algn="just">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 </a:t>
            </a:r>
          </a:p>
          <a:p>
            <a:pPr algn="just">
              <a:spcAft>
                <a:spcPts val="0"/>
              </a:spcAft>
            </a:pPr>
            <a:endParaRPr lang="en-AU" sz="2400" dirty="0">
              <a:solidFill>
                <a:srgbClr val="FF0000"/>
              </a:solidFill>
              <a:latin typeface="Verdana" panose="020B0604030504040204" pitchFamily="34" charset="0"/>
              <a:ea typeface="Times New Roman" panose="02020603050405020304" pitchFamily="18" charset="0"/>
              <a:cs typeface="Times New Roman" panose="02020603050405020304" pitchFamily="18" charset="0"/>
            </a:endParaRPr>
          </a:p>
          <a:p>
            <a:pPr>
              <a:spcAft>
                <a:spcPts val="0"/>
              </a:spcAft>
            </a:pPr>
            <a:r>
              <a:rPr lang="en-AU" sz="2400" b="1" dirty="0">
                <a:solidFill>
                  <a:srgbClr val="FF0000"/>
                </a:solidFill>
                <a:latin typeface="Verdana" panose="020B0604030504040204" pitchFamily="34" charset="0"/>
                <a:ea typeface="Times New Roman" panose="02020603050405020304" pitchFamily="18" charset="0"/>
                <a:cs typeface="Times New Roman" panose="02020603050405020304" pitchFamily="18" charset="0"/>
              </a:rPr>
              <a:t>Change Plan Elements</a:t>
            </a:r>
            <a:endParaRPr lang="en-AU" sz="2400" dirty="0">
              <a:solidFill>
                <a:srgbClr val="FF0000"/>
              </a:solidFill>
              <a:latin typeface="Verdana" panose="020B0604030504040204" pitchFamily="34" charset="0"/>
              <a:ea typeface="Times New Roman" panose="02020603050405020304" pitchFamily="18" charset="0"/>
              <a:cs typeface="Times New Roman" panose="02020603050405020304" pitchFamily="18" charset="0"/>
            </a:endParaRPr>
          </a:p>
          <a:p>
            <a:pPr>
              <a:spcAft>
                <a:spcPts val="0"/>
              </a:spcAft>
            </a:pPr>
            <a:r>
              <a:rPr lang="en-AU" sz="2800" dirty="0">
                <a:latin typeface="Verdana" panose="020B0604030504040204" pitchFamily="34" charset="0"/>
                <a:ea typeface="Times New Roman" panose="02020603050405020304" pitchFamily="18" charset="0"/>
                <a:cs typeface="Times New Roman" panose="02020603050405020304" pitchFamily="18" charset="0"/>
              </a:rPr>
              <a:t>What are the main elements in the change plan? [</a:t>
            </a:r>
            <a:r>
              <a:rPr lang="en-AU" sz="2800" dirty="0" err="1">
                <a:latin typeface="Verdana" panose="020B0604030504040204" pitchFamily="34" charset="0"/>
                <a:ea typeface="Times New Roman" panose="02020603050405020304" pitchFamily="18" charset="0"/>
                <a:cs typeface="Times New Roman" panose="02020603050405020304" pitchFamily="18" charset="0"/>
              </a:rPr>
              <a:t>eg</a:t>
            </a:r>
            <a:r>
              <a:rPr lang="en-AU" sz="2800" dirty="0">
                <a:latin typeface="Verdana" panose="020B0604030504040204" pitchFamily="34" charset="0"/>
                <a:ea typeface="Times New Roman" panose="02020603050405020304" pitchFamily="18" charset="0"/>
                <a:cs typeface="Times New Roman" panose="02020603050405020304" pitchFamily="18" charset="0"/>
              </a:rPr>
              <a:t> people/culture, systems/technology, documentation, positions/roles, process, skills] Each of these elements may require a particular focus in the change plan.</a:t>
            </a:r>
          </a:p>
        </p:txBody>
      </p:sp>
    </p:spTree>
    <p:extLst>
      <p:ext uri="{BB962C8B-B14F-4D97-AF65-F5344CB8AC3E}">
        <p14:creationId xmlns:p14="http://schemas.microsoft.com/office/powerpoint/2010/main" val="27548347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7165" y="199927"/>
            <a:ext cx="10840277" cy="6017032"/>
          </a:xfrm>
          <a:prstGeom prst="rect">
            <a:avLst/>
          </a:prstGeom>
        </p:spPr>
        <p:txBody>
          <a:bodyPr wrap="square">
            <a:spAutoFit/>
          </a:bodyPr>
          <a:lstStyle/>
          <a:p>
            <a:pPr>
              <a:spcAft>
                <a:spcPts val="0"/>
              </a:spcAft>
            </a:pPr>
            <a:r>
              <a:rPr lang="en-AU" sz="2400" b="1" dirty="0">
                <a:solidFill>
                  <a:srgbClr val="FF0000"/>
                </a:solidFill>
                <a:latin typeface="Verdana" panose="020B0604030504040204" pitchFamily="34" charset="0"/>
                <a:ea typeface="Times New Roman" panose="02020603050405020304" pitchFamily="18" charset="0"/>
                <a:cs typeface="Times New Roman" panose="02020603050405020304" pitchFamily="18" charset="0"/>
              </a:rPr>
              <a:t>Rationale for the Change</a:t>
            </a:r>
            <a:endParaRPr lang="en-AU" sz="2400" dirty="0">
              <a:solidFill>
                <a:srgbClr val="FF0000"/>
              </a:solidFill>
              <a:latin typeface="Verdana" panose="020B0604030504040204" pitchFamily="34" charset="0"/>
              <a:ea typeface="Times New Roman" panose="02020603050405020304" pitchFamily="18" charset="0"/>
              <a:cs typeface="Times New Roman" panose="02020603050405020304" pitchFamily="18" charset="0"/>
            </a:endParaRPr>
          </a:p>
          <a:p>
            <a:pPr>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List the drivers and constraints for change.</a:t>
            </a:r>
          </a:p>
          <a:p>
            <a:pPr>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What are the risks for the change process?</a:t>
            </a:r>
          </a:p>
          <a:p>
            <a:pPr>
              <a:spcBef>
                <a:spcPts val="600"/>
              </a:spcBef>
              <a:spcAft>
                <a:spcPts val="0"/>
              </a:spcAft>
            </a:pPr>
            <a:r>
              <a:rPr lang="en-AU" sz="2000" dirty="0">
                <a:latin typeface="Verdana" panose="020B0604030504040204" pitchFamily="34" charset="0"/>
                <a:ea typeface="Times New Roman" panose="02020603050405020304" pitchFamily="18" charset="0"/>
                <a:cs typeface="Times New Roman" panose="02020603050405020304" pitchFamily="18" charset="0"/>
              </a:rPr>
              <a:t> </a:t>
            </a:r>
          </a:p>
          <a:p>
            <a:pPr algn="just">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 </a:t>
            </a:r>
          </a:p>
          <a:p>
            <a:pPr>
              <a:spcAft>
                <a:spcPts val="0"/>
              </a:spcAft>
            </a:pPr>
            <a:r>
              <a:rPr lang="en-AU" sz="2400" b="1" dirty="0">
                <a:solidFill>
                  <a:srgbClr val="FF0000"/>
                </a:solidFill>
                <a:latin typeface="Verdana" panose="020B0604030504040204" pitchFamily="34" charset="0"/>
                <a:ea typeface="Times New Roman" panose="02020603050405020304" pitchFamily="18" charset="0"/>
                <a:cs typeface="Times New Roman" panose="02020603050405020304" pitchFamily="18" charset="0"/>
              </a:rPr>
              <a:t>Key Stakeholder Analysis</a:t>
            </a:r>
            <a:endParaRPr lang="en-AU" sz="2400" dirty="0">
              <a:solidFill>
                <a:srgbClr val="FF0000"/>
              </a:solidFill>
              <a:latin typeface="Verdana" panose="020B0604030504040204" pitchFamily="34" charset="0"/>
              <a:ea typeface="Times New Roman" panose="02020603050405020304" pitchFamily="18" charset="0"/>
              <a:cs typeface="Times New Roman" panose="02020603050405020304" pitchFamily="18" charset="0"/>
            </a:endParaRPr>
          </a:p>
          <a:p>
            <a:pPr>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Identify the key stakeholders [consider staff, other work units in SCU, management, unions, students and other clients] and: </a:t>
            </a:r>
          </a:p>
          <a:p>
            <a:pPr marL="342900" lvl="0" indent="-342900">
              <a:spcAft>
                <a:spcPts val="0"/>
              </a:spcAft>
              <a:buFont typeface="Symbol" panose="05050102010706020507" pitchFamily="18" charset="2"/>
              <a:buChar char=""/>
              <a:tabLst>
                <a:tab pos="540385" algn="l"/>
              </a:tabLst>
            </a:pPr>
            <a:r>
              <a:rPr lang="en-AU" sz="2400" dirty="0">
                <a:latin typeface="Verdana" panose="020B0604030504040204" pitchFamily="34" charset="0"/>
                <a:ea typeface="Times New Roman" panose="02020603050405020304" pitchFamily="18" charset="0"/>
                <a:cs typeface="Times New Roman" panose="02020603050405020304" pitchFamily="18" charset="0"/>
              </a:rPr>
              <a:t>Analyse their response to the change [</a:t>
            </a:r>
            <a:r>
              <a:rPr lang="en-AU" sz="2400" dirty="0" err="1">
                <a:latin typeface="Verdana" panose="020B0604030504040204" pitchFamily="34" charset="0"/>
                <a:ea typeface="Times New Roman" panose="02020603050405020304" pitchFamily="18" charset="0"/>
                <a:cs typeface="Times New Roman" panose="02020603050405020304" pitchFamily="18" charset="0"/>
              </a:rPr>
              <a:t>eg</a:t>
            </a:r>
            <a:r>
              <a:rPr lang="en-AU" sz="2400" dirty="0">
                <a:latin typeface="Verdana" panose="020B0604030504040204" pitchFamily="34" charset="0"/>
                <a:ea typeface="Times New Roman" panose="02020603050405020304" pitchFamily="18" charset="0"/>
                <a:cs typeface="Times New Roman" panose="02020603050405020304" pitchFamily="18" charset="0"/>
              </a:rPr>
              <a:t> what will be their main concerns/fear, where is there likely to be support for the change];</a:t>
            </a:r>
          </a:p>
          <a:p>
            <a:pPr marL="342900" lvl="0" indent="-342900">
              <a:spcAft>
                <a:spcPts val="0"/>
              </a:spcAft>
              <a:buFont typeface="Symbol" panose="05050102010706020507" pitchFamily="18" charset="2"/>
              <a:buChar char=""/>
              <a:tabLst>
                <a:tab pos="540385" algn="l"/>
              </a:tabLst>
            </a:pPr>
            <a:r>
              <a:rPr lang="en-AU" sz="2400" dirty="0">
                <a:latin typeface="Verdana" panose="020B0604030504040204" pitchFamily="34" charset="0"/>
                <a:ea typeface="Times New Roman" panose="02020603050405020304" pitchFamily="18" charset="0"/>
                <a:cs typeface="Times New Roman" panose="02020603050405020304" pitchFamily="18" charset="0"/>
              </a:rPr>
              <a:t>Identify their needs in terms of change management and consider the style of communication required [language style &amp; level]; and</a:t>
            </a:r>
          </a:p>
          <a:p>
            <a:pPr marL="342900" lvl="0" indent="-342900">
              <a:spcAft>
                <a:spcPts val="0"/>
              </a:spcAft>
              <a:buFont typeface="Symbol" panose="05050102010706020507" pitchFamily="18" charset="2"/>
              <a:buChar char=""/>
              <a:tabLst>
                <a:tab pos="540385" algn="l"/>
              </a:tabLst>
            </a:pPr>
            <a:r>
              <a:rPr lang="en-AU" sz="2400" dirty="0">
                <a:latin typeface="Verdana" panose="020B0604030504040204" pitchFamily="34" charset="0"/>
                <a:ea typeface="Times New Roman" panose="02020603050405020304" pitchFamily="18" charset="0"/>
                <a:cs typeface="Times New Roman" panose="02020603050405020304" pitchFamily="18" charset="0"/>
              </a:rPr>
              <a:t>Identify the preferred media for communicating or consulting with them about the change [</a:t>
            </a:r>
            <a:r>
              <a:rPr lang="en-AU" sz="2400" dirty="0" err="1">
                <a:latin typeface="Verdana" panose="020B0604030504040204" pitchFamily="34" charset="0"/>
                <a:ea typeface="Times New Roman" panose="02020603050405020304" pitchFamily="18" charset="0"/>
                <a:cs typeface="Times New Roman" panose="02020603050405020304" pitchFamily="18" charset="0"/>
              </a:rPr>
              <a:t>eg</a:t>
            </a:r>
            <a:r>
              <a:rPr lang="en-AU" sz="2400" dirty="0">
                <a:latin typeface="Verdana" panose="020B0604030504040204" pitchFamily="34" charset="0"/>
                <a:ea typeface="Times New Roman" panose="02020603050405020304" pitchFamily="18" charset="0"/>
                <a:cs typeface="Times New Roman" panose="02020603050405020304" pitchFamily="18" charset="0"/>
              </a:rPr>
              <a:t> sessions involving dialogue about the changes, newsletters, briefings from project team members, frequently asked questions]. </a:t>
            </a:r>
            <a:endParaRPr lang="en-AU" sz="24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57706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7653" y="-108700"/>
            <a:ext cx="10721008" cy="7325082"/>
          </a:xfrm>
          <a:prstGeom prst="rect">
            <a:avLst/>
          </a:prstGeom>
        </p:spPr>
        <p:txBody>
          <a:bodyPr wrap="square">
            <a:spAutoFit/>
          </a:bodyPr>
          <a:lstStyle/>
          <a:p>
            <a:pPr>
              <a:spcAft>
                <a:spcPts val="0"/>
              </a:spcAft>
            </a:pPr>
            <a:r>
              <a:rPr lang="en-AU" sz="2400" b="1" dirty="0">
                <a:solidFill>
                  <a:srgbClr val="FF0000"/>
                </a:solidFill>
                <a:latin typeface="Verdana" panose="020B0604030504040204" pitchFamily="34" charset="0"/>
                <a:ea typeface="Times New Roman" panose="02020603050405020304" pitchFamily="18" charset="0"/>
                <a:cs typeface="Times New Roman" panose="02020603050405020304" pitchFamily="18" charset="0"/>
              </a:rPr>
              <a:t>Assessment of Readiness to Change</a:t>
            </a:r>
            <a:endParaRPr lang="en-AU" sz="2400" dirty="0">
              <a:solidFill>
                <a:srgbClr val="FF0000"/>
              </a:solidFill>
              <a:latin typeface="Verdana" panose="020B0604030504040204" pitchFamily="34" charset="0"/>
              <a:ea typeface="Times New Roman" panose="02020603050405020304" pitchFamily="18" charset="0"/>
              <a:cs typeface="Times New Roman" panose="02020603050405020304" pitchFamily="18" charset="0"/>
            </a:endParaRPr>
          </a:p>
          <a:p>
            <a:pPr>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Comment on the status of the change so far [</a:t>
            </a:r>
            <a:r>
              <a:rPr lang="en-AU" sz="2400" dirty="0" err="1">
                <a:latin typeface="Verdana" panose="020B0604030504040204" pitchFamily="34" charset="0"/>
                <a:ea typeface="Times New Roman" panose="02020603050405020304" pitchFamily="18" charset="0"/>
                <a:cs typeface="Times New Roman" panose="02020603050405020304" pitchFamily="18" charset="0"/>
              </a:rPr>
              <a:t>eg</a:t>
            </a:r>
            <a:r>
              <a:rPr lang="en-AU" sz="2400" dirty="0">
                <a:latin typeface="Verdana" panose="020B0604030504040204" pitchFamily="34" charset="0"/>
                <a:ea typeface="Times New Roman" panose="02020603050405020304" pitchFamily="18" charset="0"/>
                <a:cs typeface="Times New Roman" panose="02020603050405020304" pitchFamily="18" charset="0"/>
              </a:rPr>
              <a:t> is there a high level strategy in place that stakeholders are already aware of and committed to that provides a framework for the change]. </a:t>
            </a:r>
          </a:p>
          <a:p>
            <a:pPr>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What elements might support the change [</a:t>
            </a:r>
            <a:r>
              <a:rPr lang="en-AU" sz="2400" dirty="0" err="1">
                <a:latin typeface="Verdana" panose="020B0604030504040204" pitchFamily="34" charset="0"/>
                <a:ea typeface="Times New Roman" panose="02020603050405020304" pitchFamily="18" charset="0"/>
                <a:cs typeface="Times New Roman" panose="02020603050405020304" pitchFamily="18" charset="0"/>
              </a:rPr>
              <a:t>eg</a:t>
            </a:r>
            <a:r>
              <a:rPr lang="en-AU" sz="2400" dirty="0">
                <a:latin typeface="Verdana" panose="020B0604030504040204" pitchFamily="34" charset="0"/>
                <a:ea typeface="Times New Roman" panose="02020603050405020304" pitchFamily="18" charset="0"/>
                <a:cs typeface="Times New Roman" panose="02020603050405020304" pitchFamily="18" charset="0"/>
              </a:rPr>
              <a:t> dissatisfaction with current processes; a workplace culture that supports change and innovation]. </a:t>
            </a:r>
          </a:p>
          <a:p>
            <a:pPr>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Is there strong senior support for the change?</a:t>
            </a:r>
          </a:p>
          <a:p>
            <a:pPr>
              <a:spcBef>
                <a:spcPts val="600"/>
              </a:spcBef>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 </a:t>
            </a:r>
          </a:p>
          <a:p>
            <a:pPr>
              <a:spcAft>
                <a:spcPts val="0"/>
              </a:spcAft>
            </a:pPr>
            <a:r>
              <a:rPr lang="en-AU" sz="2400" b="1" dirty="0">
                <a:solidFill>
                  <a:srgbClr val="FF0000"/>
                </a:solidFill>
                <a:latin typeface="Verdana" panose="020B0604030504040204" pitchFamily="34" charset="0"/>
                <a:ea typeface="Times New Roman" panose="02020603050405020304" pitchFamily="18" charset="0"/>
                <a:cs typeface="Times New Roman" panose="02020603050405020304" pitchFamily="18" charset="0"/>
              </a:rPr>
              <a:t>Key Change Messages</a:t>
            </a:r>
            <a:endParaRPr lang="en-AU" sz="2400" dirty="0">
              <a:solidFill>
                <a:srgbClr val="FF0000"/>
              </a:solidFill>
              <a:latin typeface="Verdana" panose="020B0604030504040204" pitchFamily="34" charset="0"/>
              <a:ea typeface="Times New Roman" panose="02020603050405020304" pitchFamily="18" charset="0"/>
              <a:cs typeface="Times New Roman" panose="02020603050405020304" pitchFamily="18" charset="0"/>
            </a:endParaRPr>
          </a:p>
          <a:p>
            <a:pPr>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Identify about 6 key messages to convey about the change process, being upfront about gains and losses. Consider: </a:t>
            </a:r>
          </a:p>
          <a:p>
            <a:pPr marL="342900" lvl="0" indent="-342900">
              <a:spcAft>
                <a:spcPts val="0"/>
              </a:spcAft>
              <a:buFont typeface="Symbol" panose="05050102010706020507" pitchFamily="18" charset="2"/>
              <a:buChar char=""/>
              <a:tabLst>
                <a:tab pos="540385" algn="l"/>
              </a:tabLst>
            </a:pPr>
            <a:r>
              <a:rPr lang="en-AU" sz="2400" dirty="0">
                <a:latin typeface="Verdana" panose="020B0604030504040204" pitchFamily="34" charset="0"/>
                <a:ea typeface="Times New Roman" panose="02020603050405020304" pitchFamily="18" charset="0"/>
                <a:cs typeface="Times New Roman" panose="02020603050405020304" pitchFamily="18" charset="0"/>
              </a:rPr>
              <a:t>What will be gained/lost for the key stakeholder groups in the change process; </a:t>
            </a:r>
          </a:p>
          <a:p>
            <a:pPr marL="342900" lvl="0" indent="-342900">
              <a:spcAft>
                <a:spcPts val="0"/>
              </a:spcAft>
              <a:buFont typeface="Symbol" panose="05050102010706020507" pitchFamily="18" charset="2"/>
              <a:buChar char=""/>
              <a:tabLst>
                <a:tab pos="540385" algn="l"/>
              </a:tabLst>
            </a:pPr>
            <a:r>
              <a:rPr lang="en-AU" sz="2400" dirty="0">
                <a:latin typeface="Verdana" panose="020B0604030504040204" pitchFamily="34" charset="0"/>
                <a:ea typeface="Times New Roman" panose="02020603050405020304" pitchFamily="18" charset="0"/>
                <a:cs typeface="Times New Roman" panose="02020603050405020304" pitchFamily="18" charset="0"/>
              </a:rPr>
              <a:t>The messages from the stakeholder perspective;</a:t>
            </a:r>
          </a:p>
          <a:p>
            <a:pPr marL="342900" lvl="0" indent="-342900">
              <a:spcAft>
                <a:spcPts val="0"/>
              </a:spcAft>
              <a:buFont typeface="Symbol" panose="05050102010706020507" pitchFamily="18" charset="2"/>
              <a:buChar char=""/>
              <a:tabLst>
                <a:tab pos="540385" algn="l"/>
              </a:tabLst>
            </a:pPr>
            <a:r>
              <a:rPr lang="en-AU" sz="2400" dirty="0">
                <a:latin typeface="Verdana" panose="020B0604030504040204" pitchFamily="34" charset="0"/>
                <a:ea typeface="Times New Roman" panose="02020603050405020304" pitchFamily="18" charset="0"/>
                <a:cs typeface="Times New Roman" panose="02020603050405020304" pitchFamily="18" charset="0"/>
              </a:rPr>
              <a:t>What will be their main concerns; and</a:t>
            </a:r>
          </a:p>
          <a:p>
            <a:pPr marL="342900" lvl="0" indent="-342900">
              <a:spcAft>
                <a:spcPts val="0"/>
              </a:spcAft>
              <a:buFont typeface="Symbol" panose="05050102010706020507" pitchFamily="18" charset="2"/>
              <a:buChar char=""/>
              <a:tabLst>
                <a:tab pos="540385" algn="l"/>
              </a:tabLst>
            </a:pPr>
            <a:r>
              <a:rPr lang="en-AU" sz="2400" dirty="0">
                <a:latin typeface="Verdana" panose="020B0604030504040204" pitchFamily="34" charset="0"/>
                <a:ea typeface="Times New Roman" panose="02020603050405020304" pitchFamily="18" charset="0"/>
                <a:cs typeface="Times New Roman" panose="02020603050405020304" pitchFamily="18" charset="0"/>
              </a:rPr>
              <a:t>Presenting changes in a positive light even whilst acknowledging loss.</a:t>
            </a:r>
          </a:p>
          <a:p>
            <a:pPr>
              <a:spcBef>
                <a:spcPts val="600"/>
              </a:spcBef>
              <a:spcAft>
                <a:spcPts val="0"/>
              </a:spcAft>
            </a:pPr>
            <a:r>
              <a:rPr lang="en-AU" sz="2800" dirty="0">
                <a:latin typeface="Verdana" panose="020B0604030504040204" pitchFamily="34" charset="0"/>
                <a:ea typeface="Times New Roman" panose="02020603050405020304" pitchFamily="18" charset="0"/>
                <a:cs typeface="Times New Roman" panose="02020603050405020304" pitchFamily="18" charset="0"/>
              </a:rPr>
              <a:t> </a:t>
            </a:r>
            <a:endParaRPr lang="en-AU" sz="28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37733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0904" y="0"/>
            <a:ext cx="11065566" cy="7263527"/>
          </a:xfrm>
          <a:prstGeom prst="rect">
            <a:avLst/>
          </a:prstGeom>
        </p:spPr>
        <p:txBody>
          <a:bodyPr wrap="square">
            <a:spAutoFit/>
          </a:bodyPr>
          <a:lstStyle/>
          <a:p>
            <a:pPr>
              <a:spcAft>
                <a:spcPts val="0"/>
              </a:spcAft>
            </a:pPr>
            <a:r>
              <a:rPr lang="en-AU" sz="2400" b="1" dirty="0">
                <a:solidFill>
                  <a:srgbClr val="FF0000"/>
                </a:solidFill>
                <a:latin typeface="Verdana" panose="020B0604030504040204" pitchFamily="34" charset="0"/>
                <a:ea typeface="Times New Roman" panose="02020603050405020304" pitchFamily="18" charset="0"/>
                <a:cs typeface="Times New Roman" panose="02020603050405020304" pitchFamily="18" charset="0"/>
              </a:rPr>
              <a:t>Assessment of Readiness to Change</a:t>
            </a:r>
            <a:endParaRPr lang="en-AU" sz="2400" dirty="0">
              <a:solidFill>
                <a:srgbClr val="FF0000"/>
              </a:solidFill>
              <a:latin typeface="Verdana" panose="020B0604030504040204" pitchFamily="34" charset="0"/>
              <a:ea typeface="Times New Roman" panose="02020603050405020304" pitchFamily="18" charset="0"/>
              <a:cs typeface="Times New Roman" panose="02020603050405020304" pitchFamily="18" charset="0"/>
            </a:endParaRPr>
          </a:p>
          <a:p>
            <a:pPr>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Comment on the status of the change so far [</a:t>
            </a:r>
            <a:r>
              <a:rPr lang="en-AU" sz="2400" dirty="0" err="1">
                <a:latin typeface="Verdana" panose="020B0604030504040204" pitchFamily="34" charset="0"/>
                <a:ea typeface="Times New Roman" panose="02020603050405020304" pitchFamily="18" charset="0"/>
                <a:cs typeface="Times New Roman" panose="02020603050405020304" pitchFamily="18" charset="0"/>
              </a:rPr>
              <a:t>eg</a:t>
            </a:r>
            <a:r>
              <a:rPr lang="en-AU" sz="2400" dirty="0">
                <a:latin typeface="Verdana" panose="020B0604030504040204" pitchFamily="34" charset="0"/>
                <a:ea typeface="Times New Roman" panose="02020603050405020304" pitchFamily="18" charset="0"/>
                <a:cs typeface="Times New Roman" panose="02020603050405020304" pitchFamily="18" charset="0"/>
              </a:rPr>
              <a:t> is there a high level strategy in place that stakeholders are already aware of and committed to that provides a framework for the change]. </a:t>
            </a:r>
          </a:p>
          <a:p>
            <a:pPr>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What elements might support the change [</a:t>
            </a:r>
            <a:r>
              <a:rPr lang="en-AU" sz="2400" dirty="0" err="1">
                <a:latin typeface="Verdana" panose="020B0604030504040204" pitchFamily="34" charset="0"/>
                <a:ea typeface="Times New Roman" panose="02020603050405020304" pitchFamily="18" charset="0"/>
                <a:cs typeface="Times New Roman" panose="02020603050405020304" pitchFamily="18" charset="0"/>
              </a:rPr>
              <a:t>eg</a:t>
            </a:r>
            <a:r>
              <a:rPr lang="en-AU" sz="2400" dirty="0">
                <a:latin typeface="Verdana" panose="020B0604030504040204" pitchFamily="34" charset="0"/>
                <a:ea typeface="Times New Roman" panose="02020603050405020304" pitchFamily="18" charset="0"/>
                <a:cs typeface="Times New Roman" panose="02020603050405020304" pitchFamily="18" charset="0"/>
              </a:rPr>
              <a:t> dissatisfaction with current processes; a workplace culture that supports change and innovation]. </a:t>
            </a:r>
          </a:p>
          <a:p>
            <a:pPr>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Is there strong senior support for the change?</a:t>
            </a:r>
          </a:p>
          <a:p>
            <a:pPr>
              <a:spcBef>
                <a:spcPts val="600"/>
              </a:spcBef>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 </a:t>
            </a:r>
          </a:p>
          <a:p>
            <a:pPr>
              <a:spcAft>
                <a:spcPts val="0"/>
              </a:spcAft>
            </a:pPr>
            <a:r>
              <a:rPr lang="en-AU" sz="2400" b="1" dirty="0">
                <a:solidFill>
                  <a:srgbClr val="FF0000"/>
                </a:solidFill>
                <a:latin typeface="Verdana" panose="020B0604030504040204" pitchFamily="34" charset="0"/>
                <a:ea typeface="Times New Roman" panose="02020603050405020304" pitchFamily="18" charset="0"/>
                <a:cs typeface="Times New Roman" panose="02020603050405020304" pitchFamily="18" charset="0"/>
              </a:rPr>
              <a:t>Key Change Messages</a:t>
            </a:r>
            <a:endParaRPr lang="en-AU" sz="2400" dirty="0">
              <a:solidFill>
                <a:srgbClr val="FF0000"/>
              </a:solidFill>
              <a:latin typeface="Verdana" panose="020B0604030504040204" pitchFamily="34" charset="0"/>
              <a:ea typeface="Times New Roman" panose="02020603050405020304" pitchFamily="18" charset="0"/>
              <a:cs typeface="Times New Roman" panose="02020603050405020304" pitchFamily="18" charset="0"/>
            </a:endParaRPr>
          </a:p>
          <a:p>
            <a:pPr>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Identify about 6 key messages to convey about the change process, being upfront about gains and losses. Consider: </a:t>
            </a:r>
          </a:p>
          <a:p>
            <a:pPr marL="342900" lvl="0" indent="-342900">
              <a:spcAft>
                <a:spcPts val="0"/>
              </a:spcAft>
              <a:buFont typeface="Symbol" panose="05050102010706020507" pitchFamily="18" charset="2"/>
              <a:buChar char=""/>
              <a:tabLst>
                <a:tab pos="540385" algn="l"/>
              </a:tabLst>
            </a:pPr>
            <a:r>
              <a:rPr lang="en-AU" sz="2400" dirty="0">
                <a:latin typeface="Verdana" panose="020B0604030504040204" pitchFamily="34" charset="0"/>
                <a:ea typeface="Times New Roman" panose="02020603050405020304" pitchFamily="18" charset="0"/>
                <a:cs typeface="Times New Roman" panose="02020603050405020304" pitchFamily="18" charset="0"/>
              </a:rPr>
              <a:t>What will be gained/lost for the key stakeholder groups in the change process; </a:t>
            </a:r>
          </a:p>
          <a:p>
            <a:pPr marL="342900" lvl="0" indent="-342900">
              <a:spcAft>
                <a:spcPts val="0"/>
              </a:spcAft>
              <a:buFont typeface="Symbol" panose="05050102010706020507" pitchFamily="18" charset="2"/>
              <a:buChar char=""/>
              <a:tabLst>
                <a:tab pos="540385" algn="l"/>
              </a:tabLst>
            </a:pPr>
            <a:r>
              <a:rPr lang="en-AU" sz="2400" dirty="0">
                <a:latin typeface="Verdana" panose="020B0604030504040204" pitchFamily="34" charset="0"/>
                <a:ea typeface="Times New Roman" panose="02020603050405020304" pitchFamily="18" charset="0"/>
                <a:cs typeface="Times New Roman" panose="02020603050405020304" pitchFamily="18" charset="0"/>
              </a:rPr>
              <a:t>The messages from the stakeholder perspective;</a:t>
            </a:r>
          </a:p>
          <a:p>
            <a:pPr marL="342900" lvl="0" indent="-342900">
              <a:spcAft>
                <a:spcPts val="0"/>
              </a:spcAft>
              <a:buFont typeface="Symbol" panose="05050102010706020507" pitchFamily="18" charset="2"/>
              <a:buChar char=""/>
              <a:tabLst>
                <a:tab pos="540385" algn="l"/>
              </a:tabLst>
            </a:pPr>
            <a:r>
              <a:rPr lang="en-AU" sz="2400" dirty="0">
                <a:latin typeface="Verdana" panose="020B0604030504040204" pitchFamily="34" charset="0"/>
                <a:ea typeface="Times New Roman" panose="02020603050405020304" pitchFamily="18" charset="0"/>
                <a:cs typeface="Times New Roman" panose="02020603050405020304" pitchFamily="18" charset="0"/>
              </a:rPr>
              <a:t>What will be their main concerns; and</a:t>
            </a:r>
          </a:p>
          <a:p>
            <a:pPr marL="342900" lvl="0" indent="-342900">
              <a:spcAft>
                <a:spcPts val="0"/>
              </a:spcAft>
              <a:buFont typeface="Symbol" panose="05050102010706020507" pitchFamily="18" charset="2"/>
              <a:buChar char=""/>
              <a:tabLst>
                <a:tab pos="540385" algn="l"/>
              </a:tabLst>
            </a:pPr>
            <a:r>
              <a:rPr lang="en-AU" sz="2400" dirty="0">
                <a:latin typeface="Verdana" panose="020B0604030504040204" pitchFamily="34" charset="0"/>
                <a:ea typeface="Times New Roman" panose="02020603050405020304" pitchFamily="18" charset="0"/>
                <a:cs typeface="Times New Roman" panose="02020603050405020304" pitchFamily="18" charset="0"/>
              </a:rPr>
              <a:t>Presenting changes in a positive light even whilst acknowledging loss.</a:t>
            </a:r>
          </a:p>
          <a:p>
            <a:pPr>
              <a:spcBef>
                <a:spcPts val="600"/>
              </a:spcBef>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 </a:t>
            </a:r>
            <a:endParaRPr lang="en-AU" sz="24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88434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0660" y="232274"/>
            <a:ext cx="11211340" cy="1569660"/>
          </a:xfrm>
          <a:prstGeom prst="rect">
            <a:avLst/>
          </a:prstGeom>
        </p:spPr>
        <p:txBody>
          <a:bodyPr wrap="square">
            <a:spAutoFit/>
          </a:bodyPr>
          <a:lstStyle/>
          <a:p>
            <a:pPr>
              <a:spcAft>
                <a:spcPts val="0"/>
              </a:spcAft>
            </a:pPr>
            <a:r>
              <a:rPr lang="en-AU" sz="2400" b="1" dirty="0">
                <a:solidFill>
                  <a:srgbClr val="FF0000"/>
                </a:solidFill>
                <a:latin typeface="Verdana" panose="020B0604030504040204" pitchFamily="34" charset="0"/>
                <a:ea typeface="Times New Roman" panose="02020603050405020304" pitchFamily="18" charset="0"/>
                <a:cs typeface="Times New Roman" panose="02020603050405020304" pitchFamily="18" charset="0"/>
              </a:rPr>
              <a:t>Develop Change Plan</a:t>
            </a:r>
            <a:endParaRPr lang="en-AU" sz="2400" dirty="0">
              <a:solidFill>
                <a:srgbClr val="FF0000"/>
              </a:solidFill>
              <a:latin typeface="Verdana" panose="020B0604030504040204" pitchFamily="34" charset="0"/>
              <a:ea typeface="Times New Roman" panose="02020603050405020304" pitchFamily="18" charset="0"/>
              <a:cs typeface="Times New Roman" panose="02020603050405020304" pitchFamily="18" charset="0"/>
            </a:endParaRPr>
          </a:p>
          <a:p>
            <a:r>
              <a:rPr lang="en-AU" sz="2400" dirty="0">
                <a:latin typeface="Verdana" panose="020B0604030504040204" pitchFamily="34" charset="0"/>
                <a:ea typeface="Times New Roman" panose="02020603050405020304" pitchFamily="18" charset="0"/>
                <a:cs typeface="Times New Roman" panose="02020603050405020304" pitchFamily="18" charset="0"/>
              </a:rPr>
              <a:t>Develop a change plan including performance measures [how will you know the change plan is effective?]. Ensure the plan is adequately resourced. </a:t>
            </a:r>
            <a:endParaRPr lang="en-AU" sz="2400" dirty="0"/>
          </a:p>
        </p:txBody>
      </p:sp>
      <p:graphicFrame>
        <p:nvGraphicFramePr>
          <p:cNvPr id="3" name="Table 2"/>
          <p:cNvGraphicFramePr>
            <a:graphicFrameLocks noGrp="1"/>
          </p:cNvGraphicFramePr>
          <p:nvPr>
            <p:extLst>
              <p:ext uri="{D42A27DB-BD31-4B8C-83A1-F6EECF244321}">
                <p14:modId xmlns:p14="http://schemas.microsoft.com/office/powerpoint/2010/main" val="726407164"/>
              </p:ext>
            </p:extLst>
          </p:nvPr>
        </p:nvGraphicFramePr>
        <p:xfrm>
          <a:off x="980660" y="2071388"/>
          <a:ext cx="8128000" cy="138176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92973415"/>
                    </a:ext>
                  </a:extLst>
                </a:gridCol>
                <a:gridCol w="2032000">
                  <a:extLst>
                    <a:ext uri="{9D8B030D-6E8A-4147-A177-3AD203B41FA5}">
                      <a16:colId xmlns:a16="http://schemas.microsoft.com/office/drawing/2014/main" val="250517340"/>
                    </a:ext>
                  </a:extLst>
                </a:gridCol>
                <a:gridCol w="2032000">
                  <a:extLst>
                    <a:ext uri="{9D8B030D-6E8A-4147-A177-3AD203B41FA5}">
                      <a16:colId xmlns:a16="http://schemas.microsoft.com/office/drawing/2014/main" val="3598301525"/>
                    </a:ext>
                  </a:extLst>
                </a:gridCol>
                <a:gridCol w="2032000">
                  <a:extLst>
                    <a:ext uri="{9D8B030D-6E8A-4147-A177-3AD203B41FA5}">
                      <a16:colId xmlns:a16="http://schemas.microsoft.com/office/drawing/2014/main" val="3789967239"/>
                    </a:ext>
                  </a:extLst>
                </a:gridCol>
              </a:tblGrid>
              <a:tr h="370840">
                <a:tc>
                  <a:txBody>
                    <a:bodyPr/>
                    <a:lstStyle/>
                    <a:p>
                      <a:r>
                        <a:rPr lang="en-AU" sz="1800" b="1" kern="1200" dirty="0">
                          <a:solidFill>
                            <a:schemeClr val="lt1"/>
                          </a:solidFill>
                          <a:effectLst/>
                          <a:latin typeface="+mn-lt"/>
                          <a:ea typeface="+mn-ea"/>
                          <a:cs typeface="+mn-cs"/>
                        </a:rPr>
                        <a:t>Actions</a:t>
                      </a:r>
                      <a:endParaRPr lang="en-AU" dirty="0"/>
                    </a:p>
                  </a:txBody>
                  <a:tcPr/>
                </a:tc>
                <a:tc>
                  <a:txBody>
                    <a:bodyPr/>
                    <a:lstStyle/>
                    <a:p>
                      <a:r>
                        <a:rPr lang="en-AU" sz="1800" b="1" kern="1200" dirty="0">
                          <a:solidFill>
                            <a:schemeClr val="lt1"/>
                          </a:solidFill>
                          <a:effectLst/>
                          <a:latin typeface="+mn-lt"/>
                          <a:ea typeface="+mn-ea"/>
                          <a:cs typeface="+mn-cs"/>
                        </a:rPr>
                        <a:t>Who</a:t>
                      </a:r>
                      <a:endParaRPr lang="en-AU" dirty="0"/>
                    </a:p>
                  </a:txBody>
                  <a:tcPr/>
                </a:tc>
                <a:tc>
                  <a:txBody>
                    <a:bodyPr/>
                    <a:lstStyle/>
                    <a:p>
                      <a:r>
                        <a:rPr lang="en-AU" sz="1800" b="1" kern="1200" dirty="0">
                          <a:solidFill>
                            <a:schemeClr val="lt1"/>
                          </a:solidFill>
                          <a:effectLst/>
                          <a:latin typeface="+mn-lt"/>
                          <a:ea typeface="+mn-ea"/>
                          <a:cs typeface="+mn-cs"/>
                        </a:rPr>
                        <a:t>When</a:t>
                      </a:r>
                      <a:endParaRPr lang="en-AU" dirty="0"/>
                    </a:p>
                  </a:txBody>
                  <a:tcPr/>
                </a:tc>
                <a:tc>
                  <a:txBody>
                    <a:bodyPr/>
                    <a:lstStyle/>
                    <a:p>
                      <a:r>
                        <a:rPr lang="en-AU" sz="1800" b="1" kern="1200" dirty="0">
                          <a:solidFill>
                            <a:schemeClr val="lt1"/>
                          </a:solidFill>
                          <a:effectLst/>
                          <a:latin typeface="+mn-lt"/>
                          <a:ea typeface="+mn-ea"/>
                          <a:cs typeface="+mn-cs"/>
                        </a:rPr>
                        <a:t>Performance Measures</a:t>
                      </a:r>
                      <a:endParaRPr lang="en-AU" dirty="0"/>
                    </a:p>
                  </a:txBody>
                  <a:tcPr/>
                </a:tc>
                <a:extLst>
                  <a:ext uri="{0D108BD9-81ED-4DB2-BD59-A6C34878D82A}">
                    <a16:rowId xmlns:a16="http://schemas.microsoft.com/office/drawing/2014/main" val="2129283754"/>
                  </a:ext>
                </a:extLst>
              </a:tr>
              <a:tr h="370840">
                <a:tc>
                  <a:txBody>
                    <a:bodyPr/>
                    <a:lstStyle/>
                    <a:p>
                      <a:endParaRPr lang="en-AU" dirty="0"/>
                    </a:p>
                  </a:txBody>
                  <a:tcPr/>
                </a:tc>
                <a:tc>
                  <a:txBody>
                    <a:bodyPr/>
                    <a:lstStyle/>
                    <a:p>
                      <a:endParaRPr lang="en-AU" dirty="0"/>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3267674655"/>
                  </a:ext>
                </a:extLst>
              </a:tr>
              <a:tr h="370840">
                <a:tc>
                  <a:txBody>
                    <a:bodyPr/>
                    <a:lstStyle/>
                    <a:p>
                      <a:endParaRPr lang="en-AU"/>
                    </a:p>
                  </a:txBody>
                  <a:tcPr/>
                </a:tc>
                <a:tc>
                  <a:txBody>
                    <a:bodyPr/>
                    <a:lstStyle/>
                    <a:p>
                      <a:endParaRPr lang="en-AU" dirty="0"/>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3629009305"/>
                  </a:ext>
                </a:extLst>
              </a:tr>
            </a:tbl>
          </a:graphicData>
        </a:graphic>
      </p:graphicFrame>
      <p:sp>
        <p:nvSpPr>
          <p:cNvPr id="4" name="Rectangle 3"/>
          <p:cNvSpPr/>
          <p:nvPr/>
        </p:nvSpPr>
        <p:spPr>
          <a:xfrm>
            <a:off x="980659" y="3134501"/>
            <a:ext cx="10959549" cy="1938992"/>
          </a:xfrm>
          <a:prstGeom prst="rect">
            <a:avLst/>
          </a:prstGeom>
        </p:spPr>
        <p:txBody>
          <a:bodyPr wrap="square">
            <a:spAutoFit/>
          </a:bodyPr>
          <a:lstStyle/>
          <a:p>
            <a:pPr>
              <a:spcAft>
                <a:spcPts val="0"/>
              </a:spcAft>
            </a:pPr>
            <a:r>
              <a:rPr lang="en-AU" sz="2400" b="1" dirty="0">
                <a:solidFill>
                  <a:srgbClr val="FF0000"/>
                </a:solidFill>
                <a:latin typeface="Verdana" panose="020B0604030504040204" pitchFamily="34" charset="0"/>
                <a:ea typeface="Times New Roman" panose="02020603050405020304" pitchFamily="18" charset="0"/>
                <a:cs typeface="Times New Roman" panose="02020603050405020304" pitchFamily="18" charset="0"/>
              </a:rPr>
              <a:t>Consolidation</a:t>
            </a:r>
            <a:endParaRPr lang="en-AU" sz="2400" dirty="0">
              <a:solidFill>
                <a:srgbClr val="FF0000"/>
              </a:solidFill>
              <a:latin typeface="Verdana" panose="020B0604030504040204" pitchFamily="34" charset="0"/>
              <a:ea typeface="Times New Roman" panose="02020603050405020304" pitchFamily="18" charset="0"/>
              <a:cs typeface="Times New Roman" panose="02020603050405020304" pitchFamily="18" charset="0"/>
            </a:endParaRPr>
          </a:p>
          <a:p>
            <a:pPr>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Ensure policies, procedures and performance measures reinforce the changes.</a:t>
            </a:r>
          </a:p>
          <a:p>
            <a:pPr>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Remove organisational barriers to the change.</a:t>
            </a:r>
          </a:p>
          <a:p>
            <a:pPr>
              <a:spcAft>
                <a:spcPts val="0"/>
              </a:spcAft>
            </a:pPr>
            <a:r>
              <a:rPr lang="en-AU" sz="2400" dirty="0">
                <a:latin typeface="Verdana" panose="020B0604030504040204" pitchFamily="34" charset="0"/>
                <a:ea typeface="Times New Roman" panose="02020603050405020304" pitchFamily="18" charset="0"/>
                <a:cs typeface="Times New Roman" panose="02020603050405020304" pitchFamily="18" charset="0"/>
              </a:rPr>
              <a:t>Reinforce how changes have provided benefits.</a:t>
            </a:r>
            <a:endParaRPr lang="en-AU" sz="24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78951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6922" y="381938"/>
            <a:ext cx="11012556" cy="6432530"/>
          </a:xfrm>
          <a:prstGeom prst="rect">
            <a:avLst/>
          </a:prstGeom>
        </p:spPr>
        <p:txBody>
          <a:bodyPr wrap="square">
            <a:spAutoFit/>
          </a:bodyPr>
          <a:lstStyle/>
          <a:p>
            <a:pPr>
              <a:spcAft>
                <a:spcPts val="0"/>
              </a:spcAft>
            </a:pPr>
            <a:r>
              <a:rPr lang="en-AU" sz="2400" b="1" dirty="0">
                <a:solidFill>
                  <a:srgbClr val="FF0000"/>
                </a:solidFill>
                <a:latin typeface="Verdana" panose="020B0604030504040204" pitchFamily="34" charset="0"/>
                <a:ea typeface="Times New Roman" panose="02020603050405020304" pitchFamily="18" charset="0"/>
                <a:cs typeface="Times New Roman" panose="02020603050405020304" pitchFamily="18" charset="0"/>
              </a:rPr>
              <a:t>Evaluation</a:t>
            </a:r>
          </a:p>
          <a:p>
            <a:pPr>
              <a:spcAft>
                <a:spcPts val="0"/>
              </a:spcAft>
            </a:pPr>
            <a:endParaRPr lang="en-AU" sz="2400" dirty="0">
              <a:latin typeface="Verdana" panose="020B0604030504040204" pitchFamily="34" charset="0"/>
              <a:ea typeface="Times New Roman" panose="02020603050405020304" pitchFamily="18" charset="0"/>
              <a:cs typeface="Times New Roman" panose="02020603050405020304" pitchFamily="18" charset="0"/>
            </a:endParaRPr>
          </a:p>
          <a:p>
            <a:pPr>
              <a:spcAft>
                <a:spcPts val="0"/>
              </a:spcAft>
            </a:pPr>
            <a:r>
              <a:rPr lang="en-AU" sz="2800" dirty="0">
                <a:latin typeface="Verdana" panose="020B0604030504040204" pitchFamily="34" charset="0"/>
                <a:ea typeface="Times New Roman" panose="02020603050405020304" pitchFamily="18" charset="0"/>
                <a:cs typeface="Times New Roman" panose="02020603050405020304" pitchFamily="18" charset="0"/>
              </a:rPr>
              <a:t>How will the change be evaluated in relation to the achievement of the planned objectives?</a:t>
            </a:r>
          </a:p>
          <a:p>
            <a:pPr>
              <a:spcAft>
                <a:spcPts val="0"/>
              </a:spcAft>
            </a:pPr>
            <a:endParaRPr lang="en-AU" sz="2800" dirty="0">
              <a:latin typeface="Verdana" panose="020B0604030504040204" pitchFamily="34" charset="0"/>
              <a:ea typeface="Times New Roman" panose="02020603050405020304" pitchFamily="18" charset="0"/>
              <a:cs typeface="Times New Roman" panose="02020603050405020304" pitchFamily="18" charset="0"/>
            </a:endParaRPr>
          </a:p>
          <a:p>
            <a:pPr>
              <a:spcAft>
                <a:spcPts val="0"/>
              </a:spcAft>
            </a:pPr>
            <a:r>
              <a:rPr lang="en-AU" sz="2800" dirty="0">
                <a:latin typeface="Verdana" panose="020B0604030504040204" pitchFamily="34" charset="0"/>
                <a:ea typeface="Times New Roman" panose="02020603050405020304" pitchFamily="18" charset="0"/>
                <a:cs typeface="Times New Roman" panose="02020603050405020304" pitchFamily="18" charset="0"/>
              </a:rPr>
              <a:t>How will the change management processes be evaluated – consider summative as well as final evaluations, how can you assess your change management strategies as you implement them?</a:t>
            </a:r>
          </a:p>
          <a:p>
            <a:pPr>
              <a:spcAft>
                <a:spcPts val="0"/>
              </a:spcAft>
            </a:pPr>
            <a:endParaRPr lang="en-AU" sz="2800" dirty="0">
              <a:latin typeface="Verdana" panose="020B0604030504040204" pitchFamily="34" charset="0"/>
              <a:ea typeface="Times New Roman" panose="02020603050405020304" pitchFamily="18" charset="0"/>
              <a:cs typeface="Times New Roman" panose="02020603050405020304" pitchFamily="18" charset="0"/>
            </a:endParaRPr>
          </a:p>
          <a:p>
            <a:pPr>
              <a:spcAft>
                <a:spcPts val="0"/>
              </a:spcAft>
            </a:pPr>
            <a:r>
              <a:rPr lang="en-AU" sz="2800" dirty="0">
                <a:latin typeface="Verdana" panose="020B0604030504040204" pitchFamily="34" charset="0"/>
                <a:ea typeface="Times New Roman" panose="02020603050405020304" pitchFamily="18" charset="0"/>
                <a:cs typeface="Times New Roman" panose="02020603050405020304" pitchFamily="18" charset="0"/>
              </a:rPr>
              <a:t>How will the evaluation outcomes be circulated and promoted to stakeholders?</a:t>
            </a:r>
          </a:p>
          <a:p>
            <a:pPr>
              <a:spcAft>
                <a:spcPts val="0"/>
              </a:spcAft>
            </a:pPr>
            <a:endParaRPr lang="en-AU" sz="2800" dirty="0">
              <a:latin typeface="Verdana" panose="020B0604030504040204" pitchFamily="34" charset="0"/>
              <a:ea typeface="Times New Roman" panose="02020603050405020304" pitchFamily="18" charset="0"/>
              <a:cs typeface="Times New Roman" panose="02020603050405020304" pitchFamily="18" charset="0"/>
            </a:endParaRPr>
          </a:p>
          <a:p>
            <a:pPr>
              <a:spcAft>
                <a:spcPts val="0"/>
              </a:spcAft>
            </a:pPr>
            <a:r>
              <a:rPr lang="en-AU" sz="2800" dirty="0">
                <a:latin typeface="Verdana" panose="020B0604030504040204" pitchFamily="34" charset="0"/>
                <a:ea typeface="Times New Roman" panose="02020603050405020304" pitchFamily="18" charset="0"/>
                <a:cs typeface="Times New Roman" panose="02020603050405020304" pitchFamily="18" charset="0"/>
              </a:rPr>
              <a:t>How will evaluation outcomes be used in other organisational processes?</a:t>
            </a:r>
            <a:endParaRPr lang="en-AU" sz="28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82989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7652" y="257074"/>
            <a:ext cx="6096000" cy="2554545"/>
          </a:xfrm>
          <a:prstGeom prst="rect">
            <a:avLst/>
          </a:prstGeom>
        </p:spPr>
        <p:txBody>
          <a:bodyPr>
            <a:spAutoFit/>
          </a:bodyPr>
          <a:lstStyle/>
          <a:p>
            <a:endParaRPr lang="en-AU" sz="2000" dirty="0">
              <a:solidFill>
                <a:srgbClr val="000000"/>
              </a:solidFill>
              <a:latin typeface="Wingdings" panose="05000000000000000000" pitchFamily="2" charset="2"/>
            </a:endParaRPr>
          </a:p>
          <a:p>
            <a:r>
              <a:rPr lang="en-AU" sz="2800" b="1" dirty="0">
                <a:solidFill>
                  <a:srgbClr val="7030A0"/>
                </a:solidFill>
                <a:latin typeface="Wingdings" panose="05000000000000000000" pitchFamily="2" charset="2"/>
              </a:rPr>
              <a:t> </a:t>
            </a:r>
            <a:r>
              <a:rPr lang="en-AU" sz="2800" b="1" dirty="0">
                <a:solidFill>
                  <a:srgbClr val="7030A0"/>
                </a:solidFill>
                <a:latin typeface="Arial Narrow" panose="020B0606020202030204" pitchFamily="34" charset="0"/>
              </a:rPr>
              <a:t>Preparing for Change </a:t>
            </a:r>
          </a:p>
          <a:p>
            <a:r>
              <a:rPr lang="en-AU" sz="2800" b="1" dirty="0">
                <a:solidFill>
                  <a:srgbClr val="7030A0"/>
                </a:solidFill>
                <a:latin typeface="Wingdings" panose="05000000000000000000" pitchFamily="2" charset="2"/>
              </a:rPr>
              <a:t> </a:t>
            </a:r>
            <a:r>
              <a:rPr lang="en-AU" sz="2800" b="1" dirty="0">
                <a:solidFill>
                  <a:srgbClr val="7030A0"/>
                </a:solidFill>
                <a:latin typeface="Arial Narrow" panose="020B0606020202030204" pitchFamily="34" charset="0"/>
              </a:rPr>
              <a:t>Planning for Change </a:t>
            </a:r>
          </a:p>
          <a:p>
            <a:r>
              <a:rPr lang="en-AU" sz="2800" b="1" dirty="0">
                <a:solidFill>
                  <a:srgbClr val="7030A0"/>
                </a:solidFill>
                <a:latin typeface="Wingdings" panose="05000000000000000000" pitchFamily="2" charset="2"/>
              </a:rPr>
              <a:t> </a:t>
            </a:r>
            <a:r>
              <a:rPr lang="en-AU" sz="2800" b="1" dirty="0">
                <a:solidFill>
                  <a:srgbClr val="7030A0"/>
                </a:solidFill>
                <a:latin typeface="Arial Narrow" panose="020B0606020202030204" pitchFamily="34" charset="0"/>
              </a:rPr>
              <a:t>Managing Change Process </a:t>
            </a:r>
          </a:p>
          <a:p>
            <a:r>
              <a:rPr lang="en-AU" sz="2800" b="1" dirty="0">
                <a:solidFill>
                  <a:srgbClr val="7030A0"/>
                </a:solidFill>
                <a:latin typeface="Wingdings" panose="05000000000000000000" pitchFamily="2" charset="2"/>
              </a:rPr>
              <a:t> </a:t>
            </a:r>
            <a:r>
              <a:rPr lang="en-AU" sz="2800" b="1" dirty="0">
                <a:solidFill>
                  <a:srgbClr val="7030A0"/>
                </a:solidFill>
                <a:latin typeface="Arial Narrow" panose="020B0606020202030204" pitchFamily="34" charset="0"/>
              </a:rPr>
              <a:t>Implementation </a:t>
            </a:r>
          </a:p>
          <a:p>
            <a:r>
              <a:rPr lang="en-AU" sz="2800" b="1" dirty="0">
                <a:solidFill>
                  <a:srgbClr val="7030A0"/>
                </a:solidFill>
                <a:latin typeface="Wingdings" panose="05000000000000000000" pitchFamily="2" charset="2"/>
              </a:rPr>
              <a:t> </a:t>
            </a:r>
            <a:r>
              <a:rPr lang="en-AU" sz="2800" b="1" dirty="0">
                <a:solidFill>
                  <a:srgbClr val="7030A0"/>
                </a:solidFill>
                <a:latin typeface="Arial Narrow" panose="020B0606020202030204" pitchFamily="34" charset="0"/>
              </a:rPr>
              <a:t>Evaluation </a:t>
            </a:r>
          </a:p>
        </p:txBody>
      </p:sp>
    </p:spTree>
    <p:extLst>
      <p:ext uri="{BB962C8B-B14F-4D97-AF65-F5344CB8AC3E}">
        <p14:creationId xmlns:p14="http://schemas.microsoft.com/office/powerpoint/2010/main" val="463474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0904" y="129234"/>
            <a:ext cx="6096000" cy="1231106"/>
          </a:xfrm>
          <a:prstGeom prst="rect">
            <a:avLst/>
          </a:prstGeom>
        </p:spPr>
        <p:txBody>
          <a:bodyPr>
            <a:spAutoFit/>
          </a:bodyPr>
          <a:lstStyle/>
          <a:p>
            <a:endParaRPr lang="en-AU" sz="2800" dirty="0">
              <a:latin typeface="Arial Narrow" panose="020B0606020202030204" pitchFamily="34" charset="0"/>
            </a:endParaRPr>
          </a:p>
          <a:p>
            <a:r>
              <a:rPr lang="en-AU" sz="2800" b="1" dirty="0">
                <a:solidFill>
                  <a:srgbClr val="FF0000"/>
                </a:solidFill>
                <a:latin typeface="Arial Narrow" panose="020B0606020202030204" pitchFamily="34" charset="0"/>
              </a:rPr>
              <a:t>1. Preparing for Change </a:t>
            </a:r>
            <a:endParaRPr lang="en-AU" sz="2800" dirty="0">
              <a:solidFill>
                <a:srgbClr val="FF0000"/>
              </a:solidFill>
              <a:latin typeface="Arial Narrow" panose="020B0606020202030204" pitchFamily="34" charset="0"/>
            </a:endParaRPr>
          </a:p>
          <a:p>
            <a:r>
              <a:rPr lang="en-AU" dirty="0">
                <a:solidFill>
                  <a:srgbClr val="000000"/>
                </a:solidFill>
                <a:latin typeface="Arial Narrow" panose="020B0606020202030204" pitchFamily="34" charset="0"/>
              </a:rPr>
              <a:t>	</a:t>
            </a:r>
          </a:p>
        </p:txBody>
      </p:sp>
      <p:sp>
        <p:nvSpPr>
          <p:cNvPr id="3" name="Rectangle 2"/>
          <p:cNvSpPr/>
          <p:nvPr/>
        </p:nvSpPr>
        <p:spPr>
          <a:xfrm>
            <a:off x="715617" y="1164248"/>
            <a:ext cx="10986053" cy="5109091"/>
          </a:xfrm>
          <a:prstGeom prst="rect">
            <a:avLst/>
          </a:prstGeom>
        </p:spPr>
        <p:txBody>
          <a:bodyPr wrap="square">
            <a:spAutoFit/>
          </a:bodyPr>
          <a:lstStyle/>
          <a:p>
            <a:r>
              <a:rPr lang="en-AU" sz="2800" i="1" dirty="0">
                <a:solidFill>
                  <a:srgbClr val="002060"/>
                </a:solidFill>
                <a:latin typeface="Arial Narrow" panose="020B0606020202030204" pitchFamily="34" charset="0"/>
              </a:rPr>
              <a:t>Elements: </a:t>
            </a:r>
            <a:endParaRPr lang="en-AU" sz="2800" dirty="0">
              <a:solidFill>
                <a:srgbClr val="002060"/>
              </a:solidFill>
              <a:latin typeface="Arial Narrow" panose="020B0606020202030204" pitchFamily="34" charset="0"/>
            </a:endParaRPr>
          </a:p>
          <a:p>
            <a:r>
              <a:rPr lang="en-AU" sz="2800" dirty="0">
                <a:solidFill>
                  <a:srgbClr val="002060"/>
                </a:solidFill>
                <a:latin typeface="Wingdings" panose="05000000000000000000" pitchFamily="2" charset="2"/>
              </a:rPr>
              <a:t> </a:t>
            </a:r>
            <a:r>
              <a:rPr lang="en-AU" sz="2800" dirty="0">
                <a:solidFill>
                  <a:srgbClr val="002060"/>
                </a:solidFill>
                <a:latin typeface="Arial Narrow" panose="020B0606020202030204" pitchFamily="34" charset="0"/>
              </a:rPr>
              <a:t>Assess need for and type of change </a:t>
            </a:r>
          </a:p>
          <a:p>
            <a:r>
              <a:rPr lang="en-AU" sz="2800" dirty="0">
                <a:solidFill>
                  <a:srgbClr val="002060"/>
                </a:solidFill>
                <a:latin typeface="Wingdings" panose="05000000000000000000" pitchFamily="2" charset="2"/>
              </a:rPr>
              <a:t> </a:t>
            </a:r>
            <a:r>
              <a:rPr lang="en-AU" sz="2800" dirty="0">
                <a:solidFill>
                  <a:srgbClr val="002060"/>
                </a:solidFill>
                <a:latin typeface="Arial Narrow" panose="020B0606020202030204" pitchFamily="34" charset="0"/>
              </a:rPr>
              <a:t>Form a vision for future of work area </a:t>
            </a:r>
          </a:p>
          <a:p>
            <a:r>
              <a:rPr lang="en-AU" sz="2800" dirty="0">
                <a:solidFill>
                  <a:srgbClr val="002060"/>
                </a:solidFill>
                <a:latin typeface="Wingdings" panose="05000000000000000000" pitchFamily="2" charset="2"/>
              </a:rPr>
              <a:t> </a:t>
            </a:r>
            <a:r>
              <a:rPr lang="en-AU" sz="2800" dirty="0">
                <a:solidFill>
                  <a:srgbClr val="002060"/>
                </a:solidFill>
                <a:latin typeface="Arial Narrow" panose="020B0606020202030204" pitchFamily="34" charset="0"/>
              </a:rPr>
              <a:t>Explore scope of change required </a:t>
            </a:r>
          </a:p>
          <a:p>
            <a:r>
              <a:rPr lang="en-AU" sz="2800" dirty="0">
                <a:solidFill>
                  <a:srgbClr val="002060"/>
                </a:solidFill>
                <a:latin typeface="Wingdings" panose="05000000000000000000" pitchFamily="2" charset="2"/>
              </a:rPr>
              <a:t> </a:t>
            </a:r>
            <a:r>
              <a:rPr lang="en-AU" sz="2800" dirty="0">
                <a:solidFill>
                  <a:srgbClr val="002060"/>
                </a:solidFill>
                <a:latin typeface="Arial Narrow" panose="020B0606020202030204" pitchFamily="34" charset="0"/>
              </a:rPr>
              <a:t>Identify key groups whose commitment is needed </a:t>
            </a:r>
          </a:p>
          <a:p>
            <a:r>
              <a:rPr lang="en-AU" sz="2800" dirty="0">
                <a:solidFill>
                  <a:srgbClr val="002060"/>
                </a:solidFill>
                <a:latin typeface="Wingdings" panose="05000000000000000000" pitchFamily="2" charset="2"/>
              </a:rPr>
              <a:t> </a:t>
            </a:r>
            <a:r>
              <a:rPr lang="en-AU" sz="2800" dirty="0">
                <a:solidFill>
                  <a:srgbClr val="002060"/>
                </a:solidFill>
                <a:latin typeface="Arial Narrow" panose="020B0606020202030204" pitchFamily="34" charset="0"/>
              </a:rPr>
              <a:t>Undertake preliminary scoping discussions with the Human Resources Unit and relevant Senior Manager/s. </a:t>
            </a:r>
          </a:p>
          <a:p>
            <a:r>
              <a:rPr lang="en-AU" sz="2800" dirty="0">
                <a:solidFill>
                  <a:srgbClr val="002060"/>
                </a:solidFill>
                <a:latin typeface="Wingdings" panose="05000000000000000000" pitchFamily="2" charset="2"/>
              </a:rPr>
              <a:t> </a:t>
            </a:r>
            <a:r>
              <a:rPr lang="en-AU" sz="2800" dirty="0">
                <a:solidFill>
                  <a:srgbClr val="002060"/>
                </a:solidFill>
                <a:latin typeface="Arial Narrow" panose="020B0606020202030204" pitchFamily="34" charset="0"/>
              </a:rPr>
              <a:t>Clarify problem/opportunities </a:t>
            </a:r>
          </a:p>
          <a:p>
            <a:r>
              <a:rPr lang="en-AU" sz="2800" dirty="0">
                <a:solidFill>
                  <a:srgbClr val="002060"/>
                </a:solidFill>
                <a:latin typeface="Wingdings" panose="05000000000000000000" pitchFamily="2" charset="2"/>
              </a:rPr>
              <a:t> </a:t>
            </a:r>
            <a:r>
              <a:rPr lang="en-AU" sz="2800" dirty="0">
                <a:solidFill>
                  <a:srgbClr val="002060"/>
                </a:solidFill>
                <a:latin typeface="Arial Narrow" panose="020B0606020202030204" pitchFamily="34" charset="0"/>
              </a:rPr>
              <a:t>Investigate alternative solutions </a:t>
            </a:r>
          </a:p>
          <a:p>
            <a:r>
              <a:rPr lang="en-AU" sz="2800" dirty="0">
                <a:solidFill>
                  <a:srgbClr val="002060"/>
                </a:solidFill>
                <a:latin typeface="Wingdings" panose="05000000000000000000" pitchFamily="2" charset="2"/>
              </a:rPr>
              <a:t> </a:t>
            </a:r>
            <a:r>
              <a:rPr lang="en-AU" sz="2800" dirty="0">
                <a:solidFill>
                  <a:srgbClr val="002060"/>
                </a:solidFill>
                <a:latin typeface="Arial Narrow" panose="020B0606020202030204" pitchFamily="34" charset="0"/>
              </a:rPr>
              <a:t>Identify potential risks </a:t>
            </a:r>
          </a:p>
          <a:p>
            <a:r>
              <a:rPr lang="en-AU" sz="2800" dirty="0">
                <a:solidFill>
                  <a:srgbClr val="002060"/>
                </a:solidFill>
                <a:latin typeface="Wingdings" panose="05000000000000000000" pitchFamily="2" charset="2"/>
              </a:rPr>
              <a:t> </a:t>
            </a:r>
            <a:r>
              <a:rPr lang="en-AU" sz="2800" dirty="0">
                <a:solidFill>
                  <a:srgbClr val="002060"/>
                </a:solidFill>
                <a:latin typeface="Arial Narrow" panose="020B0606020202030204" pitchFamily="34" charset="0"/>
              </a:rPr>
              <a:t>Develop the Business Case for the change </a:t>
            </a:r>
          </a:p>
          <a:p>
            <a:r>
              <a:rPr lang="en-AU" dirty="0">
                <a:solidFill>
                  <a:srgbClr val="000000"/>
                </a:solidFill>
                <a:latin typeface="Arial Narrow" panose="020B0606020202030204" pitchFamily="34" charset="0"/>
              </a:rPr>
              <a:t>	</a:t>
            </a:r>
          </a:p>
        </p:txBody>
      </p:sp>
    </p:spTree>
    <p:extLst>
      <p:ext uri="{BB962C8B-B14F-4D97-AF65-F5344CB8AC3E}">
        <p14:creationId xmlns:p14="http://schemas.microsoft.com/office/powerpoint/2010/main" val="13488960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3122" y="196334"/>
            <a:ext cx="3877985" cy="523220"/>
          </a:xfrm>
          <a:prstGeom prst="rect">
            <a:avLst/>
          </a:prstGeom>
        </p:spPr>
        <p:txBody>
          <a:bodyPr wrap="none">
            <a:spAutoFit/>
          </a:bodyPr>
          <a:lstStyle/>
          <a:p>
            <a:r>
              <a:rPr lang="en-AU" sz="2800" b="1" dirty="0">
                <a:solidFill>
                  <a:srgbClr val="FF0000"/>
                </a:solidFill>
                <a:latin typeface="Arial Narrow" panose="020B0606020202030204" pitchFamily="34" charset="0"/>
              </a:rPr>
              <a:t>2. Planning for Change </a:t>
            </a:r>
            <a:r>
              <a:rPr lang="en-AU" dirty="0">
                <a:solidFill>
                  <a:srgbClr val="000000"/>
                </a:solidFill>
                <a:latin typeface="Arial Narrow" panose="020B0606020202030204" pitchFamily="34" charset="0"/>
              </a:rPr>
              <a:t>	</a:t>
            </a:r>
          </a:p>
        </p:txBody>
      </p:sp>
      <p:sp>
        <p:nvSpPr>
          <p:cNvPr id="3" name="Rectangle 2"/>
          <p:cNvSpPr/>
          <p:nvPr/>
        </p:nvSpPr>
        <p:spPr>
          <a:xfrm>
            <a:off x="993122" y="962872"/>
            <a:ext cx="10470008" cy="3385542"/>
          </a:xfrm>
          <a:prstGeom prst="rect">
            <a:avLst/>
          </a:prstGeom>
        </p:spPr>
        <p:txBody>
          <a:bodyPr wrap="square">
            <a:spAutoFit/>
          </a:bodyPr>
          <a:lstStyle/>
          <a:p>
            <a:r>
              <a:rPr lang="en-AU" sz="2800" i="1" dirty="0">
                <a:solidFill>
                  <a:srgbClr val="7030A0"/>
                </a:solidFill>
                <a:latin typeface="Arial Narrow" panose="020B0606020202030204" pitchFamily="34" charset="0"/>
              </a:rPr>
              <a:t>Elements: </a:t>
            </a:r>
            <a:endParaRPr lang="en-AU" sz="2800" dirty="0">
              <a:solidFill>
                <a:srgbClr val="7030A0"/>
              </a:solidFill>
              <a:latin typeface="Arial Narrow" panose="020B0606020202030204" pitchFamily="34" charset="0"/>
            </a:endParaRP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Identify resources required </a:t>
            </a: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Establish the Change Management Project Team </a:t>
            </a: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Develop the Project Plan </a:t>
            </a: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Develop a Communications Strategy </a:t>
            </a: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Undertake Risk Assessment and Management </a:t>
            </a: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Develop strategies for support for Staff </a:t>
            </a:r>
          </a:p>
          <a:p>
            <a:r>
              <a:rPr lang="en-AU" dirty="0">
                <a:solidFill>
                  <a:srgbClr val="000000"/>
                </a:solidFill>
                <a:latin typeface="Arial Narrow" panose="020B0606020202030204" pitchFamily="34" charset="0"/>
              </a:rPr>
              <a:t>	</a:t>
            </a:r>
          </a:p>
        </p:txBody>
      </p:sp>
    </p:spTree>
    <p:extLst>
      <p:ext uri="{BB962C8B-B14F-4D97-AF65-F5344CB8AC3E}">
        <p14:creationId xmlns:p14="http://schemas.microsoft.com/office/powerpoint/2010/main" val="24073281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8424" y="315604"/>
            <a:ext cx="2492990" cy="523220"/>
          </a:xfrm>
          <a:prstGeom prst="rect">
            <a:avLst/>
          </a:prstGeom>
        </p:spPr>
        <p:txBody>
          <a:bodyPr wrap="none">
            <a:spAutoFit/>
          </a:bodyPr>
          <a:lstStyle/>
          <a:p>
            <a:r>
              <a:rPr lang="en-AU" sz="2800" b="1" dirty="0">
                <a:solidFill>
                  <a:srgbClr val="FF0000"/>
                </a:solidFill>
                <a:latin typeface="Arial Narrow" panose="020B0606020202030204" pitchFamily="34" charset="0"/>
              </a:rPr>
              <a:t>3. The Process </a:t>
            </a:r>
            <a:r>
              <a:rPr lang="en-AU" dirty="0">
                <a:solidFill>
                  <a:srgbClr val="000000"/>
                </a:solidFill>
                <a:latin typeface="Arial Narrow" panose="020B0606020202030204" pitchFamily="34" charset="0"/>
              </a:rPr>
              <a:t>	</a:t>
            </a:r>
          </a:p>
        </p:txBody>
      </p:sp>
      <p:sp>
        <p:nvSpPr>
          <p:cNvPr id="3" name="Rectangle 2"/>
          <p:cNvSpPr/>
          <p:nvPr/>
        </p:nvSpPr>
        <p:spPr>
          <a:xfrm>
            <a:off x="1038424" y="1136447"/>
            <a:ext cx="11286098" cy="4247317"/>
          </a:xfrm>
          <a:prstGeom prst="rect">
            <a:avLst/>
          </a:prstGeom>
        </p:spPr>
        <p:txBody>
          <a:bodyPr wrap="square">
            <a:spAutoFit/>
          </a:bodyPr>
          <a:lstStyle/>
          <a:p>
            <a:r>
              <a:rPr lang="en-AU" sz="2800" i="1" dirty="0">
                <a:solidFill>
                  <a:srgbClr val="7030A0"/>
                </a:solidFill>
                <a:latin typeface="Arial Narrow" panose="020B0606020202030204" pitchFamily="34" charset="0"/>
              </a:rPr>
              <a:t>Industrial requirements: </a:t>
            </a:r>
            <a:endParaRPr lang="en-AU" sz="2800" dirty="0">
              <a:solidFill>
                <a:srgbClr val="7030A0"/>
              </a:solidFill>
              <a:latin typeface="Arial Narrow" panose="020B0606020202030204" pitchFamily="34" charset="0"/>
            </a:endParaRP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Develop Position Descriptions </a:t>
            </a: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Evaluation of Position Descriptions </a:t>
            </a: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Develop Organisation Charts </a:t>
            </a: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Develop the Managing Change Discussion Paper </a:t>
            </a: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Consultative Meeting with affected staff </a:t>
            </a: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Consult with staff and unions at least 10 days prior to consultative meeting, and consider their feedback </a:t>
            </a: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Develop the Managing Change Final Plan </a:t>
            </a:r>
          </a:p>
          <a:p>
            <a:r>
              <a:rPr lang="en-AU" dirty="0">
                <a:solidFill>
                  <a:srgbClr val="000000"/>
                </a:solidFill>
                <a:latin typeface="Arial Narrow" panose="020B0606020202030204" pitchFamily="34" charset="0"/>
              </a:rPr>
              <a:t>	</a:t>
            </a:r>
          </a:p>
        </p:txBody>
      </p:sp>
    </p:spTree>
    <p:extLst>
      <p:ext uri="{BB962C8B-B14F-4D97-AF65-F5344CB8AC3E}">
        <p14:creationId xmlns:p14="http://schemas.microsoft.com/office/powerpoint/2010/main" val="4102370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8381" y="116945"/>
            <a:ext cx="10654749" cy="5509200"/>
          </a:xfrm>
          <a:prstGeom prst="rect">
            <a:avLst/>
          </a:prstGeom>
        </p:spPr>
        <p:txBody>
          <a:bodyPr wrap="square">
            <a:spAutoFit/>
          </a:bodyPr>
          <a:lstStyle/>
          <a:p>
            <a:r>
              <a:rPr lang="en-AU" sz="4000" dirty="0">
                <a:solidFill>
                  <a:srgbClr val="FF0000"/>
                </a:solidFill>
                <a:latin typeface="DIN-Medium"/>
              </a:rPr>
              <a:t>Key steps</a:t>
            </a:r>
          </a:p>
          <a:p>
            <a:r>
              <a:rPr lang="en-AU" sz="2400" dirty="0">
                <a:solidFill>
                  <a:srgbClr val="000000"/>
                </a:solidFill>
                <a:latin typeface="DIN-Medium"/>
              </a:rPr>
              <a:t>1 Identify the goal or objective </a:t>
            </a:r>
            <a:r>
              <a:rPr lang="en-AU" sz="2400" dirty="0">
                <a:solidFill>
                  <a:srgbClr val="000000"/>
                </a:solidFill>
                <a:latin typeface="DIN-Light"/>
              </a:rPr>
              <a:t>you are trying to achieve. For example, a program or project objective.</a:t>
            </a:r>
          </a:p>
          <a:p>
            <a:r>
              <a:rPr lang="en-AU" sz="2400" dirty="0">
                <a:solidFill>
                  <a:srgbClr val="000000"/>
                </a:solidFill>
                <a:latin typeface="DIN-Medium"/>
              </a:rPr>
              <a:t>2 List all stakeholders </a:t>
            </a:r>
            <a:r>
              <a:rPr lang="en-AU" sz="2400" dirty="0">
                <a:solidFill>
                  <a:srgbClr val="000000"/>
                </a:solidFill>
                <a:latin typeface="DIN-Light"/>
              </a:rPr>
              <a:t>who may have an interest in this goal. Brainstorm and group them as you see fit. An example of grouping is: Investors, Resource Managers, Partners, Policy influencers or Other (see Fact Sheet “Stakeholder Identification”).</a:t>
            </a:r>
          </a:p>
          <a:p>
            <a:r>
              <a:rPr lang="en-AU" sz="2400" dirty="0">
                <a:solidFill>
                  <a:srgbClr val="000000"/>
                </a:solidFill>
                <a:latin typeface="DIN-Medium"/>
              </a:rPr>
              <a:t>3 Briefly describe the nature of each stakeholder’s interest </a:t>
            </a:r>
            <a:r>
              <a:rPr lang="en-AU" sz="2400" dirty="0">
                <a:solidFill>
                  <a:srgbClr val="000000"/>
                </a:solidFill>
                <a:latin typeface="DIN-Light"/>
              </a:rPr>
              <a:t>in the objective. For example, ‘land manager of target area’ or ‘regulatory agency required to approve action’.</a:t>
            </a:r>
          </a:p>
          <a:p>
            <a:r>
              <a:rPr lang="en-AU" sz="2400" dirty="0">
                <a:solidFill>
                  <a:srgbClr val="000000"/>
                </a:solidFill>
                <a:latin typeface="DIN-Medium"/>
              </a:rPr>
              <a:t>4 </a:t>
            </a:r>
            <a:r>
              <a:rPr lang="en-AU" sz="2400" dirty="0">
                <a:solidFill>
                  <a:srgbClr val="000000"/>
                </a:solidFill>
                <a:latin typeface="DIN-Light"/>
              </a:rPr>
              <a:t>For each stakeholder, </a:t>
            </a:r>
            <a:r>
              <a:rPr lang="en-AU" sz="2400" dirty="0">
                <a:solidFill>
                  <a:srgbClr val="000000"/>
                </a:solidFill>
                <a:latin typeface="DIN-Medium"/>
              </a:rPr>
              <a:t>make an assessment of their attitude </a:t>
            </a:r>
            <a:r>
              <a:rPr lang="en-AU" sz="2400" dirty="0">
                <a:solidFill>
                  <a:srgbClr val="000000"/>
                </a:solidFill>
                <a:latin typeface="DIN-Light"/>
              </a:rPr>
              <a:t>to the goal or objective, using a scale such as: </a:t>
            </a:r>
          </a:p>
          <a:p>
            <a:r>
              <a:rPr lang="en-AU" sz="2400" dirty="0">
                <a:solidFill>
                  <a:srgbClr val="000000"/>
                </a:solidFill>
                <a:latin typeface="DIN-Light"/>
              </a:rPr>
              <a:t>Strongly Supportive &gt; Supportive &gt; Neutral &gt; Opposed &gt; Strongly Opposed. </a:t>
            </a:r>
          </a:p>
          <a:p>
            <a:r>
              <a:rPr lang="en-AU" sz="2400" dirty="0">
                <a:solidFill>
                  <a:srgbClr val="000000"/>
                </a:solidFill>
                <a:latin typeface="DIN-Light"/>
              </a:rPr>
              <a:t>Make note of how confident the group is of the Step 4 assessment (</a:t>
            </a:r>
            <a:r>
              <a:rPr lang="en-AU" sz="2400" dirty="0" err="1">
                <a:solidFill>
                  <a:srgbClr val="000000"/>
                </a:solidFill>
                <a:latin typeface="DIN-Light"/>
              </a:rPr>
              <a:t>eg</a:t>
            </a:r>
            <a:r>
              <a:rPr lang="en-AU" sz="2400" dirty="0">
                <a:solidFill>
                  <a:srgbClr val="000000"/>
                </a:solidFill>
                <a:latin typeface="DIN-Light"/>
              </a:rPr>
              <a:t> rank High &gt; Medium &gt; Low).</a:t>
            </a:r>
            <a:endParaRPr lang="en-AU" sz="2400" dirty="0"/>
          </a:p>
        </p:txBody>
      </p:sp>
    </p:spTree>
    <p:extLst>
      <p:ext uri="{BB962C8B-B14F-4D97-AF65-F5344CB8AC3E}">
        <p14:creationId xmlns:p14="http://schemas.microsoft.com/office/powerpoint/2010/main" val="22337511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1189" y="434873"/>
            <a:ext cx="2954655" cy="523220"/>
          </a:xfrm>
          <a:prstGeom prst="rect">
            <a:avLst/>
          </a:prstGeom>
        </p:spPr>
        <p:txBody>
          <a:bodyPr wrap="none">
            <a:spAutoFit/>
          </a:bodyPr>
          <a:lstStyle/>
          <a:p>
            <a:r>
              <a:rPr lang="en-AU" sz="2800" b="1" dirty="0">
                <a:solidFill>
                  <a:srgbClr val="FF0000"/>
                </a:solidFill>
                <a:latin typeface="Arial Narrow" panose="020B0606020202030204" pitchFamily="34" charset="0"/>
              </a:rPr>
              <a:t>4. Implementation </a:t>
            </a:r>
            <a:r>
              <a:rPr lang="en-AU" dirty="0">
                <a:solidFill>
                  <a:srgbClr val="000000"/>
                </a:solidFill>
                <a:latin typeface="Arial Narrow" panose="020B0606020202030204" pitchFamily="34" charset="0"/>
              </a:rPr>
              <a:t>	</a:t>
            </a:r>
          </a:p>
        </p:txBody>
      </p:sp>
      <p:sp>
        <p:nvSpPr>
          <p:cNvPr id="3" name="Rectangle 2"/>
          <p:cNvSpPr/>
          <p:nvPr/>
        </p:nvSpPr>
        <p:spPr>
          <a:xfrm>
            <a:off x="1131189" y="1229212"/>
            <a:ext cx="10384950" cy="4247317"/>
          </a:xfrm>
          <a:prstGeom prst="rect">
            <a:avLst/>
          </a:prstGeom>
        </p:spPr>
        <p:txBody>
          <a:bodyPr wrap="square">
            <a:spAutoFit/>
          </a:bodyPr>
          <a:lstStyle/>
          <a:p>
            <a:r>
              <a:rPr lang="en-AU" sz="2800" i="1" dirty="0">
                <a:solidFill>
                  <a:srgbClr val="7030A0"/>
                </a:solidFill>
                <a:latin typeface="Arial Narrow" panose="020B0606020202030204" pitchFamily="34" charset="0"/>
              </a:rPr>
              <a:t>Elements: </a:t>
            </a:r>
            <a:endParaRPr lang="en-AU" sz="2800" dirty="0">
              <a:solidFill>
                <a:srgbClr val="7030A0"/>
              </a:solidFill>
              <a:latin typeface="Arial Narrow" panose="020B0606020202030204" pitchFamily="34" charset="0"/>
            </a:endParaRP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Implement the new staffing structure </a:t>
            </a: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Placement of continuing staff </a:t>
            </a: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Recruit and select for new positions </a:t>
            </a: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Redundancy </a:t>
            </a:r>
          </a:p>
          <a:p>
            <a:r>
              <a:rPr lang="en-AU" sz="2800" dirty="0">
                <a:solidFill>
                  <a:srgbClr val="7030A0"/>
                </a:solidFill>
                <a:latin typeface="Arial Narrow" panose="020B0606020202030204" pitchFamily="34" charset="0"/>
              </a:rPr>
              <a:t>- Voluntary Redundancy </a:t>
            </a:r>
          </a:p>
          <a:p>
            <a:r>
              <a:rPr lang="en-AU" sz="2800" dirty="0">
                <a:solidFill>
                  <a:srgbClr val="7030A0"/>
                </a:solidFill>
                <a:latin typeface="Arial Narrow" panose="020B0606020202030204" pitchFamily="34" charset="0"/>
              </a:rPr>
              <a:t>- Compulsory Redundancy </a:t>
            </a: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Redeployment </a:t>
            </a: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Placement of fixed term contract staff </a:t>
            </a:r>
          </a:p>
          <a:p>
            <a:r>
              <a:rPr lang="en-AU" dirty="0">
                <a:solidFill>
                  <a:srgbClr val="000000"/>
                </a:solidFill>
                <a:latin typeface="Arial Narrow" panose="020B0606020202030204" pitchFamily="34" charset="0"/>
              </a:rPr>
              <a:t>	</a:t>
            </a:r>
          </a:p>
        </p:txBody>
      </p:sp>
    </p:spTree>
    <p:extLst>
      <p:ext uri="{BB962C8B-B14F-4D97-AF65-F5344CB8AC3E}">
        <p14:creationId xmlns:p14="http://schemas.microsoft.com/office/powerpoint/2010/main" val="25656642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2266" y="315604"/>
            <a:ext cx="2492990" cy="523220"/>
          </a:xfrm>
          <a:prstGeom prst="rect">
            <a:avLst/>
          </a:prstGeom>
        </p:spPr>
        <p:txBody>
          <a:bodyPr wrap="none">
            <a:spAutoFit/>
          </a:bodyPr>
          <a:lstStyle/>
          <a:p>
            <a:r>
              <a:rPr lang="en-AU" sz="2800" b="1" dirty="0">
                <a:solidFill>
                  <a:srgbClr val="FF0000"/>
                </a:solidFill>
                <a:latin typeface="Arial Narrow" panose="020B0606020202030204" pitchFamily="34" charset="0"/>
              </a:rPr>
              <a:t>5. Evaluation </a:t>
            </a:r>
            <a:r>
              <a:rPr lang="en-AU" dirty="0">
                <a:solidFill>
                  <a:srgbClr val="000000"/>
                </a:solidFill>
                <a:latin typeface="Arial Narrow" panose="020B0606020202030204" pitchFamily="34" charset="0"/>
              </a:rPr>
              <a:t>	</a:t>
            </a:r>
          </a:p>
        </p:txBody>
      </p:sp>
      <p:sp>
        <p:nvSpPr>
          <p:cNvPr id="3" name="Rectangle 2"/>
          <p:cNvSpPr/>
          <p:nvPr/>
        </p:nvSpPr>
        <p:spPr>
          <a:xfrm>
            <a:off x="1205948" y="1266377"/>
            <a:ext cx="10257182" cy="2246769"/>
          </a:xfrm>
          <a:prstGeom prst="rect">
            <a:avLst/>
          </a:prstGeom>
        </p:spPr>
        <p:txBody>
          <a:bodyPr wrap="square">
            <a:spAutoFit/>
          </a:bodyPr>
          <a:lstStyle/>
          <a:p>
            <a:r>
              <a:rPr lang="en-AU" sz="2800" i="1" dirty="0">
                <a:solidFill>
                  <a:srgbClr val="7030A0"/>
                </a:solidFill>
                <a:latin typeface="Arial Narrow" panose="020B0606020202030204" pitchFamily="34" charset="0"/>
              </a:rPr>
              <a:t>Elements: </a:t>
            </a:r>
            <a:endParaRPr lang="en-AU" sz="2800" dirty="0">
              <a:solidFill>
                <a:srgbClr val="7030A0"/>
              </a:solidFill>
              <a:latin typeface="Arial Narrow" panose="020B0606020202030204" pitchFamily="34" charset="0"/>
            </a:endParaRP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Assess whether objectives have been met </a:t>
            </a: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Reflect on lessons learned </a:t>
            </a:r>
          </a:p>
          <a:p>
            <a:r>
              <a:rPr lang="en-AU" sz="2800" dirty="0">
                <a:solidFill>
                  <a:srgbClr val="7030A0"/>
                </a:solidFill>
                <a:latin typeface="Wingdings" panose="05000000000000000000" pitchFamily="2" charset="2"/>
              </a:rPr>
              <a:t> </a:t>
            </a:r>
            <a:r>
              <a:rPr lang="en-AU" sz="2800" dirty="0">
                <a:solidFill>
                  <a:srgbClr val="7030A0"/>
                </a:solidFill>
                <a:latin typeface="Arial Narrow" panose="020B0606020202030204" pitchFamily="34" charset="0"/>
              </a:rPr>
              <a:t>Feed information into maintaining focus and continuous improvement </a:t>
            </a:r>
          </a:p>
          <a:p>
            <a:r>
              <a:rPr lang="en-AU" sz="2800" dirty="0">
                <a:solidFill>
                  <a:srgbClr val="000000"/>
                </a:solidFill>
                <a:latin typeface="Arial Narrow" panose="020B0606020202030204" pitchFamily="34" charset="0"/>
              </a:rPr>
              <a:t>	</a:t>
            </a:r>
          </a:p>
        </p:txBody>
      </p:sp>
    </p:spTree>
    <p:extLst>
      <p:ext uri="{BB962C8B-B14F-4D97-AF65-F5344CB8AC3E}">
        <p14:creationId xmlns:p14="http://schemas.microsoft.com/office/powerpoint/2010/main" val="32832573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199" y="-139934"/>
            <a:ext cx="10641497" cy="6740307"/>
          </a:xfrm>
          <a:prstGeom prst="rect">
            <a:avLst/>
          </a:prstGeom>
        </p:spPr>
        <p:txBody>
          <a:bodyPr wrap="square">
            <a:spAutoFit/>
          </a:bodyPr>
          <a:lstStyle/>
          <a:p>
            <a:r>
              <a:rPr lang="en-AU" sz="2400" i="1" dirty="0">
                <a:solidFill>
                  <a:srgbClr val="FF0000"/>
                </a:solidFill>
                <a:latin typeface="Arial" panose="020B0604020202020204" pitchFamily="34" charset="0"/>
              </a:rPr>
              <a:t>1.1 Drivers for Change and Vision for the Future </a:t>
            </a:r>
            <a:endParaRPr lang="en-AU" sz="2400" dirty="0">
              <a:solidFill>
                <a:srgbClr val="FF0000"/>
              </a:solidFill>
              <a:latin typeface="Arial" panose="020B0604020202020204" pitchFamily="34" charset="0"/>
            </a:endParaRPr>
          </a:p>
          <a:p>
            <a:r>
              <a:rPr lang="en-AU" sz="2400" dirty="0">
                <a:solidFill>
                  <a:srgbClr val="000000"/>
                </a:solidFill>
                <a:latin typeface="Arial Narrow" panose="020B0606020202030204" pitchFamily="34" charset="0"/>
              </a:rPr>
              <a:t>It is important that careful consideration is given to the rationale for change and the vision for the future for the institution, unit or the University as a whole. This involves analysing the positive and negative aspects of the current situation and identifying the internal and external drivers for change. It also involves clearly identifying the scope and type of change to be implemented. </a:t>
            </a:r>
          </a:p>
          <a:p>
            <a:r>
              <a:rPr lang="en-AU" sz="2400" dirty="0">
                <a:solidFill>
                  <a:srgbClr val="000000"/>
                </a:solidFill>
                <a:latin typeface="Arial Narrow" panose="020B0606020202030204" pitchFamily="34" charset="0"/>
              </a:rPr>
              <a:t>Change may not be readily accepted by staff and stakeholders and may be difficult to sustain if the reasons for the change and the new vision for the future are not understood and accepted by staff and stakeholders. For change to be successful - </a:t>
            </a: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Managers implementing change must be able to clearly and succinctly articulate the drivers for change and their vision for the new structure. </a:t>
            </a: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Managers must involve members of their key management team to gain acceptance of the change and in preparing and planning for change. </a:t>
            </a: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The Management Team must be united in the messages they provide to their staff on the drivers for change and the vision for the future. </a:t>
            </a: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Good communication strategies must be put in place to ensure that staff and stakeholders are kept informed of the reasons for change, the vision for the institution/unit and the status of the change project. </a:t>
            </a:r>
          </a:p>
        </p:txBody>
      </p:sp>
    </p:spTree>
    <p:extLst>
      <p:ext uri="{BB962C8B-B14F-4D97-AF65-F5344CB8AC3E}">
        <p14:creationId xmlns:p14="http://schemas.microsoft.com/office/powerpoint/2010/main" val="23860655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7652" y="243871"/>
            <a:ext cx="10959548" cy="4524315"/>
          </a:xfrm>
          <a:prstGeom prst="rect">
            <a:avLst/>
          </a:prstGeom>
        </p:spPr>
        <p:txBody>
          <a:bodyPr wrap="square">
            <a:spAutoFit/>
          </a:bodyPr>
          <a:lstStyle/>
          <a:p>
            <a:r>
              <a:rPr lang="en-AU" sz="2400" i="1" dirty="0">
                <a:solidFill>
                  <a:srgbClr val="FF0000"/>
                </a:solidFill>
                <a:latin typeface="Arial Narrow" panose="020B0606020202030204" pitchFamily="34" charset="0"/>
              </a:rPr>
              <a:t>1.2 Development of a Business Case for Change </a:t>
            </a:r>
            <a:endParaRPr lang="en-AU" sz="2400" dirty="0">
              <a:solidFill>
                <a:srgbClr val="FF0000"/>
              </a:solidFill>
              <a:latin typeface="Arial Narrow" panose="020B0606020202030204" pitchFamily="34" charset="0"/>
            </a:endParaRPr>
          </a:p>
          <a:p>
            <a:r>
              <a:rPr lang="en-AU" sz="2400" dirty="0">
                <a:solidFill>
                  <a:srgbClr val="000000"/>
                </a:solidFill>
                <a:latin typeface="Arial Narrow" panose="020B0606020202030204" pitchFamily="34" charset="0"/>
              </a:rPr>
              <a:t>Depending on the size and significance of the change initiative, a business case should be developed for approval by the Vice Chancellor or nominee. Information prepared for the Business Case can be used to inform the Managing Change Discussion Paper (see Section 3). The Business Case should clearly outline - </a:t>
            </a: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The key objectives of the proposed change </a:t>
            </a: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The drivers for change </a:t>
            </a: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How the change meets the University’s objectives </a:t>
            </a: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Benefits of the change </a:t>
            </a: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Implications for staff and options for managing the change </a:t>
            </a: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Risk assessment and management strategies </a:t>
            </a: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Financial implications/modelling</a:t>
            </a:r>
          </a:p>
        </p:txBody>
      </p:sp>
      <p:sp>
        <p:nvSpPr>
          <p:cNvPr id="3" name="Rectangle 2"/>
          <p:cNvSpPr/>
          <p:nvPr/>
        </p:nvSpPr>
        <p:spPr>
          <a:xfrm>
            <a:off x="927652" y="4395161"/>
            <a:ext cx="6096000" cy="1631216"/>
          </a:xfrm>
          <a:prstGeom prst="rect">
            <a:avLst/>
          </a:prstGeom>
        </p:spPr>
        <p:txBody>
          <a:bodyPr>
            <a:spAutoFit/>
          </a:bodyPr>
          <a:lstStyle/>
          <a:p>
            <a:endParaRPr lang="en-AU" sz="2800" dirty="0">
              <a:solidFill>
                <a:srgbClr val="000000"/>
              </a:solidFill>
              <a:latin typeface="Wingdings" panose="05000000000000000000" pitchFamily="2" charset="2"/>
            </a:endParaRP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Human Resources implications/modelling </a:t>
            </a: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Communication strategies </a:t>
            </a: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Timelines </a:t>
            </a:r>
          </a:p>
        </p:txBody>
      </p:sp>
    </p:spTree>
    <p:extLst>
      <p:ext uri="{BB962C8B-B14F-4D97-AF65-F5344CB8AC3E}">
        <p14:creationId xmlns:p14="http://schemas.microsoft.com/office/powerpoint/2010/main" val="39259168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7165" y="352817"/>
            <a:ext cx="10204174" cy="1261884"/>
          </a:xfrm>
          <a:prstGeom prst="rect">
            <a:avLst/>
          </a:prstGeom>
        </p:spPr>
        <p:txBody>
          <a:bodyPr wrap="square">
            <a:spAutoFit/>
          </a:bodyPr>
          <a:lstStyle/>
          <a:p>
            <a:endParaRPr lang="en-AU" sz="2800" dirty="0">
              <a:solidFill>
                <a:srgbClr val="000000"/>
              </a:solidFill>
              <a:latin typeface="Arial" panose="020B0604020202020204" pitchFamily="34" charset="0"/>
            </a:endParaRPr>
          </a:p>
          <a:p>
            <a:r>
              <a:rPr lang="en-AU" sz="2400" b="1" dirty="0">
                <a:solidFill>
                  <a:srgbClr val="FF0000"/>
                </a:solidFill>
                <a:latin typeface="Arial" panose="020B0604020202020204" pitchFamily="34" charset="0"/>
              </a:rPr>
              <a:t>2. PLANNING FOR CHANGE </a:t>
            </a:r>
            <a:endParaRPr lang="en-AU" sz="2400" dirty="0">
              <a:solidFill>
                <a:srgbClr val="FF0000"/>
              </a:solidFill>
              <a:latin typeface="Arial" panose="020B0604020202020204" pitchFamily="34" charset="0"/>
            </a:endParaRPr>
          </a:p>
          <a:p>
            <a:r>
              <a:rPr lang="en-AU" sz="2400" i="1" dirty="0">
                <a:solidFill>
                  <a:srgbClr val="00B050"/>
                </a:solidFill>
                <a:latin typeface="Arial Narrow" panose="020B0606020202030204" pitchFamily="34" charset="0"/>
              </a:rPr>
              <a:t>2.1 Establishing the Change Management Project Team </a:t>
            </a:r>
            <a:endParaRPr lang="en-AU" sz="2400" dirty="0">
              <a:solidFill>
                <a:srgbClr val="00B050"/>
              </a:solidFill>
            </a:endParaRPr>
          </a:p>
        </p:txBody>
      </p:sp>
      <p:sp>
        <p:nvSpPr>
          <p:cNvPr id="3" name="Rectangle 2"/>
          <p:cNvSpPr/>
          <p:nvPr/>
        </p:nvSpPr>
        <p:spPr>
          <a:xfrm>
            <a:off x="1007165" y="1749914"/>
            <a:ext cx="10972800" cy="3847207"/>
          </a:xfrm>
          <a:prstGeom prst="rect">
            <a:avLst/>
          </a:prstGeom>
        </p:spPr>
        <p:txBody>
          <a:bodyPr wrap="square">
            <a:spAutoFit/>
          </a:bodyPr>
          <a:lstStyle/>
          <a:p>
            <a:endParaRPr lang="en-AU" sz="2800" dirty="0">
              <a:solidFill>
                <a:srgbClr val="000000"/>
              </a:solidFill>
              <a:latin typeface="Wingdings" panose="05000000000000000000" pitchFamily="2" charset="2"/>
            </a:endParaRP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Project Sponsor - generally a senior management representative whose area of responsibility will be affected by the change and who can make key decisions regarding the project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Project Manager - generally a senior management representative responsible for delivery of the project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Project Team Members - internal and external staff who are responsible for aspects of the project and have specific areas of expertise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Human Resources Staff/External Consultant - who are responsible for providing advice on human resources, industrial and/or change management issues. </a:t>
            </a:r>
          </a:p>
        </p:txBody>
      </p:sp>
    </p:spTree>
    <p:extLst>
      <p:ext uri="{BB962C8B-B14F-4D97-AF65-F5344CB8AC3E}">
        <p14:creationId xmlns:p14="http://schemas.microsoft.com/office/powerpoint/2010/main" val="17393638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0174" y="202029"/>
            <a:ext cx="10853530" cy="6370975"/>
          </a:xfrm>
          <a:prstGeom prst="rect">
            <a:avLst/>
          </a:prstGeom>
        </p:spPr>
        <p:txBody>
          <a:bodyPr wrap="square">
            <a:spAutoFit/>
          </a:bodyPr>
          <a:lstStyle/>
          <a:p>
            <a:r>
              <a:rPr lang="en-AU" sz="2400" i="1" dirty="0">
                <a:solidFill>
                  <a:srgbClr val="FF0000"/>
                </a:solidFill>
                <a:latin typeface="Arial Narrow" panose="020B0606020202030204" pitchFamily="34" charset="0"/>
              </a:rPr>
              <a:t>2.2 Developing the Project Plan </a:t>
            </a:r>
            <a:endParaRPr lang="en-AU" sz="2400" dirty="0">
              <a:solidFill>
                <a:srgbClr val="FF0000"/>
              </a:solidFill>
              <a:latin typeface="Arial Narrow" panose="020B0606020202030204" pitchFamily="34" charset="0"/>
            </a:endParaRPr>
          </a:p>
          <a:p>
            <a:r>
              <a:rPr lang="en-AU" sz="2400" dirty="0">
                <a:solidFill>
                  <a:srgbClr val="000000"/>
                </a:solidFill>
                <a:latin typeface="Arial Narrow" panose="020B0606020202030204" pitchFamily="34" charset="0"/>
              </a:rPr>
              <a:t>The first responsibility of the Project Team is to prepare a Project Plan for managing the change. The Project Plan should cover the following -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The project objectives and scope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Key messages (a succinct two paragraph statement that can be provided to staff and stakeholders to explain the reason/s for the change)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Guiding principles (in particular the human resources principles that underpin the change process)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Governance arrangements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Reporting requirements (to whom and how often)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Communication strategies - staff and stakeholders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Related projects (that need to be taken into account in managing the project)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A schedule of project activities, milestones/timelines and responsible staff that will ensure successful completion of the project. </a:t>
            </a:r>
          </a:p>
          <a:p>
            <a:endParaRPr lang="en-AU" sz="2400" dirty="0">
              <a:solidFill>
                <a:srgbClr val="000000"/>
              </a:solidFill>
              <a:latin typeface="Arial Narrow" panose="020B0606020202030204" pitchFamily="34" charset="0"/>
            </a:endParaRPr>
          </a:p>
          <a:p>
            <a:r>
              <a:rPr lang="en-AU" sz="2400" dirty="0">
                <a:solidFill>
                  <a:srgbClr val="000000"/>
                </a:solidFill>
                <a:latin typeface="Arial Narrow" panose="020B0606020202030204" pitchFamily="34" charset="0"/>
              </a:rPr>
              <a:t>The Project Plan should be a “living document” and must be developed with flexibility to respond to changing imperatives and project objectives</a:t>
            </a:r>
            <a:r>
              <a:rPr lang="en-AU" dirty="0">
                <a:solidFill>
                  <a:srgbClr val="000000"/>
                </a:solidFill>
                <a:latin typeface="Arial Narrow" panose="020B0606020202030204" pitchFamily="34" charset="0"/>
              </a:rPr>
              <a:t>. </a:t>
            </a:r>
            <a:endParaRPr lang="en-AU" dirty="0"/>
          </a:p>
        </p:txBody>
      </p:sp>
    </p:spTree>
    <p:extLst>
      <p:ext uri="{BB962C8B-B14F-4D97-AF65-F5344CB8AC3E}">
        <p14:creationId xmlns:p14="http://schemas.microsoft.com/office/powerpoint/2010/main" val="21972668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6191" y="517486"/>
            <a:ext cx="10800522" cy="4893647"/>
          </a:xfrm>
          <a:prstGeom prst="rect">
            <a:avLst/>
          </a:prstGeom>
        </p:spPr>
        <p:txBody>
          <a:bodyPr wrap="square">
            <a:spAutoFit/>
          </a:bodyPr>
          <a:lstStyle/>
          <a:p>
            <a:r>
              <a:rPr lang="en-AU" sz="2400" i="1" dirty="0">
                <a:solidFill>
                  <a:srgbClr val="FF0000"/>
                </a:solidFill>
                <a:latin typeface="Arial Narrow" panose="020B0606020202030204" pitchFamily="34" charset="0"/>
              </a:rPr>
              <a:t>2.3 Risk Assessment and Management Strategies </a:t>
            </a:r>
            <a:endParaRPr lang="en-AU" sz="2400" dirty="0">
              <a:solidFill>
                <a:srgbClr val="FF0000"/>
              </a:solidFill>
              <a:latin typeface="Arial Narrow" panose="020B0606020202030204" pitchFamily="34" charset="0"/>
            </a:endParaRPr>
          </a:p>
          <a:p>
            <a:r>
              <a:rPr lang="en-AU" sz="2400" dirty="0">
                <a:solidFill>
                  <a:srgbClr val="000000"/>
                </a:solidFill>
                <a:latin typeface="Arial Narrow" panose="020B0606020202030204" pitchFamily="34" charset="0"/>
              </a:rPr>
              <a:t>As part of the initial project planning, the Project Team should undertake a formal assessment of the potential risks which may threaten the successful delivery of the project. This involves -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brain-storming potential risks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identifying and assessing the risks against a rating of significant, medium, some risk, low and minimal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assessing the consequences of the risk against a rating of significant, medium, some risk, low and minimal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developing mitigation strategies to avoid or minimise the impact of the risk, in particular focussing on risks which have a high likelihood of occurring and would have a high impact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assigning responsibility to particular Project Team or staff members to implement the mitigation strategies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documenting the risks and mitigation strategies in the Project Plan Activity Schedule </a:t>
            </a:r>
          </a:p>
        </p:txBody>
      </p:sp>
    </p:spTree>
    <p:extLst>
      <p:ext uri="{BB962C8B-B14F-4D97-AF65-F5344CB8AC3E}">
        <p14:creationId xmlns:p14="http://schemas.microsoft.com/office/powerpoint/2010/main" val="6838249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9444" y="181499"/>
            <a:ext cx="11012556" cy="5632311"/>
          </a:xfrm>
          <a:prstGeom prst="rect">
            <a:avLst/>
          </a:prstGeom>
        </p:spPr>
        <p:txBody>
          <a:bodyPr wrap="square">
            <a:spAutoFit/>
          </a:bodyPr>
          <a:lstStyle/>
          <a:p>
            <a:r>
              <a:rPr lang="en-AU" sz="2400" i="1" dirty="0">
                <a:solidFill>
                  <a:srgbClr val="FF0000"/>
                </a:solidFill>
                <a:latin typeface="Arial Narrow" panose="020B0606020202030204" pitchFamily="34" charset="0"/>
              </a:rPr>
              <a:t>Communication Strategies </a:t>
            </a:r>
            <a:endParaRPr lang="en-AU" sz="2400" dirty="0">
              <a:solidFill>
                <a:srgbClr val="FF0000"/>
              </a:solidFill>
              <a:latin typeface="Arial Narrow" panose="020B0606020202030204" pitchFamily="34" charset="0"/>
            </a:endParaRPr>
          </a:p>
          <a:p>
            <a:r>
              <a:rPr lang="en-AU" sz="2400" dirty="0">
                <a:solidFill>
                  <a:srgbClr val="000000"/>
                </a:solidFill>
                <a:latin typeface="Arial Narrow" panose="020B0606020202030204" pitchFamily="34" charset="0"/>
              </a:rPr>
              <a:t>Effective communication is a key tool for Managers seeking to implement successful change. A variety of different methods of communication should be used to ensure that staff feel satisfied that at each stage of the process they have received adequate information and opportunity to provide comment and input into the change initiative. </a:t>
            </a:r>
          </a:p>
          <a:p>
            <a:r>
              <a:rPr lang="en-AU" sz="2400" dirty="0">
                <a:solidFill>
                  <a:srgbClr val="000000"/>
                </a:solidFill>
                <a:latin typeface="Arial Narrow" panose="020B0606020202030204" pitchFamily="34" charset="0"/>
              </a:rPr>
              <a:t>It is recommended that the Managing Change Project Team develop a Communications Plan for the Project. The purpose of a Communications Plan is to provide a broad framework for all communication with staff and other stakeholders regarding the Managing Change initiative. In addition to clearly articulating the communication objectives, the Plan should cover - </a:t>
            </a: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The target audience for all communications - internal and external </a:t>
            </a: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Key messages </a:t>
            </a: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Communication methods </a:t>
            </a: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Timeframes </a:t>
            </a:r>
          </a:p>
          <a:p>
            <a:r>
              <a:rPr lang="en-AU" sz="2400" dirty="0">
                <a:solidFill>
                  <a:srgbClr val="00B050"/>
                </a:solidFill>
                <a:latin typeface="Wingdings" panose="05000000000000000000" pitchFamily="2" charset="2"/>
              </a:rPr>
              <a:t> </a:t>
            </a:r>
            <a:r>
              <a:rPr lang="en-AU" sz="2400" dirty="0">
                <a:solidFill>
                  <a:srgbClr val="00B050"/>
                </a:solidFill>
                <a:latin typeface="Arial Narrow" panose="020B0606020202030204" pitchFamily="34" charset="0"/>
              </a:rPr>
              <a:t>a Communications Action Plan which identifies responsible officers and timelines for the various communication strategies </a:t>
            </a:r>
          </a:p>
        </p:txBody>
      </p:sp>
    </p:spTree>
    <p:extLst>
      <p:ext uri="{BB962C8B-B14F-4D97-AF65-F5344CB8AC3E}">
        <p14:creationId xmlns:p14="http://schemas.microsoft.com/office/powerpoint/2010/main" val="15811762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1878" y="1"/>
            <a:ext cx="10641496" cy="830997"/>
          </a:xfrm>
          <a:prstGeom prst="rect">
            <a:avLst/>
          </a:prstGeom>
        </p:spPr>
        <p:txBody>
          <a:bodyPr wrap="square">
            <a:spAutoFit/>
          </a:bodyPr>
          <a:lstStyle/>
          <a:p>
            <a:endParaRPr lang="en-AU" sz="2000" dirty="0">
              <a:solidFill>
                <a:srgbClr val="000000"/>
              </a:solidFill>
              <a:latin typeface="Arial Narrow" panose="020B0606020202030204" pitchFamily="34" charset="0"/>
            </a:endParaRPr>
          </a:p>
          <a:p>
            <a:r>
              <a:rPr lang="en-AU" sz="2800" b="1" dirty="0">
                <a:solidFill>
                  <a:srgbClr val="FF0000"/>
                </a:solidFill>
                <a:latin typeface="Arial Narrow" panose="020B0606020202030204" pitchFamily="34" charset="0"/>
              </a:rPr>
              <a:t>3. MANAGING CHANGE PROCESS - INDUSTRIAL REQUIREMENTS </a:t>
            </a:r>
            <a:endParaRPr lang="en-AU" sz="2800" dirty="0">
              <a:solidFill>
                <a:srgbClr val="FF0000"/>
              </a:solidFill>
              <a:latin typeface="Arial Narrow" panose="020B0606020202030204" pitchFamily="34" charset="0"/>
            </a:endParaRPr>
          </a:p>
        </p:txBody>
      </p:sp>
      <p:sp>
        <p:nvSpPr>
          <p:cNvPr id="3" name="Rectangle 2"/>
          <p:cNvSpPr/>
          <p:nvPr/>
        </p:nvSpPr>
        <p:spPr>
          <a:xfrm>
            <a:off x="1049268" y="1004717"/>
            <a:ext cx="6056466" cy="523220"/>
          </a:xfrm>
          <a:prstGeom prst="rect">
            <a:avLst/>
          </a:prstGeom>
        </p:spPr>
        <p:txBody>
          <a:bodyPr wrap="none">
            <a:spAutoFit/>
          </a:bodyPr>
          <a:lstStyle/>
          <a:p>
            <a:r>
              <a:rPr lang="en-AU" sz="2800" i="1" u="sng" dirty="0">
                <a:solidFill>
                  <a:srgbClr val="000000"/>
                </a:solidFill>
                <a:latin typeface="Arial Narrow" panose="020B0606020202030204" pitchFamily="34" charset="0"/>
              </a:rPr>
              <a:t>What triggers a Managing Change Process</a:t>
            </a:r>
            <a:r>
              <a:rPr lang="en-AU" sz="2800" dirty="0">
                <a:solidFill>
                  <a:srgbClr val="000000"/>
                </a:solidFill>
                <a:latin typeface="Arial Narrow" panose="020B0606020202030204" pitchFamily="34" charset="0"/>
              </a:rPr>
              <a:t>? </a:t>
            </a:r>
            <a:endParaRPr lang="en-AU" sz="2800" dirty="0"/>
          </a:p>
        </p:txBody>
      </p:sp>
      <p:sp>
        <p:nvSpPr>
          <p:cNvPr id="4" name="Rectangle 3"/>
          <p:cNvSpPr/>
          <p:nvPr/>
        </p:nvSpPr>
        <p:spPr>
          <a:xfrm>
            <a:off x="1049268" y="1701656"/>
            <a:ext cx="10601739" cy="4801314"/>
          </a:xfrm>
          <a:prstGeom prst="rect">
            <a:avLst/>
          </a:prstGeom>
        </p:spPr>
        <p:txBody>
          <a:bodyPr wrap="square">
            <a:spAutoFit/>
          </a:bodyPr>
          <a:lstStyle/>
          <a:p>
            <a:r>
              <a:rPr lang="en-AU" sz="2400" i="1" u="sng" dirty="0">
                <a:solidFill>
                  <a:srgbClr val="000000"/>
                </a:solidFill>
                <a:latin typeface="Arial Narrow" panose="020B0606020202030204" pitchFamily="34" charset="0"/>
              </a:rPr>
              <a:t>Managing Change Discussion Paper </a:t>
            </a:r>
            <a:endParaRPr lang="en-AU" sz="2400" dirty="0">
              <a:solidFill>
                <a:srgbClr val="000000"/>
              </a:solidFill>
              <a:latin typeface="Arial Narrow" panose="020B0606020202030204" pitchFamily="34" charset="0"/>
            </a:endParaRPr>
          </a:p>
          <a:p>
            <a:r>
              <a:rPr lang="en-AU" sz="2400" dirty="0">
                <a:solidFill>
                  <a:srgbClr val="000000"/>
                </a:solidFill>
                <a:latin typeface="Arial Narrow" panose="020B0606020202030204" pitchFamily="34" charset="0"/>
              </a:rPr>
              <a:t>The purpose of the Discussion Paper is to commence consultation with the staff members and relevant unions on the proposed change and to gather information required for the development of the Final Managing Change Plan. It should be used as one of the vehicles to describe the proposed workplace change to all staff likely to be directly affected and also to seek feedback. To this end, it is necessary to explain the reasons for change. Generally the rationale may arise from one or more of the following: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Structural review;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Change in strategic direction;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Response to market demands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Financial necessity; </a:t>
            </a:r>
          </a:p>
          <a:p>
            <a:r>
              <a:rPr lang="en-AU" sz="2400" dirty="0">
                <a:solidFill>
                  <a:srgbClr val="7030A0"/>
                </a:solidFill>
                <a:latin typeface="Wingdings" panose="05000000000000000000" pitchFamily="2" charset="2"/>
              </a:rPr>
              <a:t> </a:t>
            </a:r>
            <a:r>
              <a:rPr lang="en-AU" sz="2400" dirty="0">
                <a:solidFill>
                  <a:srgbClr val="7030A0"/>
                </a:solidFill>
                <a:latin typeface="Arial Narrow" panose="020B0606020202030204" pitchFamily="34" charset="0"/>
              </a:rPr>
              <a:t>Continuous improvement. </a:t>
            </a:r>
          </a:p>
          <a:p>
            <a:endParaRPr lang="en-AU"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24582780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0660" y="134470"/>
            <a:ext cx="11211339" cy="6001643"/>
          </a:xfrm>
          <a:prstGeom prst="rect">
            <a:avLst/>
          </a:prstGeom>
        </p:spPr>
        <p:txBody>
          <a:bodyPr wrap="square">
            <a:spAutoFit/>
          </a:bodyPr>
          <a:lstStyle/>
          <a:p>
            <a:r>
              <a:rPr lang="en-AU" sz="2400" dirty="0">
                <a:solidFill>
                  <a:srgbClr val="000000"/>
                </a:solidFill>
                <a:latin typeface="Arial Narrow" panose="020B0606020202030204" pitchFamily="34" charset="0"/>
              </a:rPr>
              <a:t>The Managing Change Discussion Paper should include the following information: </a:t>
            </a:r>
          </a:p>
          <a:p>
            <a:r>
              <a:rPr lang="en-AU" sz="2400" dirty="0">
                <a:solidFill>
                  <a:srgbClr val="000000"/>
                </a:solidFill>
                <a:latin typeface="Wingdings" panose="05000000000000000000" pitchFamily="2" charset="2"/>
              </a:rPr>
              <a:t> </a:t>
            </a:r>
            <a:r>
              <a:rPr lang="en-AU" sz="2400" dirty="0">
                <a:solidFill>
                  <a:srgbClr val="000000"/>
                </a:solidFill>
                <a:latin typeface="Arial Narrow" panose="020B0606020202030204" pitchFamily="34" charset="0"/>
              </a:rPr>
              <a:t>All relevant details of the changes proposed </a:t>
            </a:r>
          </a:p>
          <a:p>
            <a:r>
              <a:rPr lang="en-AU" sz="2400" dirty="0">
                <a:solidFill>
                  <a:srgbClr val="000000"/>
                </a:solidFill>
                <a:latin typeface="Wingdings" panose="05000000000000000000" pitchFamily="2" charset="2"/>
              </a:rPr>
              <a:t> </a:t>
            </a:r>
            <a:r>
              <a:rPr lang="en-AU" sz="2400" dirty="0">
                <a:solidFill>
                  <a:srgbClr val="000000"/>
                </a:solidFill>
                <a:latin typeface="Arial Narrow" panose="020B0606020202030204" pitchFamily="34" charset="0"/>
              </a:rPr>
              <a:t>The context for change </a:t>
            </a:r>
          </a:p>
          <a:p>
            <a:r>
              <a:rPr lang="en-AU" sz="2400" dirty="0">
                <a:solidFill>
                  <a:srgbClr val="000000"/>
                </a:solidFill>
                <a:latin typeface="Wingdings" panose="05000000000000000000" pitchFamily="2" charset="2"/>
              </a:rPr>
              <a:t> </a:t>
            </a:r>
            <a:r>
              <a:rPr lang="en-AU" sz="2400" dirty="0">
                <a:solidFill>
                  <a:srgbClr val="000000"/>
                </a:solidFill>
                <a:latin typeface="Arial Narrow" panose="020B0606020202030204" pitchFamily="34" charset="0"/>
              </a:rPr>
              <a:t>The benefits of the change </a:t>
            </a:r>
          </a:p>
          <a:p>
            <a:r>
              <a:rPr lang="en-AU" sz="2400" dirty="0">
                <a:solidFill>
                  <a:srgbClr val="000000"/>
                </a:solidFill>
                <a:latin typeface="Wingdings" panose="05000000000000000000" pitchFamily="2" charset="2"/>
              </a:rPr>
              <a:t> </a:t>
            </a:r>
            <a:r>
              <a:rPr lang="en-AU" sz="2400" dirty="0">
                <a:solidFill>
                  <a:srgbClr val="000000"/>
                </a:solidFill>
                <a:latin typeface="Arial Narrow" panose="020B0606020202030204" pitchFamily="34" charset="0"/>
              </a:rPr>
              <a:t>The impact the changes are likely to have on staffing requirements, e.g. details regarding affected positions, unaffected positions, positions with minor changes, new positions and positions proposed to be disestablished </a:t>
            </a:r>
          </a:p>
          <a:p>
            <a:r>
              <a:rPr lang="en-AU" sz="2400" dirty="0">
                <a:solidFill>
                  <a:srgbClr val="000000"/>
                </a:solidFill>
                <a:latin typeface="Wingdings" panose="05000000000000000000" pitchFamily="2" charset="2"/>
              </a:rPr>
              <a:t> </a:t>
            </a:r>
            <a:r>
              <a:rPr lang="en-AU" sz="2400" dirty="0">
                <a:solidFill>
                  <a:srgbClr val="000000"/>
                </a:solidFill>
                <a:latin typeface="Arial Narrow" panose="020B0606020202030204" pitchFamily="34" charset="0"/>
              </a:rPr>
              <a:t>A current and proposed organisational chart </a:t>
            </a:r>
          </a:p>
          <a:p>
            <a:r>
              <a:rPr lang="en-AU" sz="2400" dirty="0">
                <a:solidFill>
                  <a:srgbClr val="000000"/>
                </a:solidFill>
                <a:latin typeface="Wingdings" panose="05000000000000000000" pitchFamily="2" charset="2"/>
              </a:rPr>
              <a:t> </a:t>
            </a:r>
            <a:r>
              <a:rPr lang="en-AU" sz="2400" dirty="0">
                <a:solidFill>
                  <a:srgbClr val="000000"/>
                </a:solidFill>
                <a:latin typeface="Arial Narrow" panose="020B0606020202030204" pitchFamily="34" charset="0"/>
              </a:rPr>
              <a:t>Measures to mitigate adverse effects on staff </a:t>
            </a:r>
          </a:p>
          <a:p>
            <a:r>
              <a:rPr lang="en-AU" sz="2400" dirty="0">
                <a:solidFill>
                  <a:srgbClr val="000000"/>
                </a:solidFill>
                <a:latin typeface="Wingdings" panose="05000000000000000000" pitchFamily="2" charset="2"/>
              </a:rPr>
              <a:t> </a:t>
            </a:r>
            <a:r>
              <a:rPr lang="en-AU" sz="2400" dirty="0">
                <a:solidFill>
                  <a:srgbClr val="000000"/>
                </a:solidFill>
                <a:latin typeface="Arial Narrow" panose="020B0606020202030204" pitchFamily="34" charset="0"/>
              </a:rPr>
              <a:t>Voluntary redundancy and redeployment arrangements </a:t>
            </a:r>
          </a:p>
          <a:p>
            <a:r>
              <a:rPr lang="en-AU" sz="2400" dirty="0">
                <a:solidFill>
                  <a:srgbClr val="000000"/>
                </a:solidFill>
                <a:latin typeface="Wingdings" panose="05000000000000000000" pitchFamily="2" charset="2"/>
              </a:rPr>
              <a:t> </a:t>
            </a:r>
            <a:r>
              <a:rPr lang="en-AU" sz="2400" dirty="0">
                <a:solidFill>
                  <a:srgbClr val="000000"/>
                </a:solidFill>
                <a:latin typeface="Arial Narrow" panose="020B0606020202030204" pitchFamily="34" charset="0"/>
              </a:rPr>
              <a:t>Consultation arrangements with staff </a:t>
            </a:r>
          </a:p>
          <a:p>
            <a:r>
              <a:rPr lang="en-AU" sz="2400" dirty="0">
                <a:solidFill>
                  <a:srgbClr val="000000"/>
                </a:solidFill>
                <a:latin typeface="Wingdings" panose="05000000000000000000" pitchFamily="2" charset="2"/>
              </a:rPr>
              <a:t> </a:t>
            </a:r>
            <a:r>
              <a:rPr lang="en-AU" sz="2400" dirty="0">
                <a:solidFill>
                  <a:srgbClr val="000000"/>
                </a:solidFill>
                <a:latin typeface="Arial Narrow" panose="020B0606020202030204" pitchFamily="34" charset="0"/>
              </a:rPr>
              <a:t>Budget and resource implications </a:t>
            </a:r>
          </a:p>
          <a:p>
            <a:r>
              <a:rPr lang="en-AU" sz="2400" dirty="0">
                <a:solidFill>
                  <a:srgbClr val="000000"/>
                </a:solidFill>
                <a:latin typeface="Wingdings" panose="05000000000000000000" pitchFamily="2" charset="2"/>
              </a:rPr>
              <a:t> </a:t>
            </a:r>
            <a:r>
              <a:rPr lang="en-AU" sz="2400" dirty="0">
                <a:solidFill>
                  <a:srgbClr val="000000"/>
                </a:solidFill>
                <a:latin typeface="Arial Narrow" panose="020B0606020202030204" pitchFamily="34" charset="0"/>
              </a:rPr>
              <a:t>Workload rationale </a:t>
            </a:r>
          </a:p>
          <a:p>
            <a:r>
              <a:rPr lang="en-AU" sz="2400" dirty="0">
                <a:solidFill>
                  <a:srgbClr val="000000"/>
                </a:solidFill>
                <a:latin typeface="Wingdings" panose="05000000000000000000" pitchFamily="2" charset="2"/>
              </a:rPr>
              <a:t> </a:t>
            </a:r>
            <a:r>
              <a:rPr lang="en-AU" sz="2400" dirty="0">
                <a:solidFill>
                  <a:srgbClr val="000000"/>
                </a:solidFill>
                <a:latin typeface="Arial Narrow" panose="020B0606020202030204" pitchFamily="34" charset="0"/>
              </a:rPr>
              <a:t>Position descriptions (formally evaluated by the Human Resources Unit) for all affected positions </a:t>
            </a:r>
          </a:p>
          <a:p>
            <a:r>
              <a:rPr lang="en-AU" sz="2400" dirty="0">
                <a:solidFill>
                  <a:srgbClr val="000000"/>
                </a:solidFill>
                <a:latin typeface="Wingdings" panose="05000000000000000000" pitchFamily="2" charset="2"/>
              </a:rPr>
              <a:t> </a:t>
            </a:r>
            <a:r>
              <a:rPr lang="en-AU" sz="2400" dirty="0">
                <a:solidFill>
                  <a:srgbClr val="000000"/>
                </a:solidFill>
                <a:latin typeface="Arial Narrow" panose="020B0606020202030204" pitchFamily="34" charset="0"/>
              </a:rPr>
              <a:t>The timeframe for consultation and implementation </a:t>
            </a:r>
          </a:p>
        </p:txBody>
      </p:sp>
    </p:spTree>
    <p:extLst>
      <p:ext uri="{BB962C8B-B14F-4D97-AF65-F5344CB8AC3E}">
        <p14:creationId xmlns:p14="http://schemas.microsoft.com/office/powerpoint/2010/main" val="1203836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4887" y="477730"/>
            <a:ext cx="10946296" cy="6124754"/>
          </a:xfrm>
          <a:prstGeom prst="rect">
            <a:avLst/>
          </a:prstGeom>
        </p:spPr>
        <p:txBody>
          <a:bodyPr wrap="square">
            <a:spAutoFit/>
          </a:bodyPr>
          <a:lstStyle/>
          <a:p>
            <a:r>
              <a:rPr lang="en-AU" sz="2800" dirty="0">
                <a:solidFill>
                  <a:srgbClr val="000000"/>
                </a:solidFill>
                <a:latin typeface="DIN-Medium"/>
              </a:rPr>
              <a:t>5 Identify the type and degree of influence </a:t>
            </a:r>
            <a:r>
              <a:rPr lang="en-AU" sz="2800" dirty="0">
                <a:solidFill>
                  <a:srgbClr val="000000"/>
                </a:solidFill>
                <a:latin typeface="DIN-Light"/>
              </a:rPr>
              <a:t>that each stakeholder group may have in the success or failure of the goal. For example, types of influence may include advocacy, engagement of others, budgetary decisions or direct participation. </a:t>
            </a:r>
          </a:p>
          <a:p>
            <a:r>
              <a:rPr lang="en-AU" sz="2800" dirty="0">
                <a:solidFill>
                  <a:srgbClr val="000000"/>
                </a:solidFill>
                <a:latin typeface="DIN-Light"/>
              </a:rPr>
              <a:t>A scale for the degree of influence might be:</a:t>
            </a:r>
          </a:p>
          <a:p>
            <a:r>
              <a:rPr lang="en-AU" sz="2800" dirty="0">
                <a:solidFill>
                  <a:srgbClr val="000000"/>
                </a:solidFill>
                <a:latin typeface="DIN-Medium"/>
              </a:rPr>
              <a:t>■■</a:t>
            </a:r>
            <a:r>
              <a:rPr lang="en-AU" sz="2800" dirty="0">
                <a:solidFill>
                  <a:srgbClr val="000000"/>
                </a:solidFill>
                <a:latin typeface="DIN-Light"/>
              </a:rPr>
              <a:t>High (their action is critical for success, </a:t>
            </a:r>
            <a:r>
              <a:rPr lang="en-AU" sz="2800" dirty="0" err="1">
                <a:solidFill>
                  <a:srgbClr val="000000"/>
                </a:solidFill>
                <a:latin typeface="DIN-Light"/>
              </a:rPr>
              <a:t>eg</a:t>
            </a:r>
            <a:r>
              <a:rPr lang="en-AU" sz="2800" dirty="0">
                <a:solidFill>
                  <a:srgbClr val="000000"/>
                </a:solidFill>
                <a:latin typeface="DIN-Light"/>
              </a:rPr>
              <a:t> the stakeholder has a formal or informal power of approval)</a:t>
            </a:r>
          </a:p>
          <a:p>
            <a:r>
              <a:rPr lang="en-AU" sz="2800" dirty="0">
                <a:solidFill>
                  <a:srgbClr val="000000"/>
                </a:solidFill>
                <a:latin typeface="DIN-Medium"/>
              </a:rPr>
              <a:t>■■</a:t>
            </a:r>
            <a:r>
              <a:rPr lang="en-AU" sz="2800" dirty="0">
                <a:solidFill>
                  <a:srgbClr val="000000"/>
                </a:solidFill>
                <a:latin typeface="DIN-Light"/>
              </a:rPr>
              <a:t>Medium (achievement of the goal is possible without this stakeholder’s support, but will not be easy)</a:t>
            </a:r>
          </a:p>
          <a:p>
            <a:r>
              <a:rPr lang="en-AU" sz="2800" dirty="0">
                <a:solidFill>
                  <a:srgbClr val="000000"/>
                </a:solidFill>
                <a:latin typeface="DIN-Medium"/>
              </a:rPr>
              <a:t>■■</a:t>
            </a:r>
            <a:r>
              <a:rPr lang="en-AU" sz="2800" dirty="0">
                <a:solidFill>
                  <a:srgbClr val="000000"/>
                </a:solidFill>
                <a:latin typeface="DIN-Light"/>
              </a:rPr>
              <a:t>Low (the stakeholder has little influence over the desired outcome). </a:t>
            </a:r>
          </a:p>
          <a:p>
            <a:r>
              <a:rPr lang="en-AU" sz="2800" dirty="0">
                <a:solidFill>
                  <a:srgbClr val="000000"/>
                </a:solidFill>
                <a:latin typeface="DIN-Light"/>
              </a:rPr>
              <a:t>Again, make an assessment of the level of confidence the group has in their assessment. </a:t>
            </a:r>
          </a:p>
          <a:p>
            <a:r>
              <a:rPr lang="en-AU" sz="2800" dirty="0">
                <a:solidFill>
                  <a:srgbClr val="000000"/>
                </a:solidFill>
                <a:latin typeface="DIN-Light"/>
              </a:rPr>
              <a:t>Where the influence is on budgetary decisions, refer to the companion Fact Sheet “Influence Mapping: Budget</a:t>
            </a:r>
            <a:r>
              <a:rPr lang="en-AU" dirty="0">
                <a:solidFill>
                  <a:srgbClr val="000000"/>
                </a:solidFill>
                <a:latin typeface="DIN-Light"/>
              </a:rPr>
              <a:t>”.</a:t>
            </a:r>
            <a:endParaRPr lang="en-AU" dirty="0"/>
          </a:p>
        </p:txBody>
      </p:sp>
    </p:spTree>
    <p:extLst>
      <p:ext uri="{BB962C8B-B14F-4D97-AF65-F5344CB8AC3E}">
        <p14:creationId xmlns:p14="http://schemas.microsoft.com/office/powerpoint/2010/main" val="28319971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7867" y="169830"/>
            <a:ext cx="4224233" cy="523220"/>
          </a:xfrm>
          <a:prstGeom prst="rect">
            <a:avLst/>
          </a:prstGeom>
        </p:spPr>
        <p:txBody>
          <a:bodyPr wrap="none">
            <a:spAutoFit/>
          </a:bodyPr>
          <a:lstStyle/>
          <a:p>
            <a:r>
              <a:rPr lang="en-AU" sz="2800" i="1" u="sng" dirty="0">
                <a:solidFill>
                  <a:srgbClr val="7030A0"/>
                </a:solidFill>
                <a:latin typeface="Arial Narrow" panose="020B0606020202030204" pitchFamily="34" charset="0"/>
              </a:rPr>
              <a:t>Management Initiated Meeting </a:t>
            </a:r>
            <a:endParaRPr lang="en-AU" sz="2800" dirty="0">
              <a:solidFill>
                <a:srgbClr val="7030A0"/>
              </a:solidFill>
            </a:endParaRPr>
          </a:p>
        </p:txBody>
      </p:sp>
      <p:sp>
        <p:nvSpPr>
          <p:cNvPr id="3" name="Rectangle 2"/>
          <p:cNvSpPr/>
          <p:nvPr/>
        </p:nvSpPr>
        <p:spPr>
          <a:xfrm>
            <a:off x="1307867" y="733246"/>
            <a:ext cx="10619089" cy="6124754"/>
          </a:xfrm>
          <a:prstGeom prst="rect">
            <a:avLst/>
          </a:prstGeom>
        </p:spPr>
        <p:txBody>
          <a:bodyPr wrap="square">
            <a:spAutoFit/>
          </a:bodyPr>
          <a:lstStyle/>
          <a:p>
            <a:r>
              <a:rPr lang="en-AU" sz="2800" i="1" u="sng" dirty="0">
                <a:solidFill>
                  <a:srgbClr val="000000"/>
                </a:solidFill>
                <a:latin typeface="Arial Narrow" panose="020B0606020202030204" pitchFamily="34" charset="0"/>
              </a:rPr>
              <a:t>Managing Change Final Plan </a:t>
            </a:r>
            <a:endParaRPr lang="en-AU" sz="2800" dirty="0">
              <a:solidFill>
                <a:srgbClr val="000000"/>
              </a:solidFill>
              <a:latin typeface="Arial Narrow" panose="020B0606020202030204" pitchFamily="34" charset="0"/>
            </a:endParaRPr>
          </a:p>
          <a:p>
            <a:r>
              <a:rPr lang="en-AU" sz="2800" dirty="0">
                <a:solidFill>
                  <a:srgbClr val="000000"/>
                </a:solidFill>
                <a:latin typeface="Arial Narrow" panose="020B0606020202030204" pitchFamily="34" charset="0"/>
              </a:rPr>
              <a:t>Following consultation with staff on the change proposals detailed in the Discussion Paper, managers need to give prompt and demonstrable consideration to matters raised by relevant unions, affected staff members and, where requested by a staff member, their representative. </a:t>
            </a:r>
          </a:p>
          <a:p>
            <a:r>
              <a:rPr lang="en-AU" sz="2800" dirty="0">
                <a:solidFill>
                  <a:srgbClr val="000000"/>
                </a:solidFill>
                <a:latin typeface="Arial Narrow" panose="020B0606020202030204" pitchFamily="34" charset="0"/>
              </a:rPr>
              <a:t>A Final Managing Change Plan must then be developed and provided to all affected staff and, should an affected staff member request, their representative. The plan needs to: </a:t>
            </a:r>
          </a:p>
          <a:p>
            <a:r>
              <a:rPr lang="en-AU" sz="2800" dirty="0">
                <a:solidFill>
                  <a:srgbClr val="002060"/>
                </a:solidFill>
                <a:latin typeface="Wingdings" panose="05000000000000000000" pitchFamily="2" charset="2"/>
              </a:rPr>
              <a:t> </a:t>
            </a:r>
            <a:r>
              <a:rPr lang="en-AU" sz="2800" dirty="0">
                <a:solidFill>
                  <a:srgbClr val="002060"/>
                </a:solidFill>
                <a:latin typeface="Arial Narrow" panose="020B0606020202030204" pitchFamily="34" charset="0"/>
              </a:rPr>
              <a:t>Respond to the matters raised in the consultation process, including responses to feedback provided from staff and unions </a:t>
            </a:r>
          </a:p>
          <a:p>
            <a:r>
              <a:rPr lang="en-AU" sz="2800" dirty="0">
                <a:solidFill>
                  <a:srgbClr val="002060"/>
                </a:solidFill>
                <a:latin typeface="Wingdings" panose="05000000000000000000" pitchFamily="2" charset="2"/>
              </a:rPr>
              <a:t> </a:t>
            </a:r>
            <a:r>
              <a:rPr lang="en-AU" sz="2800" dirty="0">
                <a:solidFill>
                  <a:srgbClr val="002060"/>
                </a:solidFill>
                <a:latin typeface="Arial Narrow" panose="020B0606020202030204" pitchFamily="34" charset="0"/>
              </a:rPr>
              <a:t>Outline the final structure </a:t>
            </a:r>
          </a:p>
          <a:p>
            <a:r>
              <a:rPr lang="en-AU" sz="2800" dirty="0">
                <a:solidFill>
                  <a:srgbClr val="002060"/>
                </a:solidFill>
                <a:latin typeface="Wingdings" panose="05000000000000000000" pitchFamily="2" charset="2"/>
              </a:rPr>
              <a:t> </a:t>
            </a:r>
            <a:r>
              <a:rPr lang="en-AU" sz="2800" dirty="0">
                <a:solidFill>
                  <a:srgbClr val="002060"/>
                </a:solidFill>
                <a:latin typeface="Arial Narrow" panose="020B0606020202030204" pitchFamily="34" charset="0"/>
              </a:rPr>
              <a:t>Outline reasonable timeframes for implementation </a:t>
            </a:r>
          </a:p>
          <a:p>
            <a:r>
              <a:rPr lang="en-AU" sz="2800" dirty="0">
                <a:solidFill>
                  <a:srgbClr val="002060"/>
                </a:solidFill>
                <a:latin typeface="Wingdings" panose="05000000000000000000" pitchFamily="2" charset="2"/>
              </a:rPr>
              <a:t> </a:t>
            </a:r>
            <a:r>
              <a:rPr lang="en-AU" sz="2800" dirty="0">
                <a:solidFill>
                  <a:srgbClr val="002060"/>
                </a:solidFill>
                <a:latin typeface="Arial Narrow" panose="020B0606020202030204" pitchFamily="34" charset="0"/>
              </a:rPr>
              <a:t>Measures that will be implemented to avert or minimise the adverse effects on staff. </a:t>
            </a:r>
          </a:p>
        </p:txBody>
      </p:sp>
    </p:spTree>
    <p:extLst>
      <p:ext uri="{BB962C8B-B14F-4D97-AF65-F5344CB8AC3E}">
        <p14:creationId xmlns:p14="http://schemas.microsoft.com/office/powerpoint/2010/main" val="33370344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67339" y="596348"/>
            <a:ext cx="3998210" cy="1077218"/>
          </a:xfrm>
          <a:prstGeom prst="rect">
            <a:avLst/>
          </a:prstGeom>
          <a:noFill/>
        </p:spPr>
        <p:txBody>
          <a:bodyPr wrap="none" rtlCol="0">
            <a:spAutoFit/>
          </a:bodyPr>
          <a:lstStyle/>
          <a:p>
            <a:r>
              <a:rPr lang="en-AU" sz="3200" dirty="0">
                <a:solidFill>
                  <a:srgbClr val="FF0000"/>
                </a:solidFill>
              </a:rPr>
              <a:t>Read </a:t>
            </a:r>
          </a:p>
          <a:p>
            <a:r>
              <a:rPr lang="en-AU" sz="3200" dirty="0" err="1">
                <a:solidFill>
                  <a:srgbClr val="7030A0"/>
                </a:solidFill>
              </a:rPr>
              <a:t>managing_change_kit</a:t>
            </a:r>
            <a:endParaRPr lang="en-AU" sz="3200" dirty="0">
              <a:solidFill>
                <a:srgbClr val="7030A0"/>
              </a:solidFill>
            </a:endParaRPr>
          </a:p>
        </p:txBody>
      </p:sp>
    </p:spTree>
    <p:extLst>
      <p:ext uri="{BB962C8B-B14F-4D97-AF65-F5344CB8AC3E}">
        <p14:creationId xmlns:p14="http://schemas.microsoft.com/office/powerpoint/2010/main" val="42585582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5947" y="416558"/>
            <a:ext cx="10774018" cy="4401205"/>
          </a:xfrm>
          <a:prstGeom prst="rect">
            <a:avLst/>
          </a:prstGeom>
        </p:spPr>
        <p:txBody>
          <a:bodyPr wrap="square">
            <a:spAutoFit/>
          </a:bodyPr>
          <a:lstStyle/>
          <a:p>
            <a:r>
              <a:rPr lang="en-AU" sz="2800" b="1" dirty="0">
                <a:solidFill>
                  <a:srgbClr val="007C85"/>
                </a:solidFill>
                <a:latin typeface="Swiss721BT-Bold"/>
              </a:rPr>
              <a:t>What support is provided to teachers to</a:t>
            </a:r>
          </a:p>
          <a:p>
            <a:r>
              <a:rPr lang="en-AU" sz="2800" b="1" dirty="0">
                <a:solidFill>
                  <a:srgbClr val="007C85"/>
                </a:solidFill>
                <a:latin typeface="Swiss721BT-Bold"/>
              </a:rPr>
              <a:t>facilitate collaboration?</a:t>
            </a:r>
          </a:p>
          <a:p>
            <a:r>
              <a:rPr lang="en-AU" sz="2800" dirty="0">
                <a:solidFill>
                  <a:srgbClr val="C00000"/>
                </a:solidFill>
                <a:latin typeface="Swiss721BT-Light"/>
              </a:rPr>
              <a:t>• What structures are in place to facilitate regular, meaningful collaboration (for example, meeting times, timetabling)?</a:t>
            </a:r>
          </a:p>
          <a:p>
            <a:r>
              <a:rPr lang="en-AU" sz="2800" dirty="0">
                <a:solidFill>
                  <a:srgbClr val="C00000"/>
                </a:solidFill>
                <a:latin typeface="Swiss721BT-Light"/>
              </a:rPr>
              <a:t>• What professional learning on engaging in collaboration</a:t>
            </a:r>
          </a:p>
          <a:p>
            <a:r>
              <a:rPr lang="en-AU" sz="2800" dirty="0">
                <a:solidFill>
                  <a:srgbClr val="C00000"/>
                </a:solidFill>
                <a:latin typeface="Swiss721BT-Light"/>
              </a:rPr>
              <a:t>strategies is available to teachers?</a:t>
            </a:r>
          </a:p>
          <a:p>
            <a:r>
              <a:rPr lang="en-AU" sz="2800" dirty="0">
                <a:solidFill>
                  <a:srgbClr val="C00000"/>
                </a:solidFill>
                <a:latin typeface="Swiss721BT-Light"/>
              </a:rPr>
              <a:t>• How are teachers acknowledged for their collaborative</a:t>
            </a:r>
          </a:p>
          <a:p>
            <a:r>
              <a:rPr lang="en-AU" sz="2800" dirty="0">
                <a:solidFill>
                  <a:srgbClr val="C00000"/>
                </a:solidFill>
                <a:latin typeface="Swiss721BT-Light"/>
              </a:rPr>
              <a:t>efforts?</a:t>
            </a:r>
          </a:p>
          <a:p>
            <a:r>
              <a:rPr lang="en-AU" sz="2800" dirty="0">
                <a:solidFill>
                  <a:srgbClr val="C00000"/>
                </a:solidFill>
                <a:latin typeface="Swiss721BT-Light"/>
              </a:rPr>
              <a:t>• How do school leaders minimise factors that can disrupt</a:t>
            </a:r>
          </a:p>
          <a:p>
            <a:r>
              <a:rPr lang="en-AU" sz="2800" dirty="0">
                <a:solidFill>
                  <a:srgbClr val="C00000"/>
                </a:solidFill>
                <a:latin typeface="Swiss721BT-Light"/>
              </a:rPr>
              <a:t>collaborative learning?</a:t>
            </a:r>
            <a:endParaRPr lang="en-AU" sz="2800" dirty="0">
              <a:solidFill>
                <a:srgbClr val="C00000"/>
              </a:solidFill>
            </a:endParaRPr>
          </a:p>
        </p:txBody>
      </p:sp>
    </p:spTree>
    <p:extLst>
      <p:ext uri="{BB962C8B-B14F-4D97-AF65-F5344CB8AC3E}">
        <p14:creationId xmlns:p14="http://schemas.microsoft.com/office/powerpoint/2010/main" val="21426602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25010"/>
            <a:ext cx="10827026" cy="4401205"/>
          </a:xfrm>
          <a:prstGeom prst="rect">
            <a:avLst/>
          </a:prstGeom>
        </p:spPr>
        <p:txBody>
          <a:bodyPr wrap="square">
            <a:spAutoFit/>
          </a:bodyPr>
          <a:lstStyle/>
          <a:p>
            <a:r>
              <a:rPr lang="en-AU" sz="2800" b="1" dirty="0">
                <a:solidFill>
                  <a:srgbClr val="007C85"/>
                </a:solidFill>
                <a:latin typeface="Swiss721BT-Bold"/>
              </a:rPr>
              <a:t>How is an effective culture of collaboration</a:t>
            </a:r>
          </a:p>
          <a:p>
            <a:r>
              <a:rPr lang="en-AU" sz="2800" b="1" dirty="0">
                <a:solidFill>
                  <a:srgbClr val="007C85"/>
                </a:solidFill>
                <a:latin typeface="Swiss721BT-Bold"/>
              </a:rPr>
              <a:t>developed and maintained?</a:t>
            </a:r>
          </a:p>
          <a:p>
            <a:r>
              <a:rPr lang="en-AU" sz="2800" dirty="0">
                <a:solidFill>
                  <a:srgbClr val="C00000"/>
                </a:solidFill>
                <a:latin typeface="Swiss721BT-Light"/>
              </a:rPr>
              <a:t>• How are teachers involved in planning and implementing</a:t>
            </a:r>
          </a:p>
          <a:p>
            <a:r>
              <a:rPr lang="en-AU" sz="2800" dirty="0">
                <a:solidFill>
                  <a:srgbClr val="C00000"/>
                </a:solidFill>
                <a:latin typeface="Swiss721BT-Light"/>
              </a:rPr>
              <a:t>collaborative learning?</a:t>
            </a:r>
          </a:p>
          <a:p>
            <a:r>
              <a:rPr lang="en-AU" sz="2800" dirty="0">
                <a:solidFill>
                  <a:srgbClr val="C00000"/>
                </a:solidFill>
                <a:latin typeface="Swiss721BT-Light"/>
              </a:rPr>
              <a:t>• How is trust generated and supported between teachers</a:t>
            </a:r>
          </a:p>
          <a:p>
            <a:r>
              <a:rPr lang="en-AU" sz="2800" dirty="0">
                <a:solidFill>
                  <a:srgbClr val="C00000"/>
                </a:solidFill>
                <a:latin typeface="Swiss721BT-Light"/>
              </a:rPr>
              <a:t>as peers and between teachers and school leaders?</a:t>
            </a:r>
          </a:p>
          <a:p>
            <a:r>
              <a:rPr lang="en-AU" sz="2800" dirty="0">
                <a:solidFill>
                  <a:srgbClr val="C00000"/>
                </a:solidFill>
                <a:latin typeface="Swiss721BT-Light"/>
              </a:rPr>
              <a:t>• Who decides the focus and structure of collaborative</a:t>
            </a:r>
          </a:p>
          <a:p>
            <a:r>
              <a:rPr lang="en-AU" sz="2800" dirty="0">
                <a:solidFill>
                  <a:srgbClr val="C00000"/>
                </a:solidFill>
                <a:latin typeface="Swiss721BT-Light"/>
              </a:rPr>
              <a:t>activities?</a:t>
            </a:r>
          </a:p>
          <a:p>
            <a:r>
              <a:rPr lang="en-AU" sz="2800" dirty="0">
                <a:solidFill>
                  <a:srgbClr val="C00000"/>
                </a:solidFill>
                <a:latin typeface="Swiss721BT-Light"/>
              </a:rPr>
              <a:t>• How are staff (especially new staff) acquainted with the</a:t>
            </a:r>
          </a:p>
          <a:p>
            <a:r>
              <a:rPr lang="en-AU" sz="2800" dirty="0">
                <a:solidFill>
                  <a:srgbClr val="C00000"/>
                </a:solidFill>
                <a:latin typeface="Swiss721BT-Light"/>
              </a:rPr>
              <a:t>school’s collaborative approach and expectations?</a:t>
            </a:r>
            <a:endParaRPr lang="en-AU" sz="2800" dirty="0">
              <a:solidFill>
                <a:srgbClr val="C00000"/>
              </a:solidFill>
            </a:endParaRPr>
          </a:p>
        </p:txBody>
      </p:sp>
    </p:spTree>
    <p:extLst>
      <p:ext uri="{BB962C8B-B14F-4D97-AF65-F5344CB8AC3E}">
        <p14:creationId xmlns:p14="http://schemas.microsoft.com/office/powerpoint/2010/main" val="2343552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9929" y="357571"/>
            <a:ext cx="10442713" cy="4832092"/>
          </a:xfrm>
          <a:prstGeom prst="rect">
            <a:avLst/>
          </a:prstGeom>
        </p:spPr>
        <p:txBody>
          <a:bodyPr wrap="square">
            <a:spAutoFit/>
          </a:bodyPr>
          <a:lstStyle/>
          <a:p>
            <a:r>
              <a:rPr lang="en-AU" sz="2800" b="1" dirty="0">
                <a:solidFill>
                  <a:srgbClr val="007C85"/>
                </a:solidFill>
                <a:latin typeface="Swiss721BT-Bold"/>
              </a:rPr>
              <a:t>Is collaboration driven by clear and measurable</a:t>
            </a:r>
          </a:p>
          <a:p>
            <a:r>
              <a:rPr lang="en-AU" sz="2800" b="1" dirty="0">
                <a:solidFill>
                  <a:srgbClr val="007C85"/>
                </a:solidFill>
                <a:latin typeface="Swiss721BT-Bold"/>
              </a:rPr>
              <a:t>goals for improvement?</a:t>
            </a:r>
          </a:p>
          <a:p>
            <a:r>
              <a:rPr lang="en-AU" sz="2800" dirty="0">
                <a:solidFill>
                  <a:srgbClr val="C00000"/>
                </a:solidFill>
                <a:latin typeface="Swiss721BT-Light"/>
              </a:rPr>
              <a:t>• What data sources are used to determine the focus of</a:t>
            </a:r>
          </a:p>
          <a:p>
            <a:r>
              <a:rPr lang="en-AU" sz="2800" dirty="0">
                <a:solidFill>
                  <a:srgbClr val="C00000"/>
                </a:solidFill>
                <a:latin typeface="Swiss721BT-Light"/>
              </a:rPr>
              <a:t>collaborative activities?</a:t>
            </a:r>
          </a:p>
          <a:p>
            <a:r>
              <a:rPr lang="en-AU" sz="2800" dirty="0">
                <a:solidFill>
                  <a:srgbClr val="C00000"/>
                </a:solidFill>
                <a:latin typeface="Swiss721BT-Light"/>
              </a:rPr>
              <a:t>• What role does the school leader play in ensuring</a:t>
            </a:r>
          </a:p>
          <a:p>
            <a:r>
              <a:rPr lang="en-AU" sz="2800" dirty="0">
                <a:solidFill>
                  <a:srgbClr val="C00000"/>
                </a:solidFill>
                <a:latin typeface="Swiss721BT-Light"/>
              </a:rPr>
              <a:t>collaboration remains manageable and relevant?</a:t>
            </a:r>
          </a:p>
          <a:p>
            <a:r>
              <a:rPr lang="en-AU" sz="2800" dirty="0">
                <a:solidFill>
                  <a:srgbClr val="C00000"/>
                </a:solidFill>
                <a:latin typeface="Swiss721BT-Light"/>
              </a:rPr>
              <a:t>• How are the Australian Professional Standards for</a:t>
            </a:r>
          </a:p>
          <a:p>
            <a:r>
              <a:rPr lang="en-AU" sz="2800" dirty="0">
                <a:solidFill>
                  <a:srgbClr val="C00000"/>
                </a:solidFill>
                <a:latin typeface="Swiss721BT-Light"/>
              </a:rPr>
              <a:t>Teachers used to help identify the focus of collaborative</a:t>
            </a:r>
          </a:p>
          <a:p>
            <a:r>
              <a:rPr lang="en-AU" sz="2800" dirty="0">
                <a:solidFill>
                  <a:srgbClr val="C00000"/>
                </a:solidFill>
                <a:latin typeface="Swiss721BT-Light"/>
              </a:rPr>
              <a:t>activities?</a:t>
            </a:r>
          </a:p>
          <a:p>
            <a:r>
              <a:rPr lang="en-AU" sz="2800" dirty="0">
                <a:solidFill>
                  <a:srgbClr val="C00000"/>
                </a:solidFill>
                <a:latin typeface="Swiss721BT-Light"/>
              </a:rPr>
              <a:t>• What are the indicators of success in the short, medium</a:t>
            </a:r>
          </a:p>
          <a:p>
            <a:r>
              <a:rPr lang="en-AU" sz="2800" dirty="0">
                <a:solidFill>
                  <a:srgbClr val="C00000"/>
                </a:solidFill>
                <a:latin typeface="Swiss721BT-Light"/>
              </a:rPr>
              <a:t>or long term?</a:t>
            </a:r>
            <a:endParaRPr lang="en-AU" sz="2800" dirty="0">
              <a:solidFill>
                <a:srgbClr val="C00000"/>
              </a:solidFill>
            </a:endParaRPr>
          </a:p>
        </p:txBody>
      </p:sp>
    </p:spTree>
    <p:extLst>
      <p:ext uri="{BB962C8B-B14F-4D97-AF65-F5344CB8AC3E}">
        <p14:creationId xmlns:p14="http://schemas.microsoft.com/office/powerpoint/2010/main" val="1449178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5461" y="384075"/>
            <a:ext cx="10402956" cy="4401205"/>
          </a:xfrm>
          <a:prstGeom prst="rect">
            <a:avLst/>
          </a:prstGeom>
        </p:spPr>
        <p:txBody>
          <a:bodyPr wrap="square">
            <a:spAutoFit/>
          </a:bodyPr>
          <a:lstStyle/>
          <a:p>
            <a:r>
              <a:rPr lang="en-AU" sz="2800" b="1" dirty="0">
                <a:solidFill>
                  <a:srgbClr val="007C85"/>
                </a:solidFill>
                <a:latin typeface="Swiss721BT-Bold"/>
              </a:rPr>
              <a:t>How are learnings translated to classroom</a:t>
            </a:r>
          </a:p>
          <a:p>
            <a:r>
              <a:rPr lang="en-AU" sz="2800" b="1" dirty="0">
                <a:solidFill>
                  <a:srgbClr val="007C85"/>
                </a:solidFill>
                <a:latin typeface="Swiss721BT-Bold"/>
              </a:rPr>
              <a:t>practice?</a:t>
            </a:r>
          </a:p>
          <a:p>
            <a:r>
              <a:rPr lang="en-AU" sz="2800" dirty="0">
                <a:solidFill>
                  <a:srgbClr val="C00000"/>
                </a:solidFill>
                <a:latin typeface="Swiss721BT-Light"/>
              </a:rPr>
              <a:t>• How are strategies identified through collaborative activities</a:t>
            </a:r>
          </a:p>
          <a:p>
            <a:r>
              <a:rPr lang="en-AU" sz="2800" dirty="0">
                <a:solidFill>
                  <a:srgbClr val="C00000"/>
                </a:solidFill>
                <a:latin typeface="Swiss721BT-Light"/>
              </a:rPr>
              <a:t>implemented in classrooms?</a:t>
            </a:r>
          </a:p>
          <a:p>
            <a:r>
              <a:rPr lang="en-AU" sz="2800" dirty="0">
                <a:solidFill>
                  <a:srgbClr val="C00000"/>
                </a:solidFill>
                <a:latin typeface="Swiss721BT-Light"/>
              </a:rPr>
              <a:t>• How will evidence of change be demonstrated?</a:t>
            </a:r>
          </a:p>
          <a:p>
            <a:r>
              <a:rPr lang="en-AU" sz="2800" dirty="0">
                <a:solidFill>
                  <a:srgbClr val="C00000"/>
                </a:solidFill>
                <a:latin typeface="Swiss721BT-Light"/>
              </a:rPr>
              <a:t>• How will learnings from collaborative activities be shared with</a:t>
            </a:r>
          </a:p>
          <a:p>
            <a:r>
              <a:rPr lang="en-AU" sz="2800" dirty="0">
                <a:solidFill>
                  <a:srgbClr val="C00000"/>
                </a:solidFill>
                <a:latin typeface="Swiss721BT-Light"/>
              </a:rPr>
              <a:t>other teachers?</a:t>
            </a:r>
          </a:p>
          <a:p>
            <a:r>
              <a:rPr lang="en-AU" sz="2800" dirty="0">
                <a:solidFill>
                  <a:srgbClr val="C00000"/>
                </a:solidFill>
                <a:latin typeface="Swiss721BT-Light"/>
              </a:rPr>
              <a:t>• What structures are in place to support regular classroom</a:t>
            </a:r>
          </a:p>
          <a:p>
            <a:r>
              <a:rPr lang="en-AU" sz="2800" dirty="0">
                <a:solidFill>
                  <a:srgbClr val="C00000"/>
                </a:solidFill>
                <a:latin typeface="Swiss721BT-Light"/>
              </a:rPr>
              <a:t>observation and feedback so that teachers can reflect on</a:t>
            </a:r>
          </a:p>
          <a:p>
            <a:r>
              <a:rPr lang="en-AU" sz="2800" dirty="0">
                <a:solidFill>
                  <a:srgbClr val="C00000"/>
                </a:solidFill>
                <a:latin typeface="Swiss721BT-Light"/>
              </a:rPr>
              <a:t>their practice?</a:t>
            </a:r>
            <a:endParaRPr lang="en-AU" sz="2800" dirty="0">
              <a:solidFill>
                <a:srgbClr val="C00000"/>
              </a:solidFill>
            </a:endParaRPr>
          </a:p>
        </p:txBody>
      </p:sp>
    </p:spTree>
    <p:extLst>
      <p:ext uri="{BB962C8B-B14F-4D97-AF65-F5344CB8AC3E}">
        <p14:creationId xmlns:p14="http://schemas.microsoft.com/office/powerpoint/2010/main" val="5892712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1721" y="0"/>
            <a:ext cx="9263269" cy="6986528"/>
          </a:xfrm>
          <a:prstGeom prst="rect">
            <a:avLst/>
          </a:prstGeom>
        </p:spPr>
        <p:txBody>
          <a:bodyPr wrap="square">
            <a:spAutoFit/>
          </a:bodyPr>
          <a:lstStyle/>
          <a:p>
            <a:r>
              <a:rPr lang="en-AU" sz="2800" dirty="0">
                <a:solidFill>
                  <a:srgbClr val="007C85"/>
                </a:solidFill>
                <a:latin typeface="Swiss721BT-Medium"/>
              </a:rPr>
              <a:t>What is collaboration?</a:t>
            </a:r>
          </a:p>
          <a:p>
            <a:r>
              <a:rPr lang="en-AU" sz="2800" dirty="0">
                <a:solidFill>
                  <a:srgbClr val="C00000"/>
                </a:solidFill>
                <a:latin typeface="Swiss721BT-Light"/>
              </a:rPr>
              <a:t>At its best, collaboration creates a community working to</a:t>
            </a:r>
          </a:p>
          <a:p>
            <a:r>
              <a:rPr lang="en-AU" sz="2800" dirty="0">
                <a:solidFill>
                  <a:srgbClr val="C00000"/>
                </a:solidFill>
                <a:latin typeface="Swiss721BT-Light"/>
              </a:rPr>
              <a:t>achieve a common goal through the sharing of practice,</a:t>
            </a:r>
          </a:p>
          <a:p>
            <a:r>
              <a:rPr lang="en-AU" sz="2800" dirty="0">
                <a:solidFill>
                  <a:srgbClr val="C00000"/>
                </a:solidFill>
                <a:latin typeface="Swiss721BT-Light"/>
              </a:rPr>
              <a:t>knowledge and problems. </a:t>
            </a:r>
          </a:p>
          <a:p>
            <a:endParaRPr lang="en-AU" sz="2800" dirty="0">
              <a:solidFill>
                <a:srgbClr val="C00000"/>
              </a:solidFill>
              <a:latin typeface="Swiss721BT-Light"/>
            </a:endParaRPr>
          </a:p>
          <a:p>
            <a:r>
              <a:rPr lang="en-AU" sz="2800" dirty="0">
                <a:solidFill>
                  <a:srgbClr val="C00000"/>
                </a:solidFill>
                <a:latin typeface="Swiss721BT-Light"/>
              </a:rPr>
              <a:t>Effective collaboration encourages ongoing observation and feedback among colleagues where a culture of professional sharing, dialogue, experimentation and critique becomes commonplace.</a:t>
            </a:r>
          </a:p>
          <a:p>
            <a:endParaRPr lang="en-AU" sz="2800" dirty="0">
              <a:solidFill>
                <a:srgbClr val="C00000"/>
              </a:solidFill>
              <a:latin typeface="Swiss721BT-Light"/>
            </a:endParaRPr>
          </a:p>
          <a:p>
            <a:r>
              <a:rPr lang="en-AU" sz="2800" dirty="0">
                <a:solidFill>
                  <a:srgbClr val="C00000"/>
                </a:solidFill>
                <a:latin typeface="Swiss721BT-Light"/>
              </a:rPr>
              <a:t>Collaboration can encompass a range of activities, from</a:t>
            </a:r>
          </a:p>
          <a:p>
            <a:r>
              <a:rPr lang="en-AU" sz="2800" dirty="0">
                <a:solidFill>
                  <a:srgbClr val="C00000"/>
                </a:solidFill>
                <a:latin typeface="Swiss721BT-Light"/>
              </a:rPr>
              <a:t>teachers working together in an informal, unplanned way to</a:t>
            </a:r>
          </a:p>
          <a:p>
            <a:r>
              <a:rPr lang="en-AU" sz="2800" dirty="0">
                <a:solidFill>
                  <a:srgbClr val="C00000"/>
                </a:solidFill>
                <a:latin typeface="Swiss721BT-Light"/>
              </a:rPr>
              <a:t>the implementation of more formal collaborative approaches,</a:t>
            </a:r>
          </a:p>
          <a:p>
            <a:r>
              <a:rPr lang="en-AU" sz="2800" dirty="0">
                <a:solidFill>
                  <a:srgbClr val="C00000"/>
                </a:solidFill>
                <a:latin typeface="Swiss721BT-Light"/>
              </a:rPr>
              <a:t>such as professional learning communities (PLCs). Effective</a:t>
            </a:r>
          </a:p>
          <a:p>
            <a:r>
              <a:rPr lang="en-AU" sz="2800" dirty="0">
                <a:solidFill>
                  <a:srgbClr val="C00000"/>
                </a:solidFill>
                <a:latin typeface="Swiss721BT-Light"/>
              </a:rPr>
              <a:t>collaboration is frequent and ongoing and, when most</a:t>
            </a:r>
          </a:p>
          <a:p>
            <a:r>
              <a:rPr lang="en-AU" sz="2800" dirty="0">
                <a:solidFill>
                  <a:srgbClr val="C00000"/>
                </a:solidFill>
                <a:latin typeface="Swiss721BT-Light"/>
              </a:rPr>
              <a:t>successful, an integral part of daily routines</a:t>
            </a:r>
            <a:endParaRPr lang="en-AU" sz="2800" dirty="0">
              <a:solidFill>
                <a:srgbClr val="C00000"/>
              </a:solidFill>
            </a:endParaRPr>
          </a:p>
        </p:txBody>
      </p:sp>
    </p:spTree>
    <p:extLst>
      <p:ext uri="{BB962C8B-B14F-4D97-AF65-F5344CB8AC3E}">
        <p14:creationId xmlns:p14="http://schemas.microsoft.com/office/powerpoint/2010/main" val="38726798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465269"/>
            <a:ext cx="10641496" cy="3539430"/>
          </a:xfrm>
          <a:prstGeom prst="rect">
            <a:avLst/>
          </a:prstGeom>
        </p:spPr>
        <p:txBody>
          <a:bodyPr wrap="square">
            <a:spAutoFit/>
          </a:bodyPr>
          <a:lstStyle/>
          <a:p>
            <a:r>
              <a:rPr lang="en-AU" sz="3200" dirty="0">
                <a:solidFill>
                  <a:srgbClr val="FF0000"/>
                </a:solidFill>
                <a:latin typeface="Swiss721BT-Medium"/>
              </a:rPr>
              <a:t>Collaboration: “To work with another or others</a:t>
            </a:r>
          </a:p>
          <a:p>
            <a:r>
              <a:rPr lang="en-AU" sz="3200" dirty="0">
                <a:solidFill>
                  <a:srgbClr val="FF0000"/>
                </a:solidFill>
                <a:latin typeface="Swiss721BT-Medium"/>
              </a:rPr>
              <a:t>on a joint project.”</a:t>
            </a:r>
          </a:p>
          <a:p>
            <a:r>
              <a:rPr lang="en-AU" sz="3200" dirty="0">
                <a:solidFill>
                  <a:srgbClr val="007C85"/>
                </a:solidFill>
                <a:latin typeface="Swiss721BT-Light"/>
              </a:rPr>
              <a:t>• Joint planning, decision making, and problem solving</a:t>
            </a:r>
          </a:p>
          <a:p>
            <a:r>
              <a:rPr lang="en-AU" sz="3200" dirty="0">
                <a:solidFill>
                  <a:srgbClr val="007C85"/>
                </a:solidFill>
                <a:latin typeface="Swiss721BT-Light"/>
              </a:rPr>
              <a:t>• Job embedded and long term</a:t>
            </a:r>
          </a:p>
          <a:p>
            <a:r>
              <a:rPr lang="en-AU" sz="3200" dirty="0">
                <a:solidFill>
                  <a:srgbClr val="007C85"/>
                </a:solidFill>
                <a:latin typeface="Swiss721BT-Light"/>
              </a:rPr>
              <a:t>• Formal and informal</a:t>
            </a:r>
          </a:p>
          <a:p>
            <a:r>
              <a:rPr lang="en-AU" sz="3200" dirty="0">
                <a:solidFill>
                  <a:srgbClr val="007C85"/>
                </a:solidFill>
                <a:latin typeface="Swiss721BT-Light"/>
              </a:rPr>
              <a:t>• Common goals</a:t>
            </a:r>
          </a:p>
          <a:p>
            <a:r>
              <a:rPr lang="en-AU" sz="3200" dirty="0">
                <a:solidFill>
                  <a:srgbClr val="007C85"/>
                </a:solidFill>
                <a:latin typeface="Swiss721BT-Light"/>
              </a:rPr>
              <a:t>• High levels of trust</a:t>
            </a:r>
            <a:endParaRPr lang="en-AU" sz="3200" dirty="0"/>
          </a:p>
        </p:txBody>
      </p:sp>
    </p:spTree>
    <p:extLst>
      <p:ext uri="{BB962C8B-B14F-4D97-AF65-F5344CB8AC3E}">
        <p14:creationId xmlns:p14="http://schemas.microsoft.com/office/powerpoint/2010/main" val="34838788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31234" y="254532"/>
            <a:ext cx="8613913" cy="3539430"/>
          </a:xfrm>
          <a:prstGeom prst="rect">
            <a:avLst/>
          </a:prstGeom>
        </p:spPr>
        <p:txBody>
          <a:bodyPr wrap="square">
            <a:spAutoFit/>
          </a:bodyPr>
          <a:lstStyle/>
          <a:p>
            <a:r>
              <a:rPr lang="en-AU" sz="2800" dirty="0">
                <a:solidFill>
                  <a:srgbClr val="00B050"/>
                </a:solidFill>
                <a:latin typeface="Swiss721BT-Medium"/>
              </a:rPr>
              <a:t>Cooperation: “To be of assistance, or willing to help.”</a:t>
            </a:r>
          </a:p>
          <a:p>
            <a:r>
              <a:rPr lang="en-AU" sz="2800" dirty="0">
                <a:solidFill>
                  <a:srgbClr val="FF0000"/>
                </a:solidFill>
                <a:latin typeface="Swiss721BT-Light"/>
              </a:rPr>
              <a:t>• Individual ownership of goals with others providing assistance for mutual benefit</a:t>
            </a:r>
          </a:p>
          <a:p>
            <a:r>
              <a:rPr lang="en-AU" sz="2800" dirty="0">
                <a:solidFill>
                  <a:srgbClr val="FF0000"/>
                </a:solidFill>
                <a:latin typeface="Swiss721BT-Light"/>
              </a:rPr>
              <a:t>• Resources and materials are shared as required</a:t>
            </a:r>
          </a:p>
          <a:p>
            <a:r>
              <a:rPr lang="en-AU" sz="2800" dirty="0">
                <a:solidFill>
                  <a:srgbClr val="FF0000"/>
                </a:solidFill>
                <a:latin typeface="Swiss721BT-Light"/>
              </a:rPr>
              <a:t>• Often spontaneous/one off arrangements</a:t>
            </a:r>
          </a:p>
          <a:p>
            <a:r>
              <a:rPr lang="en-AU" sz="2800" dirty="0">
                <a:solidFill>
                  <a:srgbClr val="FF0000"/>
                </a:solidFill>
                <a:latin typeface="Swiss721BT-Light"/>
              </a:rPr>
              <a:t>• Passive engagement by others</a:t>
            </a:r>
          </a:p>
          <a:p>
            <a:r>
              <a:rPr lang="en-AU" sz="2800" dirty="0">
                <a:solidFill>
                  <a:srgbClr val="FF0000"/>
                </a:solidFill>
                <a:latin typeface="Swiss721BT-Light"/>
              </a:rPr>
              <a:t>• Often short term</a:t>
            </a:r>
          </a:p>
          <a:p>
            <a:r>
              <a:rPr lang="en-AU" sz="2800" dirty="0">
                <a:solidFill>
                  <a:srgbClr val="FF0000"/>
                </a:solidFill>
                <a:latin typeface="Swiss721BT-Light"/>
              </a:rPr>
              <a:t>• No set structure or arrangements</a:t>
            </a:r>
            <a:endParaRPr lang="en-AU" sz="2800" dirty="0">
              <a:solidFill>
                <a:srgbClr val="FF0000"/>
              </a:solidFill>
            </a:endParaRPr>
          </a:p>
        </p:txBody>
      </p:sp>
    </p:spTree>
    <p:extLst>
      <p:ext uri="{BB962C8B-B14F-4D97-AF65-F5344CB8AC3E}">
        <p14:creationId xmlns:p14="http://schemas.microsoft.com/office/powerpoint/2010/main" val="35462887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9930" y="667027"/>
            <a:ext cx="10177670" cy="1877437"/>
          </a:xfrm>
          <a:prstGeom prst="rect">
            <a:avLst/>
          </a:prstGeom>
        </p:spPr>
        <p:txBody>
          <a:bodyPr wrap="square">
            <a:spAutoFit/>
          </a:bodyPr>
          <a:lstStyle/>
          <a:p>
            <a:r>
              <a:rPr lang="en-AU" sz="3200" b="1" dirty="0">
                <a:solidFill>
                  <a:srgbClr val="007C85"/>
                </a:solidFill>
                <a:latin typeface="Swiss721BT-Bold"/>
              </a:rPr>
              <a:t>Purposeful collaboration</a:t>
            </a:r>
          </a:p>
          <a:p>
            <a:r>
              <a:rPr lang="en-AU" sz="2800" i="1" dirty="0">
                <a:solidFill>
                  <a:srgbClr val="0070C0"/>
                </a:solidFill>
                <a:latin typeface="Swiss721BT-LightItalic"/>
              </a:rPr>
              <a:t>To be most effective, collaborative learning should be driven</a:t>
            </a:r>
          </a:p>
          <a:p>
            <a:r>
              <a:rPr lang="en-AU" sz="2800" i="1" dirty="0">
                <a:solidFill>
                  <a:srgbClr val="0070C0"/>
                </a:solidFill>
                <a:latin typeface="Swiss721BT-LightItalic"/>
              </a:rPr>
              <a:t>by analysis of student data and focused upon the development</a:t>
            </a:r>
          </a:p>
          <a:p>
            <a:r>
              <a:rPr lang="en-AU" sz="2800" i="1" dirty="0">
                <a:solidFill>
                  <a:srgbClr val="0070C0"/>
                </a:solidFill>
                <a:latin typeface="Swiss721BT-LightItalic"/>
              </a:rPr>
              <a:t>of teachers’ knowledge, skills and understanding</a:t>
            </a:r>
            <a:r>
              <a:rPr lang="en-AU" i="1" dirty="0">
                <a:solidFill>
                  <a:srgbClr val="000000"/>
                </a:solidFill>
                <a:latin typeface="Swiss721BT-LightItalic"/>
              </a:rPr>
              <a:t>.</a:t>
            </a:r>
            <a:endParaRPr lang="en-AU" dirty="0"/>
          </a:p>
        </p:txBody>
      </p:sp>
      <p:sp>
        <p:nvSpPr>
          <p:cNvPr id="3" name="Rectangle 2"/>
          <p:cNvSpPr/>
          <p:nvPr/>
        </p:nvSpPr>
        <p:spPr>
          <a:xfrm>
            <a:off x="1099930" y="2637326"/>
            <a:ext cx="10296940" cy="2246769"/>
          </a:xfrm>
          <a:prstGeom prst="rect">
            <a:avLst/>
          </a:prstGeom>
        </p:spPr>
        <p:txBody>
          <a:bodyPr wrap="square">
            <a:spAutoFit/>
          </a:bodyPr>
          <a:lstStyle/>
          <a:p>
            <a:r>
              <a:rPr lang="en-AU" sz="2800" dirty="0">
                <a:solidFill>
                  <a:srgbClr val="00B050"/>
                </a:solidFill>
                <a:latin typeface="Swiss721BT-Light"/>
              </a:rPr>
              <a:t>Collaborative work should have a clear focus. This focus</a:t>
            </a:r>
          </a:p>
          <a:p>
            <a:r>
              <a:rPr lang="en-AU" sz="2800" dirty="0">
                <a:solidFill>
                  <a:srgbClr val="00B050"/>
                </a:solidFill>
                <a:latin typeface="Swiss721BT-Light"/>
              </a:rPr>
              <a:t>should be specific, </a:t>
            </a:r>
            <a:r>
              <a:rPr lang="en-AU" sz="2800" dirty="0" err="1">
                <a:solidFill>
                  <a:srgbClr val="00B050"/>
                </a:solidFill>
                <a:latin typeface="Swiss721BT-Light"/>
              </a:rPr>
              <a:t>measureable</a:t>
            </a:r>
            <a:r>
              <a:rPr lang="en-AU" sz="2800" dirty="0">
                <a:solidFill>
                  <a:srgbClr val="00B050"/>
                </a:solidFill>
                <a:latin typeface="Swiss721BT-Light"/>
              </a:rPr>
              <a:t>, simple, informed by data,</a:t>
            </a:r>
          </a:p>
          <a:p>
            <a:r>
              <a:rPr lang="en-AU" sz="2800" dirty="0">
                <a:solidFill>
                  <a:srgbClr val="00B050"/>
                </a:solidFill>
                <a:latin typeface="Swiss721BT-Light"/>
              </a:rPr>
              <a:t>easy to communicate and linked to teacher and student</a:t>
            </a:r>
          </a:p>
          <a:p>
            <a:r>
              <a:rPr lang="en-AU" sz="2800" dirty="0">
                <a:solidFill>
                  <a:srgbClr val="00B050"/>
                </a:solidFill>
                <a:latin typeface="Swiss721BT-Light"/>
              </a:rPr>
              <a:t>improvement. It should also be relevant, address an issue that</a:t>
            </a:r>
          </a:p>
          <a:p>
            <a:r>
              <a:rPr lang="en-AU" sz="2800" dirty="0">
                <a:solidFill>
                  <a:srgbClr val="00B050"/>
                </a:solidFill>
                <a:latin typeface="Swiss721BT-Light"/>
              </a:rPr>
              <a:t>teachers can do something about and be manageable.</a:t>
            </a:r>
            <a:endParaRPr lang="en-AU" sz="2800" dirty="0">
              <a:solidFill>
                <a:srgbClr val="00B050"/>
              </a:solidFill>
            </a:endParaRPr>
          </a:p>
        </p:txBody>
      </p:sp>
    </p:spTree>
    <p:extLst>
      <p:ext uri="{BB962C8B-B14F-4D97-AF65-F5344CB8AC3E}">
        <p14:creationId xmlns:p14="http://schemas.microsoft.com/office/powerpoint/2010/main" val="1289881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4886" y="273759"/>
            <a:ext cx="10760765" cy="3108543"/>
          </a:xfrm>
          <a:prstGeom prst="rect">
            <a:avLst/>
          </a:prstGeom>
        </p:spPr>
        <p:txBody>
          <a:bodyPr wrap="square">
            <a:spAutoFit/>
          </a:bodyPr>
          <a:lstStyle/>
          <a:p>
            <a:r>
              <a:rPr lang="en-AU" sz="2800" dirty="0">
                <a:solidFill>
                  <a:srgbClr val="000000"/>
                </a:solidFill>
                <a:latin typeface="DIN-Medium"/>
              </a:rPr>
              <a:t>6 Further information </a:t>
            </a:r>
            <a:r>
              <a:rPr lang="en-AU" sz="2800" dirty="0">
                <a:solidFill>
                  <a:srgbClr val="000000"/>
                </a:solidFill>
                <a:latin typeface="DIN-Light"/>
              </a:rPr>
              <a:t>may be required following these assessments, to improve confidence in the assessment. This might be obtained by gathering the views of that stakeholder directly, or indirectly.</a:t>
            </a:r>
          </a:p>
          <a:p>
            <a:r>
              <a:rPr lang="en-AU" sz="2800" dirty="0">
                <a:solidFill>
                  <a:srgbClr val="000000"/>
                </a:solidFill>
                <a:latin typeface="DIN-Medium"/>
              </a:rPr>
              <a:t>7 Identify actions </a:t>
            </a:r>
            <a:r>
              <a:rPr lang="en-AU" sz="2800" dirty="0">
                <a:solidFill>
                  <a:srgbClr val="000000"/>
                </a:solidFill>
                <a:latin typeface="DIN-Light"/>
              </a:rPr>
              <a:t>for engaging or involving stakeholders to help achieve your goal. Identifying the purpose for involving or engaging, and ways to overcome negative influences and make the most of positive influences, is also useful.</a:t>
            </a:r>
            <a:endParaRPr lang="en-AU" sz="2800" dirty="0"/>
          </a:p>
        </p:txBody>
      </p:sp>
    </p:spTree>
    <p:extLst>
      <p:ext uri="{BB962C8B-B14F-4D97-AF65-F5344CB8AC3E}">
        <p14:creationId xmlns:p14="http://schemas.microsoft.com/office/powerpoint/2010/main" val="12156675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9442" y="323385"/>
            <a:ext cx="10694505" cy="6124754"/>
          </a:xfrm>
          <a:prstGeom prst="rect">
            <a:avLst/>
          </a:prstGeom>
        </p:spPr>
        <p:txBody>
          <a:bodyPr wrap="square">
            <a:spAutoFit/>
          </a:bodyPr>
          <a:lstStyle/>
          <a:p>
            <a:r>
              <a:rPr lang="en-AU" sz="2800" dirty="0">
                <a:solidFill>
                  <a:srgbClr val="7030A0"/>
                </a:solidFill>
                <a:latin typeface="Swiss721BT-Light"/>
              </a:rPr>
              <a:t>A shared vision can be supported through setting goals as</a:t>
            </a:r>
          </a:p>
          <a:p>
            <a:r>
              <a:rPr lang="en-AU" sz="2800" dirty="0">
                <a:solidFill>
                  <a:srgbClr val="7030A0"/>
                </a:solidFill>
                <a:latin typeface="Swiss721BT-Light"/>
              </a:rPr>
              <a:t>a collaborative group. People are more willing to collaborate</a:t>
            </a:r>
          </a:p>
          <a:p>
            <a:r>
              <a:rPr lang="en-AU" sz="2800" dirty="0">
                <a:solidFill>
                  <a:srgbClr val="7030A0"/>
                </a:solidFill>
                <a:latin typeface="Swiss721BT-Light"/>
              </a:rPr>
              <a:t>on work that has a significant personal meaning for them so</a:t>
            </a:r>
          </a:p>
          <a:p>
            <a:r>
              <a:rPr lang="en-AU" sz="2800" dirty="0">
                <a:solidFill>
                  <a:srgbClr val="7030A0"/>
                </a:solidFill>
                <a:latin typeface="Swiss721BT-Light"/>
              </a:rPr>
              <a:t>creating a shared vision of the outcome is important. </a:t>
            </a:r>
          </a:p>
          <a:p>
            <a:endParaRPr lang="en-AU" sz="2800" dirty="0">
              <a:solidFill>
                <a:srgbClr val="7030A0"/>
              </a:solidFill>
              <a:latin typeface="Swiss721BT-Light"/>
            </a:endParaRPr>
          </a:p>
          <a:p>
            <a:r>
              <a:rPr lang="en-AU" sz="2800" dirty="0">
                <a:solidFill>
                  <a:srgbClr val="7030A0"/>
                </a:solidFill>
                <a:latin typeface="Swiss721BT-Light"/>
              </a:rPr>
              <a:t>Goals should be specific and measurable. Words like “success” and</a:t>
            </a:r>
          </a:p>
          <a:p>
            <a:r>
              <a:rPr lang="en-AU" sz="2800" dirty="0">
                <a:solidFill>
                  <a:srgbClr val="7030A0"/>
                </a:solidFill>
                <a:latin typeface="Swiss721BT-Light"/>
              </a:rPr>
              <a:t>“better” are subjective and can be interpreted differently which</a:t>
            </a:r>
          </a:p>
          <a:p>
            <a:r>
              <a:rPr lang="en-AU" sz="2800" dirty="0">
                <a:solidFill>
                  <a:srgbClr val="7030A0"/>
                </a:solidFill>
                <a:latin typeface="Swiss721BT-Light"/>
              </a:rPr>
              <a:t>can make it difficult for people to understand how they can</a:t>
            </a:r>
          </a:p>
          <a:p>
            <a:r>
              <a:rPr lang="en-AU" sz="2800" dirty="0">
                <a:solidFill>
                  <a:srgbClr val="7030A0"/>
                </a:solidFill>
                <a:latin typeface="Swiss721BT-Light"/>
              </a:rPr>
              <a:t>contribute effectively to those goals.</a:t>
            </a:r>
          </a:p>
          <a:p>
            <a:endParaRPr lang="en-AU" sz="2800" dirty="0">
              <a:latin typeface="Swiss721BT-Light"/>
            </a:endParaRPr>
          </a:p>
          <a:p>
            <a:r>
              <a:rPr lang="en-AU" sz="2800" dirty="0">
                <a:solidFill>
                  <a:srgbClr val="C00000"/>
                </a:solidFill>
                <a:latin typeface="Swiss721BT-Light"/>
              </a:rPr>
              <a:t>Collaborative discussion should focus on actions related to the</a:t>
            </a:r>
          </a:p>
          <a:p>
            <a:r>
              <a:rPr lang="en-AU" sz="2800" dirty="0">
                <a:solidFill>
                  <a:srgbClr val="C00000"/>
                </a:solidFill>
                <a:latin typeface="Swiss721BT-Light"/>
              </a:rPr>
              <a:t>identified goal(s). The most effective professional development</a:t>
            </a:r>
          </a:p>
          <a:p>
            <a:r>
              <a:rPr lang="en-AU" sz="2800" dirty="0">
                <a:solidFill>
                  <a:srgbClr val="C00000"/>
                </a:solidFill>
                <a:latin typeface="Swiss721BT-Light"/>
              </a:rPr>
              <a:t>emphasises active learning, observation, and reflection rather</a:t>
            </a:r>
          </a:p>
          <a:p>
            <a:r>
              <a:rPr lang="en-AU" sz="2800" dirty="0">
                <a:solidFill>
                  <a:srgbClr val="C00000"/>
                </a:solidFill>
                <a:latin typeface="Swiss721BT-Light"/>
              </a:rPr>
              <a:t>than abstract discussions.</a:t>
            </a:r>
            <a:endParaRPr lang="en-AU" sz="2800" dirty="0">
              <a:solidFill>
                <a:srgbClr val="C00000"/>
              </a:solidFill>
            </a:endParaRPr>
          </a:p>
        </p:txBody>
      </p:sp>
    </p:spTree>
    <p:extLst>
      <p:ext uri="{BB962C8B-B14F-4D97-AF65-F5344CB8AC3E}">
        <p14:creationId xmlns:p14="http://schemas.microsoft.com/office/powerpoint/2010/main" val="14646158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6434" y="539693"/>
            <a:ext cx="10919792" cy="5324535"/>
          </a:xfrm>
          <a:prstGeom prst="rect">
            <a:avLst/>
          </a:prstGeom>
        </p:spPr>
        <p:txBody>
          <a:bodyPr wrap="square">
            <a:spAutoFit/>
          </a:bodyPr>
          <a:lstStyle/>
          <a:p>
            <a:r>
              <a:rPr lang="en-AU" sz="3200" b="1" dirty="0">
                <a:solidFill>
                  <a:srgbClr val="007C85"/>
                </a:solidFill>
                <a:latin typeface="Swiss721BT-Bold"/>
              </a:rPr>
              <a:t>Changing the culture</a:t>
            </a:r>
          </a:p>
          <a:p>
            <a:r>
              <a:rPr lang="en-AU" sz="2800" dirty="0">
                <a:solidFill>
                  <a:srgbClr val="000000"/>
                </a:solidFill>
                <a:latin typeface="Swiss721BT-Light"/>
              </a:rPr>
              <a:t>School leaders need to be responsive to the complex,</a:t>
            </a:r>
          </a:p>
          <a:p>
            <a:r>
              <a:rPr lang="en-AU" sz="2800" dirty="0">
                <a:solidFill>
                  <a:srgbClr val="000000"/>
                </a:solidFill>
                <a:latin typeface="Swiss721BT-Light"/>
              </a:rPr>
              <a:t>challenging and changing environment and the diverse</a:t>
            </a:r>
          </a:p>
          <a:p>
            <a:r>
              <a:rPr lang="en-AU" sz="2800" dirty="0">
                <a:solidFill>
                  <a:srgbClr val="000000"/>
                </a:solidFill>
                <a:latin typeface="Swiss721BT-Light"/>
              </a:rPr>
              <a:t>nature of their school context (the Standard, p.3). A school’s</a:t>
            </a:r>
          </a:p>
          <a:p>
            <a:r>
              <a:rPr lang="en-AU" sz="2800" dirty="0">
                <a:solidFill>
                  <a:srgbClr val="000000"/>
                </a:solidFill>
                <a:latin typeface="Swiss721BT-Light"/>
              </a:rPr>
              <a:t>culture is characterised by deeply rooted traditions, values,</a:t>
            </a:r>
          </a:p>
          <a:p>
            <a:r>
              <a:rPr lang="en-AU" sz="2800" dirty="0">
                <a:solidFill>
                  <a:srgbClr val="000000"/>
                </a:solidFill>
                <a:latin typeface="Swiss721BT-Light"/>
              </a:rPr>
              <a:t>and beliefs, many of which are unique and embedded in a</a:t>
            </a:r>
          </a:p>
          <a:p>
            <a:r>
              <a:rPr lang="en-AU" sz="2800" dirty="0">
                <a:solidFill>
                  <a:srgbClr val="000000"/>
                </a:solidFill>
                <a:latin typeface="Swiss721BT-Light"/>
              </a:rPr>
              <a:t>particular school’s history and location. For that reason, it is</a:t>
            </a:r>
          </a:p>
          <a:p>
            <a:r>
              <a:rPr lang="en-AU" sz="2800" dirty="0">
                <a:solidFill>
                  <a:srgbClr val="000000"/>
                </a:solidFill>
                <a:latin typeface="Swiss721BT-Light"/>
              </a:rPr>
              <a:t>important to understand that culture change is a process,</a:t>
            </a:r>
          </a:p>
          <a:p>
            <a:r>
              <a:rPr lang="en-AU" sz="2800" dirty="0">
                <a:solidFill>
                  <a:srgbClr val="000000"/>
                </a:solidFill>
                <a:latin typeface="Swiss721BT-Light"/>
              </a:rPr>
              <a:t>not a journey. It should be ongoing rather than a short term</a:t>
            </a:r>
          </a:p>
          <a:p>
            <a:r>
              <a:rPr lang="en-AU" sz="2800" dirty="0">
                <a:solidFill>
                  <a:srgbClr val="000000"/>
                </a:solidFill>
                <a:latin typeface="Swiss721BT-Light"/>
              </a:rPr>
              <a:t>‘win’. Culture change has been described as an ‘adaptive</a:t>
            </a:r>
          </a:p>
          <a:p>
            <a:r>
              <a:rPr lang="en-AU" sz="2800" dirty="0">
                <a:solidFill>
                  <a:srgbClr val="000000"/>
                </a:solidFill>
                <a:latin typeface="Swiss721BT-Light"/>
              </a:rPr>
              <a:t>challenge’ and as such, can only be addressed through</a:t>
            </a:r>
          </a:p>
          <a:p>
            <a:r>
              <a:rPr lang="en-AU" sz="2800" dirty="0">
                <a:solidFill>
                  <a:srgbClr val="000000"/>
                </a:solidFill>
                <a:latin typeface="Swiss721BT-Light"/>
              </a:rPr>
              <a:t>changes in people’s priorities, beliefs, habits, and loyalties</a:t>
            </a:r>
            <a:endParaRPr lang="en-AU" sz="2800" dirty="0"/>
          </a:p>
        </p:txBody>
      </p:sp>
    </p:spTree>
    <p:extLst>
      <p:ext uri="{BB962C8B-B14F-4D97-AF65-F5344CB8AC3E}">
        <p14:creationId xmlns:p14="http://schemas.microsoft.com/office/powerpoint/2010/main" val="19435943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7651" y="0"/>
            <a:ext cx="10018643" cy="6863417"/>
          </a:xfrm>
          <a:prstGeom prst="rect">
            <a:avLst/>
          </a:prstGeom>
        </p:spPr>
        <p:txBody>
          <a:bodyPr wrap="square">
            <a:spAutoFit/>
          </a:bodyPr>
          <a:lstStyle/>
          <a:p>
            <a:r>
              <a:rPr lang="en-AU" sz="3200" b="1" dirty="0">
                <a:solidFill>
                  <a:srgbClr val="007C85"/>
                </a:solidFill>
                <a:latin typeface="Swiss721BT-Bold"/>
              </a:rPr>
              <a:t>Distributed leadership</a:t>
            </a:r>
          </a:p>
          <a:p>
            <a:r>
              <a:rPr lang="en-AU" sz="2400" dirty="0">
                <a:solidFill>
                  <a:srgbClr val="000000"/>
                </a:solidFill>
                <a:latin typeface="Swiss721BT-Light"/>
              </a:rPr>
              <a:t>Distributed leadership is crucial to creating and maintaining a</a:t>
            </a:r>
          </a:p>
          <a:p>
            <a:r>
              <a:rPr lang="en-AU" sz="2400" dirty="0">
                <a:solidFill>
                  <a:srgbClr val="000000"/>
                </a:solidFill>
                <a:latin typeface="Swiss721BT-Light"/>
              </a:rPr>
              <a:t>collaborative school culture. When culture change initiatives</a:t>
            </a:r>
          </a:p>
          <a:p>
            <a:r>
              <a:rPr lang="en-AU" sz="2400" dirty="0">
                <a:solidFill>
                  <a:srgbClr val="000000"/>
                </a:solidFill>
                <a:latin typeface="Swiss721BT-Light"/>
              </a:rPr>
              <a:t>are undertaken, no one person has all the knowledge and</a:t>
            </a:r>
          </a:p>
          <a:p>
            <a:r>
              <a:rPr lang="en-AU" sz="2400" dirty="0">
                <a:solidFill>
                  <a:srgbClr val="000000"/>
                </a:solidFill>
                <a:latin typeface="Swiss721BT-Light"/>
              </a:rPr>
              <a:t>skills required to provide leadership for every aspect of the</a:t>
            </a:r>
          </a:p>
          <a:p>
            <a:r>
              <a:rPr lang="en-AU" sz="2400" dirty="0">
                <a:solidFill>
                  <a:srgbClr val="000000"/>
                </a:solidFill>
                <a:latin typeface="Swiss721BT-Light"/>
              </a:rPr>
              <a:t>change. By distributing leadership, the school leader is</a:t>
            </a:r>
          </a:p>
          <a:p>
            <a:r>
              <a:rPr lang="en-AU" sz="2400" dirty="0">
                <a:solidFill>
                  <a:srgbClr val="000000"/>
                </a:solidFill>
                <a:latin typeface="Swiss721BT-Light"/>
              </a:rPr>
              <a:t>able to draw on the knowledge and skills of staff members</a:t>
            </a:r>
          </a:p>
          <a:p>
            <a:r>
              <a:rPr lang="en-AU" sz="2400" dirty="0">
                <a:solidFill>
                  <a:srgbClr val="000000"/>
                </a:solidFill>
                <a:latin typeface="Swiss721BT-Light"/>
              </a:rPr>
              <a:t>to support change. </a:t>
            </a:r>
          </a:p>
          <a:p>
            <a:endParaRPr lang="en-AU" sz="2400" dirty="0">
              <a:solidFill>
                <a:srgbClr val="000000"/>
              </a:solidFill>
              <a:latin typeface="Swiss721BT-Light"/>
            </a:endParaRPr>
          </a:p>
          <a:p>
            <a:r>
              <a:rPr lang="en-AU" sz="2400" dirty="0">
                <a:solidFill>
                  <a:srgbClr val="000000"/>
                </a:solidFill>
                <a:latin typeface="Swiss721BT-Light"/>
              </a:rPr>
              <a:t>Distributed leadership can lead to increased teacher trust and buy-in for any change initiative, which is essential for fostering a collaborative culture that</a:t>
            </a:r>
          </a:p>
          <a:p>
            <a:r>
              <a:rPr lang="en-AU" sz="2400" dirty="0">
                <a:solidFill>
                  <a:srgbClr val="000000"/>
                </a:solidFill>
                <a:latin typeface="Swiss721BT-Light"/>
              </a:rPr>
              <a:t>improves student outcomes.</a:t>
            </a:r>
          </a:p>
          <a:p>
            <a:endParaRPr lang="en-AU" sz="2400" dirty="0">
              <a:solidFill>
                <a:srgbClr val="000000"/>
              </a:solidFill>
              <a:latin typeface="Swiss721BT-Light"/>
            </a:endParaRPr>
          </a:p>
          <a:p>
            <a:r>
              <a:rPr lang="en-AU" sz="2400" dirty="0">
                <a:solidFill>
                  <a:srgbClr val="000000"/>
                </a:solidFill>
                <a:latin typeface="Swiss721BT-Light"/>
              </a:rPr>
              <a:t>In a collaborative culture, school leaders help to establish</a:t>
            </a:r>
          </a:p>
          <a:p>
            <a:r>
              <a:rPr lang="en-AU" sz="2400" dirty="0">
                <a:solidFill>
                  <a:srgbClr val="000000"/>
                </a:solidFill>
                <a:latin typeface="Swiss721BT-Light"/>
              </a:rPr>
              <a:t>clarity of purpose and empower others to share in the</a:t>
            </a:r>
          </a:p>
          <a:p>
            <a:r>
              <a:rPr lang="en-AU" sz="2400" dirty="0">
                <a:solidFill>
                  <a:srgbClr val="000000"/>
                </a:solidFill>
                <a:latin typeface="Swiss721BT-Light"/>
              </a:rPr>
              <a:t>decision making process, so that teams may engage in</a:t>
            </a:r>
          </a:p>
          <a:p>
            <a:r>
              <a:rPr lang="en-AU" sz="2400" dirty="0">
                <a:solidFill>
                  <a:srgbClr val="000000"/>
                </a:solidFill>
                <a:latin typeface="Swiss721BT-Light"/>
              </a:rPr>
              <a:t>collaborative work that leads to effective and innovative</a:t>
            </a:r>
          </a:p>
          <a:p>
            <a:r>
              <a:rPr lang="en-AU" sz="2400" dirty="0">
                <a:solidFill>
                  <a:srgbClr val="000000"/>
                </a:solidFill>
                <a:latin typeface="Swiss721BT-Light"/>
              </a:rPr>
              <a:t>problem-solving activities</a:t>
            </a:r>
            <a:endParaRPr lang="en-AU" sz="2400" dirty="0"/>
          </a:p>
        </p:txBody>
      </p:sp>
    </p:spTree>
    <p:extLst>
      <p:ext uri="{BB962C8B-B14F-4D97-AF65-F5344CB8AC3E}">
        <p14:creationId xmlns:p14="http://schemas.microsoft.com/office/powerpoint/2010/main" val="21984664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3912" y="159026"/>
            <a:ext cx="9223513" cy="3970318"/>
          </a:xfrm>
          <a:prstGeom prst="rect">
            <a:avLst/>
          </a:prstGeom>
        </p:spPr>
        <p:txBody>
          <a:bodyPr wrap="square">
            <a:spAutoFit/>
          </a:bodyPr>
          <a:lstStyle/>
          <a:p>
            <a:r>
              <a:rPr lang="en-AU" sz="2800" b="1" dirty="0">
                <a:solidFill>
                  <a:srgbClr val="007C85"/>
                </a:solidFill>
                <a:latin typeface="Swiss721BT-Bold"/>
              </a:rPr>
              <a:t>Professional Learning Communities</a:t>
            </a:r>
          </a:p>
          <a:p>
            <a:r>
              <a:rPr lang="en-AU" sz="2800" dirty="0">
                <a:solidFill>
                  <a:srgbClr val="C00000"/>
                </a:solidFill>
                <a:latin typeface="Swiss721BT-Light"/>
              </a:rPr>
              <a:t>Professional Learning Communities involve ongoing, </a:t>
            </a:r>
            <a:r>
              <a:rPr lang="en-AU" sz="2800" dirty="0" err="1">
                <a:solidFill>
                  <a:srgbClr val="C00000"/>
                </a:solidFill>
                <a:latin typeface="Swiss721BT-Light"/>
              </a:rPr>
              <a:t>jobembedded</a:t>
            </a:r>
            <a:r>
              <a:rPr lang="en-AU" sz="2800" dirty="0">
                <a:solidFill>
                  <a:srgbClr val="C00000"/>
                </a:solidFill>
                <a:latin typeface="Swiss721BT-Light"/>
              </a:rPr>
              <a:t> learning, featuring a group of leaders/teachers who collaborate regularly with a focus on achieving continual school improvement. </a:t>
            </a:r>
          </a:p>
          <a:p>
            <a:endParaRPr lang="en-AU" sz="2800" dirty="0">
              <a:solidFill>
                <a:srgbClr val="C00000"/>
              </a:solidFill>
              <a:latin typeface="Swiss721BT-Light"/>
            </a:endParaRPr>
          </a:p>
          <a:p>
            <a:r>
              <a:rPr lang="en-AU" sz="2800" dirty="0">
                <a:solidFill>
                  <a:srgbClr val="C00000"/>
                </a:solidFill>
                <a:latin typeface="Swiss721BT-Light"/>
              </a:rPr>
              <a:t>The group come together to share and critically interrogate their practice, and together, learn and apply new and better approaches to enhance student learning.</a:t>
            </a:r>
            <a:endParaRPr lang="en-AU" sz="2800" dirty="0">
              <a:solidFill>
                <a:srgbClr val="C00000"/>
              </a:solidFill>
            </a:endParaRPr>
          </a:p>
        </p:txBody>
      </p:sp>
    </p:spTree>
    <p:extLst>
      <p:ext uri="{BB962C8B-B14F-4D97-AF65-F5344CB8AC3E}">
        <p14:creationId xmlns:p14="http://schemas.microsoft.com/office/powerpoint/2010/main" val="33417331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8956" y="485794"/>
            <a:ext cx="10310191" cy="3539430"/>
          </a:xfrm>
          <a:prstGeom prst="rect">
            <a:avLst/>
          </a:prstGeom>
        </p:spPr>
        <p:txBody>
          <a:bodyPr wrap="square">
            <a:spAutoFit/>
          </a:bodyPr>
          <a:lstStyle/>
          <a:p>
            <a:r>
              <a:rPr lang="en-AU" sz="2800" b="1" dirty="0">
                <a:solidFill>
                  <a:srgbClr val="007C85"/>
                </a:solidFill>
                <a:latin typeface="Swiss721BT-Bold"/>
              </a:rPr>
              <a:t>Instructional Rounds</a:t>
            </a:r>
          </a:p>
          <a:p>
            <a:r>
              <a:rPr lang="en-AU" sz="2800" dirty="0">
                <a:solidFill>
                  <a:srgbClr val="C00000"/>
                </a:solidFill>
                <a:latin typeface="Swiss721BT-Light"/>
              </a:rPr>
              <a:t>Instructional Rounds involve a collaborative group of leaders/teachers visiting multiple classrooms at one school to gather data on a</a:t>
            </a:r>
          </a:p>
          <a:p>
            <a:r>
              <a:rPr lang="en-AU" sz="2800" dirty="0">
                <a:solidFill>
                  <a:srgbClr val="C00000"/>
                </a:solidFill>
                <a:latin typeface="Swiss721BT-Light"/>
              </a:rPr>
              <a:t>‘problem of practice’. </a:t>
            </a:r>
          </a:p>
          <a:p>
            <a:endParaRPr lang="en-AU" sz="2800" dirty="0">
              <a:solidFill>
                <a:srgbClr val="C00000"/>
              </a:solidFill>
              <a:latin typeface="Swiss721BT-Light"/>
            </a:endParaRPr>
          </a:p>
          <a:p>
            <a:r>
              <a:rPr lang="en-AU" sz="2800" dirty="0">
                <a:solidFill>
                  <a:srgbClr val="C00000"/>
                </a:solidFill>
                <a:latin typeface="Swiss721BT-Light"/>
              </a:rPr>
              <a:t>The group works together to identify patterns and build a picture of teaching and learning across the school, leading to recommendations for improvement.</a:t>
            </a:r>
            <a:endParaRPr lang="en-AU" sz="2800" dirty="0">
              <a:solidFill>
                <a:srgbClr val="C00000"/>
              </a:solidFill>
            </a:endParaRPr>
          </a:p>
        </p:txBody>
      </p:sp>
    </p:spTree>
    <p:extLst>
      <p:ext uri="{BB962C8B-B14F-4D97-AF65-F5344CB8AC3E}">
        <p14:creationId xmlns:p14="http://schemas.microsoft.com/office/powerpoint/2010/main" val="31384754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9930" y="408875"/>
            <a:ext cx="10508974" cy="3108543"/>
          </a:xfrm>
          <a:prstGeom prst="rect">
            <a:avLst/>
          </a:prstGeom>
        </p:spPr>
        <p:txBody>
          <a:bodyPr wrap="square">
            <a:spAutoFit/>
          </a:bodyPr>
          <a:lstStyle/>
          <a:p>
            <a:r>
              <a:rPr lang="en-AU" sz="2800" b="1" dirty="0">
                <a:solidFill>
                  <a:srgbClr val="007C85"/>
                </a:solidFill>
                <a:latin typeface="Swiss721BT-Bold"/>
              </a:rPr>
              <a:t>Learning Walks</a:t>
            </a:r>
          </a:p>
          <a:p>
            <a:r>
              <a:rPr lang="en-AU" sz="2800" dirty="0">
                <a:solidFill>
                  <a:srgbClr val="C00000"/>
                </a:solidFill>
                <a:latin typeface="Swiss721BT-Light"/>
              </a:rPr>
              <a:t>Learning Walks consist of a group of teachers, and perhaps school leaders, visiting multiple classrooms. Together, the group identifies a relevant teaching and learning focus, and gathers evidence related to this focus from across the school. Observers build a whole school picture of practice in the identified focus area while also developing insights into their own professional practice.</a:t>
            </a:r>
            <a:endParaRPr lang="en-AU" sz="2800" dirty="0">
              <a:solidFill>
                <a:srgbClr val="C00000"/>
              </a:solidFill>
            </a:endParaRPr>
          </a:p>
        </p:txBody>
      </p:sp>
      <p:sp>
        <p:nvSpPr>
          <p:cNvPr id="3" name="Rectangle 2"/>
          <p:cNvSpPr/>
          <p:nvPr/>
        </p:nvSpPr>
        <p:spPr>
          <a:xfrm>
            <a:off x="1258955" y="3757784"/>
            <a:ext cx="10217427" cy="2677656"/>
          </a:xfrm>
          <a:prstGeom prst="rect">
            <a:avLst/>
          </a:prstGeom>
        </p:spPr>
        <p:txBody>
          <a:bodyPr wrap="square">
            <a:spAutoFit/>
          </a:bodyPr>
          <a:lstStyle/>
          <a:p>
            <a:r>
              <a:rPr lang="en-AU" sz="2800" b="1" dirty="0">
                <a:solidFill>
                  <a:srgbClr val="007C85"/>
                </a:solidFill>
                <a:latin typeface="Swiss721BT-Bold"/>
              </a:rPr>
              <a:t>Peer observation</a:t>
            </a:r>
          </a:p>
          <a:p>
            <a:r>
              <a:rPr lang="en-AU" sz="2800" dirty="0">
                <a:solidFill>
                  <a:srgbClr val="C00000"/>
                </a:solidFill>
                <a:latin typeface="Swiss721BT-Light"/>
              </a:rPr>
              <a:t>Peer observation involves teachers observing each other’s practice and learning from each other.</a:t>
            </a:r>
          </a:p>
          <a:p>
            <a:endParaRPr lang="en-AU" sz="2800" dirty="0">
              <a:solidFill>
                <a:srgbClr val="C00000"/>
              </a:solidFill>
              <a:latin typeface="Swiss721BT-Light"/>
            </a:endParaRPr>
          </a:p>
          <a:p>
            <a:r>
              <a:rPr lang="en-AU" sz="2800" dirty="0">
                <a:solidFill>
                  <a:srgbClr val="C00000"/>
                </a:solidFill>
                <a:latin typeface="Swiss721BT-Light"/>
              </a:rPr>
              <a:t>Teachers have the opportunity to give and receive feedback about teaching practice and develop awareness about their own teaching</a:t>
            </a:r>
            <a:r>
              <a:rPr lang="en-AU" sz="2800" dirty="0">
                <a:solidFill>
                  <a:srgbClr val="007C85"/>
                </a:solidFill>
                <a:latin typeface="Swiss721BT-Light"/>
              </a:rPr>
              <a:t>.</a:t>
            </a:r>
            <a:endParaRPr lang="en-AU" sz="2800" dirty="0"/>
          </a:p>
        </p:txBody>
      </p:sp>
    </p:spTree>
    <p:extLst>
      <p:ext uri="{BB962C8B-B14F-4D97-AF65-F5344CB8AC3E}">
        <p14:creationId xmlns:p14="http://schemas.microsoft.com/office/powerpoint/2010/main" val="17660916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2695" y="373799"/>
            <a:ext cx="10601739" cy="3108543"/>
          </a:xfrm>
          <a:prstGeom prst="rect">
            <a:avLst/>
          </a:prstGeom>
        </p:spPr>
        <p:txBody>
          <a:bodyPr wrap="square">
            <a:spAutoFit/>
          </a:bodyPr>
          <a:lstStyle/>
          <a:p>
            <a:r>
              <a:rPr lang="en-AU" sz="2800" b="1" dirty="0">
                <a:solidFill>
                  <a:srgbClr val="007C85"/>
                </a:solidFill>
                <a:latin typeface="Swiss721BT-Bold"/>
              </a:rPr>
              <a:t>Instructional Coaching</a:t>
            </a:r>
          </a:p>
          <a:p>
            <a:r>
              <a:rPr lang="en-AU" sz="2800" dirty="0">
                <a:solidFill>
                  <a:srgbClr val="C00000"/>
                </a:solidFill>
                <a:latin typeface="Swiss721BT-Light"/>
              </a:rPr>
              <a:t>Instructional Coaching comprises a collaborative partnership supporting teachers’ goal-setting, using research-informed teaching practices. The</a:t>
            </a:r>
          </a:p>
          <a:p>
            <a:r>
              <a:rPr lang="en-AU" sz="2800" dirty="0">
                <a:solidFill>
                  <a:srgbClr val="C00000"/>
                </a:solidFill>
                <a:latin typeface="Swiss721BT-Light"/>
              </a:rPr>
              <a:t>coach focusses on supporting the professional growth of individual teachers through modelling practice, classroom observation and reflection, joint problem-solving, and conversations about teaching practice.</a:t>
            </a:r>
            <a:endParaRPr lang="en-AU" sz="2800" dirty="0">
              <a:solidFill>
                <a:srgbClr val="C00000"/>
              </a:solidFill>
            </a:endParaRPr>
          </a:p>
        </p:txBody>
      </p:sp>
    </p:spTree>
    <p:extLst>
      <p:ext uri="{BB962C8B-B14F-4D97-AF65-F5344CB8AC3E}">
        <p14:creationId xmlns:p14="http://schemas.microsoft.com/office/powerpoint/2010/main" val="3777848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0660" y="503727"/>
            <a:ext cx="10482470" cy="4524315"/>
          </a:xfrm>
          <a:prstGeom prst="rect">
            <a:avLst/>
          </a:prstGeom>
        </p:spPr>
        <p:txBody>
          <a:bodyPr wrap="square">
            <a:spAutoFit/>
          </a:bodyPr>
          <a:lstStyle/>
          <a:p>
            <a:r>
              <a:rPr lang="en-AU" sz="3200" dirty="0">
                <a:solidFill>
                  <a:srgbClr val="7030A0"/>
                </a:solidFill>
                <a:latin typeface="NewBaskervilleLT-Roman"/>
              </a:rPr>
              <a:t>1. Curriculum Differentiation and Our Students</a:t>
            </a:r>
          </a:p>
          <a:p>
            <a:r>
              <a:rPr lang="en-AU" sz="3200" dirty="0">
                <a:solidFill>
                  <a:srgbClr val="7030A0"/>
                </a:solidFill>
                <a:latin typeface="NewBaskervilleLT-Roman"/>
              </a:rPr>
              <a:t>2. Environmental Strategies</a:t>
            </a:r>
          </a:p>
          <a:p>
            <a:r>
              <a:rPr lang="en-AU" sz="3200" dirty="0">
                <a:solidFill>
                  <a:srgbClr val="7030A0"/>
                </a:solidFill>
                <a:latin typeface="NewBaskervilleLT-Roman"/>
              </a:rPr>
              <a:t>3. Instructional Learning Strategies</a:t>
            </a:r>
          </a:p>
          <a:p>
            <a:r>
              <a:rPr lang="en-AU" sz="3200" dirty="0">
                <a:solidFill>
                  <a:srgbClr val="7030A0"/>
                </a:solidFill>
                <a:latin typeface="NewBaskervilleLT-Roman"/>
              </a:rPr>
              <a:t>4. Assessment Strategies</a:t>
            </a:r>
          </a:p>
          <a:p>
            <a:r>
              <a:rPr lang="en-AU" sz="3200" dirty="0">
                <a:solidFill>
                  <a:srgbClr val="7030A0"/>
                </a:solidFill>
                <a:latin typeface="NewBaskervilleLT-Roman"/>
              </a:rPr>
              <a:t>5. Curriculum Differentiation: Putting It Together</a:t>
            </a:r>
          </a:p>
          <a:p>
            <a:endParaRPr lang="en-AU" sz="3200" dirty="0">
              <a:solidFill>
                <a:srgbClr val="7030A0"/>
              </a:solidFill>
              <a:latin typeface="NewBaskervilleLT-Roman"/>
            </a:endParaRPr>
          </a:p>
          <a:p>
            <a:r>
              <a:rPr lang="en-AU" sz="3200" dirty="0">
                <a:solidFill>
                  <a:srgbClr val="FF0000"/>
                </a:solidFill>
                <a:latin typeface="NewBaskervilleLT-Roman"/>
              </a:rPr>
              <a:t>Read</a:t>
            </a:r>
          </a:p>
          <a:p>
            <a:endParaRPr lang="en-AU" sz="3200" dirty="0">
              <a:solidFill>
                <a:srgbClr val="7030A0"/>
              </a:solidFill>
              <a:latin typeface="NewBaskervilleLT-Roman"/>
            </a:endParaRPr>
          </a:p>
          <a:p>
            <a:r>
              <a:rPr lang="en-AU" sz="3200" dirty="0">
                <a:solidFill>
                  <a:srgbClr val="0070C0"/>
                </a:solidFill>
              </a:rPr>
              <a:t>changing teaching practice</a:t>
            </a:r>
            <a:endParaRPr lang="en-AU" sz="3200" dirty="0">
              <a:solidFill>
                <a:srgbClr val="0070C0"/>
              </a:solidFill>
            </a:endParaRPr>
          </a:p>
        </p:txBody>
      </p:sp>
    </p:spTree>
    <p:extLst>
      <p:ext uri="{BB962C8B-B14F-4D97-AF65-F5344CB8AC3E}">
        <p14:creationId xmlns:p14="http://schemas.microsoft.com/office/powerpoint/2010/main" val="6383486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199" y="617019"/>
            <a:ext cx="10628243" cy="2246769"/>
          </a:xfrm>
          <a:prstGeom prst="rect">
            <a:avLst/>
          </a:prstGeom>
        </p:spPr>
        <p:txBody>
          <a:bodyPr wrap="square">
            <a:spAutoFit/>
          </a:bodyPr>
          <a:lstStyle/>
          <a:p>
            <a:r>
              <a:rPr lang="en-AU" sz="2800" dirty="0">
                <a:solidFill>
                  <a:srgbClr val="0070C0"/>
                </a:solidFill>
                <a:latin typeface="QWQPEZ+Interstate-Light"/>
              </a:rPr>
              <a:t>The potential of new spaces will be maximised with the adoption of new paradigms of </a:t>
            </a:r>
            <a:r>
              <a:rPr lang="en-AU" sz="2800" dirty="0">
                <a:solidFill>
                  <a:srgbClr val="0070C0"/>
                </a:solidFill>
                <a:latin typeface="Interstate-Light"/>
              </a:rPr>
              <a:t>learning and teaching that transition from teacher-transferred ‘information giving’ to student-centred ‘active learning’ experiences that encourage students to collaborate </a:t>
            </a:r>
            <a:r>
              <a:rPr lang="en-AU" sz="2800" dirty="0">
                <a:solidFill>
                  <a:srgbClr val="0070C0"/>
                </a:solidFill>
                <a:latin typeface="QWQPEZ+Interstate-Light"/>
              </a:rPr>
              <a:t>with their peers to construct new knowledge. </a:t>
            </a:r>
            <a:endParaRPr lang="en-AU" sz="2800" dirty="0">
              <a:solidFill>
                <a:srgbClr val="0070C0"/>
              </a:solidFill>
            </a:endParaRPr>
          </a:p>
        </p:txBody>
      </p:sp>
      <p:sp>
        <p:nvSpPr>
          <p:cNvPr id="3" name="Rectangle 2"/>
          <p:cNvSpPr/>
          <p:nvPr/>
        </p:nvSpPr>
        <p:spPr>
          <a:xfrm>
            <a:off x="1311965" y="3305915"/>
            <a:ext cx="10349948" cy="3539430"/>
          </a:xfrm>
          <a:prstGeom prst="rect">
            <a:avLst/>
          </a:prstGeom>
        </p:spPr>
        <p:txBody>
          <a:bodyPr wrap="square">
            <a:spAutoFit/>
          </a:bodyPr>
          <a:lstStyle/>
          <a:p>
            <a:r>
              <a:rPr lang="en-AU" sz="2800" dirty="0">
                <a:solidFill>
                  <a:srgbClr val="00B050"/>
                </a:solidFill>
                <a:latin typeface="Interstate-Light"/>
              </a:rPr>
              <a:t>• </a:t>
            </a:r>
            <a:r>
              <a:rPr lang="en-AU" sz="2800" dirty="0">
                <a:solidFill>
                  <a:srgbClr val="00B050"/>
                </a:solidFill>
                <a:latin typeface="QWQPEZ+Interstate-Light"/>
              </a:rPr>
              <a:t>empirical connections between new learning spaces and teacher practice </a:t>
            </a:r>
          </a:p>
          <a:p>
            <a:endParaRPr lang="en-AU" sz="2800" dirty="0">
              <a:solidFill>
                <a:srgbClr val="00B050"/>
              </a:solidFill>
              <a:latin typeface="QWQPEZ+Interstate-Light"/>
            </a:endParaRPr>
          </a:p>
          <a:p>
            <a:r>
              <a:rPr lang="en-AU" sz="2800" dirty="0">
                <a:solidFill>
                  <a:srgbClr val="00B050"/>
                </a:solidFill>
                <a:latin typeface="Interstate-Light"/>
              </a:rPr>
              <a:t>• </a:t>
            </a:r>
            <a:r>
              <a:rPr lang="en-AU" sz="2800" dirty="0">
                <a:solidFill>
                  <a:srgbClr val="00B050"/>
                </a:solidFill>
                <a:latin typeface="QWQPEZ+Interstate-Light"/>
              </a:rPr>
              <a:t>evolving pedagogical and academic development needs </a:t>
            </a:r>
          </a:p>
          <a:p>
            <a:endParaRPr lang="en-AU" sz="2800" dirty="0">
              <a:solidFill>
                <a:srgbClr val="00B050"/>
              </a:solidFill>
              <a:latin typeface="QWQPEZ+Interstate-Light"/>
            </a:endParaRPr>
          </a:p>
          <a:p>
            <a:r>
              <a:rPr lang="en-AU" sz="2800" dirty="0">
                <a:solidFill>
                  <a:srgbClr val="00B050"/>
                </a:solidFill>
                <a:latin typeface="Interstate-Light"/>
              </a:rPr>
              <a:t>• </a:t>
            </a:r>
            <a:r>
              <a:rPr lang="en-AU" sz="2800" dirty="0">
                <a:solidFill>
                  <a:srgbClr val="00B050"/>
                </a:solidFill>
                <a:latin typeface="QWQPEZ+Interstate-Light"/>
              </a:rPr>
              <a:t>gaps in existing research </a:t>
            </a:r>
          </a:p>
          <a:p>
            <a:endParaRPr lang="en-AU" sz="2800" dirty="0">
              <a:solidFill>
                <a:srgbClr val="00B050"/>
              </a:solidFill>
              <a:latin typeface="QWQPEZ+Interstate-Light"/>
            </a:endParaRPr>
          </a:p>
          <a:p>
            <a:r>
              <a:rPr lang="en-AU" sz="2800" dirty="0">
                <a:solidFill>
                  <a:srgbClr val="00B050"/>
                </a:solidFill>
                <a:latin typeface="Interstate-Light"/>
              </a:rPr>
              <a:t>• </a:t>
            </a:r>
            <a:r>
              <a:rPr lang="en-AU" sz="2800" dirty="0">
                <a:solidFill>
                  <a:srgbClr val="00B050"/>
                </a:solidFill>
                <a:latin typeface="QWQPEZ+Interstate-Light"/>
              </a:rPr>
              <a:t>lessons learned from case studies </a:t>
            </a:r>
            <a:endParaRPr lang="en-AU" sz="2800" dirty="0">
              <a:solidFill>
                <a:srgbClr val="00B050"/>
              </a:solidFill>
            </a:endParaRPr>
          </a:p>
        </p:txBody>
      </p:sp>
    </p:spTree>
    <p:extLst>
      <p:ext uri="{BB962C8B-B14F-4D97-AF65-F5344CB8AC3E}">
        <p14:creationId xmlns:p14="http://schemas.microsoft.com/office/powerpoint/2010/main" val="5375335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48139" y="0"/>
            <a:ext cx="10972800" cy="5693866"/>
          </a:xfrm>
          <a:prstGeom prst="rect">
            <a:avLst/>
          </a:prstGeom>
        </p:spPr>
        <p:txBody>
          <a:bodyPr wrap="square">
            <a:spAutoFit/>
          </a:bodyPr>
          <a:lstStyle/>
          <a:p>
            <a:r>
              <a:rPr lang="en-AU" sz="2800" b="1" dirty="0">
                <a:solidFill>
                  <a:srgbClr val="FF0000"/>
                </a:solidFill>
                <a:latin typeface="QWQPEZ+Interstate-Bold"/>
              </a:rPr>
              <a:t>Design Phase </a:t>
            </a:r>
          </a:p>
          <a:p>
            <a:endParaRPr lang="en-AU" sz="2800" b="1" dirty="0">
              <a:solidFill>
                <a:srgbClr val="000000"/>
              </a:solidFill>
              <a:latin typeface="QWQPEZ+Interstate-Bold"/>
            </a:endParaRPr>
          </a:p>
          <a:p>
            <a:r>
              <a:rPr lang="en-AU" sz="2800" dirty="0">
                <a:solidFill>
                  <a:srgbClr val="00B050"/>
                </a:solidFill>
                <a:latin typeface="QWQPEZ+Interstate-Light"/>
              </a:rPr>
              <a:t>Wilson (2008) describes this phase as “the process of understanding the intersection of pedagogy, space and technology and the implications to the enabling of learning” (p. 19). </a:t>
            </a:r>
          </a:p>
          <a:p>
            <a:endParaRPr lang="en-AU" sz="2800" dirty="0">
              <a:solidFill>
                <a:srgbClr val="00B050"/>
              </a:solidFill>
              <a:latin typeface="QWQPEZ+Interstate-Light"/>
            </a:endParaRPr>
          </a:p>
          <a:p>
            <a:r>
              <a:rPr lang="en-AU" sz="2800" dirty="0">
                <a:solidFill>
                  <a:srgbClr val="00B050"/>
                </a:solidFill>
                <a:latin typeface="QWQPEZ+Interstate-Light"/>
              </a:rPr>
              <a:t>The design phase also describes the period of design and resource consultation </a:t>
            </a:r>
            <a:r>
              <a:rPr lang="en-AU" sz="2800" dirty="0">
                <a:solidFill>
                  <a:srgbClr val="00B050"/>
                </a:solidFill>
                <a:latin typeface="Interstate-Light"/>
              </a:rPr>
              <a:t>of all stakeholders such as architects, builders, practitioners, first generation users in </a:t>
            </a:r>
            <a:r>
              <a:rPr lang="en-AU" sz="2800" dirty="0">
                <a:solidFill>
                  <a:srgbClr val="00B050"/>
                </a:solidFill>
                <a:latin typeface="QWQPEZ+Interstate-Light"/>
              </a:rPr>
              <a:t>preparation for change. In this phase stakeholders consider the anticipated impacts of the design process. Design elements are based on the notion that redesigned spaces create desirable and improved teaching conditions, enhance pedagogies and subsequently impact students’ well-being and learning (</a:t>
            </a:r>
            <a:r>
              <a:rPr lang="en-AU" sz="2800" dirty="0" err="1">
                <a:solidFill>
                  <a:srgbClr val="00B050"/>
                </a:solidFill>
                <a:latin typeface="QWQPEZ+Interstate-Light"/>
              </a:rPr>
              <a:t>Oblinger</a:t>
            </a:r>
            <a:r>
              <a:rPr lang="en-AU" sz="2800" dirty="0">
                <a:solidFill>
                  <a:srgbClr val="00B050"/>
                </a:solidFill>
                <a:latin typeface="QWQPEZ+Interstate-Light"/>
              </a:rPr>
              <a:t>, 2006). </a:t>
            </a:r>
            <a:endParaRPr lang="en-AU" sz="2800" dirty="0">
              <a:solidFill>
                <a:srgbClr val="00B050"/>
              </a:solidFill>
            </a:endParaRPr>
          </a:p>
        </p:txBody>
      </p:sp>
    </p:spTree>
    <p:extLst>
      <p:ext uri="{BB962C8B-B14F-4D97-AF65-F5344CB8AC3E}">
        <p14:creationId xmlns:p14="http://schemas.microsoft.com/office/powerpoint/2010/main" val="1521581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52929767"/>
              </p:ext>
            </p:extLst>
          </p:nvPr>
        </p:nvGraphicFramePr>
        <p:xfrm>
          <a:off x="812800" y="414866"/>
          <a:ext cx="11191374" cy="2667000"/>
        </p:xfrm>
        <a:graphic>
          <a:graphicData uri="http://schemas.openxmlformats.org/drawingml/2006/table">
            <a:tbl>
              <a:tblPr firstRow="1" bandRow="1">
                <a:tableStyleId>{5C22544A-7EE6-4342-B048-85BDC9FD1C3A}</a:tableStyleId>
              </a:tblPr>
              <a:tblGrid>
                <a:gridCol w="903111">
                  <a:extLst>
                    <a:ext uri="{9D8B030D-6E8A-4147-A177-3AD203B41FA5}">
                      <a16:colId xmlns:a16="http://schemas.microsoft.com/office/drawing/2014/main" val="2541811856"/>
                    </a:ext>
                  </a:extLst>
                </a:gridCol>
                <a:gridCol w="1451358">
                  <a:extLst>
                    <a:ext uri="{9D8B030D-6E8A-4147-A177-3AD203B41FA5}">
                      <a16:colId xmlns:a16="http://schemas.microsoft.com/office/drawing/2014/main" val="3773515531"/>
                    </a:ext>
                  </a:extLst>
                </a:gridCol>
                <a:gridCol w="1272209">
                  <a:extLst>
                    <a:ext uri="{9D8B030D-6E8A-4147-A177-3AD203B41FA5}">
                      <a16:colId xmlns:a16="http://schemas.microsoft.com/office/drawing/2014/main" val="1225751635"/>
                    </a:ext>
                  </a:extLst>
                </a:gridCol>
                <a:gridCol w="1987826">
                  <a:extLst>
                    <a:ext uri="{9D8B030D-6E8A-4147-A177-3AD203B41FA5}">
                      <a16:colId xmlns:a16="http://schemas.microsoft.com/office/drawing/2014/main" val="3586133544"/>
                    </a:ext>
                  </a:extLst>
                </a:gridCol>
                <a:gridCol w="1351722">
                  <a:extLst>
                    <a:ext uri="{9D8B030D-6E8A-4147-A177-3AD203B41FA5}">
                      <a16:colId xmlns:a16="http://schemas.microsoft.com/office/drawing/2014/main" val="3214472624"/>
                    </a:ext>
                  </a:extLst>
                </a:gridCol>
                <a:gridCol w="1143107">
                  <a:extLst>
                    <a:ext uri="{9D8B030D-6E8A-4147-A177-3AD203B41FA5}">
                      <a16:colId xmlns:a16="http://schemas.microsoft.com/office/drawing/2014/main" val="522163152"/>
                    </a:ext>
                  </a:extLst>
                </a:gridCol>
                <a:gridCol w="1282041">
                  <a:extLst>
                    <a:ext uri="{9D8B030D-6E8A-4147-A177-3AD203B41FA5}">
                      <a16:colId xmlns:a16="http://schemas.microsoft.com/office/drawing/2014/main" val="969723856"/>
                    </a:ext>
                  </a:extLst>
                </a:gridCol>
                <a:gridCol w="1800000">
                  <a:extLst>
                    <a:ext uri="{9D8B030D-6E8A-4147-A177-3AD203B41FA5}">
                      <a16:colId xmlns:a16="http://schemas.microsoft.com/office/drawing/2014/main" val="3942493912"/>
                    </a:ext>
                  </a:extLst>
                </a:gridCol>
              </a:tblGrid>
              <a:tr h="370840">
                <a:tc>
                  <a:txBody>
                    <a:bodyPr/>
                    <a:lstStyle/>
                    <a:p>
                      <a:r>
                        <a:rPr lang="en-AU" dirty="0"/>
                        <a:t>Stake Holder</a:t>
                      </a:r>
                    </a:p>
                  </a:txBody>
                  <a:tcPr/>
                </a:tc>
                <a:tc>
                  <a:txBody>
                    <a:bodyPr/>
                    <a:lstStyle/>
                    <a:p>
                      <a:r>
                        <a:rPr lang="en-AU" dirty="0"/>
                        <a:t>Nature of Interest</a:t>
                      </a:r>
                    </a:p>
                  </a:txBody>
                  <a:tcPr/>
                </a:tc>
                <a:tc>
                  <a:txBody>
                    <a:bodyPr/>
                    <a:lstStyle/>
                    <a:p>
                      <a:r>
                        <a:rPr lang="en-AU" dirty="0"/>
                        <a:t>Attitude</a:t>
                      </a:r>
                    </a:p>
                  </a:txBody>
                  <a:tcPr/>
                </a:tc>
                <a:tc>
                  <a:txBody>
                    <a:bodyPr/>
                    <a:lstStyle/>
                    <a:p>
                      <a:endParaRPr lang="en-AU" dirty="0"/>
                    </a:p>
                  </a:txBody>
                  <a:tcPr/>
                </a:tc>
                <a:tc>
                  <a:txBody>
                    <a:bodyPr/>
                    <a:lstStyle/>
                    <a:p>
                      <a:r>
                        <a:rPr lang="en-AU" dirty="0"/>
                        <a:t>Influence</a:t>
                      </a:r>
                    </a:p>
                  </a:txBody>
                  <a:tcPr/>
                </a:tc>
                <a:tc>
                  <a:txBody>
                    <a:bodyPr/>
                    <a:lstStyle/>
                    <a:p>
                      <a:endParaRPr lang="en-AU"/>
                    </a:p>
                  </a:txBody>
                  <a:tcPr/>
                </a:tc>
                <a:tc>
                  <a:txBody>
                    <a:bodyPr/>
                    <a:lstStyle/>
                    <a:p>
                      <a:endParaRPr lang="en-AU" dirty="0"/>
                    </a:p>
                  </a:txBody>
                  <a:tcPr/>
                </a:tc>
                <a:tc>
                  <a:txBody>
                    <a:bodyPr/>
                    <a:lstStyle/>
                    <a:p>
                      <a:r>
                        <a:rPr lang="en-AU" dirty="0"/>
                        <a:t>Action</a:t>
                      </a:r>
                    </a:p>
                  </a:txBody>
                  <a:tcPr/>
                </a:tc>
                <a:extLst>
                  <a:ext uri="{0D108BD9-81ED-4DB2-BD59-A6C34878D82A}">
                    <a16:rowId xmlns:a16="http://schemas.microsoft.com/office/drawing/2014/main" val="1425037294"/>
                  </a:ext>
                </a:extLst>
              </a:tr>
              <a:tr h="370840">
                <a:tc>
                  <a:txBody>
                    <a:bodyPr/>
                    <a:lstStyle/>
                    <a:p>
                      <a:endParaRPr lang="en-AU"/>
                    </a:p>
                  </a:txBody>
                  <a:tcPr/>
                </a:tc>
                <a:tc>
                  <a:txBody>
                    <a:bodyPr/>
                    <a:lstStyle/>
                    <a:p>
                      <a:endParaRPr lang="en-AU"/>
                    </a:p>
                  </a:txBody>
                  <a:tcPr/>
                </a:tc>
                <a:tc>
                  <a:txBody>
                    <a:bodyPr/>
                    <a:lstStyle/>
                    <a:p>
                      <a:r>
                        <a:rPr lang="en-AU" dirty="0"/>
                        <a:t>Estimate</a:t>
                      </a:r>
                    </a:p>
                  </a:txBody>
                  <a:tcPr/>
                </a:tc>
                <a:tc>
                  <a:txBody>
                    <a:bodyPr/>
                    <a:lstStyle/>
                    <a:p>
                      <a:r>
                        <a:rPr lang="en-AU" dirty="0"/>
                        <a:t>Confidence Level</a:t>
                      </a:r>
                    </a:p>
                  </a:txBody>
                  <a:tcPr/>
                </a:tc>
                <a:tc>
                  <a:txBody>
                    <a:bodyPr/>
                    <a:lstStyle/>
                    <a:p>
                      <a:r>
                        <a:rPr lang="en-AU" dirty="0"/>
                        <a:t>Type</a:t>
                      </a:r>
                    </a:p>
                  </a:txBody>
                  <a:tcPr/>
                </a:tc>
                <a:tc>
                  <a:txBody>
                    <a:bodyPr/>
                    <a:lstStyle/>
                    <a:p>
                      <a:r>
                        <a:rPr lang="en-AU" dirty="0"/>
                        <a:t>Degree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Confidence Level</a:t>
                      </a:r>
                    </a:p>
                    <a:p>
                      <a:endParaRPr lang="en-AU" dirty="0"/>
                    </a:p>
                  </a:txBody>
                  <a:tcPr/>
                </a:tc>
                <a:tc>
                  <a:txBody>
                    <a:bodyPr/>
                    <a:lstStyle/>
                    <a:p>
                      <a:endParaRPr lang="en-AU" dirty="0"/>
                    </a:p>
                  </a:txBody>
                  <a:tcPr/>
                </a:tc>
                <a:extLst>
                  <a:ext uri="{0D108BD9-81ED-4DB2-BD59-A6C34878D82A}">
                    <a16:rowId xmlns:a16="http://schemas.microsoft.com/office/drawing/2014/main" val="4082058996"/>
                  </a:ext>
                </a:extLst>
              </a:tr>
              <a:tr h="370840">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2325999855"/>
                  </a:ext>
                </a:extLst>
              </a:tr>
              <a:tr h="370840">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2650656891"/>
                  </a:ext>
                </a:extLst>
              </a:tr>
              <a:tr h="370840">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733375227"/>
                  </a:ext>
                </a:extLst>
              </a:tr>
            </a:tbl>
          </a:graphicData>
        </a:graphic>
      </p:graphicFrame>
      <p:sp>
        <p:nvSpPr>
          <p:cNvPr id="3" name="TextBox 2"/>
          <p:cNvSpPr txBox="1"/>
          <p:nvPr/>
        </p:nvSpPr>
        <p:spPr>
          <a:xfrm>
            <a:off x="2729948" y="3922643"/>
            <a:ext cx="6751785" cy="1938992"/>
          </a:xfrm>
          <a:prstGeom prst="rect">
            <a:avLst/>
          </a:prstGeom>
          <a:noFill/>
        </p:spPr>
        <p:txBody>
          <a:bodyPr wrap="none" rtlCol="0">
            <a:spAutoFit/>
          </a:bodyPr>
          <a:lstStyle/>
          <a:p>
            <a:r>
              <a:rPr lang="en-AU" sz="3600" dirty="0">
                <a:solidFill>
                  <a:srgbClr val="FF0000"/>
                </a:solidFill>
              </a:rPr>
              <a:t>Analysis Stake Holder’s Response</a:t>
            </a:r>
          </a:p>
          <a:p>
            <a:endParaRPr lang="en-AU" sz="3600" dirty="0"/>
          </a:p>
          <a:p>
            <a:r>
              <a:rPr lang="en-AU" sz="3600" dirty="0"/>
              <a:t>Click </a:t>
            </a:r>
            <a:r>
              <a:rPr lang="en-AU" sz="4800" dirty="0">
                <a:hlinkClick r:id="rId2" action="ppaction://hlinkfile"/>
              </a:rPr>
              <a:t>HERE</a:t>
            </a:r>
            <a:endParaRPr lang="en-AU" sz="4800" dirty="0"/>
          </a:p>
        </p:txBody>
      </p:sp>
    </p:spTree>
    <p:extLst>
      <p:ext uri="{BB962C8B-B14F-4D97-AF65-F5344CB8AC3E}">
        <p14:creationId xmlns:p14="http://schemas.microsoft.com/office/powerpoint/2010/main" val="94078755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399" y="548240"/>
            <a:ext cx="10137913" cy="6124754"/>
          </a:xfrm>
          <a:prstGeom prst="rect">
            <a:avLst/>
          </a:prstGeom>
        </p:spPr>
        <p:txBody>
          <a:bodyPr wrap="square">
            <a:spAutoFit/>
          </a:bodyPr>
          <a:lstStyle/>
          <a:p>
            <a:r>
              <a:rPr lang="en-AU" sz="2800" b="1" dirty="0">
                <a:solidFill>
                  <a:srgbClr val="FF0000"/>
                </a:solidFill>
                <a:latin typeface="QWQPEZ+Interstate-Bold"/>
              </a:rPr>
              <a:t>Implementation and transition phase </a:t>
            </a:r>
          </a:p>
          <a:p>
            <a:endParaRPr lang="en-AU" sz="2800" b="1" dirty="0">
              <a:solidFill>
                <a:srgbClr val="000000"/>
              </a:solidFill>
              <a:latin typeface="QWQPEZ+Interstate-Bold"/>
            </a:endParaRPr>
          </a:p>
          <a:p>
            <a:r>
              <a:rPr lang="en-AU" sz="2800" dirty="0">
                <a:solidFill>
                  <a:srgbClr val="7030A0"/>
                </a:solidFill>
                <a:latin typeface="Interstate-Light"/>
              </a:rPr>
              <a:t>The transition from old to new environments is described as a ‘finished beginning’ when new spaces are complete, handed over and finally occupied by all users. (Barrett and </a:t>
            </a:r>
            <a:r>
              <a:rPr lang="en-AU" sz="2800" dirty="0">
                <a:solidFill>
                  <a:srgbClr val="7030A0"/>
                </a:solidFill>
                <a:latin typeface="QWQPEZ+Interstate-Light"/>
              </a:rPr>
              <a:t>Zhang, 2009, p. 4) </a:t>
            </a:r>
          </a:p>
          <a:p>
            <a:endParaRPr lang="en-AU" sz="2800" dirty="0">
              <a:solidFill>
                <a:srgbClr val="7030A0"/>
              </a:solidFill>
              <a:latin typeface="QWQPEZ+Interstate-Light"/>
            </a:endParaRPr>
          </a:p>
          <a:p>
            <a:r>
              <a:rPr lang="en-AU" sz="2800" dirty="0">
                <a:solidFill>
                  <a:srgbClr val="7030A0"/>
                </a:solidFill>
                <a:latin typeface="QWQPEZ+Interstate-Light"/>
              </a:rPr>
              <a:t>This phase can range from months to years depending whether staff and students occupy completed spaces </a:t>
            </a:r>
            <a:r>
              <a:rPr lang="en-AU" sz="2800" dirty="0" err="1">
                <a:solidFill>
                  <a:srgbClr val="7030A0"/>
                </a:solidFill>
                <a:latin typeface="QWQPEZ+Interstate-Light"/>
              </a:rPr>
              <a:t>en</a:t>
            </a:r>
            <a:r>
              <a:rPr lang="en-AU" sz="2800" dirty="0">
                <a:solidFill>
                  <a:srgbClr val="7030A0"/>
                </a:solidFill>
                <a:latin typeface="QWQPEZ+Interstate-Light"/>
              </a:rPr>
              <a:t>-masse or are phased in over time (Blackmore et al., 2011). </a:t>
            </a:r>
          </a:p>
          <a:p>
            <a:endParaRPr lang="en-AU" sz="2800" dirty="0">
              <a:solidFill>
                <a:srgbClr val="7030A0"/>
              </a:solidFill>
              <a:latin typeface="QWQPEZ+Interstate-Light"/>
            </a:endParaRPr>
          </a:p>
          <a:p>
            <a:r>
              <a:rPr lang="en-AU" sz="2800" dirty="0">
                <a:solidFill>
                  <a:srgbClr val="7030A0"/>
                </a:solidFill>
                <a:latin typeface="QWQPEZ+Interstate-Light"/>
              </a:rPr>
              <a:t>Some evidence suggests that new spaces may have a positive impact on teacher and student perceptions (Darling and Hammond, 2002). Bullock (2007) suggests that there is a positive correlation between new (or renovated) spaces and student learning</a:t>
            </a:r>
            <a:r>
              <a:rPr lang="en-AU" sz="2800" dirty="0">
                <a:solidFill>
                  <a:srgbClr val="000000"/>
                </a:solidFill>
                <a:latin typeface="QWQPEZ+Interstate-Light"/>
              </a:rPr>
              <a:t>. </a:t>
            </a:r>
            <a:endParaRPr lang="en-AU" sz="2800" dirty="0"/>
          </a:p>
        </p:txBody>
      </p:sp>
    </p:spTree>
    <p:extLst>
      <p:ext uri="{BB962C8B-B14F-4D97-AF65-F5344CB8AC3E}">
        <p14:creationId xmlns:p14="http://schemas.microsoft.com/office/powerpoint/2010/main" val="3502954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6190" y="218233"/>
            <a:ext cx="9833113" cy="4893647"/>
          </a:xfrm>
          <a:prstGeom prst="rect">
            <a:avLst/>
          </a:prstGeom>
        </p:spPr>
        <p:txBody>
          <a:bodyPr wrap="square">
            <a:spAutoFit/>
          </a:bodyPr>
          <a:lstStyle/>
          <a:p>
            <a:r>
              <a:rPr lang="en-AU" sz="2400" b="1" dirty="0">
                <a:solidFill>
                  <a:srgbClr val="000000"/>
                </a:solidFill>
                <a:latin typeface="QWQPEZ+Interstate-Bold"/>
              </a:rPr>
              <a:t>Consolidation phase </a:t>
            </a:r>
            <a:r>
              <a:rPr lang="en-AU" sz="2400" dirty="0">
                <a:solidFill>
                  <a:srgbClr val="7030A0"/>
                </a:solidFill>
                <a:latin typeface="QWQPEZ+Interstate-Light"/>
              </a:rPr>
              <a:t>“Consolidation is what happens in practice as buildings are used by teachers and students for the purposes of teaching and learning” (Blackmore et al., 2011, p. 21). It is unclear </a:t>
            </a:r>
            <a:r>
              <a:rPr lang="en-AU" sz="2400" dirty="0">
                <a:solidFill>
                  <a:srgbClr val="7030A0"/>
                </a:solidFill>
                <a:latin typeface="Interstate-Light"/>
              </a:rPr>
              <a:t>from the research literature whether specific teacher practices change or become long- </a:t>
            </a:r>
            <a:r>
              <a:rPr lang="en-AU" sz="2400" dirty="0">
                <a:solidFill>
                  <a:srgbClr val="7030A0"/>
                </a:solidFill>
                <a:latin typeface="QWQPEZ+Interstate-Light"/>
              </a:rPr>
              <a:t>standing during this phase as little information has been found that describes how new spaces are used by teachers. </a:t>
            </a:r>
          </a:p>
          <a:p>
            <a:endParaRPr lang="en-AU" sz="2400" dirty="0">
              <a:solidFill>
                <a:srgbClr val="7030A0"/>
              </a:solidFill>
              <a:latin typeface="QWQPEZ+Interstate-Light"/>
            </a:endParaRPr>
          </a:p>
          <a:p>
            <a:r>
              <a:rPr lang="en-AU" sz="2400" dirty="0">
                <a:solidFill>
                  <a:srgbClr val="7030A0"/>
                </a:solidFill>
                <a:latin typeface="QWQPEZ+Interstate-Light"/>
              </a:rPr>
              <a:t>Many of the studies that focus on post-occupancy evaluations of physical attributes of new spaces obtain feedback from architects. Among the complex variables that should be taken into consideration when attempting to identify what actually happens in practice over time during this phase include teacher practice, the design of learning experiences, the extent of student engagement and aspects of the spaces themselves. </a:t>
            </a:r>
            <a:endParaRPr lang="en-AU" sz="2400" dirty="0">
              <a:solidFill>
                <a:srgbClr val="7030A0"/>
              </a:solidFill>
            </a:endParaRPr>
          </a:p>
        </p:txBody>
      </p:sp>
    </p:spTree>
    <p:extLst>
      <p:ext uri="{BB962C8B-B14F-4D97-AF65-F5344CB8AC3E}">
        <p14:creationId xmlns:p14="http://schemas.microsoft.com/office/powerpoint/2010/main" val="8270405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6920" y="232780"/>
            <a:ext cx="10389705" cy="523220"/>
          </a:xfrm>
          <a:prstGeom prst="rect">
            <a:avLst/>
          </a:prstGeom>
        </p:spPr>
        <p:txBody>
          <a:bodyPr wrap="square">
            <a:spAutoFit/>
          </a:bodyPr>
          <a:lstStyle/>
          <a:p>
            <a:endParaRPr lang="en-AU" sz="2800" dirty="0"/>
          </a:p>
        </p:txBody>
      </p:sp>
      <p:sp>
        <p:nvSpPr>
          <p:cNvPr id="3" name="Rectangle 2"/>
          <p:cNvSpPr/>
          <p:nvPr/>
        </p:nvSpPr>
        <p:spPr>
          <a:xfrm>
            <a:off x="1046920" y="494390"/>
            <a:ext cx="10243932" cy="6370975"/>
          </a:xfrm>
          <a:prstGeom prst="rect">
            <a:avLst/>
          </a:prstGeom>
        </p:spPr>
        <p:txBody>
          <a:bodyPr wrap="square">
            <a:spAutoFit/>
          </a:bodyPr>
          <a:lstStyle/>
          <a:p>
            <a:r>
              <a:rPr lang="en-AU" sz="2400" b="1" dirty="0">
                <a:solidFill>
                  <a:srgbClr val="FF0000"/>
                </a:solidFill>
                <a:latin typeface="QWQPEZ+Interstate-Bold"/>
              </a:rPr>
              <a:t>Combined phases </a:t>
            </a:r>
          </a:p>
          <a:p>
            <a:endParaRPr lang="en-AU" sz="2400" b="1" dirty="0">
              <a:solidFill>
                <a:srgbClr val="000000"/>
              </a:solidFill>
              <a:latin typeface="QWQPEZ+Interstate-Bold"/>
            </a:endParaRPr>
          </a:p>
          <a:p>
            <a:r>
              <a:rPr lang="en-AU" sz="2400" dirty="0">
                <a:solidFill>
                  <a:srgbClr val="7030A0"/>
                </a:solidFill>
                <a:latin typeface="QWQPEZ+Interstate-Light"/>
              </a:rPr>
              <a:t>Throughout the temporal phases for new learning spaces it is critical to consult with and harness the knowledge and perspectives of all key stakeholders, in particular, students, ICT representatives, and academic teachers in order to increase the chances of desired outcomes. </a:t>
            </a:r>
          </a:p>
          <a:p>
            <a:endParaRPr lang="en-AU" sz="2400" dirty="0">
              <a:solidFill>
                <a:srgbClr val="7030A0"/>
              </a:solidFill>
              <a:latin typeface="QWQPEZ+Interstate-Light"/>
            </a:endParaRPr>
          </a:p>
          <a:p>
            <a:r>
              <a:rPr lang="en-AU" sz="2400" dirty="0">
                <a:solidFill>
                  <a:srgbClr val="7030A0"/>
                </a:solidFill>
                <a:latin typeface="QWQPEZ+Interstate-Light"/>
              </a:rPr>
              <a:t>First, in support of this rationale, students as digital natives (</a:t>
            </a:r>
            <a:r>
              <a:rPr lang="en-AU" sz="2400" dirty="0" err="1">
                <a:solidFill>
                  <a:srgbClr val="7030A0"/>
                </a:solidFill>
                <a:latin typeface="QWQPEZ+Interstate-Light"/>
              </a:rPr>
              <a:t>Prensky</a:t>
            </a:r>
            <a:r>
              <a:rPr lang="en-AU" sz="2400" dirty="0">
                <a:solidFill>
                  <a:srgbClr val="7030A0"/>
                </a:solidFill>
                <a:latin typeface="QWQPEZ+Interstate-Light"/>
              </a:rPr>
              <a:t>, 2001) are more likely to appreciate the potential of technology. Second, ICT representatives help to ensure that new designs of learning spaces are well informed by current and future ICT capabilities. </a:t>
            </a:r>
          </a:p>
          <a:p>
            <a:endParaRPr lang="en-AU" sz="2400" dirty="0">
              <a:solidFill>
                <a:srgbClr val="7030A0"/>
              </a:solidFill>
              <a:latin typeface="QWQPEZ+Interstate-Light"/>
            </a:endParaRPr>
          </a:p>
          <a:p>
            <a:r>
              <a:rPr lang="en-AU" sz="2400" dirty="0">
                <a:solidFill>
                  <a:srgbClr val="7030A0"/>
                </a:solidFill>
                <a:latin typeface="QWQPEZ+Interstate-Light"/>
              </a:rPr>
              <a:t>Third, and importantly, the role of the academic teacher is to frame course context, to determine how it will be accessed by learners and to recommend assessment frameworks. Thus, an academic’s role will be to clearly outline to students how they will use the spaces with the aim of creating an innovative, integrated and collaborative learning environment (Jamieson et al., 2009). </a:t>
            </a:r>
            <a:endParaRPr lang="en-AU" sz="2400" dirty="0">
              <a:solidFill>
                <a:srgbClr val="7030A0"/>
              </a:solidFill>
            </a:endParaRPr>
          </a:p>
        </p:txBody>
      </p:sp>
    </p:spTree>
    <p:extLst>
      <p:ext uri="{BB962C8B-B14F-4D97-AF65-F5344CB8AC3E}">
        <p14:creationId xmlns:p14="http://schemas.microsoft.com/office/powerpoint/2010/main" val="12601700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4885" y="0"/>
            <a:ext cx="11211341" cy="6986528"/>
          </a:xfrm>
          <a:prstGeom prst="rect">
            <a:avLst/>
          </a:prstGeom>
        </p:spPr>
        <p:txBody>
          <a:bodyPr wrap="square">
            <a:spAutoFit/>
          </a:bodyPr>
          <a:lstStyle/>
          <a:p>
            <a:r>
              <a:rPr lang="en-AU" sz="2800" dirty="0">
                <a:solidFill>
                  <a:srgbClr val="FF0000"/>
                </a:solidFill>
                <a:latin typeface="KGIFY L+ Myriad Pro"/>
              </a:rPr>
              <a:t>» </a:t>
            </a:r>
            <a:r>
              <a:rPr lang="en-AU" sz="2800" dirty="0">
                <a:solidFill>
                  <a:srgbClr val="FF0000"/>
                </a:solidFill>
                <a:latin typeface="QWQPEZ+Interstate-Light"/>
              </a:rPr>
              <a:t>Class management: </a:t>
            </a:r>
            <a:r>
              <a:rPr lang="en-AU" sz="2800" dirty="0">
                <a:solidFill>
                  <a:srgbClr val="000000"/>
                </a:solidFill>
                <a:latin typeface="QWQPEZ+Interstate-Light"/>
              </a:rPr>
              <a:t>How might teachers monitor each group activity, manage noise levels, participation or group management? </a:t>
            </a:r>
          </a:p>
          <a:p>
            <a:endParaRPr lang="en-AU" sz="2800" dirty="0">
              <a:solidFill>
                <a:srgbClr val="000000"/>
              </a:solidFill>
              <a:latin typeface="QWQPEZ+Interstate-Light"/>
            </a:endParaRPr>
          </a:p>
          <a:p>
            <a:r>
              <a:rPr lang="en-AU" sz="2800" dirty="0">
                <a:solidFill>
                  <a:srgbClr val="FF0000"/>
                </a:solidFill>
                <a:latin typeface="KGIFY L+ Myriad Pro"/>
              </a:rPr>
              <a:t>» </a:t>
            </a:r>
            <a:r>
              <a:rPr lang="en-AU" sz="2800" dirty="0">
                <a:solidFill>
                  <a:srgbClr val="FF0000"/>
                </a:solidFill>
                <a:latin typeface="QWQPEZ+Interstate-Light"/>
              </a:rPr>
              <a:t>Curriculum: </a:t>
            </a:r>
            <a:r>
              <a:rPr lang="en-AU" sz="2800" dirty="0">
                <a:solidFill>
                  <a:srgbClr val="000000"/>
                </a:solidFill>
                <a:latin typeface="QWQPEZ+Interstate-Light"/>
              </a:rPr>
              <a:t>What effect does the new space have on curriculum or lesson design? The content may not change but activities may need to be adapted to take advantage of the new technology. </a:t>
            </a:r>
          </a:p>
          <a:p>
            <a:endParaRPr lang="en-AU" sz="2800" dirty="0">
              <a:solidFill>
                <a:srgbClr val="000000"/>
              </a:solidFill>
              <a:latin typeface="QWQPEZ+Interstate-Light"/>
            </a:endParaRPr>
          </a:p>
          <a:p>
            <a:r>
              <a:rPr lang="en-AU" sz="2800" dirty="0">
                <a:solidFill>
                  <a:srgbClr val="FF0000"/>
                </a:solidFill>
                <a:latin typeface="KGIFY L+ Myriad Pro"/>
              </a:rPr>
              <a:t>» </a:t>
            </a:r>
            <a:r>
              <a:rPr lang="en-AU" sz="2800" dirty="0">
                <a:solidFill>
                  <a:srgbClr val="FF0000"/>
                </a:solidFill>
                <a:latin typeface="Interstate-Light"/>
              </a:rPr>
              <a:t>Teaching Schedules: </a:t>
            </a:r>
            <a:r>
              <a:rPr lang="en-AU" sz="2800" dirty="0">
                <a:solidFill>
                  <a:srgbClr val="000000"/>
                </a:solidFill>
                <a:latin typeface="Interstate-Light"/>
              </a:rPr>
              <a:t>Teachers may want to understand the benefits of breaking up blocks of teacher-directed delivery, traditionally defined in two- or three-hour </a:t>
            </a:r>
            <a:r>
              <a:rPr lang="en-AU" sz="2800" dirty="0">
                <a:solidFill>
                  <a:srgbClr val="000000"/>
                </a:solidFill>
                <a:latin typeface="QWQPEZ+Interstate-Light"/>
              </a:rPr>
              <a:t>blocks, to enhance effective learning. </a:t>
            </a:r>
          </a:p>
          <a:p>
            <a:endParaRPr lang="en-AU" sz="2800" dirty="0">
              <a:solidFill>
                <a:srgbClr val="000000"/>
              </a:solidFill>
              <a:latin typeface="QWQPEZ+Interstate-Light"/>
            </a:endParaRPr>
          </a:p>
          <a:p>
            <a:r>
              <a:rPr lang="en-AU" sz="2800" dirty="0">
                <a:solidFill>
                  <a:srgbClr val="FF0000"/>
                </a:solidFill>
                <a:latin typeface="KGIFY L+ Myriad Pro"/>
              </a:rPr>
              <a:t>» </a:t>
            </a:r>
            <a:r>
              <a:rPr lang="en-AU" sz="2800" dirty="0">
                <a:solidFill>
                  <a:srgbClr val="FF0000"/>
                </a:solidFill>
                <a:latin typeface="QWQPEZ+Interstate-Light"/>
              </a:rPr>
              <a:t>Pedagogy: </a:t>
            </a:r>
            <a:r>
              <a:rPr lang="en-AU" sz="2800" dirty="0">
                <a:solidFill>
                  <a:srgbClr val="000000"/>
                </a:solidFill>
                <a:latin typeface="QWQPEZ+Interstate-Light"/>
              </a:rPr>
              <a:t>To help teachers conceptualise their own pedagogical vision of innovative and technology-enriched spaces, Steel &amp; Andrews (2012) suggest that teachers explore how others have used such spaces in order to learn from creative models and to test their own new ideas in a safe supportive environment. </a:t>
            </a:r>
            <a:endParaRPr lang="en-AU" sz="2800" dirty="0"/>
          </a:p>
        </p:txBody>
      </p:sp>
    </p:spTree>
    <p:extLst>
      <p:ext uri="{BB962C8B-B14F-4D97-AF65-F5344CB8AC3E}">
        <p14:creationId xmlns:p14="http://schemas.microsoft.com/office/powerpoint/2010/main" val="31919568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1147" y="171632"/>
            <a:ext cx="10455965" cy="6555641"/>
          </a:xfrm>
          <a:prstGeom prst="rect">
            <a:avLst/>
          </a:prstGeom>
        </p:spPr>
        <p:txBody>
          <a:bodyPr wrap="square">
            <a:spAutoFit/>
          </a:bodyPr>
          <a:lstStyle/>
          <a:p>
            <a:r>
              <a:rPr lang="en-AU" sz="2800" dirty="0">
                <a:solidFill>
                  <a:srgbClr val="FF0000"/>
                </a:solidFill>
                <a:latin typeface="QWQPEZ+Interstate-Light"/>
              </a:rPr>
              <a:t>To achieve desirable changes in teaching practice. Issues include the need: </a:t>
            </a:r>
          </a:p>
          <a:p>
            <a:r>
              <a:rPr lang="en-AU" sz="2800" dirty="0">
                <a:solidFill>
                  <a:srgbClr val="000000"/>
                </a:solidFill>
                <a:latin typeface="Interstate-Light"/>
              </a:rPr>
              <a:t>• </a:t>
            </a:r>
            <a:r>
              <a:rPr lang="en-AU" sz="2800" dirty="0">
                <a:solidFill>
                  <a:srgbClr val="000000"/>
                </a:solidFill>
                <a:latin typeface="QWQPEZ+Interstate-Light"/>
              </a:rPr>
              <a:t>to accommodate individual teaching beliefs when asking teachers to consider reviewing and adapting their practice </a:t>
            </a:r>
          </a:p>
          <a:p>
            <a:r>
              <a:rPr lang="en-AU" sz="2800" dirty="0">
                <a:solidFill>
                  <a:srgbClr val="000000"/>
                </a:solidFill>
                <a:latin typeface="Interstate-Light"/>
              </a:rPr>
              <a:t>• </a:t>
            </a:r>
            <a:r>
              <a:rPr lang="en-AU" sz="2800" dirty="0">
                <a:solidFill>
                  <a:srgbClr val="000000"/>
                </a:solidFill>
                <a:latin typeface="QWQPEZ+Interstate-Light"/>
              </a:rPr>
              <a:t>to provide opportunities and time for teachers to resolve, re-conceptualise and </a:t>
            </a:r>
            <a:r>
              <a:rPr lang="en-AU" sz="2800" dirty="0">
                <a:solidFill>
                  <a:srgbClr val="000000"/>
                </a:solidFill>
                <a:latin typeface="Interstate-Light"/>
              </a:rPr>
              <a:t>reflect on their pedagogical vision and beliefs and identify the affordances and </a:t>
            </a:r>
            <a:r>
              <a:rPr lang="en-AU" sz="2800" dirty="0">
                <a:solidFill>
                  <a:srgbClr val="000000"/>
                </a:solidFill>
                <a:latin typeface="QWQPEZ+Interstate-Light"/>
              </a:rPr>
              <a:t>constraints </a:t>
            </a:r>
          </a:p>
          <a:p>
            <a:r>
              <a:rPr lang="en-AU" sz="2800" dirty="0">
                <a:solidFill>
                  <a:srgbClr val="000000"/>
                </a:solidFill>
                <a:latin typeface="Interstate-Light"/>
              </a:rPr>
              <a:t>• for academic developers to build up and draw on “a ‘toolkit’ of theories, strategies, </a:t>
            </a:r>
            <a:r>
              <a:rPr lang="en-AU" sz="2800" dirty="0">
                <a:solidFill>
                  <a:srgbClr val="000000"/>
                </a:solidFill>
                <a:latin typeface="QWQPEZ+Interstate-Light"/>
              </a:rPr>
              <a:t>techniques, ideas, values and experiences in order to respond to the varying contexts they work within” (p.3). </a:t>
            </a:r>
          </a:p>
          <a:p>
            <a:r>
              <a:rPr lang="en-AU" sz="2800" dirty="0">
                <a:solidFill>
                  <a:srgbClr val="000000"/>
                </a:solidFill>
                <a:latin typeface="Interstate-Light"/>
              </a:rPr>
              <a:t>• </a:t>
            </a:r>
            <a:r>
              <a:rPr lang="en-AU" sz="2800" dirty="0">
                <a:solidFill>
                  <a:srgbClr val="000000"/>
                </a:solidFill>
                <a:latin typeface="QWQPEZ+Interstate-Light"/>
              </a:rPr>
              <a:t>for teachers to be supported and motivated to implement change (e.g. by peer review and building leadership) as they think of new ways of using spaces </a:t>
            </a:r>
          </a:p>
          <a:p>
            <a:r>
              <a:rPr lang="en-AU" sz="2800" dirty="0">
                <a:solidFill>
                  <a:srgbClr val="000000"/>
                </a:solidFill>
                <a:latin typeface="Interstate-Light"/>
              </a:rPr>
              <a:t>• </a:t>
            </a:r>
            <a:r>
              <a:rPr lang="en-AU" sz="2800" dirty="0">
                <a:solidFill>
                  <a:srgbClr val="000000"/>
                </a:solidFill>
                <a:latin typeface="QWQPEZ+Interstate-Light"/>
              </a:rPr>
              <a:t>to improve ICT skills among teachers to lessen digital gaps in higher education </a:t>
            </a:r>
            <a:endParaRPr lang="en-AU" sz="2800" dirty="0"/>
          </a:p>
        </p:txBody>
      </p:sp>
    </p:spTree>
    <p:extLst>
      <p:ext uri="{BB962C8B-B14F-4D97-AF65-F5344CB8AC3E}">
        <p14:creationId xmlns:p14="http://schemas.microsoft.com/office/powerpoint/2010/main" val="9618054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4643" y="0"/>
            <a:ext cx="10959548" cy="6986528"/>
          </a:xfrm>
          <a:prstGeom prst="rect">
            <a:avLst/>
          </a:prstGeom>
        </p:spPr>
        <p:txBody>
          <a:bodyPr wrap="square">
            <a:spAutoFit/>
          </a:bodyPr>
          <a:lstStyle/>
          <a:p>
            <a:r>
              <a:rPr lang="en-AU" sz="2400" b="1" dirty="0">
                <a:solidFill>
                  <a:srgbClr val="FF0000"/>
                </a:solidFill>
                <a:latin typeface="QWQPEZ+Interstate-Bold"/>
              </a:rPr>
              <a:t>Academic development model </a:t>
            </a:r>
            <a:r>
              <a:rPr lang="en-AU" sz="2800" dirty="0">
                <a:solidFill>
                  <a:srgbClr val="000000"/>
                </a:solidFill>
                <a:latin typeface="QWQPEZ+Interstate-Light"/>
              </a:rPr>
              <a:t>Steel and Andrews (2011) designed a model of academic development for technology- enriched spaces whereby teacher challenges are mapped to stages of the model to </a:t>
            </a:r>
            <a:r>
              <a:rPr lang="en-AU" sz="2800" dirty="0">
                <a:solidFill>
                  <a:srgbClr val="000000"/>
                </a:solidFill>
                <a:latin typeface="Interstate-Light"/>
              </a:rPr>
              <a:t>help teachers move forward. The model is designed to be flexible in terms of activities, </a:t>
            </a:r>
            <a:r>
              <a:rPr lang="en-AU" sz="2800" dirty="0">
                <a:solidFill>
                  <a:srgbClr val="000000"/>
                </a:solidFill>
                <a:latin typeface="QWQPEZ+Interstate-Light"/>
              </a:rPr>
              <a:t>accommodation of different academic facilitation styles and preferences, different teacher cohorts and different contexts. The 3 stages of the model cover: </a:t>
            </a:r>
          </a:p>
          <a:p>
            <a:r>
              <a:rPr lang="en-AU" sz="2800" dirty="0">
                <a:solidFill>
                  <a:srgbClr val="7030A0"/>
                </a:solidFill>
                <a:latin typeface="Interstate-Light"/>
              </a:rPr>
              <a:t>1.opportunities for teachers to explicitly define their pedagogical beliefs; </a:t>
            </a:r>
            <a:r>
              <a:rPr lang="en-AU" sz="2800" dirty="0">
                <a:solidFill>
                  <a:srgbClr val="00B050"/>
                </a:solidFill>
                <a:latin typeface="QWQPEZ+Interstate-Light"/>
              </a:rPr>
              <a:t>2. a comprehensive integration of elements designed for teachers to re-imagine their </a:t>
            </a:r>
            <a:r>
              <a:rPr lang="en-AU" sz="2800" dirty="0">
                <a:solidFill>
                  <a:srgbClr val="00B050"/>
                </a:solidFill>
                <a:latin typeface="Interstate-Light"/>
              </a:rPr>
              <a:t>own pedagogical models by identifying affordances and constraints, student profiles </a:t>
            </a:r>
            <a:r>
              <a:rPr lang="en-AU" sz="2800" dirty="0">
                <a:solidFill>
                  <a:srgbClr val="00B050"/>
                </a:solidFill>
                <a:latin typeface="QWQPEZ+Interstate-Light"/>
              </a:rPr>
              <a:t>and needs, engaging in technological hands-on training and practice in roles of both teacher and learner, reimagining teaching practices for technology-enriched learning spaces, engaging in peer review, and sharing toward safe non-competitive discussion; </a:t>
            </a:r>
          </a:p>
          <a:p>
            <a:r>
              <a:rPr lang="en-AU" sz="2800" dirty="0">
                <a:solidFill>
                  <a:srgbClr val="C00000"/>
                </a:solidFill>
                <a:latin typeface="QWQPEZ+Interstate-Light"/>
              </a:rPr>
              <a:t>3. teachers’ application of their designs to their individual pedagogical context with leadership and community support. </a:t>
            </a:r>
            <a:endParaRPr lang="en-AU" sz="2800" dirty="0">
              <a:solidFill>
                <a:srgbClr val="C00000"/>
              </a:solidFill>
            </a:endParaRPr>
          </a:p>
        </p:txBody>
      </p:sp>
    </p:spTree>
    <p:extLst>
      <p:ext uri="{BB962C8B-B14F-4D97-AF65-F5344CB8AC3E}">
        <p14:creationId xmlns:p14="http://schemas.microsoft.com/office/powerpoint/2010/main" val="26417749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7553" y="209586"/>
            <a:ext cx="2470741" cy="523220"/>
          </a:xfrm>
          <a:prstGeom prst="rect">
            <a:avLst/>
          </a:prstGeom>
        </p:spPr>
        <p:txBody>
          <a:bodyPr wrap="none">
            <a:spAutoFit/>
          </a:bodyPr>
          <a:lstStyle/>
          <a:p>
            <a:r>
              <a:rPr lang="en-AU" sz="2800" b="1" dirty="0">
                <a:solidFill>
                  <a:srgbClr val="C00000"/>
                </a:solidFill>
                <a:latin typeface="QWQPEZ+Interstate-Bold"/>
              </a:rPr>
              <a:t>Evolving needs </a:t>
            </a:r>
            <a:endParaRPr lang="en-AU" sz="2800" dirty="0">
              <a:solidFill>
                <a:srgbClr val="C00000"/>
              </a:solidFill>
            </a:endParaRPr>
          </a:p>
        </p:txBody>
      </p:sp>
      <p:sp>
        <p:nvSpPr>
          <p:cNvPr id="3" name="Rectangle 2"/>
          <p:cNvSpPr/>
          <p:nvPr/>
        </p:nvSpPr>
        <p:spPr>
          <a:xfrm>
            <a:off x="1060174" y="732806"/>
            <a:ext cx="10045148" cy="6001643"/>
          </a:xfrm>
          <a:prstGeom prst="rect">
            <a:avLst/>
          </a:prstGeom>
        </p:spPr>
        <p:txBody>
          <a:bodyPr wrap="square">
            <a:spAutoFit/>
          </a:bodyPr>
          <a:lstStyle/>
          <a:p>
            <a:r>
              <a:rPr lang="en-AU" sz="2400" dirty="0">
                <a:solidFill>
                  <a:srgbClr val="FF0000"/>
                </a:solidFill>
                <a:latin typeface="KGIFY L+ Myriad Pro"/>
              </a:rPr>
              <a:t>» </a:t>
            </a:r>
            <a:r>
              <a:rPr lang="en-AU" sz="2400" b="1" dirty="0">
                <a:solidFill>
                  <a:srgbClr val="FF0000"/>
                </a:solidFill>
                <a:latin typeface="QWQPEZ+Interstate-Bold"/>
              </a:rPr>
              <a:t>Ongoing change and spatial pedagogy </a:t>
            </a:r>
            <a:r>
              <a:rPr lang="en-AU" sz="2400" dirty="0">
                <a:solidFill>
                  <a:srgbClr val="000000"/>
                </a:solidFill>
                <a:latin typeface="QWQPEZ+Interstate-Light"/>
              </a:rPr>
              <a:t>Higgins et al. (2005) report that in order to support ongoing change, user involvement needs to be supported, continually refreshed and reinforced. Feedback from users can help create possibilities for reconsidering the aspects of school design by focusing on and exploring the complexities of spatial pedagogies. </a:t>
            </a:r>
          </a:p>
          <a:p>
            <a:endParaRPr lang="en-AU" sz="2400" dirty="0">
              <a:solidFill>
                <a:srgbClr val="000000"/>
              </a:solidFill>
              <a:latin typeface="QWQPEZ+Interstate-Light"/>
            </a:endParaRPr>
          </a:p>
          <a:p>
            <a:r>
              <a:rPr lang="en-AU" sz="2400" dirty="0">
                <a:solidFill>
                  <a:srgbClr val="FF0000"/>
                </a:solidFill>
                <a:latin typeface="KGIFY L+ Myriad Pro"/>
              </a:rPr>
              <a:t>» </a:t>
            </a:r>
            <a:r>
              <a:rPr lang="en-AU" sz="2400" b="1" dirty="0">
                <a:solidFill>
                  <a:srgbClr val="FF0000"/>
                </a:solidFill>
                <a:latin typeface="QWQPEZ+Interstate-Bold"/>
              </a:rPr>
              <a:t>Sustainability </a:t>
            </a:r>
            <a:r>
              <a:rPr lang="en-AU" sz="2400" dirty="0">
                <a:solidFill>
                  <a:srgbClr val="000000"/>
                </a:solidFill>
                <a:latin typeface="QWQPEZ+Interstate-Light"/>
              </a:rPr>
              <a:t>In order to achieve sustainable impact within changing environments the involvement of teachers and students must be accommodated through all phases from design to evaluation. Sustaining innovation necessarily requires the interconnectedness of whole school organisations, teachers, communities and student voices. </a:t>
            </a:r>
          </a:p>
          <a:p>
            <a:endParaRPr lang="en-AU" sz="2400" dirty="0">
              <a:solidFill>
                <a:srgbClr val="000000"/>
              </a:solidFill>
              <a:latin typeface="QWQPEZ+Interstate-Light"/>
            </a:endParaRPr>
          </a:p>
          <a:p>
            <a:r>
              <a:rPr lang="en-AU" sz="2400" dirty="0">
                <a:solidFill>
                  <a:srgbClr val="FF0000"/>
                </a:solidFill>
                <a:latin typeface="KGIFY L+ Myriad Pro"/>
              </a:rPr>
              <a:t>» </a:t>
            </a:r>
            <a:r>
              <a:rPr lang="en-AU" sz="2400" b="1" dirty="0">
                <a:solidFill>
                  <a:srgbClr val="FF0000"/>
                </a:solidFill>
                <a:latin typeface="QWQPEZ+Interstate-Bold"/>
              </a:rPr>
              <a:t>Teacher roles </a:t>
            </a:r>
            <a:r>
              <a:rPr lang="en-AU" sz="2400" dirty="0">
                <a:solidFill>
                  <a:srgbClr val="000000"/>
                </a:solidFill>
                <a:latin typeface="QWQPEZ+Interstate-Light"/>
              </a:rPr>
              <a:t>Blackmore et al. (2011) emphasize the critical role of the teacher. “Unless teachers are prepared for and provided with the necessary professional skills, tools and resources to change their practices, then new built spaces will not move them from default to innovative pedagogies </a:t>
            </a:r>
            <a:endParaRPr lang="en-AU" sz="2400" dirty="0"/>
          </a:p>
        </p:txBody>
      </p:sp>
    </p:spTree>
    <p:extLst>
      <p:ext uri="{BB962C8B-B14F-4D97-AF65-F5344CB8AC3E}">
        <p14:creationId xmlns:p14="http://schemas.microsoft.com/office/powerpoint/2010/main" val="15653596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3426" y="420830"/>
            <a:ext cx="10389704" cy="5262979"/>
          </a:xfrm>
          <a:prstGeom prst="rect">
            <a:avLst/>
          </a:prstGeom>
        </p:spPr>
        <p:txBody>
          <a:bodyPr wrap="square">
            <a:spAutoFit/>
          </a:bodyPr>
          <a:lstStyle/>
          <a:p>
            <a:r>
              <a:rPr lang="en-AU" sz="2800" dirty="0">
                <a:solidFill>
                  <a:srgbClr val="7030A0"/>
                </a:solidFill>
                <a:latin typeface="QWQPEZ+Interstate-Light"/>
              </a:rPr>
              <a:t>A de-territorialisation of education is occurring </a:t>
            </a:r>
            <a:r>
              <a:rPr lang="en-AU" sz="2800" dirty="0">
                <a:solidFill>
                  <a:srgbClr val="FF0000"/>
                </a:solidFill>
                <a:latin typeface="QWQPEZ+Interstate-Light"/>
              </a:rPr>
              <a:t>(Thomson and Blackmore, 2006) where control and order may be taken away from a place that is already established. </a:t>
            </a:r>
          </a:p>
          <a:p>
            <a:endParaRPr lang="en-AU" sz="2800" dirty="0">
              <a:solidFill>
                <a:srgbClr val="FF0000"/>
              </a:solidFill>
              <a:latin typeface="QWQPEZ+Interstate-Light"/>
            </a:endParaRPr>
          </a:p>
          <a:p>
            <a:r>
              <a:rPr lang="en-AU" sz="2800" dirty="0">
                <a:solidFill>
                  <a:srgbClr val="FF0000"/>
                </a:solidFill>
                <a:latin typeface="QWQPEZ+Interstate-Light"/>
              </a:rPr>
              <a:t>“We now understand that learning spaces are not just classrooms: any space where a student can access a computer; talk with another student; read a book or join peers around a table at a café, is a potential learning space … the whole university is a potential learning space” (Jamieson et al., (2009, p.1). </a:t>
            </a:r>
          </a:p>
          <a:p>
            <a:endParaRPr lang="en-AU" sz="2800" dirty="0">
              <a:solidFill>
                <a:srgbClr val="FF0000"/>
              </a:solidFill>
              <a:latin typeface="QWQPEZ+Interstate-Light"/>
            </a:endParaRPr>
          </a:p>
          <a:p>
            <a:r>
              <a:rPr lang="en-AU" sz="2800" dirty="0">
                <a:solidFill>
                  <a:srgbClr val="FF0000"/>
                </a:solidFill>
                <a:latin typeface="QWQPEZ+Interstate-Light"/>
              </a:rPr>
              <a:t>Academic learning spaces are no longer solely static, but nestle in a wide network of relationships of virtual and real environments </a:t>
            </a:r>
            <a:endParaRPr lang="en-AU" sz="2800" dirty="0">
              <a:solidFill>
                <a:srgbClr val="FF0000"/>
              </a:solidFill>
            </a:endParaRPr>
          </a:p>
        </p:txBody>
      </p:sp>
    </p:spTree>
    <p:extLst>
      <p:ext uri="{BB962C8B-B14F-4D97-AF65-F5344CB8AC3E}">
        <p14:creationId xmlns:p14="http://schemas.microsoft.com/office/powerpoint/2010/main" val="80425484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5948" y="372503"/>
            <a:ext cx="10986052" cy="2677656"/>
          </a:xfrm>
          <a:prstGeom prst="rect">
            <a:avLst/>
          </a:prstGeom>
        </p:spPr>
        <p:txBody>
          <a:bodyPr wrap="square">
            <a:spAutoFit/>
          </a:bodyPr>
          <a:lstStyle/>
          <a:p>
            <a:r>
              <a:rPr lang="en-AU" dirty="0">
                <a:solidFill>
                  <a:srgbClr val="FF0000"/>
                </a:solidFill>
                <a:latin typeface="Webdings" panose="05030102010509060703" pitchFamily="18" charset="2"/>
              </a:rPr>
              <a:t> </a:t>
            </a:r>
            <a:r>
              <a:rPr lang="en-AU" sz="2800" dirty="0">
                <a:solidFill>
                  <a:srgbClr val="FF0000"/>
                </a:solidFill>
                <a:latin typeface="Frutiger-Cn"/>
              </a:rPr>
              <a:t>Organize your evaluation findings.</a:t>
            </a:r>
          </a:p>
          <a:p>
            <a:pPr marL="457200" indent="-457200">
              <a:buFont typeface="Arial" panose="020B0604020202020204" pitchFamily="34" charset="0"/>
              <a:buChar char="•"/>
            </a:pPr>
            <a:r>
              <a:rPr lang="en-AU" sz="2800" dirty="0">
                <a:latin typeface="Webdings" panose="05030102010509060703" pitchFamily="18" charset="2"/>
              </a:rPr>
              <a:t> </a:t>
            </a:r>
            <a:r>
              <a:rPr lang="en-AU" sz="2800" dirty="0">
                <a:solidFill>
                  <a:srgbClr val="7030A0"/>
                </a:solidFill>
                <a:latin typeface="Frutiger-Cn"/>
              </a:rPr>
              <a:t>Consider issues of context when interpreting the results.</a:t>
            </a:r>
          </a:p>
          <a:p>
            <a:pPr marL="457200" indent="-457200">
              <a:buFont typeface="Arial" panose="020B0604020202020204" pitchFamily="34" charset="0"/>
              <a:buChar char="•"/>
            </a:pPr>
            <a:r>
              <a:rPr lang="en-AU" sz="2800" dirty="0">
                <a:solidFill>
                  <a:srgbClr val="7030A0"/>
                </a:solidFill>
                <a:latin typeface="Webdings" panose="05030102010509060703" pitchFamily="18" charset="2"/>
              </a:rPr>
              <a:t> </a:t>
            </a:r>
            <a:r>
              <a:rPr lang="en-AU" sz="2800" dirty="0">
                <a:solidFill>
                  <a:srgbClr val="7030A0"/>
                </a:solidFill>
                <a:latin typeface="Frutiger-Cn"/>
              </a:rPr>
              <a:t>Determine the practical significance of what has been learned.</a:t>
            </a:r>
          </a:p>
          <a:p>
            <a:pPr marL="457200" indent="-457200">
              <a:buFont typeface="Arial" panose="020B0604020202020204" pitchFamily="34" charset="0"/>
              <a:buChar char="•"/>
            </a:pPr>
            <a:r>
              <a:rPr lang="en-AU" sz="2800" dirty="0">
                <a:solidFill>
                  <a:srgbClr val="7030A0"/>
                </a:solidFill>
                <a:latin typeface="Webdings" panose="05030102010509060703" pitchFamily="18" charset="2"/>
              </a:rPr>
              <a:t> </a:t>
            </a:r>
            <a:r>
              <a:rPr lang="en-AU" sz="2800" dirty="0">
                <a:solidFill>
                  <a:srgbClr val="7030A0"/>
                </a:solidFill>
                <a:latin typeface="Frutiger-Cn"/>
              </a:rPr>
              <a:t>Discuss what is working well and what is not.</a:t>
            </a:r>
          </a:p>
          <a:p>
            <a:pPr marL="457200" indent="-457200">
              <a:buFont typeface="Arial" panose="020B0604020202020204" pitchFamily="34" charset="0"/>
              <a:buChar char="•"/>
            </a:pPr>
            <a:r>
              <a:rPr lang="en-AU" sz="2800" dirty="0">
                <a:solidFill>
                  <a:srgbClr val="7030A0"/>
                </a:solidFill>
                <a:latin typeface="Webdings" panose="05030102010509060703" pitchFamily="18" charset="2"/>
              </a:rPr>
              <a:t> </a:t>
            </a:r>
            <a:r>
              <a:rPr lang="en-AU" sz="2800" dirty="0">
                <a:solidFill>
                  <a:srgbClr val="7030A0"/>
                </a:solidFill>
                <a:latin typeface="Frutiger-Cn"/>
              </a:rPr>
              <a:t>Discuss the limitations of the evaluation.</a:t>
            </a:r>
          </a:p>
          <a:p>
            <a:pPr marL="457200" indent="-457200">
              <a:buFont typeface="Arial" panose="020B0604020202020204" pitchFamily="34" charset="0"/>
              <a:buChar char="•"/>
            </a:pPr>
            <a:r>
              <a:rPr lang="en-AU" sz="2800" dirty="0">
                <a:solidFill>
                  <a:srgbClr val="7030A0"/>
                </a:solidFill>
                <a:latin typeface="Webdings" panose="05030102010509060703" pitchFamily="18" charset="2"/>
              </a:rPr>
              <a:t> </a:t>
            </a:r>
            <a:r>
              <a:rPr lang="en-AU" sz="2800" dirty="0">
                <a:solidFill>
                  <a:srgbClr val="7030A0"/>
                </a:solidFill>
                <a:latin typeface="Frutiger-Cn"/>
              </a:rPr>
              <a:t>Synthesize the evaluation findings.</a:t>
            </a:r>
            <a:endParaRPr lang="en-AU" sz="2800" dirty="0">
              <a:solidFill>
                <a:srgbClr val="7030A0"/>
              </a:solidFill>
            </a:endParaRPr>
          </a:p>
        </p:txBody>
      </p:sp>
    </p:spTree>
    <p:extLst>
      <p:ext uri="{BB962C8B-B14F-4D97-AF65-F5344CB8AC3E}">
        <p14:creationId xmlns:p14="http://schemas.microsoft.com/office/powerpoint/2010/main" val="209420938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7166" y="283122"/>
            <a:ext cx="10853530" cy="954107"/>
          </a:xfrm>
          <a:prstGeom prst="rect">
            <a:avLst/>
          </a:prstGeom>
        </p:spPr>
        <p:txBody>
          <a:bodyPr wrap="square">
            <a:spAutoFit/>
          </a:bodyPr>
          <a:lstStyle/>
          <a:p>
            <a:r>
              <a:rPr lang="en-AU" sz="2800" dirty="0">
                <a:solidFill>
                  <a:srgbClr val="FF0000"/>
                </a:solidFill>
                <a:latin typeface="AGaramond-Semibold"/>
              </a:rPr>
              <a:t>Verify that the data file has the correct and expected number of participants</a:t>
            </a:r>
            <a:endParaRPr lang="en-AU" sz="2800" dirty="0">
              <a:solidFill>
                <a:srgbClr val="FF0000"/>
              </a:solidFill>
            </a:endParaRPr>
          </a:p>
        </p:txBody>
      </p:sp>
      <p:sp>
        <p:nvSpPr>
          <p:cNvPr id="3" name="Rectangle 2"/>
          <p:cNvSpPr/>
          <p:nvPr/>
        </p:nvSpPr>
        <p:spPr>
          <a:xfrm>
            <a:off x="1060174" y="1581834"/>
            <a:ext cx="10800522" cy="954107"/>
          </a:xfrm>
          <a:prstGeom prst="rect">
            <a:avLst/>
          </a:prstGeom>
        </p:spPr>
        <p:txBody>
          <a:bodyPr wrap="square">
            <a:spAutoFit/>
          </a:bodyPr>
          <a:lstStyle/>
          <a:p>
            <a:r>
              <a:rPr lang="en-AU" sz="2800" dirty="0">
                <a:latin typeface="AGaramond-Semibold"/>
              </a:rPr>
              <a:t>Check for any erroneous codes and inconsistent responses in the data file.</a:t>
            </a:r>
            <a:endParaRPr lang="en-AU" sz="2800" dirty="0"/>
          </a:p>
        </p:txBody>
      </p:sp>
      <p:sp>
        <p:nvSpPr>
          <p:cNvPr id="4" name="Rectangle 3"/>
          <p:cNvSpPr/>
          <p:nvPr/>
        </p:nvSpPr>
        <p:spPr>
          <a:xfrm>
            <a:off x="1182973" y="2695880"/>
            <a:ext cx="8454237" cy="523220"/>
          </a:xfrm>
          <a:prstGeom prst="rect">
            <a:avLst/>
          </a:prstGeom>
        </p:spPr>
        <p:txBody>
          <a:bodyPr wrap="none">
            <a:spAutoFit/>
          </a:bodyPr>
          <a:lstStyle/>
          <a:p>
            <a:r>
              <a:rPr lang="en-AU" sz="2800" dirty="0">
                <a:solidFill>
                  <a:srgbClr val="7030A0"/>
                </a:solidFill>
                <a:latin typeface="AGaramond-Semibold"/>
              </a:rPr>
              <a:t>Assess whether text is legible and recordings are audible</a:t>
            </a:r>
            <a:r>
              <a:rPr lang="en-AU" dirty="0">
                <a:latin typeface="AGaramond-Semibold"/>
              </a:rPr>
              <a:t>.</a:t>
            </a:r>
            <a:endParaRPr lang="en-AU" dirty="0"/>
          </a:p>
        </p:txBody>
      </p:sp>
      <p:sp>
        <p:nvSpPr>
          <p:cNvPr id="5" name="Rectangle 4"/>
          <p:cNvSpPr/>
          <p:nvPr/>
        </p:nvSpPr>
        <p:spPr>
          <a:xfrm>
            <a:off x="1182972" y="3379039"/>
            <a:ext cx="10677723" cy="523220"/>
          </a:xfrm>
          <a:prstGeom prst="rect">
            <a:avLst/>
          </a:prstGeom>
        </p:spPr>
        <p:txBody>
          <a:bodyPr wrap="square">
            <a:spAutoFit/>
          </a:bodyPr>
          <a:lstStyle/>
          <a:p>
            <a:r>
              <a:rPr lang="en-AU" sz="2800" dirty="0">
                <a:solidFill>
                  <a:srgbClr val="00B050"/>
                </a:solidFill>
                <a:latin typeface="AGaramond-Semibold"/>
              </a:rPr>
              <a:t>Assess the quality of open-ended interviews/focus groups/ observations.</a:t>
            </a:r>
            <a:endParaRPr lang="en-AU" sz="2800" dirty="0">
              <a:solidFill>
                <a:srgbClr val="00B050"/>
              </a:solidFill>
            </a:endParaRPr>
          </a:p>
        </p:txBody>
      </p:sp>
      <p:sp>
        <p:nvSpPr>
          <p:cNvPr id="6" name="Rectangle 5"/>
          <p:cNvSpPr/>
          <p:nvPr/>
        </p:nvSpPr>
        <p:spPr>
          <a:xfrm>
            <a:off x="1182971" y="4192513"/>
            <a:ext cx="10677723" cy="523220"/>
          </a:xfrm>
          <a:prstGeom prst="rect">
            <a:avLst/>
          </a:prstGeom>
        </p:spPr>
        <p:txBody>
          <a:bodyPr wrap="square">
            <a:spAutoFit/>
          </a:bodyPr>
          <a:lstStyle/>
          <a:p>
            <a:r>
              <a:rPr lang="en-AU" sz="2800" b="1" dirty="0">
                <a:solidFill>
                  <a:srgbClr val="AD8B1B"/>
                </a:solidFill>
                <a:latin typeface="Frutiger-Bold"/>
              </a:rPr>
              <a:t>Determine the practical significance of what has been learned</a:t>
            </a:r>
            <a:r>
              <a:rPr lang="en-AU" b="1" dirty="0">
                <a:solidFill>
                  <a:srgbClr val="AD8B1B"/>
                </a:solidFill>
                <a:latin typeface="Frutiger-Bold"/>
              </a:rPr>
              <a:t>.</a:t>
            </a:r>
            <a:endParaRPr lang="en-AU" dirty="0"/>
          </a:p>
        </p:txBody>
      </p:sp>
      <p:sp>
        <p:nvSpPr>
          <p:cNvPr id="7" name="Rectangle 6"/>
          <p:cNvSpPr/>
          <p:nvPr/>
        </p:nvSpPr>
        <p:spPr>
          <a:xfrm>
            <a:off x="1182971" y="4965051"/>
            <a:ext cx="9007951" cy="523220"/>
          </a:xfrm>
          <a:prstGeom prst="rect">
            <a:avLst/>
          </a:prstGeom>
        </p:spPr>
        <p:txBody>
          <a:bodyPr wrap="square">
            <a:spAutoFit/>
          </a:bodyPr>
          <a:lstStyle/>
          <a:p>
            <a:r>
              <a:rPr lang="en-AU" sz="2800" b="1" dirty="0">
                <a:solidFill>
                  <a:srgbClr val="AD8B1B"/>
                </a:solidFill>
                <a:latin typeface="Frutiger-Bold"/>
              </a:rPr>
              <a:t>Discuss what is working well and what is not.</a:t>
            </a:r>
            <a:endParaRPr lang="en-AU" sz="2800" dirty="0"/>
          </a:p>
        </p:txBody>
      </p:sp>
      <p:sp>
        <p:nvSpPr>
          <p:cNvPr id="8" name="Rectangle 7"/>
          <p:cNvSpPr/>
          <p:nvPr/>
        </p:nvSpPr>
        <p:spPr>
          <a:xfrm>
            <a:off x="1182971" y="5689146"/>
            <a:ext cx="8579978" cy="523220"/>
          </a:xfrm>
          <a:prstGeom prst="rect">
            <a:avLst/>
          </a:prstGeom>
        </p:spPr>
        <p:txBody>
          <a:bodyPr wrap="none">
            <a:spAutoFit/>
          </a:bodyPr>
          <a:lstStyle/>
          <a:p>
            <a:r>
              <a:rPr lang="en-AU" sz="2800" b="1" dirty="0">
                <a:solidFill>
                  <a:srgbClr val="AD8B1B"/>
                </a:solidFill>
                <a:latin typeface="Frutiger-Bold"/>
              </a:rPr>
              <a:t>Consider issues of context when interpreting the results.</a:t>
            </a:r>
            <a:endParaRPr lang="en-AU" sz="2800" dirty="0"/>
          </a:p>
        </p:txBody>
      </p:sp>
      <p:sp>
        <p:nvSpPr>
          <p:cNvPr id="9" name="Rectangle 8"/>
          <p:cNvSpPr/>
          <p:nvPr/>
        </p:nvSpPr>
        <p:spPr>
          <a:xfrm>
            <a:off x="1182971" y="6372305"/>
            <a:ext cx="2774606" cy="523220"/>
          </a:xfrm>
          <a:prstGeom prst="rect">
            <a:avLst/>
          </a:prstGeom>
        </p:spPr>
        <p:txBody>
          <a:bodyPr wrap="none">
            <a:spAutoFit/>
          </a:bodyPr>
          <a:lstStyle/>
          <a:p>
            <a:r>
              <a:rPr lang="en-AU" sz="2800" dirty="0" err="1">
                <a:solidFill>
                  <a:srgbClr val="AD8B1B"/>
                </a:solidFill>
                <a:latin typeface="Avenir-Heavy"/>
              </a:rPr>
              <a:t>Analyze</a:t>
            </a:r>
            <a:r>
              <a:rPr lang="en-AU" sz="2800" dirty="0">
                <a:solidFill>
                  <a:srgbClr val="AD8B1B"/>
                </a:solidFill>
                <a:latin typeface="Avenir-Heavy"/>
              </a:rPr>
              <a:t> your data</a:t>
            </a:r>
            <a:endParaRPr lang="en-AU" sz="2800" dirty="0"/>
          </a:p>
        </p:txBody>
      </p:sp>
    </p:spTree>
    <p:extLst>
      <p:ext uri="{BB962C8B-B14F-4D97-AF65-F5344CB8AC3E}">
        <p14:creationId xmlns:p14="http://schemas.microsoft.com/office/powerpoint/2010/main" val="3313011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2695" y="0"/>
            <a:ext cx="9356035" cy="5078313"/>
          </a:xfrm>
          <a:prstGeom prst="rect">
            <a:avLst/>
          </a:prstGeom>
        </p:spPr>
        <p:txBody>
          <a:bodyPr wrap="square">
            <a:spAutoFit/>
          </a:bodyPr>
          <a:lstStyle/>
          <a:p>
            <a:r>
              <a:rPr lang="en-AU" sz="2000" b="1" dirty="0">
                <a:solidFill>
                  <a:srgbClr val="7030A0"/>
                </a:solidFill>
              </a:rPr>
              <a:t>The success of a project can ultimately depend on your ability to develop the support of, and manage the expectations of, key people. The successful management of stakeholders can have a substantial and immediate impact – satisfied stakeholders can greatly improve the progress and relevance of a project and ultimately contribute significantly to its success.</a:t>
            </a:r>
          </a:p>
          <a:p>
            <a:endParaRPr lang="en-AU" sz="2000" dirty="0"/>
          </a:p>
          <a:p>
            <a:r>
              <a:rPr lang="en-AU" sz="2000" b="1" dirty="0">
                <a:solidFill>
                  <a:srgbClr val="C00000"/>
                </a:solidFill>
              </a:rPr>
              <a:t> Undertaking a stakeholder analysis can be an important first step in managing the human and social capital resources in your project. A stakeholder analysis is a process for providing insights into, and understanding of, the interactions between a project and its stakeholders (</a:t>
            </a:r>
            <a:r>
              <a:rPr lang="en-AU" sz="2000" b="1" dirty="0" err="1">
                <a:solidFill>
                  <a:srgbClr val="C00000"/>
                </a:solidFill>
              </a:rPr>
              <a:t>Grimble</a:t>
            </a:r>
            <a:r>
              <a:rPr lang="en-AU" sz="2000" b="1" dirty="0">
                <a:solidFill>
                  <a:srgbClr val="C00000"/>
                </a:solidFill>
              </a:rPr>
              <a:t> and Wellard 1996). It is a powerful tool to help project members identify and prioritise stakeholders who can have an impact on project success. It can prompt thinking about the type of influence individuals have and in what way they might be an asset (or hindrance) to achieving successful outcomes. It is an essential starting place for understanding critical stakeholders and is the first step for developing engagement strategies for building and maintaining the networks that are necessary for the delivery of successful project outcomes. </a:t>
            </a:r>
          </a:p>
        </p:txBody>
      </p:sp>
    </p:spTree>
    <p:extLst>
      <p:ext uri="{BB962C8B-B14F-4D97-AF65-F5344CB8AC3E}">
        <p14:creationId xmlns:p14="http://schemas.microsoft.com/office/powerpoint/2010/main" val="18462063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8713" y="357163"/>
            <a:ext cx="9912626" cy="6370975"/>
          </a:xfrm>
          <a:prstGeom prst="rect">
            <a:avLst/>
          </a:prstGeom>
        </p:spPr>
        <p:txBody>
          <a:bodyPr wrap="square">
            <a:spAutoFit/>
          </a:bodyPr>
          <a:lstStyle/>
          <a:p>
            <a:r>
              <a:rPr lang="en-AU" sz="2400" i="1" dirty="0">
                <a:solidFill>
                  <a:srgbClr val="00B050"/>
                </a:solidFill>
                <a:latin typeface="AGaramond-Italic"/>
              </a:rPr>
              <a:t>Purpose of the evaluation:</a:t>
            </a:r>
          </a:p>
          <a:p>
            <a:r>
              <a:rPr lang="en-AU" sz="2400" dirty="0">
                <a:solidFill>
                  <a:srgbClr val="000000"/>
                </a:solidFill>
                <a:latin typeface="AGaramond-Regular"/>
              </a:rPr>
              <a:t>Determine why the project area is reporting a low number of</a:t>
            </a:r>
          </a:p>
          <a:p>
            <a:r>
              <a:rPr lang="en-AU" sz="2400" dirty="0">
                <a:solidFill>
                  <a:srgbClr val="000000"/>
                </a:solidFill>
                <a:latin typeface="AGaramond-Regular"/>
              </a:rPr>
              <a:t>sexual contacts initiated in order to take corrective action.</a:t>
            </a:r>
          </a:p>
          <a:p>
            <a:endParaRPr lang="en-AU" sz="2400" dirty="0">
              <a:solidFill>
                <a:srgbClr val="000000"/>
              </a:solidFill>
              <a:latin typeface="AGaramond-Regular"/>
            </a:endParaRPr>
          </a:p>
          <a:p>
            <a:r>
              <a:rPr lang="en-AU" sz="2400" i="1" dirty="0">
                <a:solidFill>
                  <a:srgbClr val="FF0000"/>
                </a:solidFill>
                <a:latin typeface="AGaramond-Italic"/>
              </a:rPr>
              <a:t>Sample Evaluation Questions:</a:t>
            </a:r>
          </a:p>
          <a:p>
            <a:endParaRPr lang="en-AU" sz="2400" i="1" dirty="0">
              <a:solidFill>
                <a:srgbClr val="FF0000"/>
              </a:solidFill>
              <a:latin typeface="AGaramond-Italic"/>
            </a:endParaRPr>
          </a:p>
          <a:p>
            <a:r>
              <a:rPr lang="en-AU" sz="2400" dirty="0">
                <a:solidFill>
                  <a:srgbClr val="000000"/>
                </a:solidFill>
                <a:latin typeface="AGaramond-Regular"/>
              </a:rPr>
              <a:t>(When you develop your evaluation questions, you will probably</a:t>
            </a:r>
          </a:p>
          <a:p>
            <a:r>
              <a:rPr lang="en-AU" sz="2400" dirty="0">
                <a:solidFill>
                  <a:srgbClr val="000000"/>
                </a:solidFill>
                <a:latin typeface="AGaramond-Regular"/>
              </a:rPr>
              <a:t>have more than these three evaluation questions.)</a:t>
            </a:r>
          </a:p>
          <a:p>
            <a:endParaRPr lang="en-AU" sz="2400" dirty="0">
              <a:solidFill>
                <a:srgbClr val="000000"/>
              </a:solidFill>
              <a:latin typeface="AGaramond-Regular"/>
            </a:endParaRPr>
          </a:p>
          <a:p>
            <a:r>
              <a:rPr lang="en-AU" sz="2400" dirty="0">
                <a:solidFill>
                  <a:srgbClr val="AD8B1B"/>
                </a:solidFill>
                <a:latin typeface="AGaramond-Regular"/>
              </a:rPr>
              <a:t>• </a:t>
            </a:r>
            <a:r>
              <a:rPr lang="en-AU" sz="2400" dirty="0">
                <a:solidFill>
                  <a:srgbClr val="000000"/>
                </a:solidFill>
                <a:latin typeface="AGaramond-Regular"/>
              </a:rPr>
              <a:t>Are the 3 disease intervention specialists (DIS) following</a:t>
            </a:r>
          </a:p>
          <a:p>
            <a:r>
              <a:rPr lang="en-AU" sz="2400" dirty="0">
                <a:solidFill>
                  <a:srgbClr val="000000"/>
                </a:solidFill>
                <a:latin typeface="AGaramond-Regular"/>
              </a:rPr>
              <a:t>standard protocols for eliciting sexual contacts from </a:t>
            </a:r>
            <a:r>
              <a:rPr lang="en-AU" sz="2400" dirty="0" err="1">
                <a:solidFill>
                  <a:srgbClr val="000000"/>
                </a:solidFill>
                <a:latin typeface="AGaramond-Regular"/>
              </a:rPr>
              <a:t>gonorrheainfected</a:t>
            </a:r>
            <a:endParaRPr lang="en-AU" sz="2400" dirty="0">
              <a:solidFill>
                <a:srgbClr val="000000"/>
              </a:solidFill>
              <a:latin typeface="AGaramond-Regular"/>
            </a:endParaRPr>
          </a:p>
          <a:p>
            <a:r>
              <a:rPr lang="en-AU" sz="2400" dirty="0">
                <a:solidFill>
                  <a:srgbClr val="000000"/>
                </a:solidFill>
                <a:latin typeface="AGaramond-Regular"/>
              </a:rPr>
              <a:t>individuals?</a:t>
            </a:r>
          </a:p>
          <a:p>
            <a:endParaRPr lang="en-AU" sz="2400" dirty="0">
              <a:solidFill>
                <a:srgbClr val="000000"/>
              </a:solidFill>
              <a:latin typeface="AGaramond-Regular"/>
            </a:endParaRPr>
          </a:p>
          <a:p>
            <a:r>
              <a:rPr lang="en-AU" sz="2400" dirty="0">
                <a:solidFill>
                  <a:srgbClr val="AD8B1B"/>
                </a:solidFill>
                <a:latin typeface="AGaramond-Regular"/>
              </a:rPr>
              <a:t>• </a:t>
            </a:r>
            <a:r>
              <a:rPr lang="en-AU" sz="2400" dirty="0">
                <a:solidFill>
                  <a:srgbClr val="000000"/>
                </a:solidFill>
                <a:latin typeface="AGaramond-Regular"/>
              </a:rPr>
              <a:t>Are all contacts being recorded appropriately?</a:t>
            </a:r>
          </a:p>
          <a:p>
            <a:endParaRPr lang="en-AU" sz="2400" dirty="0">
              <a:solidFill>
                <a:srgbClr val="000000"/>
              </a:solidFill>
              <a:latin typeface="AGaramond-Regular"/>
            </a:endParaRPr>
          </a:p>
          <a:p>
            <a:r>
              <a:rPr lang="en-AU" sz="2400" dirty="0">
                <a:solidFill>
                  <a:srgbClr val="AD8B1B"/>
                </a:solidFill>
                <a:latin typeface="AGaramond-Regular"/>
              </a:rPr>
              <a:t>• </a:t>
            </a:r>
            <a:r>
              <a:rPr lang="en-AU" sz="2400" dirty="0">
                <a:solidFill>
                  <a:srgbClr val="000000"/>
                </a:solidFill>
                <a:latin typeface="AGaramond-Regular"/>
              </a:rPr>
              <a:t>What other factors contribute to the low number of initiated</a:t>
            </a:r>
          </a:p>
          <a:p>
            <a:r>
              <a:rPr lang="en-AU" sz="2400" dirty="0">
                <a:solidFill>
                  <a:srgbClr val="000000"/>
                </a:solidFill>
                <a:latin typeface="AGaramond-Regular"/>
              </a:rPr>
              <a:t>sexual contacts?</a:t>
            </a:r>
            <a:endParaRPr lang="en-AU" sz="2400" dirty="0"/>
          </a:p>
        </p:txBody>
      </p:sp>
    </p:spTree>
    <p:extLst>
      <p:ext uri="{BB962C8B-B14F-4D97-AF65-F5344CB8AC3E}">
        <p14:creationId xmlns:p14="http://schemas.microsoft.com/office/powerpoint/2010/main" val="409654115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8266" y="395117"/>
            <a:ext cx="5230150" cy="523220"/>
          </a:xfrm>
          <a:prstGeom prst="rect">
            <a:avLst/>
          </a:prstGeom>
        </p:spPr>
        <p:txBody>
          <a:bodyPr wrap="none">
            <a:spAutoFit/>
          </a:bodyPr>
          <a:lstStyle/>
          <a:p>
            <a:r>
              <a:rPr lang="en-AU" sz="2800" b="1" dirty="0">
                <a:solidFill>
                  <a:srgbClr val="AD8B1B"/>
                </a:solidFill>
                <a:latin typeface="Frutiger-Bold"/>
              </a:rPr>
              <a:t>Organize your evaluation findings</a:t>
            </a:r>
            <a:r>
              <a:rPr lang="en-AU" b="1" dirty="0">
                <a:solidFill>
                  <a:srgbClr val="AD8B1B"/>
                </a:solidFill>
                <a:latin typeface="Frutiger-Bold"/>
              </a:rPr>
              <a:t>.</a:t>
            </a:r>
            <a:endParaRPr lang="en-AU" dirty="0"/>
          </a:p>
        </p:txBody>
      </p:sp>
      <p:sp>
        <p:nvSpPr>
          <p:cNvPr id="3" name="Rectangle 2"/>
          <p:cNvSpPr/>
          <p:nvPr/>
        </p:nvSpPr>
        <p:spPr>
          <a:xfrm>
            <a:off x="1537251" y="1123653"/>
            <a:ext cx="10151165" cy="5693866"/>
          </a:xfrm>
          <a:prstGeom prst="rect">
            <a:avLst/>
          </a:prstGeom>
        </p:spPr>
        <p:txBody>
          <a:bodyPr wrap="square">
            <a:spAutoFit/>
          </a:bodyPr>
          <a:lstStyle/>
          <a:p>
            <a:r>
              <a:rPr lang="en-AU" sz="2800" dirty="0">
                <a:latin typeface="Webdings" panose="05030102010509060703" pitchFamily="18" charset="2"/>
              </a:rPr>
              <a:t> </a:t>
            </a:r>
            <a:r>
              <a:rPr lang="en-AU" sz="2800" dirty="0">
                <a:latin typeface="Frutiger-Cn"/>
              </a:rPr>
              <a:t>Address data management issues to ensure uniformity in data handling.</a:t>
            </a:r>
          </a:p>
          <a:p>
            <a:r>
              <a:rPr lang="en-AU" sz="2800" dirty="0">
                <a:solidFill>
                  <a:srgbClr val="7030A0"/>
                </a:solidFill>
                <a:latin typeface="Frutiger-Cn"/>
              </a:rPr>
              <a:t>• Determine data management responsibilities.</a:t>
            </a:r>
          </a:p>
          <a:p>
            <a:r>
              <a:rPr lang="en-AU" sz="2800" dirty="0">
                <a:solidFill>
                  <a:srgbClr val="7030A0"/>
                </a:solidFill>
                <a:latin typeface="Frutiger-Cn"/>
              </a:rPr>
              <a:t>• If needed, transfer data from complex data collection tools to forms for data entry or</a:t>
            </a:r>
          </a:p>
          <a:p>
            <a:r>
              <a:rPr lang="en-AU" sz="2800" dirty="0">
                <a:solidFill>
                  <a:srgbClr val="7030A0"/>
                </a:solidFill>
                <a:latin typeface="Frutiger-Cn"/>
              </a:rPr>
              <a:t>transcribe data from field notes or audiotapes.</a:t>
            </a:r>
          </a:p>
          <a:p>
            <a:r>
              <a:rPr lang="en-AU" sz="2800" dirty="0">
                <a:solidFill>
                  <a:srgbClr val="7030A0"/>
                </a:solidFill>
                <a:latin typeface="Frutiger-Cn"/>
              </a:rPr>
              <a:t>• Determine how you will code your data.</a:t>
            </a:r>
          </a:p>
          <a:p>
            <a:r>
              <a:rPr lang="en-AU" sz="2800" dirty="0">
                <a:solidFill>
                  <a:srgbClr val="7030A0"/>
                </a:solidFill>
                <a:latin typeface="Frutiger-Cn"/>
              </a:rPr>
              <a:t>• Create a code book to uniformly interpret data files.</a:t>
            </a:r>
          </a:p>
          <a:p>
            <a:r>
              <a:rPr lang="en-AU" sz="2800" dirty="0">
                <a:solidFill>
                  <a:srgbClr val="7030A0"/>
                </a:solidFill>
                <a:latin typeface="Frutiger-Cn"/>
              </a:rPr>
              <a:t>• Select computer software to enter and </a:t>
            </a:r>
            <a:r>
              <a:rPr lang="en-AU" sz="2800" dirty="0" err="1">
                <a:solidFill>
                  <a:srgbClr val="7030A0"/>
                </a:solidFill>
                <a:latin typeface="Frutiger-Cn"/>
              </a:rPr>
              <a:t>analyze</a:t>
            </a:r>
            <a:r>
              <a:rPr lang="en-AU" sz="2800" dirty="0">
                <a:solidFill>
                  <a:srgbClr val="7030A0"/>
                </a:solidFill>
                <a:latin typeface="Frutiger-Cn"/>
              </a:rPr>
              <a:t> the data.</a:t>
            </a:r>
          </a:p>
          <a:p>
            <a:r>
              <a:rPr lang="en-AU" sz="2800" dirty="0">
                <a:solidFill>
                  <a:srgbClr val="7030A0"/>
                </a:solidFill>
                <a:latin typeface="Frutiger-Cn"/>
              </a:rPr>
              <a:t>• Revise your data.</a:t>
            </a:r>
          </a:p>
          <a:p>
            <a:r>
              <a:rPr lang="en-AU" sz="2800" dirty="0">
                <a:solidFill>
                  <a:srgbClr val="7030A0"/>
                </a:solidFill>
                <a:latin typeface="Frutiger-Cn"/>
              </a:rPr>
              <a:t>• Monitor data entry to ensure accuracy.</a:t>
            </a:r>
          </a:p>
          <a:p>
            <a:r>
              <a:rPr lang="en-AU" sz="2800" dirty="0">
                <a:solidFill>
                  <a:srgbClr val="7030A0"/>
                </a:solidFill>
                <a:latin typeface="Frutiger-Cn"/>
              </a:rPr>
              <a:t>• Before implementing data management protocols, review and identify potential problems.</a:t>
            </a:r>
            <a:endParaRPr lang="en-AU" sz="2800" dirty="0">
              <a:solidFill>
                <a:srgbClr val="7030A0"/>
              </a:solidFill>
            </a:endParaRPr>
          </a:p>
        </p:txBody>
      </p:sp>
    </p:spTree>
    <p:extLst>
      <p:ext uri="{BB962C8B-B14F-4D97-AF65-F5344CB8AC3E}">
        <p14:creationId xmlns:p14="http://schemas.microsoft.com/office/powerpoint/2010/main" val="31097298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8139" y="389622"/>
            <a:ext cx="10654748" cy="2677656"/>
          </a:xfrm>
          <a:prstGeom prst="rect">
            <a:avLst/>
          </a:prstGeom>
        </p:spPr>
        <p:txBody>
          <a:bodyPr wrap="square">
            <a:spAutoFit/>
          </a:bodyPr>
          <a:lstStyle/>
          <a:p>
            <a:r>
              <a:rPr lang="en-AU" sz="2800" dirty="0">
                <a:latin typeface="Frutiger-Cn"/>
              </a:rPr>
              <a:t>Develop a data analysis plan.</a:t>
            </a:r>
          </a:p>
          <a:p>
            <a:r>
              <a:rPr lang="en-AU" sz="2800" dirty="0">
                <a:solidFill>
                  <a:srgbClr val="7030A0"/>
                </a:solidFill>
                <a:latin typeface="Frutiger-Cn"/>
              </a:rPr>
              <a:t>• Determine what data analysis needs to be performed for each indicator.</a:t>
            </a:r>
          </a:p>
          <a:p>
            <a:r>
              <a:rPr lang="en-AU" sz="2800" dirty="0">
                <a:solidFill>
                  <a:srgbClr val="7030A0"/>
                </a:solidFill>
                <a:latin typeface="Frutiger-Cn"/>
              </a:rPr>
              <a:t>• Determine the quantitative data analysis that needs to be performed.</a:t>
            </a:r>
          </a:p>
          <a:p>
            <a:r>
              <a:rPr lang="en-AU" sz="2800" dirty="0">
                <a:solidFill>
                  <a:srgbClr val="7030A0"/>
                </a:solidFill>
                <a:latin typeface="Frutiger-Cn"/>
              </a:rPr>
              <a:t>• Determine the qualitative data analysis that needs to be performed.</a:t>
            </a:r>
          </a:p>
          <a:p>
            <a:r>
              <a:rPr lang="en-AU" sz="2800" dirty="0">
                <a:solidFill>
                  <a:srgbClr val="7030A0"/>
                </a:solidFill>
                <a:latin typeface="Frutiger-Cn"/>
              </a:rPr>
              <a:t>• Modify your evaluation plan to include your plans for data analysis.</a:t>
            </a:r>
            <a:endParaRPr lang="en-AU" sz="2800" dirty="0">
              <a:solidFill>
                <a:srgbClr val="7030A0"/>
              </a:solidFill>
            </a:endParaRPr>
          </a:p>
        </p:txBody>
      </p:sp>
      <p:sp>
        <p:nvSpPr>
          <p:cNvPr id="3" name="Rectangle 2"/>
          <p:cNvSpPr/>
          <p:nvPr/>
        </p:nvSpPr>
        <p:spPr>
          <a:xfrm>
            <a:off x="940904" y="3362788"/>
            <a:ext cx="10455965" cy="2677656"/>
          </a:xfrm>
          <a:prstGeom prst="rect">
            <a:avLst/>
          </a:prstGeom>
        </p:spPr>
        <p:txBody>
          <a:bodyPr wrap="square">
            <a:spAutoFit/>
          </a:bodyPr>
          <a:lstStyle/>
          <a:p>
            <a:r>
              <a:rPr lang="en-AU" sz="2800" dirty="0" err="1">
                <a:latin typeface="Frutiger-Cn"/>
              </a:rPr>
              <a:t>Analyze</a:t>
            </a:r>
            <a:r>
              <a:rPr lang="en-AU" sz="2800" dirty="0">
                <a:latin typeface="Frutiger-Cn"/>
              </a:rPr>
              <a:t> your quantitative data.</a:t>
            </a:r>
          </a:p>
          <a:p>
            <a:r>
              <a:rPr lang="en-AU" sz="2800" dirty="0">
                <a:solidFill>
                  <a:srgbClr val="7030A0"/>
                </a:solidFill>
                <a:latin typeface="Frutiger-Cn"/>
              </a:rPr>
              <a:t>• If needed, identify quantitative software for analysis.</a:t>
            </a:r>
          </a:p>
          <a:p>
            <a:r>
              <a:rPr lang="en-AU" sz="2800" dirty="0">
                <a:solidFill>
                  <a:srgbClr val="7030A0"/>
                </a:solidFill>
                <a:latin typeface="Frutiger-Cn"/>
              </a:rPr>
              <a:t>• Tabulate the data relevant to each indicator.</a:t>
            </a:r>
          </a:p>
          <a:p>
            <a:r>
              <a:rPr lang="en-AU" sz="2800" dirty="0">
                <a:solidFill>
                  <a:srgbClr val="7030A0"/>
                </a:solidFill>
                <a:latin typeface="Frutiger-Cn"/>
              </a:rPr>
              <a:t>• If appropriate, make comparisons between groups to show differences and commonalties.</a:t>
            </a:r>
          </a:p>
          <a:p>
            <a:r>
              <a:rPr lang="en-AU" sz="2800" dirty="0">
                <a:solidFill>
                  <a:srgbClr val="7030A0"/>
                </a:solidFill>
                <a:latin typeface="Frutiger-Cn"/>
              </a:rPr>
              <a:t>• Investigate change in your indicators over time.</a:t>
            </a:r>
            <a:endParaRPr lang="en-AU" sz="2800" dirty="0">
              <a:solidFill>
                <a:srgbClr val="7030A0"/>
              </a:solidFill>
            </a:endParaRPr>
          </a:p>
        </p:txBody>
      </p:sp>
    </p:spTree>
    <p:extLst>
      <p:ext uri="{BB962C8B-B14F-4D97-AF65-F5344CB8AC3E}">
        <p14:creationId xmlns:p14="http://schemas.microsoft.com/office/powerpoint/2010/main" val="346921219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9930" y="567878"/>
            <a:ext cx="10654747" cy="6124754"/>
          </a:xfrm>
          <a:prstGeom prst="rect">
            <a:avLst/>
          </a:prstGeom>
        </p:spPr>
        <p:txBody>
          <a:bodyPr wrap="square">
            <a:spAutoFit/>
          </a:bodyPr>
          <a:lstStyle/>
          <a:p>
            <a:r>
              <a:rPr lang="en-AU" sz="2800" dirty="0" err="1">
                <a:latin typeface="Frutiger-Cn"/>
              </a:rPr>
              <a:t>Analyze</a:t>
            </a:r>
            <a:r>
              <a:rPr lang="en-AU" sz="2800" dirty="0">
                <a:latin typeface="Frutiger-Cn"/>
              </a:rPr>
              <a:t> your qualitative data.</a:t>
            </a:r>
          </a:p>
          <a:p>
            <a:r>
              <a:rPr lang="en-AU" sz="2800" dirty="0">
                <a:solidFill>
                  <a:srgbClr val="7030A0"/>
                </a:solidFill>
                <a:latin typeface="Frutiger-Cn"/>
              </a:rPr>
              <a:t>• If needed, identify qualitative software for analysis.</a:t>
            </a:r>
          </a:p>
          <a:p>
            <a:r>
              <a:rPr lang="en-AU" sz="2800" dirty="0">
                <a:solidFill>
                  <a:srgbClr val="7030A0"/>
                </a:solidFill>
                <a:latin typeface="Frutiger-Cn"/>
              </a:rPr>
              <a:t>• Read the qualitative data and identify similar responses/ideas.</a:t>
            </a:r>
          </a:p>
          <a:p>
            <a:r>
              <a:rPr lang="en-AU" sz="2800" dirty="0">
                <a:solidFill>
                  <a:srgbClr val="7030A0"/>
                </a:solidFill>
                <a:latin typeface="Frutiger-Cn"/>
              </a:rPr>
              <a:t>• Mark and sort the qualitative data by themes/categories.</a:t>
            </a:r>
          </a:p>
          <a:p>
            <a:r>
              <a:rPr lang="en-AU" sz="2800" dirty="0">
                <a:solidFill>
                  <a:srgbClr val="7030A0"/>
                </a:solidFill>
                <a:latin typeface="Frutiger-Cn"/>
              </a:rPr>
              <a:t>• If there are links between categories, display source information in columns and draw arrows</a:t>
            </a:r>
          </a:p>
          <a:p>
            <a:r>
              <a:rPr lang="en-AU" sz="2800" dirty="0">
                <a:solidFill>
                  <a:srgbClr val="7030A0"/>
                </a:solidFill>
                <a:latin typeface="Frutiger-Cn"/>
              </a:rPr>
              <a:t>linking data from one category to another.</a:t>
            </a:r>
          </a:p>
          <a:p>
            <a:endParaRPr lang="en-AU" sz="2800" dirty="0">
              <a:solidFill>
                <a:srgbClr val="7030A0"/>
              </a:solidFill>
              <a:latin typeface="Frutiger-Cn"/>
            </a:endParaRPr>
          </a:p>
          <a:p>
            <a:r>
              <a:rPr lang="en-AU" sz="2800" dirty="0">
                <a:solidFill>
                  <a:srgbClr val="FF0000"/>
                </a:solidFill>
                <a:latin typeface="Frutiger-Cn"/>
              </a:rPr>
              <a:t>Read</a:t>
            </a:r>
          </a:p>
          <a:p>
            <a:r>
              <a:rPr lang="en-AU" sz="2800" dirty="0"/>
              <a:t>justify conclusion</a:t>
            </a:r>
          </a:p>
          <a:p>
            <a:endParaRPr lang="en-AU" sz="2800" dirty="0"/>
          </a:p>
          <a:p>
            <a:r>
              <a:rPr lang="en-AU" sz="2800" dirty="0"/>
              <a:t>Significance Testing</a:t>
            </a:r>
          </a:p>
          <a:p>
            <a:r>
              <a:rPr lang="en-AU" sz="2800" dirty="0"/>
              <a:t>Click </a:t>
            </a:r>
            <a:r>
              <a:rPr lang="en-AU" sz="2800" dirty="0">
                <a:solidFill>
                  <a:srgbClr val="FF0000"/>
                </a:solidFill>
                <a:hlinkClick r:id="rId2" action="ppaction://hlinkfile"/>
              </a:rPr>
              <a:t>HERE</a:t>
            </a:r>
            <a:endParaRPr lang="en-AU" sz="2800" dirty="0">
              <a:solidFill>
                <a:srgbClr val="FF0000"/>
              </a:solidFill>
            </a:endParaRPr>
          </a:p>
          <a:p>
            <a:endParaRPr lang="en-AU" sz="2800" dirty="0">
              <a:solidFill>
                <a:srgbClr val="7030A0"/>
              </a:solidFill>
            </a:endParaRPr>
          </a:p>
        </p:txBody>
      </p:sp>
    </p:spTree>
    <p:extLst>
      <p:ext uri="{BB962C8B-B14F-4D97-AF65-F5344CB8AC3E}">
        <p14:creationId xmlns:p14="http://schemas.microsoft.com/office/powerpoint/2010/main" val="459509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0173" y="133964"/>
            <a:ext cx="10614991" cy="3539430"/>
          </a:xfrm>
          <a:prstGeom prst="rect">
            <a:avLst/>
          </a:prstGeom>
        </p:spPr>
        <p:txBody>
          <a:bodyPr wrap="square">
            <a:spAutoFit/>
          </a:bodyPr>
          <a:lstStyle/>
          <a:p>
            <a:r>
              <a:rPr lang="en-AU" sz="2800" dirty="0"/>
              <a:t>A major benefit for a team undertaking a stakeholder analysis during the planning and development stages of a project is the opportunity to have an insightful conversation about their project and stakeholders. </a:t>
            </a:r>
          </a:p>
          <a:p>
            <a:endParaRPr lang="en-AU" sz="2800" dirty="0"/>
          </a:p>
          <a:p>
            <a:r>
              <a:rPr lang="en-AU" sz="2800" dirty="0"/>
              <a:t>This may result in the whole team developing a clearer understanding of the range of project stakeholders, thus helping to develop a more focused project strategy</a:t>
            </a:r>
            <a:r>
              <a:rPr lang="en-AU" dirty="0"/>
              <a:t>.</a:t>
            </a:r>
          </a:p>
        </p:txBody>
      </p:sp>
    </p:spTree>
    <p:extLst>
      <p:ext uri="{BB962C8B-B14F-4D97-AF65-F5344CB8AC3E}">
        <p14:creationId xmlns:p14="http://schemas.microsoft.com/office/powerpoint/2010/main" val="1722203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451" y="185390"/>
            <a:ext cx="10416209" cy="6001643"/>
          </a:xfrm>
          <a:prstGeom prst="rect">
            <a:avLst/>
          </a:prstGeom>
        </p:spPr>
        <p:txBody>
          <a:bodyPr wrap="square">
            <a:spAutoFit/>
          </a:bodyPr>
          <a:lstStyle/>
          <a:p>
            <a:r>
              <a:rPr lang="en-AU" sz="2400" dirty="0"/>
              <a:t>In the design and implementation of projects and extension activities, attention to networks contributes to: ∞ Effectiveness: Stakeholder networks provide a forum for diverse and fragmented groups to cooperate across gaps in constituency, culture, tradition and geography. ∞ </a:t>
            </a:r>
          </a:p>
          <a:p>
            <a:endParaRPr lang="en-AU" sz="2400" dirty="0"/>
          </a:p>
          <a:p>
            <a:r>
              <a:rPr lang="en-AU" sz="2400" dirty="0"/>
              <a:t>Efficiency: </a:t>
            </a:r>
          </a:p>
          <a:p>
            <a:endParaRPr lang="en-AU" sz="2400" dirty="0"/>
          </a:p>
          <a:p>
            <a:r>
              <a:rPr lang="en-AU" sz="2400" dirty="0"/>
              <a:t>Networks provide a way to pool resources and improve collective ability to solve problems (while still maintaining acceptable levels of organisational and professional autonomy).  ∞ Legitimacy: Effective networks increase democratic legitimacy by giving voice to the range of critical interest groups with an interest in the issue you are addressing.  ∞ Innovation: Schumpeter (in Ruef 2002 p. 430) describes innovative action as ‘the novel combination of existing ideas and routines.’ Effective networks can have access to information from a range of different perspectives which can be combined to address problems innovatively.  </a:t>
            </a:r>
          </a:p>
        </p:txBody>
      </p:sp>
    </p:spTree>
    <p:extLst>
      <p:ext uri="{BB962C8B-B14F-4D97-AF65-F5344CB8AC3E}">
        <p14:creationId xmlns:p14="http://schemas.microsoft.com/office/powerpoint/2010/main" val="3081443705"/>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121</TotalTime>
  <Words>6699</Words>
  <Application>Microsoft Office PowerPoint</Application>
  <PresentationFormat>Widescreen</PresentationFormat>
  <Paragraphs>602</Paragraphs>
  <Slides>73</Slides>
  <Notes>0</Notes>
  <HiddenSlides>0</HiddenSlides>
  <MMClips>0</MMClips>
  <ScaleCrop>false</ScaleCrop>
  <HeadingPairs>
    <vt:vector size="6" baseType="variant">
      <vt:variant>
        <vt:lpstr>Fonts Used</vt:lpstr>
      </vt:variant>
      <vt:variant>
        <vt:i4>26</vt:i4>
      </vt:variant>
      <vt:variant>
        <vt:lpstr>Theme</vt:lpstr>
      </vt:variant>
      <vt:variant>
        <vt:i4>1</vt:i4>
      </vt:variant>
      <vt:variant>
        <vt:lpstr>Slide Titles</vt:lpstr>
      </vt:variant>
      <vt:variant>
        <vt:i4>73</vt:i4>
      </vt:variant>
    </vt:vector>
  </HeadingPairs>
  <TitlesOfParts>
    <vt:vector size="100" baseType="lpstr">
      <vt:lpstr>AGaramond-Italic</vt:lpstr>
      <vt:lpstr>AGaramond-Regular</vt:lpstr>
      <vt:lpstr>AGaramond-Semibold</vt:lpstr>
      <vt:lpstr>Arial</vt:lpstr>
      <vt:lpstr>Arial Narrow</vt:lpstr>
      <vt:lpstr>Avenir-Heavy</vt:lpstr>
      <vt:lpstr>DIN-Light</vt:lpstr>
      <vt:lpstr>DIN-Medium</vt:lpstr>
      <vt:lpstr>Franklin Gothic Book</vt:lpstr>
      <vt:lpstr>Frutiger-Bold</vt:lpstr>
      <vt:lpstr>Frutiger-Cn</vt:lpstr>
      <vt:lpstr>Interstate-Light</vt:lpstr>
      <vt:lpstr>KGIFY L+ Myriad Pro</vt:lpstr>
      <vt:lpstr>NewBaskervilleLT-Roman</vt:lpstr>
      <vt:lpstr>QWQPEZ+Interstate-Bold</vt:lpstr>
      <vt:lpstr>QWQPEZ+Interstate-Light</vt:lpstr>
      <vt:lpstr>Swiss721BT-Bold</vt:lpstr>
      <vt:lpstr>Swiss721BT-Light</vt:lpstr>
      <vt:lpstr>Swiss721BT-LightItalic</vt:lpstr>
      <vt:lpstr>Swiss721BT-Medium</vt:lpstr>
      <vt:lpstr>Symbol</vt:lpstr>
      <vt:lpstr>Times New Roman</vt:lpstr>
      <vt:lpstr>Verdana</vt:lpstr>
      <vt:lpstr>Webdings</vt:lpstr>
      <vt:lpstr>Wingdings</vt:lpstr>
      <vt:lpstr>Zawgyi-One</vt:lpstr>
      <vt:lpstr>Crop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ukyawnaing</dc:creator>
  <cp:lastModifiedBy>ukyawnaing</cp:lastModifiedBy>
  <cp:revision>101</cp:revision>
  <dcterms:created xsi:type="dcterms:W3CDTF">2017-03-25T04:46:48Z</dcterms:created>
  <dcterms:modified xsi:type="dcterms:W3CDTF">2017-03-26T11:15:28Z</dcterms:modified>
</cp:coreProperties>
</file>