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57"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2" r:id="rId37"/>
    <p:sldId id="293" r:id="rId38"/>
    <p:sldId id="290" r:id="rId39"/>
    <p:sldId id="294" r:id="rId40"/>
    <p:sldId id="295" r:id="rId41"/>
    <p:sldId id="298" r:id="rId42"/>
    <p:sldId id="299" r:id="rId43"/>
    <p:sldId id="300" r:id="rId44"/>
    <p:sldId id="296" r:id="rId45"/>
    <p:sldId id="297"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a:xfrm>
            <a:off x="5332412" y="5883275"/>
            <a:ext cx="4324044" cy="365125"/>
          </a:xfrm>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3467240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EFEF1F1-1D55-4B27-A484-68F3E64A1588}" type="datetimeFigureOut">
              <a:rPr lang="en-AU" smtClean="0"/>
              <a:t>25/03/2017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583008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313871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217085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2262606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788323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4090417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3321080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275672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10951856" y="5867131"/>
            <a:ext cx="551167" cy="365125"/>
          </a:xfrm>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3439391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FEF1F1-1D55-4B27-A484-68F3E64A1588}" type="datetimeFigureOut">
              <a:rPr lang="en-AU" smtClean="0"/>
              <a:t>25/03/2017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2276453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FEF1F1-1D55-4B27-A484-68F3E64A1588}" type="datetimeFigureOut">
              <a:rPr lang="en-AU" smtClean="0"/>
              <a:t>25/03/2017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139144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FEF1F1-1D55-4B27-A484-68F3E64A1588}" type="datetimeFigureOut">
              <a:rPr lang="en-AU" smtClean="0"/>
              <a:t>25/03/2017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414267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FEF1F1-1D55-4B27-A484-68F3E64A1588}" type="datetimeFigureOut">
              <a:rPr lang="en-AU" smtClean="0"/>
              <a:t>25/03/2017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33665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FEF1F1-1D55-4B27-A484-68F3E64A1588}" type="datetimeFigureOut">
              <a:rPr lang="en-AU" smtClean="0"/>
              <a:t>25/03/2017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275014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EFEF1F1-1D55-4B27-A484-68F3E64A1588}" type="datetimeFigureOut">
              <a:rPr lang="en-AU" smtClean="0"/>
              <a:t>25/03/2017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15938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EFEF1F1-1D55-4B27-A484-68F3E64A1588}" type="datetimeFigureOut">
              <a:rPr lang="en-AU" smtClean="0"/>
              <a:t>25/03/2017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295A2F7-E879-4754-A826-216740498A96}" type="slidenum">
              <a:rPr lang="en-AU" smtClean="0"/>
              <a:t>‹#›</a:t>
            </a:fld>
            <a:endParaRPr lang="en-AU"/>
          </a:p>
        </p:txBody>
      </p:sp>
    </p:spTree>
    <p:extLst>
      <p:ext uri="{BB962C8B-B14F-4D97-AF65-F5344CB8AC3E}">
        <p14:creationId xmlns:p14="http://schemas.microsoft.com/office/powerpoint/2010/main" val="301648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EFEF1F1-1D55-4B27-A484-68F3E64A1588}" type="datetimeFigureOut">
              <a:rPr lang="en-AU" smtClean="0"/>
              <a:t>25/03/2017</a:t>
            </a:fld>
            <a:endParaRPr lang="en-A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A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295A2F7-E879-4754-A826-216740498A96}" type="slidenum">
              <a:rPr lang="en-AU" smtClean="0"/>
              <a:t>‹#›</a:t>
            </a:fld>
            <a:endParaRPr lang="en-AU"/>
          </a:p>
        </p:txBody>
      </p:sp>
    </p:spTree>
    <p:extLst>
      <p:ext uri="{BB962C8B-B14F-4D97-AF65-F5344CB8AC3E}">
        <p14:creationId xmlns:p14="http://schemas.microsoft.com/office/powerpoint/2010/main" val="1605044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hyperlink" Target="Educational%20Scholarship.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4052" y="381977"/>
            <a:ext cx="10102515" cy="5139869"/>
          </a:xfrm>
          <a:prstGeom prst="rect">
            <a:avLst/>
          </a:prstGeom>
        </p:spPr>
        <p:txBody>
          <a:bodyPr wrap="square">
            <a:spAutoFit/>
          </a:bodyPr>
          <a:lstStyle/>
          <a:p>
            <a:endParaRPr lang="en-AU" sz="2000" dirty="0">
              <a:solidFill>
                <a:srgbClr val="000000"/>
              </a:solidFill>
              <a:latin typeface="Times New Roman" panose="02020603050405020304" pitchFamily="18" charset="0"/>
            </a:endParaRPr>
          </a:p>
          <a:p>
            <a:r>
              <a:rPr lang="en-AU" sz="2800" dirty="0">
                <a:solidFill>
                  <a:srgbClr val="FF0000"/>
                </a:solidFill>
                <a:latin typeface="Times New Roman" panose="02020603050405020304" pitchFamily="18" charset="0"/>
              </a:rPr>
              <a:t>Causal factors (e.g. perceived importance of initial teacher development programs; teaching professionalism including the quality agenda and accreditation); </a:t>
            </a:r>
          </a:p>
          <a:p>
            <a:endParaRPr lang="en-AU" sz="2800" dirty="0">
              <a:solidFill>
                <a:srgbClr val="000000"/>
              </a:solidFill>
              <a:latin typeface="Times New Roman" panose="02020603050405020304" pitchFamily="18" charset="0"/>
            </a:endParaRPr>
          </a:p>
          <a:p>
            <a:r>
              <a:rPr lang="en-AU" sz="2800" dirty="0">
                <a:solidFill>
                  <a:srgbClr val="7030A0"/>
                </a:solidFill>
                <a:latin typeface="Times New Roman" panose="02020603050405020304" pitchFamily="18" charset="0"/>
              </a:rPr>
              <a:t>- different types of programs and courses (induction, mentoring programs, teaching assistant programs and short courses and post graduate certificates); </a:t>
            </a:r>
          </a:p>
          <a:p>
            <a:r>
              <a:rPr lang="en-AU" sz="2800" dirty="0">
                <a:solidFill>
                  <a:srgbClr val="7030A0"/>
                </a:solidFill>
                <a:latin typeface="Times New Roman" panose="02020603050405020304" pitchFamily="18" charset="0"/>
              </a:rPr>
              <a:t>- teaching models and methods; </a:t>
            </a:r>
          </a:p>
          <a:p>
            <a:r>
              <a:rPr lang="en-AU" sz="2800" dirty="0">
                <a:solidFill>
                  <a:srgbClr val="7030A0"/>
                </a:solidFill>
                <a:latin typeface="Times New Roman" panose="02020603050405020304" pitchFamily="18" charset="0"/>
              </a:rPr>
              <a:t>- course and program evaluation and </a:t>
            </a:r>
          </a:p>
          <a:p>
            <a:r>
              <a:rPr lang="en-AU" sz="2800" dirty="0">
                <a:solidFill>
                  <a:srgbClr val="7030A0"/>
                </a:solidFill>
                <a:latin typeface="Times New Roman" panose="02020603050405020304" pitchFamily="18" charset="0"/>
              </a:rPr>
              <a:t>- potential problems (competition between teaching and research, willingness to participate in programs and departmental cultures). </a:t>
            </a:r>
          </a:p>
        </p:txBody>
      </p:sp>
    </p:spTree>
    <p:extLst>
      <p:ext uri="{BB962C8B-B14F-4D97-AF65-F5344CB8AC3E}">
        <p14:creationId xmlns:p14="http://schemas.microsoft.com/office/powerpoint/2010/main" val="202196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4086" y="766684"/>
            <a:ext cx="9674087" cy="5693866"/>
          </a:xfrm>
          <a:prstGeom prst="rect">
            <a:avLst/>
          </a:prstGeom>
        </p:spPr>
        <p:txBody>
          <a:bodyPr wrap="square">
            <a:spAutoFit/>
          </a:bodyPr>
          <a:lstStyle/>
          <a:p>
            <a:r>
              <a:rPr lang="en-AU" sz="2800" dirty="0">
                <a:solidFill>
                  <a:srgbClr val="FF0000"/>
                </a:solidFill>
              </a:rPr>
              <a:t>Teaching assistant programs</a:t>
            </a:r>
          </a:p>
          <a:p>
            <a:endParaRPr lang="en-AU" sz="2800" dirty="0"/>
          </a:p>
          <a:p>
            <a:r>
              <a:rPr lang="en-AU" sz="2800" dirty="0">
                <a:solidFill>
                  <a:srgbClr val="C00000"/>
                </a:solidFill>
              </a:rPr>
              <a:t>According to Austin (2002) the Teaching Assistant (TA) programs in the US are usually designed to provide support for professors in universities by doctoral students who act as tutors, markers, lecturers on undergraduate programs and as research assistants.</a:t>
            </a:r>
          </a:p>
          <a:p>
            <a:endParaRPr lang="en-AU" sz="2800" dirty="0">
              <a:solidFill>
                <a:srgbClr val="C00000"/>
              </a:solidFill>
            </a:endParaRPr>
          </a:p>
          <a:p>
            <a:r>
              <a:rPr lang="en-AU" sz="2800" dirty="0"/>
              <a:t> </a:t>
            </a:r>
            <a:r>
              <a:rPr lang="en-AU" sz="2800" dirty="0">
                <a:solidFill>
                  <a:srgbClr val="00B050"/>
                </a:solidFill>
              </a:rPr>
              <a:t>Austin argues that while it may appear that the role of a teaching assistant may provide a valuable training opportunity for the doctoral student who intends to become an academic this is not always the case. She states that the “use of TAs usually responds to departmental needs to cover courses or sections, not to the development of future professors”</a:t>
            </a:r>
          </a:p>
        </p:txBody>
      </p:sp>
    </p:spTree>
    <p:extLst>
      <p:ext uri="{BB962C8B-B14F-4D97-AF65-F5344CB8AC3E}">
        <p14:creationId xmlns:p14="http://schemas.microsoft.com/office/powerpoint/2010/main" val="285662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269" y="556736"/>
            <a:ext cx="9713843" cy="3108543"/>
          </a:xfrm>
          <a:prstGeom prst="rect">
            <a:avLst/>
          </a:prstGeom>
        </p:spPr>
        <p:txBody>
          <a:bodyPr wrap="square">
            <a:spAutoFit/>
          </a:bodyPr>
          <a:lstStyle/>
          <a:p>
            <a:r>
              <a:rPr lang="en-AU" sz="2800" dirty="0">
                <a:solidFill>
                  <a:srgbClr val="FF0000"/>
                </a:solidFill>
              </a:rPr>
              <a:t>Foundations programs as “formal programs that induct and develop university teachers with the aim of fostering and supporting the quality of teaching and learning in the university” (p. 1). </a:t>
            </a:r>
          </a:p>
          <a:p>
            <a:endParaRPr lang="en-AU" sz="2800" dirty="0"/>
          </a:p>
          <a:p>
            <a:r>
              <a:rPr lang="en-AU" sz="2800" dirty="0">
                <a:solidFill>
                  <a:srgbClr val="7030A0"/>
                </a:solidFill>
              </a:rPr>
              <a:t>They are usually completed within the first three years of employment and offer more than induction</a:t>
            </a:r>
            <a:r>
              <a:rPr lang="en-AU" sz="2800" dirty="0"/>
              <a:t>.</a:t>
            </a:r>
          </a:p>
        </p:txBody>
      </p:sp>
    </p:spTree>
    <p:extLst>
      <p:ext uri="{BB962C8B-B14F-4D97-AF65-F5344CB8AC3E}">
        <p14:creationId xmlns:p14="http://schemas.microsoft.com/office/powerpoint/2010/main" val="2177871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1079" y="560627"/>
            <a:ext cx="9965634" cy="5539978"/>
          </a:xfrm>
          <a:prstGeom prst="rect">
            <a:avLst/>
          </a:prstGeom>
        </p:spPr>
        <p:txBody>
          <a:bodyPr wrap="square">
            <a:spAutoFit/>
          </a:bodyPr>
          <a:lstStyle/>
          <a:p>
            <a:r>
              <a:rPr lang="en-AU" sz="2800" dirty="0">
                <a:solidFill>
                  <a:srgbClr val="FF0000"/>
                </a:solidFill>
              </a:rPr>
              <a:t>Teaching models and methods</a:t>
            </a:r>
          </a:p>
          <a:p>
            <a:endParaRPr lang="en-AU" dirty="0"/>
          </a:p>
          <a:p>
            <a:r>
              <a:rPr lang="en-AU" sz="2800" dirty="0">
                <a:solidFill>
                  <a:srgbClr val="7030A0"/>
                </a:solidFill>
              </a:rPr>
              <a:t>According to </a:t>
            </a:r>
            <a:r>
              <a:rPr lang="en-AU" sz="2800" dirty="0" err="1">
                <a:solidFill>
                  <a:srgbClr val="7030A0"/>
                </a:solidFill>
              </a:rPr>
              <a:t>Dearn</a:t>
            </a:r>
            <a:r>
              <a:rPr lang="en-AU" sz="2800" dirty="0">
                <a:solidFill>
                  <a:srgbClr val="7030A0"/>
                </a:solidFill>
              </a:rPr>
              <a:t> et al. (2002), formal award sessions are important since they move beyond teaching staff skills and concentrate on dealing with pedagogy and contextual issues about teaching and learning. </a:t>
            </a:r>
          </a:p>
          <a:p>
            <a:endParaRPr lang="en-AU" sz="2800" dirty="0">
              <a:solidFill>
                <a:srgbClr val="7030A0"/>
              </a:solidFill>
            </a:endParaRPr>
          </a:p>
          <a:p>
            <a:r>
              <a:rPr lang="en-AU" sz="2800" dirty="0">
                <a:solidFill>
                  <a:srgbClr val="7030A0"/>
                </a:solidFill>
              </a:rPr>
              <a:t>Rust (2000) concurs suggesting that courses and programs need to go beyond providing hints and tips to ensure that they effect behavioural change. He also contends that behaviour changes can be achieved by including elements of reflective practice in programs and recommends that participants develop teaching portfolios as a way of reflecting on their practice</a:t>
            </a:r>
            <a:r>
              <a:rPr lang="en-AU" sz="2800" dirty="0"/>
              <a:t>.</a:t>
            </a:r>
          </a:p>
        </p:txBody>
      </p:sp>
    </p:spTree>
    <p:extLst>
      <p:ext uri="{BB962C8B-B14F-4D97-AF65-F5344CB8AC3E}">
        <p14:creationId xmlns:p14="http://schemas.microsoft.com/office/powerpoint/2010/main" val="714950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5790" y="390436"/>
            <a:ext cx="9687339" cy="1815882"/>
          </a:xfrm>
          <a:prstGeom prst="rect">
            <a:avLst/>
          </a:prstGeom>
        </p:spPr>
        <p:txBody>
          <a:bodyPr wrap="square">
            <a:spAutoFit/>
          </a:bodyPr>
          <a:lstStyle/>
          <a:p>
            <a:r>
              <a:rPr lang="en-AU" sz="2800" dirty="0">
                <a:solidFill>
                  <a:srgbClr val="FF0000"/>
                </a:solidFill>
              </a:rPr>
              <a:t>Reflective practice attributed to </a:t>
            </a:r>
            <a:r>
              <a:rPr lang="en-AU" sz="2800" dirty="0" err="1">
                <a:solidFill>
                  <a:srgbClr val="FF0000"/>
                </a:solidFill>
              </a:rPr>
              <a:t>Schon</a:t>
            </a:r>
            <a:r>
              <a:rPr lang="en-AU" sz="2800" dirty="0">
                <a:solidFill>
                  <a:srgbClr val="FF0000"/>
                </a:solidFill>
              </a:rPr>
              <a:t> is considered an important component of many UK and Australian approaches to teacher education since it emphasises the importance of critical reflection, review and development</a:t>
            </a:r>
          </a:p>
        </p:txBody>
      </p:sp>
      <p:sp>
        <p:nvSpPr>
          <p:cNvPr id="3" name="Rectangle 2"/>
          <p:cNvSpPr/>
          <p:nvPr/>
        </p:nvSpPr>
        <p:spPr>
          <a:xfrm>
            <a:off x="1868556" y="2366306"/>
            <a:ext cx="9409044" cy="2677656"/>
          </a:xfrm>
          <a:prstGeom prst="rect">
            <a:avLst/>
          </a:prstGeom>
        </p:spPr>
        <p:txBody>
          <a:bodyPr wrap="square">
            <a:spAutoFit/>
          </a:bodyPr>
          <a:lstStyle/>
          <a:p>
            <a:r>
              <a:rPr lang="en-AU" sz="2800" dirty="0">
                <a:solidFill>
                  <a:srgbClr val="7030A0"/>
                </a:solidFill>
              </a:rPr>
              <a:t>Gibbs and Coffey (2000) suggest that it is important to ensure that the focus of the learning experience is on the student rather than on the teacher. They suggest that there needs to be a “shift from a focus on the content, to a focus on the process in terms of teacher behaviour, and finally to a focus on learning outcomes</a:t>
            </a:r>
          </a:p>
        </p:txBody>
      </p:sp>
    </p:spTree>
    <p:extLst>
      <p:ext uri="{BB962C8B-B14F-4D97-AF65-F5344CB8AC3E}">
        <p14:creationId xmlns:p14="http://schemas.microsoft.com/office/powerpoint/2010/main" val="32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9529" y="259210"/>
            <a:ext cx="10084905" cy="2677656"/>
          </a:xfrm>
          <a:prstGeom prst="rect">
            <a:avLst/>
          </a:prstGeom>
        </p:spPr>
        <p:txBody>
          <a:bodyPr wrap="square">
            <a:spAutoFit/>
          </a:bodyPr>
          <a:lstStyle/>
          <a:p>
            <a:r>
              <a:rPr lang="en-AU" sz="2800" dirty="0">
                <a:solidFill>
                  <a:srgbClr val="FF0000"/>
                </a:solidFill>
                <a:latin typeface="Times New Roman" panose="02020603050405020304" pitchFamily="18" charset="0"/>
              </a:rPr>
              <a:t>A program that serves to foster the scholarship of teaching while at the same time providing academics the scope and time to develop professional interests and a portfolio, critical reflection on curriculum design, assessment approaches, and evaluation aspects of higher education seems to be a useful type of intervention to foster better university teaching/learning </a:t>
            </a:r>
            <a:endParaRPr lang="en-AU" sz="2800" dirty="0">
              <a:solidFill>
                <a:srgbClr val="FF0000"/>
              </a:solidFill>
            </a:endParaRPr>
          </a:p>
        </p:txBody>
      </p:sp>
    </p:spTree>
    <p:extLst>
      <p:ext uri="{BB962C8B-B14F-4D97-AF65-F5344CB8AC3E}">
        <p14:creationId xmlns:p14="http://schemas.microsoft.com/office/powerpoint/2010/main" val="200983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599" y="180204"/>
            <a:ext cx="9488557" cy="6370975"/>
          </a:xfrm>
          <a:prstGeom prst="rect">
            <a:avLst/>
          </a:prstGeom>
        </p:spPr>
        <p:txBody>
          <a:bodyPr wrap="square">
            <a:spAutoFit/>
          </a:bodyPr>
          <a:lstStyle/>
          <a:p>
            <a:r>
              <a:rPr lang="en-AU" sz="2400" dirty="0">
                <a:solidFill>
                  <a:srgbClr val="FF0000"/>
                </a:solidFill>
              </a:rPr>
              <a:t>Certificated workshops and programs are often made up of a range of other components. These include:</a:t>
            </a:r>
          </a:p>
          <a:p>
            <a:r>
              <a:rPr lang="en-AU" sz="2400" dirty="0">
                <a:solidFill>
                  <a:srgbClr val="FF0000"/>
                </a:solidFill>
              </a:rPr>
              <a:t>-</a:t>
            </a:r>
          </a:p>
          <a:p>
            <a:r>
              <a:rPr lang="en-AU" sz="2400" dirty="0">
                <a:solidFill>
                  <a:srgbClr val="FF0000"/>
                </a:solidFill>
              </a:rPr>
              <a:t>opportunities to learn by doing (Clark et al., 2002) also known as experiential learning (Pill, 2005);</a:t>
            </a:r>
          </a:p>
          <a:p>
            <a:r>
              <a:rPr lang="en-AU" sz="2400" dirty="0">
                <a:solidFill>
                  <a:srgbClr val="FF0000"/>
                </a:solidFill>
              </a:rPr>
              <a:t>-</a:t>
            </a:r>
          </a:p>
          <a:p>
            <a:r>
              <a:rPr lang="en-AU" sz="2400" dirty="0">
                <a:solidFill>
                  <a:srgbClr val="FF0000"/>
                </a:solidFill>
              </a:rPr>
              <a:t>action research (</a:t>
            </a:r>
            <a:r>
              <a:rPr lang="en-AU" sz="2400" dirty="0" err="1">
                <a:solidFill>
                  <a:srgbClr val="FF0000"/>
                </a:solidFill>
              </a:rPr>
              <a:t>Ho</a:t>
            </a:r>
            <a:r>
              <a:rPr lang="en-AU" sz="2400" dirty="0">
                <a:solidFill>
                  <a:srgbClr val="FF0000"/>
                </a:solidFill>
              </a:rPr>
              <a:t> et al., 2001; McLoughlin &amp; Samuels, 2002; </a:t>
            </a:r>
            <a:r>
              <a:rPr lang="en-AU" sz="2400" dirty="0" err="1">
                <a:solidFill>
                  <a:srgbClr val="FF0000"/>
                </a:solidFill>
              </a:rPr>
              <a:t>Postareff</a:t>
            </a:r>
            <a:r>
              <a:rPr lang="en-AU" sz="2400" dirty="0">
                <a:solidFill>
                  <a:srgbClr val="FF0000"/>
                </a:solidFill>
              </a:rPr>
              <a:t> et al., 2007);</a:t>
            </a:r>
          </a:p>
          <a:p>
            <a:r>
              <a:rPr lang="en-AU" sz="2400" dirty="0">
                <a:solidFill>
                  <a:srgbClr val="FF0000"/>
                </a:solidFill>
              </a:rPr>
              <a:t>-</a:t>
            </a:r>
          </a:p>
          <a:p>
            <a:r>
              <a:rPr lang="en-AU" sz="2400" dirty="0">
                <a:solidFill>
                  <a:srgbClr val="FF0000"/>
                </a:solidFill>
              </a:rPr>
              <a:t>the development of student or learner centred approaches (</a:t>
            </a:r>
            <a:r>
              <a:rPr lang="en-AU" sz="2400" dirty="0" err="1">
                <a:solidFill>
                  <a:srgbClr val="FF0000"/>
                </a:solidFill>
              </a:rPr>
              <a:t>Asmar</a:t>
            </a:r>
            <a:r>
              <a:rPr lang="en-AU" sz="2400" dirty="0">
                <a:solidFill>
                  <a:srgbClr val="FF0000"/>
                </a:solidFill>
              </a:rPr>
              <a:t>, 2002; Donnelly, 2006; Gibbs &amp; Coffey, 2000; </a:t>
            </a:r>
            <a:r>
              <a:rPr lang="en-AU" sz="2400" dirty="0" err="1">
                <a:solidFill>
                  <a:srgbClr val="FF0000"/>
                </a:solidFill>
              </a:rPr>
              <a:t>Ho</a:t>
            </a:r>
            <a:r>
              <a:rPr lang="en-AU" sz="2400" dirty="0">
                <a:solidFill>
                  <a:srgbClr val="FF0000"/>
                </a:solidFill>
              </a:rPr>
              <a:t> et al.; </a:t>
            </a:r>
            <a:r>
              <a:rPr lang="en-AU" sz="2400" dirty="0" err="1">
                <a:solidFill>
                  <a:srgbClr val="FF0000"/>
                </a:solidFill>
              </a:rPr>
              <a:t>Postareff</a:t>
            </a:r>
            <a:r>
              <a:rPr lang="en-AU" sz="2400" dirty="0">
                <a:solidFill>
                  <a:srgbClr val="FF0000"/>
                </a:solidFill>
              </a:rPr>
              <a:t> et al.; </a:t>
            </a:r>
            <a:r>
              <a:rPr lang="en-AU" sz="2400" dirty="0" err="1">
                <a:solidFill>
                  <a:srgbClr val="FF0000"/>
                </a:solidFill>
              </a:rPr>
              <a:t>Stes</a:t>
            </a:r>
            <a:r>
              <a:rPr lang="en-AU" sz="2400" dirty="0">
                <a:solidFill>
                  <a:srgbClr val="FF0000"/>
                </a:solidFill>
              </a:rPr>
              <a:t> et al., 2007; </a:t>
            </a:r>
            <a:r>
              <a:rPr lang="en-AU" sz="2400" dirty="0" err="1">
                <a:solidFill>
                  <a:srgbClr val="FF0000"/>
                </a:solidFill>
              </a:rPr>
              <a:t>Trowler</a:t>
            </a:r>
            <a:r>
              <a:rPr lang="en-AU" sz="2400" dirty="0">
                <a:solidFill>
                  <a:srgbClr val="FF0000"/>
                </a:solidFill>
              </a:rPr>
              <a:t> &amp; Cooper, 2002);</a:t>
            </a:r>
          </a:p>
          <a:p>
            <a:r>
              <a:rPr lang="en-AU" sz="2400" dirty="0">
                <a:solidFill>
                  <a:srgbClr val="FF0000"/>
                </a:solidFill>
              </a:rPr>
              <a:t>-</a:t>
            </a:r>
          </a:p>
          <a:p>
            <a:r>
              <a:rPr lang="en-AU" sz="2400" dirty="0">
                <a:solidFill>
                  <a:srgbClr val="FF0000"/>
                </a:solidFill>
              </a:rPr>
              <a:t>development of communities of practice (Pickering, 2006; </a:t>
            </a:r>
            <a:r>
              <a:rPr lang="en-AU" sz="2400" dirty="0" err="1">
                <a:solidFill>
                  <a:srgbClr val="FF0000"/>
                </a:solidFill>
              </a:rPr>
              <a:t>Viskovic</a:t>
            </a:r>
            <a:r>
              <a:rPr lang="en-AU" sz="2400" dirty="0">
                <a:solidFill>
                  <a:srgbClr val="FF0000"/>
                </a:solidFill>
              </a:rPr>
              <a:t>, 2006); and</a:t>
            </a:r>
          </a:p>
          <a:p>
            <a:r>
              <a:rPr lang="en-AU" sz="2400" dirty="0">
                <a:solidFill>
                  <a:srgbClr val="FF0000"/>
                </a:solidFill>
              </a:rPr>
              <a:t>-</a:t>
            </a:r>
          </a:p>
          <a:p>
            <a:r>
              <a:rPr lang="en-AU" sz="2400" dirty="0">
                <a:solidFill>
                  <a:srgbClr val="FF0000"/>
                </a:solidFill>
              </a:rPr>
              <a:t>a specific emphasis on the scholarship of teaching</a:t>
            </a:r>
          </a:p>
        </p:txBody>
      </p:sp>
    </p:spTree>
    <p:extLst>
      <p:ext uri="{BB962C8B-B14F-4D97-AF65-F5344CB8AC3E}">
        <p14:creationId xmlns:p14="http://schemas.microsoft.com/office/powerpoint/2010/main" val="2004382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9774" y="850878"/>
            <a:ext cx="9568070" cy="4401205"/>
          </a:xfrm>
          <a:prstGeom prst="rect">
            <a:avLst/>
          </a:prstGeom>
        </p:spPr>
        <p:txBody>
          <a:bodyPr wrap="square">
            <a:spAutoFit/>
          </a:bodyPr>
          <a:lstStyle/>
          <a:p>
            <a:r>
              <a:rPr lang="en-AU" sz="2800" b="1" dirty="0">
                <a:solidFill>
                  <a:srgbClr val="002060"/>
                </a:solidFill>
              </a:rPr>
              <a:t>Different evaluation methods are required to examine different aspects of program outcomes. </a:t>
            </a:r>
          </a:p>
          <a:p>
            <a:endParaRPr lang="en-AU" sz="2800" b="1" dirty="0">
              <a:solidFill>
                <a:srgbClr val="002060"/>
              </a:solidFill>
            </a:endParaRPr>
          </a:p>
          <a:p>
            <a:r>
              <a:rPr lang="en-AU" sz="2800" b="1" dirty="0">
                <a:solidFill>
                  <a:srgbClr val="002060"/>
                </a:solidFill>
              </a:rPr>
              <a:t>These studies indicate that longitudinal studies (taking place over at least one year) that either examine specific changes in all of the following: student learning outcomes, changes in teachers conceptions about teaching and improvement in teachers’ skills or in one or two of these aspects provide the best indication of how courses and programs impact on teaching and learning outcomes</a:t>
            </a:r>
          </a:p>
        </p:txBody>
      </p:sp>
    </p:spTree>
    <p:extLst>
      <p:ext uri="{BB962C8B-B14F-4D97-AF65-F5344CB8AC3E}">
        <p14:creationId xmlns:p14="http://schemas.microsoft.com/office/powerpoint/2010/main" val="744251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6764" y="631568"/>
            <a:ext cx="10575235" cy="5262979"/>
          </a:xfrm>
          <a:prstGeom prst="rect">
            <a:avLst/>
          </a:prstGeom>
        </p:spPr>
        <p:txBody>
          <a:bodyPr wrap="square">
            <a:spAutoFit/>
          </a:bodyPr>
          <a:lstStyle/>
          <a:p>
            <a:r>
              <a:rPr lang="en-AU" sz="2800" dirty="0">
                <a:solidFill>
                  <a:srgbClr val="FF0000"/>
                </a:solidFill>
              </a:rPr>
              <a:t>Competition between teaching and research</a:t>
            </a:r>
          </a:p>
          <a:p>
            <a:endParaRPr lang="en-AU" sz="2800" dirty="0"/>
          </a:p>
          <a:p>
            <a:r>
              <a:rPr lang="en-AU" sz="2800" b="1" dirty="0">
                <a:solidFill>
                  <a:srgbClr val="002060"/>
                </a:solidFill>
              </a:rPr>
              <a:t>According to the literature the issue of ensuring courses and programs positively affect teaching and learning outcomes is only one potential issue that requires addressing. </a:t>
            </a:r>
          </a:p>
          <a:p>
            <a:endParaRPr lang="en-AU" sz="2800" b="1" dirty="0">
              <a:solidFill>
                <a:srgbClr val="002060"/>
              </a:solidFill>
            </a:endParaRPr>
          </a:p>
          <a:p>
            <a:r>
              <a:rPr lang="en-AU" sz="2800" b="1" dirty="0">
                <a:solidFill>
                  <a:srgbClr val="002060"/>
                </a:solidFill>
              </a:rPr>
              <a:t>Hardy and Smith (2006) raised criticisms about increasing the importance of teaching based on the value traditionally given to research. </a:t>
            </a:r>
          </a:p>
          <a:p>
            <a:endParaRPr lang="en-AU" sz="2800" b="1" dirty="0">
              <a:solidFill>
                <a:srgbClr val="002060"/>
              </a:solidFill>
            </a:endParaRPr>
          </a:p>
          <a:p>
            <a:r>
              <a:rPr lang="en-AU" sz="2800" b="1" dirty="0">
                <a:solidFill>
                  <a:srgbClr val="002060"/>
                </a:solidFill>
              </a:rPr>
              <a:t>They argued that as research is often a criterion for promotion it is privileged over teaching</a:t>
            </a:r>
            <a:r>
              <a:rPr lang="en-AU" b="1" dirty="0">
                <a:solidFill>
                  <a:srgbClr val="002060"/>
                </a:solidFill>
              </a:rPr>
              <a:t>.</a:t>
            </a:r>
          </a:p>
        </p:txBody>
      </p:sp>
    </p:spTree>
    <p:extLst>
      <p:ext uri="{BB962C8B-B14F-4D97-AF65-F5344CB8AC3E}">
        <p14:creationId xmlns:p14="http://schemas.microsoft.com/office/powerpoint/2010/main" val="1927635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9042" y="571286"/>
            <a:ext cx="9793357" cy="3539430"/>
          </a:xfrm>
          <a:prstGeom prst="rect">
            <a:avLst/>
          </a:prstGeom>
        </p:spPr>
        <p:txBody>
          <a:bodyPr wrap="square">
            <a:spAutoFit/>
          </a:bodyPr>
          <a:lstStyle/>
          <a:p>
            <a:r>
              <a:rPr lang="en-AU" sz="2800" b="1" dirty="0" err="1">
                <a:solidFill>
                  <a:srgbClr val="FF0000"/>
                </a:solidFill>
              </a:rPr>
              <a:t>Dearn</a:t>
            </a:r>
            <a:r>
              <a:rPr lang="en-AU" sz="2800" b="1" dirty="0">
                <a:solidFill>
                  <a:srgbClr val="FF0000"/>
                </a:solidFill>
              </a:rPr>
              <a:t> et al. (2002) recommend that teaching and research need to be meshed proposing that the discussion about teaching needs to be informed by research. </a:t>
            </a:r>
          </a:p>
          <a:p>
            <a:endParaRPr lang="en-AU" sz="2800" b="1" dirty="0"/>
          </a:p>
          <a:p>
            <a:r>
              <a:rPr lang="en-AU" sz="2800" b="1" dirty="0">
                <a:solidFill>
                  <a:srgbClr val="7030A0"/>
                </a:solidFill>
              </a:rPr>
              <a:t>They also advise that teaching needs to be given greater priority and those institutional structures that are related to reward and recognition need to be changed so that teaching and research may be equally valued</a:t>
            </a:r>
            <a:r>
              <a:rPr lang="en-AU" b="1" dirty="0">
                <a:solidFill>
                  <a:srgbClr val="7030A0"/>
                </a:solidFill>
              </a:rPr>
              <a:t>.</a:t>
            </a:r>
          </a:p>
        </p:txBody>
      </p:sp>
    </p:spTree>
    <p:extLst>
      <p:ext uri="{BB962C8B-B14F-4D97-AF65-F5344CB8AC3E}">
        <p14:creationId xmlns:p14="http://schemas.microsoft.com/office/powerpoint/2010/main" val="1428604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9286" y="503727"/>
            <a:ext cx="9846365" cy="2246769"/>
          </a:xfrm>
          <a:prstGeom prst="rect">
            <a:avLst/>
          </a:prstGeom>
        </p:spPr>
        <p:txBody>
          <a:bodyPr wrap="square">
            <a:spAutoFit/>
          </a:bodyPr>
          <a:lstStyle/>
          <a:p>
            <a:r>
              <a:rPr lang="en-AU" sz="2800" b="1" dirty="0">
                <a:solidFill>
                  <a:srgbClr val="7030A0"/>
                </a:solidFill>
              </a:rPr>
              <a:t>Leadership impacts on departmental cultures and that the leaders in departments may impact on how teaching is viewed and supported. Allowing staff who have participated on courses to be assigned a departmental mentor is one suggested way of providing this support</a:t>
            </a:r>
          </a:p>
        </p:txBody>
      </p:sp>
    </p:spTree>
    <p:extLst>
      <p:ext uri="{BB962C8B-B14F-4D97-AF65-F5344CB8AC3E}">
        <p14:creationId xmlns:p14="http://schemas.microsoft.com/office/powerpoint/2010/main" val="257949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2967" y="482132"/>
            <a:ext cx="10090485" cy="3970318"/>
          </a:xfrm>
          <a:prstGeom prst="rect">
            <a:avLst/>
          </a:prstGeom>
        </p:spPr>
        <p:txBody>
          <a:bodyPr wrap="square">
            <a:spAutoFit/>
          </a:bodyPr>
          <a:lstStyle/>
          <a:p>
            <a:r>
              <a:rPr lang="en-AU" sz="2800" b="1" dirty="0">
                <a:solidFill>
                  <a:srgbClr val="FF0000"/>
                </a:solidFill>
                <a:latin typeface="Times New Roman" panose="02020603050405020304" pitchFamily="18" charset="0"/>
              </a:rPr>
              <a:t>The emphasis on academic development is reflective of “a government agenda of quality, value for money and enhanced participation”</a:t>
            </a:r>
          </a:p>
          <a:p>
            <a:endParaRPr lang="en-AU" sz="2800" b="1" dirty="0">
              <a:solidFill>
                <a:srgbClr val="000000"/>
              </a:solidFill>
              <a:latin typeface="Times New Roman" panose="02020603050405020304" pitchFamily="18" charset="0"/>
            </a:endParaRPr>
          </a:p>
          <a:p>
            <a:r>
              <a:rPr lang="en-AU" sz="2800" b="1" dirty="0">
                <a:solidFill>
                  <a:srgbClr val="7030A0"/>
                </a:solidFill>
                <a:latin typeface="Times New Roman" panose="02020603050405020304" pitchFamily="18" charset="0"/>
              </a:rPr>
              <a:t>The growing importance of ensuring quality has led to increased academic development activity across universities due to an increasing “need to raise the profile of teaching in universities” as well as ensuring “students’ rising expectations as the fee-paying ‘consumers’ of higher education” can be met </a:t>
            </a:r>
            <a:endParaRPr lang="en-AU" sz="2800" b="1" dirty="0">
              <a:solidFill>
                <a:srgbClr val="7030A0"/>
              </a:solidFill>
              <a:latin typeface="Calibri" panose="020F0502020204030204" pitchFamily="34" charset="0"/>
            </a:endParaRPr>
          </a:p>
        </p:txBody>
      </p:sp>
    </p:spTree>
    <p:extLst>
      <p:ext uri="{BB962C8B-B14F-4D97-AF65-F5344CB8AC3E}">
        <p14:creationId xmlns:p14="http://schemas.microsoft.com/office/powerpoint/2010/main" val="1472993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0591" y="-128528"/>
            <a:ext cx="9846365" cy="6986528"/>
          </a:xfrm>
          <a:prstGeom prst="rect">
            <a:avLst/>
          </a:prstGeom>
        </p:spPr>
        <p:txBody>
          <a:bodyPr wrap="square">
            <a:spAutoFit/>
          </a:bodyPr>
          <a:lstStyle/>
          <a:p>
            <a:r>
              <a:rPr lang="en-AU" sz="2800" b="1" dirty="0">
                <a:solidFill>
                  <a:srgbClr val="FF0000"/>
                </a:solidFill>
              </a:rPr>
              <a:t>A range of other issues impact on participation in courses and programs designed to support academic staff new to teaching. </a:t>
            </a:r>
          </a:p>
          <a:p>
            <a:endParaRPr lang="en-AU" sz="2800" b="1" dirty="0"/>
          </a:p>
          <a:p>
            <a:r>
              <a:rPr lang="en-AU" sz="2800" b="1" dirty="0">
                <a:solidFill>
                  <a:srgbClr val="00B050"/>
                </a:solidFill>
              </a:rPr>
              <a:t>One of these issues is the value placed on teaching. Where teaching is considered less important than research, participation in programs will not necessarily engender change in attitudes or practice. If practice is not changed then participation in courses is less effective. </a:t>
            </a:r>
          </a:p>
          <a:p>
            <a:endParaRPr lang="en-AU" sz="2800" dirty="0"/>
          </a:p>
          <a:p>
            <a:r>
              <a:rPr lang="en-AU" sz="2800" b="1" dirty="0">
                <a:solidFill>
                  <a:srgbClr val="0070C0"/>
                </a:solidFill>
              </a:rPr>
              <a:t>This has an impact on workload and raises concerns regarding the support given to staff for their attendance. It is also important to ensure that on returning to their academic departments the culture within the department is set up to support the learning that has occurred on the program and provide opportunities for participants to discuss what they have learned with other staff in the department.</a:t>
            </a:r>
          </a:p>
        </p:txBody>
      </p:sp>
    </p:spTree>
    <p:extLst>
      <p:ext uri="{BB962C8B-B14F-4D97-AF65-F5344CB8AC3E}">
        <p14:creationId xmlns:p14="http://schemas.microsoft.com/office/powerpoint/2010/main" val="142667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9531" y="132381"/>
            <a:ext cx="10376452" cy="6001643"/>
          </a:xfrm>
          <a:prstGeom prst="rect">
            <a:avLst/>
          </a:prstGeom>
        </p:spPr>
        <p:txBody>
          <a:bodyPr wrap="square">
            <a:spAutoFit/>
          </a:bodyPr>
          <a:lstStyle/>
          <a:p>
            <a:r>
              <a:rPr lang="en-AU" sz="2400" b="1" dirty="0">
                <a:solidFill>
                  <a:srgbClr val="0070C0"/>
                </a:solidFill>
              </a:rPr>
              <a:t>1. What are the different approaches to the preparation of academics as they commence their teaching practice in Australian and international higher education?</a:t>
            </a:r>
          </a:p>
          <a:p>
            <a:r>
              <a:rPr lang="en-AU" sz="2400" b="1" dirty="0">
                <a:solidFill>
                  <a:srgbClr val="FF0000"/>
                </a:solidFill>
              </a:rPr>
              <a:t>2. How can the impact of these programs be evaluated?</a:t>
            </a:r>
          </a:p>
          <a:p>
            <a:r>
              <a:rPr lang="en-AU" sz="2400" b="1" dirty="0">
                <a:solidFill>
                  <a:srgbClr val="00B050"/>
                </a:solidFill>
              </a:rPr>
              <a:t>3. What are the conditions and models that best produce the desired impacts on student learning, teaching-learning scholarship, teaching as leadership and institutional practice?</a:t>
            </a:r>
          </a:p>
          <a:p>
            <a:r>
              <a:rPr lang="en-AU" sz="2400" b="1" dirty="0">
                <a:solidFill>
                  <a:srgbClr val="7030A0"/>
                </a:solidFill>
              </a:rPr>
              <a:t>4. What are the best processes to support the dissemination of materials and practices across the sector and ensure the uptake and embedding of effective practice?</a:t>
            </a:r>
          </a:p>
          <a:p>
            <a:r>
              <a:rPr lang="en-AU" sz="2400" b="1" dirty="0">
                <a:solidFill>
                  <a:srgbClr val="C00000"/>
                </a:solidFill>
              </a:rPr>
              <a:t>5. What are the resources and ongoing professional development requirements of those who teach in these programs?</a:t>
            </a:r>
          </a:p>
          <a:p>
            <a:r>
              <a:rPr lang="en-AU" sz="2400" b="1" dirty="0">
                <a:solidFill>
                  <a:srgbClr val="0070C0"/>
                </a:solidFill>
              </a:rPr>
              <a:t>6. What induction processes best meet the teaching needs of academics at the time of appointment?</a:t>
            </a:r>
          </a:p>
          <a:p>
            <a:r>
              <a:rPr lang="en-AU" sz="2400" dirty="0"/>
              <a:t>7. What should be included in national benchmarks for quality induction of academics to teaching and learning in Australian higher education? </a:t>
            </a:r>
          </a:p>
        </p:txBody>
      </p:sp>
    </p:spTree>
    <p:extLst>
      <p:ext uri="{BB962C8B-B14F-4D97-AF65-F5344CB8AC3E}">
        <p14:creationId xmlns:p14="http://schemas.microsoft.com/office/powerpoint/2010/main" val="1555476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609600"/>
            <a:ext cx="10376451" cy="2554545"/>
          </a:xfrm>
          <a:prstGeom prst="rect">
            <a:avLst/>
          </a:prstGeom>
          <a:noFill/>
        </p:spPr>
        <p:txBody>
          <a:bodyPr wrap="square" rtlCol="0">
            <a:spAutoFit/>
          </a:bodyPr>
          <a:lstStyle/>
          <a:p>
            <a:r>
              <a:rPr lang="en-AU" sz="3200" dirty="0">
                <a:solidFill>
                  <a:srgbClr val="FF0000"/>
                </a:solidFill>
              </a:rPr>
              <a:t>Further Reading</a:t>
            </a:r>
          </a:p>
          <a:p>
            <a:endParaRPr lang="en-AU" sz="3200" dirty="0"/>
          </a:p>
          <a:p>
            <a:r>
              <a:rPr lang="en-AU" sz="3200" b="1" dirty="0" err="1">
                <a:solidFill>
                  <a:srgbClr val="7030A0"/>
                </a:solidFill>
              </a:rPr>
              <a:t>Syatematic</a:t>
            </a:r>
            <a:r>
              <a:rPr lang="en-AU" sz="3200" b="1" dirty="0">
                <a:solidFill>
                  <a:srgbClr val="7030A0"/>
                </a:solidFill>
              </a:rPr>
              <a:t> </a:t>
            </a:r>
            <a:r>
              <a:rPr lang="en-AU" sz="3200" b="1" dirty="0" err="1">
                <a:solidFill>
                  <a:srgbClr val="7030A0"/>
                </a:solidFill>
              </a:rPr>
              <a:t>Literature_review</a:t>
            </a:r>
            <a:endParaRPr lang="en-AU" sz="3200" b="1" dirty="0">
              <a:solidFill>
                <a:srgbClr val="7030A0"/>
              </a:solidFill>
            </a:endParaRPr>
          </a:p>
          <a:p>
            <a:endParaRPr lang="en-AU" sz="3200" b="1" dirty="0">
              <a:solidFill>
                <a:srgbClr val="7030A0"/>
              </a:solidFill>
            </a:endParaRPr>
          </a:p>
          <a:p>
            <a:r>
              <a:rPr lang="en-AU" sz="3200" b="1" dirty="0">
                <a:solidFill>
                  <a:srgbClr val="7030A0"/>
                </a:solidFill>
              </a:rPr>
              <a:t>S1-4 Bryman - Effective Leadership - Summary 0f Findings</a:t>
            </a:r>
          </a:p>
        </p:txBody>
      </p:sp>
    </p:spTree>
    <p:extLst>
      <p:ext uri="{BB962C8B-B14F-4D97-AF65-F5344CB8AC3E}">
        <p14:creationId xmlns:p14="http://schemas.microsoft.com/office/powerpoint/2010/main" val="3440527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9774" y="-154868"/>
            <a:ext cx="10522226" cy="6863417"/>
          </a:xfrm>
          <a:prstGeom prst="rect">
            <a:avLst/>
          </a:prstGeom>
        </p:spPr>
        <p:txBody>
          <a:bodyPr wrap="square">
            <a:spAutoFit/>
          </a:bodyPr>
          <a:lstStyle/>
          <a:p>
            <a:endParaRPr lang="en-AU" sz="2000" dirty="0">
              <a:solidFill>
                <a:srgbClr val="000000"/>
              </a:solidFill>
              <a:latin typeface="Calibri" panose="020F0502020204030204" pitchFamily="34" charset="0"/>
            </a:endParaRPr>
          </a:p>
          <a:p>
            <a:r>
              <a:rPr lang="en-AU" sz="2400" dirty="0">
                <a:solidFill>
                  <a:srgbClr val="FF0000"/>
                </a:solidFill>
                <a:latin typeface="Calibri" panose="020F0502020204030204" pitchFamily="34" charset="0"/>
              </a:rPr>
              <a:t> </a:t>
            </a:r>
            <a:r>
              <a:rPr lang="en-AU" sz="2800" b="1" dirty="0">
                <a:solidFill>
                  <a:srgbClr val="FF0000"/>
                </a:solidFill>
                <a:latin typeface="Calibri" panose="020F0502020204030204" pitchFamily="34" charset="0"/>
              </a:rPr>
              <a:t>Scholarly and Creative Project: Proposal and Verification </a:t>
            </a:r>
            <a:endParaRPr lang="en-AU" sz="2800" dirty="0">
              <a:solidFill>
                <a:srgbClr val="FF0000"/>
              </a:solidFill>
              <a:latin typeface="Calibri" panose="020F0502020204030204" pitchFamily="34" charset="0"/>
            </a:endParaRPr>
          </a:p>
          <a:p>
            <a:r>
              <a:rPr lang="en-AU" sz="2800" b="1" dirty="0">
                <a:solidFill>
                  <a:srgbClr val="FF0000"/>
                </a:solidFill>
                <a:latin typeface="Calibri" panose="020F0502020204030204" pitchFamily="34" charset="0"/>
              </a:rPr>
              <a:t>The proposal must contain the following elements: </a:t>
            </a:r>
          </a:p>
          <a:p>
            <a:endParaRPr lang="en-AU" sz="2800" dirty="0">
              <a:solidFill>
                <a:srgbClr val="000000"/>
              </a:solidFill>
              <a:latin typeface="Calibri" panose="020F0502020204030204" pitchFamily="34" charset="0"/>
            </a:endParaRPr>
          </a:p>
          <a:p>
            <a:r>
              <a:rPr lang="en-AU" sz="2800" dirty="0">
                <a:solidFill>
                  <a:srgbClr val="7030A0"/>
                </a:solidFill>
                <a:latin typeface="Calibri" panose="020F0502020204030204" pitchFamily="34" charset="0"/>
              </a:rPr>
              <a:t> Description of the project in a short abstract of no more than 350 words, including a brief timeline for completion. </a:t>
            </a:r>
          </a:p>
          <a:p>
            <a:r>
              <a:rPr lang="en-AU" sz="2800" dirty="0">
                <a:solidFill>
                  <a:srgbClr val="7030A0"/>
                </a:solidFill>
                <a:latin typeface="Calibri" panose="020F0502020204030204" pitchFamily="34" charset="0"/>
              </a:rPr>
              <a:t> Faculty or other supervisor contact </a:t>
            </a:r>
          </a:p>
          <a:p>
            <a:endParaRPr lang="en-AU" sz="2800" dirty="0">
              <a:solidFill>
                <a:srgbClr val="000000"/>
              </a:solidFill>
              <a:latin typeface="Calibri" panose="020F0502020204030204" pitchFamily="34" charset="0"/>
            </a:endParaRPr>
          </a:p>
          <a:p>
            <a:r>
              <a:rPr lang="en-AU" sz="2800" b="1" dirty="0">
                <a:solidFill>
                  <a:srgbClr val="FF0000"/>
                </a:solidFill>
                <a:latin typeface="Calibri" panose="020F0502020204030204" pitchFamily="34" charset="0"/>
              </a:rPr>
              <a:t>The proposal will meet four criteria: </a:t>
            </a:r>
          </a:p>
          <a:p>
            <a:endParaRPr lang="en-AU" sz="2800" dirty="0">
              <a:solidFill>
                <a:srgbClr val="000000"/>
              </a:solidFill>
              <a:latin typeface="Calibri" panose="020F0502020204030204" pitchFamily="34" charset="0"/>
            </a:endParaRPr>
          </a:p>
          <a:p>
            <a:r>
              <a:rPr lang="en-AU" sz="2800" dirty="0">
                <a:solidFill>
                  <a:srgbClr val="00B050"/>
                </a:solidFill>
                <a:latin typeface="Calibri" panose="020F0502020204030204" pitchFamily="34" charset="0"/>
              </a:rPr>
              <a:t> It will articulate clearly the research or creative questions driving the project as well as the stakes of the project (i.e. what is the significance of the project or what problem will it solve?). </a:t>
            </a:r>
          </a:p>
          <a:p>
            <a:r>
              <a:rPr lang="en-AU" sz="2800" dirty="0">
                <a:solidFill>
                  <a:srgbClr val="00B050"/>
                </a:solidFill>
                <a:latin typeface="Calibri" panose="020F0502020204030204" pitchFamily="34" charset="0"/>
              </a:rPr>
              <a:t> It will indicate the goals for creating new knowledge. That is, what new idea, concept, device, technology, analysis, data set, web page, performance, poetry, argument might arise from the work? </a:t>
            </a:r>
          </a:p>
        </p:txBody>
      </p:sp>
    </p:spTree>
    <p:extLst>
      <p:ext uri="{BB962C8B-B14F-4D97-AF65-F5344CB8AC3E}">
        <p14:creationId xmlns:p14="http://schemas.microsoft.com/office/powerpoint/2010/main" val="1436404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7826" y="137854"/>
            <a:ext cx="9872870" cy="5693866"/>
          </a:xfrm>
          <a:prstGeom prst="rect">
            <a:avLst/>
          </a:prstGeom>
        </p:spPr>
        <p:txBody>
          <a:bodyPr wrap="square">
            <a:spAutoFit/>
          </a:bodyPr>
          <a:lstStyle/>
          <a:p>
            <a:r>
              <a:rPr lang="en-AU" sz="2800" b="1" dirty="0">
                <a:solidFill>
                  <a:srgbClr val="7030A0"/>
                </a:solidFill>
                <a:latin typeface="Calibri" panose="020F0502020204030204" pitchFamily="34" charset="0"/>
              </a:rPr>
              <a:t> It will explain how the project will result in an independent “deliverable.” Most often, the independent element will be demonstrated by the end result (a paper, report, performance, website, code, data analysis etc.). In some cases (for instance, when the expected results will be patented or copyrighted and therefore must be held in confidence for some time), a student may document the methods and process rather than the findings. In all cases, students are encouraged to plan on including a short critical reflection on their work as part of the verification process. </a:t>
            </a:r>
          </a:p>
          <a:p>
            <a:endParaRPr lang="en-AU" sz="2800" b="1" dirty="0">
              <a:solidFill>
                <a:srgbClr val="7030A0"/>
              </a:solidFill>
              <a:latin typeface="Calibri" panose="020F0502020204030204" pitchFamily="34" charset="0"/>
            </a:endParaRPr>
          </a:p>
          <a:p>
            <a:r>
              <a:rPr lang="en-AU" sz="2800" b="1" dirty="0">
                <a:solidFill>
                  <a:srgbClr val="7030A0"/>
                </a:solidFill>
                <a:latin typeface="Calibri" panose="020F0502020204030204" pitchFamily="34" charset="0"/>
              </a:rPr>
              <a:t> It will describe the expected individual contributions the student will make toward the research or creative project (especially important in collaborative work). </a:t>
            </a:r>
          </a:p>
        </p:txBody>
      </p:sp>
    </p:spTree>
    <p:extLst>
      <p:ext uri="{BB962C8B-B14F-4D97-AF65-F5344CB8AC3E}">
        <p14:creationId xmlns:p14="http://schemas.microsoft.com/office/powerpoint/2010/main" val="2388708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69774" y="147623"/>
            <a:ext cx="6096000" cy="4708981"/>
          </a:xfrm>
          <a:prstGeom prst="rect">
            <a:avLst/>
          </a:prstGeom>
        </p:spPr>
        <p:txBody>
          <a:bodyPr>
            <a:spAutoFit/>
          </a:bodyPr>
          <a:lstStyle/>
          <a:p>
            <a:endParaRPr lang="en-AU" sz="2000" dirty="0">
              <a:solidFill>
                <a:srgbClr val="000000"/>
              </a:solidFill>
              <a:latin typeface="Calibri" panose="020F0502020204030204" pitchFamily="34" charset="0"/>
            </a:endParaRPr>
          </a:p>
          <a:p>
            <a:r>
              <a:rPr lang="en-AU" sz="2000" dirty="0">
                <a:solidFill>
                  <a:srgbClr val="000000"/>
                </a:solidFill>
                <a:latin typeface="Calibri" panose="020F0502020204030204" pitchFamily="34" charset="0"/>
              </a:rPr>
              <a:t> </a:t>
            </a:r>
          </a:p>
          <a:p>
            <a:r>
              <a:rPr lang="en-AU" sz="2800" b="1" dirty="0">
                <a:solidFill>
                  <a:srgbClr val="7030A0"/>
                </a:solidFill>
                <a:latin typeface="Calibri" panose="020F0502020204030204" pitchFamily="34" charset="0"/>
              </a:rPr>
              <a:t>Project completion form </a:t>
            </a:r>
          </a:p>
          <a:p>
            <a:endParaRPr lang="en-AU" sz="2800" b="1" dirty="0">
              <a:solidFill>
                <a:srgbClr val="7030A0"/>
              </a:solidFill>
              <a:latin typeface="Calibri" panose="020F0502020204030204" pitchFamily="34" charset="0"/>
            </a:endParaRPr>
          </a:p>
          <a:p>
            <a:r>
              <a:rPr lang="en-AU" sz="2800" b="1" dirty="0">
                <a:solidFill>
                  <a:srgbClr val="7030A0"/>
                </a:solidFill>
                <a:latin typeface="Calibri" panose="020F0502020204030204" pitchFamily="34" charset="0"/>
              </a:rPr>
              <a:t>Documentation of the project,</a:t>
            </a:r>
          </a:p>
          <a:p>
            <a:endParaRPr lang="en-AU" sz="2800" b="1" dirty="0">
              <a:solidFill>
                <a:srgbClr val="7030A0"/>
              </a:solidFill>
              <a:latin typeface="Calibri" panose="020F0502020204030204" pitchFamily="34" charset="0"/>
            </a:endParaRPr>
          </a:p>
          <a:p>
            <a:r>
              <a:rPr lang="en-AU" sz="3600" b="1" dirty="0">
                <a:solidFill>
                  <a:srgbClr val="FF0000"/>
                </a:solidFill>
                <a:latin typeface="Calibri" panose="020F0502020204030204" pitchFamily="34" charset="0"/>
              </a:rPr>
              <a:t>Read the followings</a:t>
            </a:r>
          </a:p>
          <a:p>
            <a:endParaRPr lang="en-AU" sz="2800" b="1" dirty="0">
              <a:solidFill>
                <a:srgbClr val="7030A0"/>
              </a:solidFill>
              <a:latin typeface="Calibri" panose="020F0502020204030204" pitchFamily="34" charset="0"/>
            </a:endParaRPr>
          </a:p>
          <a:p>
            <a:r>
              <a:rPr lang="en-AU" sz="2800" b="1" dirty="0">
                <a:solidFill>
                  <a:srgbClr val="00B050"/>
                </a:solidFill>
                <a:latin typeface="Calibri" panose="020F0502020204030204" pitchFamily="34" charset="0"/>
              </a:rPr>
              <a:t>RPP-SCHOLARLY-PROJECT </a:t>
            </a:r>
          </a:p>
          <a:p>
            <a:endParaRPr lang="en-AU" sz="2800" b="1" dirty="0">
              <a:solidFill>
                <a:srgbClr val="00B050"/>
              </a:solidFill>
              <a:latin typeface="Calibri" panose="020F0502020204030204" pitchFamily="34" charset="0"/>
            </a:endParaRPr>
          </a:p>
          <a:p>
            <a:endParaRPr lang="en-AU" sz="2800" b="1" dirty="0">
              <a:solidFill>
                <a:srgbClr val="00B050"/>
              </a:solidFill>
              <a:latin typeface="Calibri" panose="020F0502020204030204" pitchFamily="34" charset="0"/>
            </a:endParaRPr>
          </a:p>
        </p:txBody>
      </p:sp>
    </p:spTree>
    <p:extLst>
      <p:ext uri="{BB962C8B-B14F-4D97-AF65-F5344CB8AC3E}">
        <p14:creationId xmlns:p14="http://schemas.microsoft.com/office/powerpoint/2010/main" val="2651257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0748" y="292558"/>
            <a:ext cx="10522226" cy="2246769"/>
          </a:xfrm>
          <a:prstGeom prst="rect">
            <a:avLst/>
          </a:prstGeom>
        </p:spPr>
        <p:txBody>
          <a:bodyPr wrap="square">
            <a:spAutoFit/>
          </a:bodyPr>
          <a:lstStyle/>
          <a:p>
            <a:r>
              <a:rPr lang="en-AU" sz="2800" b="1" dirty="0">
                <a:solidFill>
                  <a:srgbClr val="FF0000"/>
                </a:solidFill>
                <a:latin typeface="Garamond-Bold"/>
              </a:rPr>
              <a:t>THE SCHOLARLY PROJECT OPTION</a:t>
            </a:r>
          </a:p>
          <a:p>
            <a:endParaRPr lang="en-AU" sz="2800" dirty="0">
              <a:latin typeface="Arial" panose="020B0604020202020204" pitchFamily="34" charset="0"/>
            </a:endParaRPr>
          </a:p>
          <a:p>
            <a:r>
              <a:rPr lang="en-AU" sz="2800" dirty="0">
                <a:solidFill>
                  <a:srgbClr val="7030A0"/>
                </a:solidFill>
                <a:latin typeface="Arial" panose="020B0604020202020204" pitchFamily="34" charset="0"/>
              </a:rPr>
              <a:t>The major goals of the special study modules are to promote analytical thinking and critical evaluative skills and to bring together concepts in the fundamental and applied sciences.</a:t>
            </a:r>
            <a:endParaRPr lang="en-AU" sz="2800" dirty="0">
              <a:solidFill>
                <a:srgbClr val="7030A0"/>
              </a:solidFill>
            </a:endParaRPr>
          </a:p>
        </p:txBody>
      </p:sp>
      <p:sp>
        <p:nvSpPr>
          <p:cNvPr id="3" name="Rectangle 2"/>
          <p:cNvSpPr/>
          <p:nvPr/>
        </p:nvSpPr>
        <p:spPr>
          <a:xfrm>
            <a:off x="1510747" y="2825452"/>
            <a:ext cx="10296939" cy="3970318"/>
          </a:xfrm>
          <a:prstGeom prst="rect">
            <a:avLst/>
          </a:prstGeom>
        </p:spPr>
        <p:txBody>
          <a:bodyPr wrap="square">
            <a:spAutoFit/>
          </a:bodyPr>
          <a:lstStyle/>
          <a:p>
            <a:r>
              <a:rPr lang="en-AU" sz="2800" dirty="0">
                <a:solidFill>
                  <a:srgbClr val="00B050"/>
                </a:solidFill>
                <a:latin typeface="Arial" panose="020B0604020202020204" pitchFamily="34" charset="0"/>
              </a:rPr>
              <a:t>A student who selects this option is required to design a project, execute the project, write up a report or a paper suitable for publication, and prepare and present a poster to faculty and peers. </a:t>
            </a:r>
          </a:p>
          <a:p>
            <a:endParaRPr lang="en-AU" sz="2800" dirty="0">
              <a:solidFill>
                <a:srgbClr val="00B050"/>
              </a:solidFill>
              <a:latin typeface="Arial" panose="020B0604020202020204" pitchFamily="34" charset="0"/>
            </a:endParaRPr>
          </a:p>
          <a:p>
            <a:r>
              <a:rPr lang="en-AU" sz="2800" dirty="0">
                <a:solidFill>
                  <a:srgbClr val="C00000"/>
                </a:solidFill>
                <a:latin typeface="Arial" panose="020B0604020202020204" pitchFamily="34" charset="0"/>
              </a:rPr>
              <a:t>The time requirement for this option is substantial and depends upon the student being self directed and highly motivated, as well as a commitment from faculty to provide the necessary mentorship</a:t>
            </a:r>
            <a:endParaRPr lang="en-AU" sz="2800" dirty="0">
              <a:solidFill>
                <a:srgbClr val="C00000"/>
              </a:solidFill>
            </a:endParaRPr>
          </a:p>
        </p:txBody>
      </p:sp>
    </p:spTree>
    <p:extLst>
      <p:ext uri="{BB962C8B-B14F-4D97-AF65-F5344CB8AC3E}">
        <p14:creationId xmlns:p14="http://schemas.microsoft.com/office/powerpoint/2010/main" val="1495452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5548" y="228026"/>
            <a:ext cx="10376452" cy="4401205"/>
          </a:xfrm>
          <a:prstGeom prst="rect">
            <a:avLst/>
          </a:prstGeom>
        </p:spPr>
        <p:txBody>
          <a:bodyPr wrap="square">
            <a:spAutoFit/>
          </a:bodyPr>
          <a:lstStyle/>
          <a:p>
            <a:r>
              <a:rPr lang="en-AU" sz="2800" dirty="0">
                <a:solidFill>
                  <a:srgbClr val="FF0000"/>
                </a:solidFill>
                <a:latin typeface="Arial" panose="020B0604020202020204" pitchFamily="34" charset="0"/>
              </a:rPr>
              <a:t>Student Performance Evaluation (MSPE).</a:t>
            </a:r>
          </a:p>
          <a:p>
            <a:endParaRPr lang="en-AU" sz="2800" dirty="0">
              <a:latin typeface="Arial" panose="020B0604020202020204" pitchFamily="34" charset="0"/>
            </a:endParaRPr>
          </a:p>
          <a:p>
            <a:r>
              <a:rPr lang="en-AU" sz="2800" b="1" dirty="0">
                <a:latin typeface="Arial" panose="020B0604020202020204" pitchFamily="34" charset="0"/>
              </a:rPr>
              <a:t>GOALS:</a:t>
            </a:r>
          </a:p>
          <a:p>
            <a:endParaRPr lang="en-AU" sz="2800" b="1" dirty="0">
              <a:latin typeface="Arial" panose="020B0604020202020204" pitchFamily="34" charset="0"/>
            </a:endParaRPr>
          </a:p>
          <a:p>
            <a:r>
              <a:rPr lang="en-AU" sz="2800" b="1" dirty="0">
                <a:solidFill>
                  <a:srgbClr val="00B050"/>
                </a:solidFill>
                <a:latin typeface="Arial" panose="020B0604020202020204" pitchFamily="34" charset="0"/>
              </a:rPr>
              <a:t>1. Promote integration and application of fundamental / applied sciences to engineering</a:t>
            </a:r>
          </a:p>
          <a:p>
            <a:r>
              <a:rPr lang="en-AU" sz="2800" b="1" dirty="0">
                <a:solidFill>
                  <a:srgbClr val="00B050"/>
                </a:solidFill>
                <a:latin typeface="Arial" panose="020B0604020202020204" pitchFamily="34" charset="0"/>
              </a:rPr>
              <a:t>2. Foster analytic thinking and inquiry</a:t>
            </a:r>
          </a:p>
          <a:p>
            <a:r>
              <a:rPr lang="en-AU" sz="2800" b="1" dirty="0">
                <a:solidFill>
                  <a:srgbClr val="00B050"/>
                </a:solidFill>
                <a:latin typeface="Arial" panose="020B0604020202020204" pitchFamily="34" charset="0"/>
              </a:rPr>
              <a:t>3. Collaborate in a mentor-mentee relationship</a:t>
            </a:r>
          </a:p>
          <a:p>
            <a:r>
              <a:rPr lang="en-AU" sz="2800" b="1" dirty="0">
                <a:solidFill>
                  <a:srgbClr val="00B050"/>
                </a:solidFill>
                <a:latin typeface="Arial" panose="020B0604020202020204" pitchFamily="34" charset="0"/>
              </a:rPr>
              <a:t>4. Promote self-directed learning</a:t>
            </a:r>
          </a:p>
          <a:p>
            <a:r>
              <a:rPr lang="en-AU" sz="2800" b="1" dirty="0">
                <a:solidFill>
                  <a:srgbClr val="00B050"/>
                </a:solidFill>
                <a:latin typeface="Arial" panose="020B0604020202020204" pitchFamily="34" charset="0"/>
              </a:rPr>
              <a:t>5. Enhance written and oral communication skills</a:t>
            </a:r>
            <a:endParaRPr lang="en-AU" sz="2800" dirty="0">
              <a:solidFill>
                <a:srgbClr val="00B050"/>
              </a:solidFill>
            </a:endParaRPr>
          </a:p>
        </p:txBody>
      </p:sp>
    </p:spTree>
    <p:extLst>
      <p:ext uri="{BB962C8B-B14F-4D97-AF65-F5344CB8AC3E}">
        <p14:creationId xmlns:p14="http://schemas.microsoft.com/office/powerpoint/2010/main" val="789364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6765" y="112647"/>
            <a:ext cx="10005392" cy="6124754"/>
          </a:xfrm>
          <a:prstGeom prst="rect">
            <a:avLst/>
          </a:prstGeom>
        </p:spPr>
        <p:txBody>
          <a:bodyPr wrap="square">
            <a:spAutoFit/>
          </a:bodyPr>
          <a:lstStyle/>
          <a:p>
            <a:r>
              <a:rPr lang="en-AU" sz="2800" b="1" dirty="0">
                <a:solidFill>
                  <a:srgbClr val="FF0000"/>
                </a:solidFill>
                <a:latin typeface="Arial" panose="020B0604020202020204" pitchFamily="34" charset="0"/>
              </a:rPr>
              <a:t>SELECTION OF TOPIC: (Example of Medical Research)</a:t>
            </a:r>
          </a:p>
          <a:p>
            <a:endParaRPr lang="en-AU" sz="2800" b="1" dirty="0">
              <a:latin typeface="Arial" panose="020B0604020202020204" pitchFamily="34" charset="0"/>
            </a:endParaRPr>
          </a:p>
          <a:p>
            <a:r>
              <a:rPr lang="en-AU" sz="2800" dirty="0">
                <a:solidFill>
                  <a:srgbClr val="7030A0"/>
                </a:solidFill>
                <a:latin typeface="Arial" panose="020B0604020202020204" pitchFamily="34" charset="0"/>
              </a:rPr>
              <a:t>Scholarly projects must promote analytic thinking and inquiry. Research projects may be from areas that touch upon health, disease, or the interface of social, biologic or other areas of</a:t>
            </a:r>
          </a:p>
          <a:p>
            <a:r>
              <a:rPr lang="en-AU" sz="2800" dirty="0">
                <a:solidFill>
                  <a:srgbClr val="7030A0"/>
                </a:solidFill>
                <a:latin typeface="Arial" panose="020B0604020202020204" pitchFamily="34" charset="0"/>
              </a:rPr>
              <a:t>biomedical science</a:t>
            </a:r>
            <a:r>
              <a:rPr lang="en-AU" sz="2800" dirty="0">
                <a:latin typeface="Arial" panose="020B0604020202020204" pitchFamily="34" charset="0"/>
              </a:rPr>
              <a:t>. </a:t>
            </a:r>
          </a:p>
          <a:p>
            <a:endParaRPr lang="en-AU" sz="2800" dirty="0">
              <a:latin typeface="Arial" panose="020B0604020202020204" pitchFamily="34" charset="0"/>
            </a:endParaRPr>
          </a:p>
          <a:p>
            <a:r>
              <a:rPr lang="en-AU" sz="2800" dirty="0">
                <a:solidFill>
                  <a:srgbClr val="002060"/>
                </a:solidFill>
                <a:latin typeface="Arial" panose="020B0604020202020204" pitchFamily="34" charset="0"/>
              </a:rPr>
              <a:t>Project activities may include clinical research, basic research, translational research, chart abstraction research, epidemiological research including international work, survey research, historical research, policy related research, health services research, meta-analyses, educational research (including curriculum development or educational web-tool development), or writing a research grant.</a:t>
            </a:r>
            <a:endParaRPr lang="en-AU" sz="2800" dirty="0">
              <a:solidFill>
                <a:srgbClr val="002060"/>
              </a:solidFill>
            </a:endParaRPr>
          </a:p>
        </p:txBody>
      </p:sp>
    </p:spTree>
    <p:extLst>
      <p:ext uri="{BB962C8B-B14F-4D97-AF65-F5344CB8AC3E}">
        <p14:creationId xmlns:p14="http://schemas.microsoft.com/office/powerpoint/2010/main" val="3266491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3512" y="715762"/>
            <a:ext cx="10429461" cy="2246769"/>
          </a:xfrm>
          <a:prstGeom prst="rect">
            <a:avLst/>
          </a:prstGeom>
        </p:spPr>
        <p:txBody>
          <a:bodyPr wrap="square">
            <a:spAutoFit/>
          </a:bodyPr>
          <a:lstStyle/>
          <a:p>
            <a:r>
              <a:rPr lang="en-AU" sz="2800" b="1" dirty="0">
                <a:solidFill>
                  <a:srgbClr val="FF0000"/>
                </a:solidFill>
                <a:latin typeface="Arial" panose="020B0604020202020204" pitchFamily="34" charset="0"/>
              </a:rPr>
              <a:t>SELECTION OF MENTOR:</a:t>
            </a:r>
          </a:p>
          <a:p>
            <a:endParaRPr lang="en-AU" sz="2800" b="1" dirty="0">
              <a:latin typeface="Arial" panose="020B0604020202020204" pitchFamily="34" charset="0"/>
            </a:endParaRPr>
          </a:p>
          <a:p>
            <a:r>
              <a:rPr lang="en-AU" sz="2800" dirty="0">
                <a:latin typeface="Arial" panose="020B0604020202020204" pitchFamily="34" charset="0"/>
              </a:rPr>
              <a:t>Any faculty member can serve as a research mentor. Mentors should have the research methodology and mentoring skills necessary to guide the 4th year student in the project</a:t>
            </a:r>
            <a:r>
              <a:rPr lang="en-AU" dirty="0">
                <a:latin typeface="Arial" panose="020B0604020202020204" pitchFamily="34" charset="0"/>
              </a:rPr>
              <a:t>.</a:t>
            </a:r>
            <a:endParaRPr lang="en-AU" dirty="0"/>
          </a:p>
        </p:txBody>
      </p:sp>
    </p:spTree>
    <p:extLst>
      <p:ext uri="{BB962C8B-B14F-4D97-AF65-F5344CB8AC3E}">
        <p14:creationId xmlns:p14="http://schemas.microsoft.com/office/powerpoint/2010/main" val="4138158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5304" y="406281"/>
            <a:ext cx="9607826" cy="3970318"/>
          </a:xfrm>
          <a:prstGeom prst="rect">
            <a:avLst/>
          </a:prstGeom>
        </p:spPr>
        <p:txBody>
          <a:bodyPr wrap="square">
            <a:spAutoFit/>
          </a:bodyPr>
          <a:lstStyle/>
          <a:p>
            <a:r>
              <a:rPr lang="en-AU" sz="2800" dirty="0">
                <a:solidFill>
                  <a:srgbClr val="FF0000"/>
                </a:solidFill>
                <a:latin typeface="Times New Roman" panose="02020603050405020304" pitchFamily="18" charset="0"/>
              </a:rPr>
              <a:t>The emphasis on academic development is reflective of “a government agenda of quality, value for money and enhanced participation” (p. 233). </a:t>
            </a:r>
          </a:p>
          <a:p>
            <a:endParaRPr lang="en-AU" sz="2800" dirty="0">
              <a:solidFill>
                <a:srgbClr val="000000"/>
              </a:solidFill>
              <a:latin typeface="Times New Roman" panose="02020603050405020304" pitchFamily="18" charset="0"/>
            </a:endParaRPr>
          </a:p>
          <a:p>
            <a:r>
              <a:rPr lang="en-AU" sz="2800" dirty="0">
                <a:solidFill>
                  <a:srgbClr val="7030A0"/>
                </a:solidFill>
                <a:latin typeface="Times New Roman" panose="02020603050405020304" pitchFamily="18" charset="0"/>
              </a:rPr>
              <a:t>The growing importance of ensuring quality has led to increased academic development activity across universities due to an increasing “need to raise the profile of teaching in universities” as well as ensuring “students’ rising expectations as the fee-paying ‘consumers’ of higher education” can be met </a:t>
            </a:r>
            <a:endParaRPr lang="en-AU" sz="2800" dirty="0">
              <a:solidFill>
                <a:srgbClr val="7030A0"/>
              </a:solidFill>
              <a:latin typeface="Calibri" panose="020F0502020204030204" pitchFamily="34" charset="0"/>
            </a:endParaRPr>
          </a:p>
        </p:txBody>
      </p:sp>
    </p:spTree>
    <p:extLst>
      <p:ext uri="{BB962C8B-B14F-4D97-AF65-F5344CB8AC3E}">
        <p14:creationId xmlns:p14="http://schemas.microsoft.com/office/powerpoint/2010/main" val="463931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9774" y="368328"/>
            <a:ext cx="10190922" cy="6001643"/>
          </a:xfrm>
          <a:prstGeom prst="rect">
            <a:avLst/>
          </a:prstGeom>
        </p:spPr>
        <p:txBody>
          <a:bodyPr wrap="square">
            <a:spAutoFit/>
          </a:bodyPr>
          <a:lstStyle/>
          <a:p>
            <a:r>
              <a:rPr lang="en-AU" sz="2400" b="1" dirty="0">
                <a:solidFill>
                  <a:srgbClr val="FF0000"/>
                </a:solidFill>
                <a:latin typeface="Arial" panose="020B0604020202020204" pitchFamily="34" charset="0"/>
              </a:rPr>
              <a:t>INITIATION OF SCHOLARLY PROJECT RESEARCH PROPOSAL</a:t>
            </a:r>
            <a:r>
              <a:rPr lang="en-AU" sz="2400" b="1" dirty="0">
                <a:latin typeface="Arial" panose="020B0604020202020204" pitchFamily="34" charset="0"/>
              </a:rPr>
              <a:t>:</a:t>
            </a:r>
          </a:p>
          <a:p>
            <a:r>
              <a:rPr lang="en-AU" sz="2400" dirty="0">
                <a:solidFill>
                  <a:srgbClr val="7030A0"/>
                </a:solidFill>
                <a:latin typeface="Arial" panose="020B0604020202020204" pitchFamily="34" charset="0"/>
              </a:rPr>
              <a:t>Students can submit the proposal for a Scholarly Project during the dates indicated each academic year (e.g. April 1-May 15, 2011)</a:t>
            </a:r>
            <a:r>
              <a:rPr lang="en-AU" sz="2400" b="1" dirty="0">
                <a:solidFill>
                  <a:srgbClr val="7030A0"/>
                </a:solidFill>
                <a:latin typeface="Arial" panose="020B0604020202020204" pitchFamily="34" charset="0"/>
              </a:rPr>
              <a:t>. </a:t>
            </a:r>
            <a:r>
              <a:rPr lang="en-AU" sz="2400" dirty="0">
                <a:solidFill>
                  <a:srgbClr val="7030A0"/>
                </a:solidFill>
                <a:latin typeface="Arial" panose="020B0604020202020204" pitchFamily="34" charset="0"/>
              </a:rPr>
              <a:t>Proposals will be reviewed as soon as possible after they are received. If you wish to provide the Committee with a draft we will do our best to give you formative feedback so that you can submit a proposal that has a higher probability of acceptance.</a:t>
            </a:r>
          </a:p>
          <a:p>
            <a:endParaRPr lang="en-AU" sz="2400" dirty="0">
              <a:latin typeface="Arial" panose="020B0604020202020204" pitchFamily="34" charset="0"/>
            </a:endParaRPr>
          </a:p>
          <a:p>
            <a:r>
              <a:rPr lang="en-AU" sz="2400" dirty="0">
                <a:solidFill>
                  <a:srgbClr val="C00000"/>
                </a:solidFill>
                <a:latin typeface="Arial" panose="020B0604020202020204" pitchFamily="34" charset="0"/>
              </a:rPr>
              <a:t>All proposals should be submitted by email on the approved form, and all proposals must include a signed contract between the faculty-mentor and the student whereby both agree to participate in the project and commit to the full scope of the required activities .</a:t>
            </a:r>
          </a:p>
          <a:p>
            <a:endParaRPr lang="en-AU" sz="2400" dirty="0">
              <a:latin typeface="Arial" panose="020B0604020202020204" pitchFamily="34" charset="0"/>
            </a:endParaRPr>
          </a:p>
          <a:p>
            <a:r>
              <a:rPr lang="en-AU" sz="2400" dirty="0">
                <a:solidFill>
                  <a:srgbClr val="0070C0"/>
                </a:solidFill>
                <a:latin typeface="Arial" panose="020B0604020202020204" pitchFamily="34" charset="0"/>
              </a:rPr>
              <a:t>Please note, if research work has started in years one, two or three and the student wishes to continue to use the data set or apply a new analysis this is all absolutely appropriate</a:t>
            </a:r>
            <a:endParaRPr lang="en-AU" sz="2400" dirty="0">
              <a:solidFill>
                <a:srgbClr val="0070C0"/>
              </a:solidFill>
            </a:endParaRPr>
          </a:p>
        </p:txBody>
      </p:sp>
    </p:spTree>
    <p:extLst>
      <p:ext uri="{BB962C8B-B14F-4D97-AF65-F5344CB8AC3E}">
        <p14:creationId xmlns:p14="http://schemas.microsoft.com/office/powerpoint/2010/main" val="13558116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2781" y="178402"/>
            <a:ext cx="10098157" cy="1384995"/>
          </a:xfrm>
          <a:prstGeom prst="rect">
            <a:avLst/>
          </a:prstGeom>
        </p:spPr>
        <p:txBody>
          <a:bodyPr wrap="square">
            <a:spAutoFit/>
          </a:bodyPr>
          <a:lstStyle/>
          <a:p>
            <a:r>
              <a:rPr lang="en-AU" sz="2800" dirty="0">
                <a:solidFill>
                  <a:srgbClr val="FF0000"/>
                </a:solidFill>
                <a:latin typeface="Arial" panose="020B0604020202020204" pitchFamily="34" charset="0"/>
              </a:rPr>
              <a:t>If the Scholarly Project fails to be accepted (even after one chance for resubmittal) the student will be required to take a Special Study Module</a:t>
            </a:r>
            <a:endParaRPr lang="en-AU" sz="2800" dirty="0">
              <a:solidFill>
                <a:srgbClr val="FF0000"/>
              </a:solidFill>
            </a:endParaRPr>
          </a:p>
        </p:txBody>
      </p:sp>
      <p:sp>
        <p:nvSpPr>
          <p:cNvPr id="3" name="Rectangle 2"/>
          <p:cNvSpPr/>
          <p:nvPr/>
        </p:nvSpPr>
        <p:spPr>
          <a:xfrm>
            <a:off x="1722781" y="1563397"/>
            <a:ext cx="8918714" cy="4524315"/>
          </a:xfrm>
          <a:prstGeom prst="rect">
            <a:avLst/>
          </a:prstGeom>
        </p:spPr>
        <p:txBody>
          <a:bodyPr wrap="square">
            <a:spAutoFit/>
          </a:bodyPr>
          <a:lstStyle/>
          <a:p>
            <a:r>
              <a:rPr lang="en-AU" sz="2400" b="1" dirty="0">
                <a:solidFill>
                  <a:srgbClr val="00B050"/>
                </a:solidFill>
                <a:latin typeface="Arial" panose="020B0604020202020204" pitchFamily="34" charset="0"/>
              </a:rPr>
              <a:t>Research projects </a:t>
            </a:r>
            <a:r>
              <a:rPr lang="en-AU" sz="2400" dirty="0">
                <a:solidFill>
                  <a:srgbClr val="00B050"/>
                </a:solidFill>
                <a:latin typeface="Arial" panose="020B0604020202020204" pitchFamily="34" charset="0"/>
              </a:rPr>
              <a:t>must be rigorous and be collaborative with a mentor. All Scholarly Project proposals will be carefully and completed evaluated by SPEC using the following criteria:</a:t>
            </a:r>
          </a:p>
          <a:p>
            <a:endParaRPr lang="en-AU" sz="2400" dirty="0">
              <a:solidFill>
                <a:srgbClr val="00B050"/>
              </a:solidFill>
              <a:latin typeface="Arial" panose="020B0604020202020204" pitchFamily="34" charset="0"/>
            </a:endParaRPr>
          </a:p>
          <a:p>
            <a:r>
              <a:rPr lang="en-AU" sz="2400" dirty="0">
                <a:solidFill>
                  <a:srgbClr val="00B050"/>
                </a:solidFill>
                <a:latin typeface="Wingdings-Regular"/>
              </a:rPr>
              <a:t> </a:t>
            </a:r>
            <a:r>
              <a:rPr lang="en-AU" sz="2400" dirty="0">
                <a:solidFill>
                  <a:srgbClr val="00B050"/>
                </a:solidFill>
                <a:latin typeface="Arial" panose="020B0604020202020204" pitchFamily="34" charset="0"/>
              </a:rPr>
              <a:t>Significance and rationale for the project and a clearly stated hypothesis and research objective;</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Demonstration of an understanding of the problem in its current context (state of the art prior to the project);</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Outline for a relevant literature review relating to the research hypothesis</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Design of a research project with appropriate qualitative or quantitative objectives;</a:t>
            </a:r>
          </a:p>
        </p:txBody>
      </p:sp>
    </p:spTree>
    <p:extLst>
      <p:ext uri="{BB962C8B-B14F-4D97-AF65-F5344CB8AC3E}">
        <p14:creationId xmlns:p14="http://schemas.microsoft.com/office/powerpoint/2010/main" val="258553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7826" y="349889"/>
            <a:ext cx="9766852" cy="5693866"/>
          </a:xfrm>
          <a:prstGeom prst="rect">
            <a:avLst/>
          </a:prstGeom>
        </p:spPr>
        <p:txBody>
          <a:bodyPr wrap="square">
            <a:spAutoFit/>
          </a:bodyPr>
          <a:lstStyle/>
          <a:p>
            <a:r>
              <a:rPr lang="en-AU" sz="2800" dirty="0">
                <a:solidFill>
                  <a:srgbClr val="7030A0"/>
                </a:solidFill>
                <a:latin typeface="Wingdings-Regular"/>
              </a:rPr>
              <a:t> </a:t>
            </a:r>
            <a:r>
              <a:rPr lang="en-AU" sz="2800" dirty="0">
                <a:solidFill>
                  <a:srgbClr val="7030A0"/>
                </a:solidFill>
                <a:latin typeface="Arial" panose="020B0604020202020204" pitchFamily="34" charset="0"/>
              </a:rPr>
              <a:t>Expected ability to work independently but under the guidance of a mentor.</a:t>
            </a:r>
          </a:p>
          <a:p>
            <a:endParaRPr lang="en-AU" sz="2800" dirty="0">
              <a:solidFill>
                <a:srgbClr val="7030A0"/>
              </a:solidFill>
              <a:latin typeface="Arial" panose="020B0604020202020204" pitchFamily="34" charset="0"/>
            </a:endParaRPr>
          </a:p>
          <a:p>
            <a:r>
              <a:rPr lang="en-AU" sz="2800" dirty="0">
                <a:solidFill>
                  <a:srgbClr val="7030A0"/>
                </a:solidFill>
                <a:latin typeface="Wingdings-Regular"/>
              </a:rPr>
              <a:t> </a:t>
            </a:r>
            <a:r>
              <a:rPr lang="en-AU" sz="2800" dirty="0">
                <a:solidFill>
                  <a:srgbClr val="7030A0"/>
                </a:solidFill>
                <a:latin typeface="Arial" panose="020B0604020202020204" pitchFamily="34" charset="0"/>
              </a:rPr>
              <a:t>The above material (abstract and background) should be written primarily by the student.</a:t>
            </a:r>
          </a:p>
          <a:p>
            <a:endParaRPr lang="en-AU" sz="2800" dirty="0">
              <a:solidFill>
                <a:srgbClr val="7030A0"/>
              </a:solidFill>
              <a:latin typeface="Arial" panose="020B0604020202020204" pitchFamily="34" charset="0"/>
            </a:endParaRPr>
          </a:p>
          <a:p>
            <a:r>
              <a:rPr lang="en-AU" sz="2800" dirty="0">
                <a:solidFill>
                  <a:srgbClr val="7030A0"/>
                </a:solidFill>
                <a:latin typeface="Wingdings-Regular"/>
              </a:rPr>
              <a:t> </a:t>
            </a:r>
            <a:r>
              <a:rPr lang="en-AU" sz="2800" dirty="0">
                <a:solidFill>
                  <a:srgbClr val="7030A0"/>
                </a:solidFill>
                <a:latin typeface="Arial" panose="020B0604020202020204" pitchFamily="34" charset="0"/>
              </a:rPr>
              <a:t>Originality</a:t>
            </a:r>
          </a:p>
          <a:p>
            <a:endParaRPr lang="en-AU" sz="2800" dirty="0">
              <a:solidFill>
                <a:srgbClr val="7030A0"/>
              </a:solidFill>
              <a:latin typeface="Arial" panose="020B0604020202020204" pitchFamily="34" charset="0"/>
            </a:endParaRPr>
          </a:p>
          <a:p>
            <a:r>
              <a:rPr lang="en-AU" sz="2800" dirty="0">
                <a:solidFill>
                  <a:srgbClr val="7030A0"/>
                </a:solidFill>
                <a:latin typeface="Wingdings-Regular"/>
              </a:rPr>
              <a:t> </a:t>
            </a:r>
            <a:r>
              <a:rPr lang="en-AU" sz="2800" dirty="0">
                <a:solidFill>
                  <a:srgbClr val="7030A0"/>
                </a:solidFill>
                <a:latin typeface="Arial" panose="020B0604020202020204" pitchFamily="34" charset="0"/>
              </a:rPr>
              <a:t>Mentor-Student contract (form provided) that outlines the agreement whereby both parties are willing to participate in an active and ongoing manner in the development of the project and to assure that the all needed IRB forms will be</a:t>
            </a:r>
          </a:p>
          <a:p>
            <a:r>
              <a:rPr lang="en-AU" sz="2800" dirty="0">
                <a:solidFill>
                  <a:srgbClr val="7030A0"/>
                </a:solidFill>
                <a:latin typeface="Arial" panose="020B0604020202020204" pitchFamily="34" charset="0"/>
              </a:rPr>
              <a:t>approved;</a:t>
            </a:r>
            <a:endParaRPr lang="en-AU" sz="2800" dirty="0">
              <a:solidFill>
                <a:srgbClr val="7030A0"/>
              </a:solidFill>
            </a:endParaRPr>
          </a:p>
        </p:txBody>
      </p:sp>
    </p:spTree>
    <p:extLst>
      <p:ext uri="{BB962C8B-B14F-4D97-AF65-F5344CB8AC3E}">
        <p14:creationId xmlns:p14="http://schemas.microsoft.com/office/powerpoint/2010/main" val="3818455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2781" y="171632"/>
            <a:ext cx="10111409" cy="6124754"/>
          </a:xfrm>
          <a:prstGeom prst="rect">
            <a:avLst/>
          </a:prstGeom>
        </p:spPr>
        <p:txBody>
          <a:bodyPr wrap="square">
            <a:spAutoFit/>
          </a:bodyPr>
          <a:lstStyle/>
          <a:p>
            <a:r>
              <a:rPr lang="en-AU" sz="2800" b="1" dirty="0">
                <a:solidFill>
                  <a:srgbClr val="FF0000"/>
                </a:solidFill>
                <a:latin typeface="Arial" panose="020B0604020202020204" pitchFamily="34" charset="0"/>
              </a:rPr>
              <a:t>COMPONENTS OF THE SCHOLARLY PROJECT:</a:t>
            </a:r>
          </a:p>
          <a:p>
            <a:endParaRPr lang="en-AU" sz="2800" b="1" dirty="0">
              <a:latin typeface="Arial" panose="020B0604020202020204" pitchFamily="34" charset="0"/>
            </a:endParaRPr>
          </a:p>
          <a:p>
            <a:r>
              <a:rPr lang="en-AU" sz="2800" dirty="0">
                <a:latin typeface="Arial" panose="020B0604020202020204" pitchFamily="34" charset="0"/>
              </a:rPr>
              <a:t>Once a project proposal is accepted by SPEC, the student will be required to:</a:t>
            </a:r>
          </a:p>
          <a:p>
            <a:endParaRPr lang="en-AU" sz="2800" dirty="0">
              <a:latin typeface="Arial" panose="020B0604020202020204" pitchFamily="34" charset="0"/>
            </a:endParaRPr>
          </a:p>
          <a:p>
            <a:r>
              <a:rPr lang="en-AU" sz="2800" dirty="0">
                <a:latin typeface="Wingdings-Regular"/>
              </a:rPr>
              <a:t> </a:t>
            </a:r>
            <a:r>
              <a:rPr lang="en-AU" sz="2800" dirty="0">
                <a:solidFill>
                  <a:srgbClr val="00B050"/>
                </a:solidFill>
                <a:latin typeface="Arial" panose="020B0604020202020204" pitchFamily="34" charset="0"/>
              </a:rPr>
              <a:t>Obtain all necessary IRB approvals if applicable and as deemed appropriate by the research mentor;</a:t>
            </a:r>
          </a:p>
          <a:p>
            <a:endParaRPr lang="en-AU" sz="2800" dirty="0">
              <a:solidFill>
                <a:srgbClr val="00B050"/>
              </a:solidFill>
              <a:latin typeface="Arial" panose="020B0604020202020204" pitchFamily="34" charset="0"/>
            </a:endParaRPr>
          </a:p>
          <a:p>
            <a:r>
              <a:rPr lang="en-AU" sz="2800" dirty="0">
                <a:solidFill>
                  <a:srgbClr val="00B050"/>
                </a:solidFill>
                <a:latin typeface="Wingdings-Regular"/>
              </a:rPr>
              <a:t> </a:t>
            </a:r>
            <a:r>
              <a:rPr lang="en-AU" sz="2800" dirty="0">
                <a:solidFill>
                  <a:srgbClr val="00B050"/>
                </a:solidFill>
                <a:latin typeface="Arial" panose="020B0604020202020204" pitchFamily="34" charset="0"/>
              </a:rPr>
              <a:t>Submit 2 progress reports to be reviewed and signed by their mentor and detailing progress to date, barriers to project completion, and anticipated findings.</a:t>
            </a:r>
          </a:p>
          <a:p>
            <a:endParaRPr lang="en-AU" sz="2800" dirty="0">
              <a:solidFill>
                <a:srgbClr val="00B050"/>
              </a:solidFill>
              <a:latin typeface="Arial" panose="020B0604020202020204" pitchFamily="34" charset="0"/>
            </a:endParaRPr>
          </a:p>
          <a:p>
            <a:r>
              <a:rPr lang="en-AU" sz="2800" dirty="0">
                <a:solidFill>
                  <a:srgbClr val="00B050"/>
                </a:solidFill>
                <a:latin typeface="Wingdings-Regular"/>
              </a:rPr>
              <a:t> </a:t>
            </a:r>
            <a:r>
              <a:rPr lang="en-AU" sz="2800" dirty="0">
                <a:solidFill>
                  <a:srgbClr val="00B050"/>
                </a:solidFill>
                <a:latin typeface="Arial" panose="020B0604020202020204" pitchFamily="34" charset="0"/>
              </a:rPr>
              <a:t>Meet monthly with their mentor (more often if possible) and detail progress on the submitted reports.</a:t>
            </a:r>
            <a:endParaRPr lang="en-AU" sz="2800" dirty="0">
              <a:solidFill>
                <a:srgbClr val="00B050"/>
              </a:solidFill>
            </a:endParaRPr>
          </a:p>
        </p:txBody>
      </p:sp>
    </p:spTree>
    <p:extLst>
      <p:ext uri="{BB962C8B-B14F-4D97-AF65-F5344CB8AC3E}">
        <p14:creationId xmlns:p14="http://schemas.microsoft.com/office/powerpoint/2010/main" val="1394991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270" y="0"/>
            <a:ext cx="10429460" cy="6986528"/>
          </a:xfrm>
          <a:prstGeom prst="rect">
            <a:avLst/>
          </a:prstGeom>
        </p:spPr>
        <p:txBody>
          <a:bodyPr wrap="square">
            <a:spAutoFit/>
          </a:bodyPr>
          <a:lstStyle/>
          <a:p>
            <a:r>
              <a:rPr lang="en-AU" sz="2800" dirty="0">
                <a:solidFill>
                  <a:srgbClr val="FF0000"/>
                </a:solidFill>
                <a:latin typeface="Arial" panose="020B0604020202020204" pitchFamily="34" charset="0"/>
              </a:rPr>
              <a:t>Successfully perform these 3 components:</a:t>
            </a:r>
          </a:p>
          <a:p>
            <a:endParaRPr lang="en-AU" sz="2800" dirty="0">
              <a:latin typeface="Arial" panose="020B0604020202020204" pitchFamily="34" charset="0"/>
            </a:endParaRPr>
          </a:p>
          <a:p>
            <a:r>
              <a:rPr lang="en-AU" sz="2800" dirty="0">
                <a:latin typeface="Courier New" panose="02070309020205020404" pitchFamily="49" charset="0"/>
              </a:rPr>
              <a:t>o </a:t>
            </a:r>
            <a:r>
              <a:rPr lang="en-AU" sz="2800" dirty="0">
                <a:latin typeface="Arial" panose="020B0604020202020204" pitchFamily="34" charset="0"/>
              </a:rPr>
              <a:t>Conduct a project, under the guidance of a faculty mentor, that is of sufficient quality and depth to meet the approval .</a:t>
            </a:r>
          </a:p>
          <a:p>
            <a:endParaRPr lang="en-AU" sz="2800" dirty="0">
              <a:latin typeface="Arial" panose="020B0604020202020204" pitchFamily="34" charset="0"/>
            </a:endParaRPr>
          </a:p>
          <a:p>
            <a:r>
              <a:rPr lang="en-AU" sz="2800" dirty="0">
                <a:latin typeface="Courier New" panose="02070309020205020404" pitchFamily="49" charset="0"/>
              </a:rPr>
              <a:t>o </a:t>
            </a:r>
            <a:r>
              <a:rPr lang="en-AU" sz="2800" dirty="0">
                <a:latin typeface="Arial" panose="020B0604020202020204" pitchFamily="34" charset="0"/>
              </a:rPr>
              <a:t>Write a research paper or journal article that describes the project and findings. The research paper or journal article should be in a form that is acceptable for submission for publication to a journal in that field. </a:t>
            </a:r>
          </a:p>
          <a:p>
            <a:endParaRPr lang="en-AU" sz="2800" dirty="0">
              <a:latin typeface="Arial" panose="020B0604020202020204" pitchFamily="34" charset="0"/>
            </a:endParaRPr>
          </a:p>
          <a:p>
            <a:r>
              <a:rPr lang="en-AU" sz="2800" dirty="0">
                <a:latin typeface="Arial" panose="020B0604020202020204" pitchFamily="34" charset="0"/>
              </a:rPr>
              <a:t>That is, it should have an Introduction, Hypothesis, Methods, Results and Discussion. It should demonstrate an understanding of the topic, the place of the research within the context of published literature, and a clear description of the methodology and results. The paper should demonstrate that the student has the ability to read and critically evaluate the problems.</a:t>
            </a:r>
            <a:endParaRPr lang="en-AU" sz="2800" dirty="0"/>
          </a:p>
        </p:txBody>
      </p:sp>
    </p:spTree>
    <p:extLst>
      <p:ext uri="{BB962C8B-B14F-4D97-AF65-F5344CB8AC3E}">
        <p14:creationId xmlns:p14="http://schemas.microsoft.com/office/powerpoint/2010/main" val="3213746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9531" y="225939"/>
            <a:ext cx="9939130" cy="6370975"/>
          </a:xfrm>
          <a:prstGeom prst="rect">
            <a:avLst/>
          </a:prstGeom>
        </p:spPr>
        <p:txBody>
          <a:bodyPr wrap="square">
            <a:spAutoFit/>
          </a:bodyPr>
          <a:lstStyle/>
          <a:p>
            <a:r>
              <a:rPr lang="en-AU" sz="2400" b="1" dirty="0">
                <a:solidFill>
                  <a:srgbClr val="FF0000"/>
                </a:solidFill>
                <a:latin typeface="Arial" panose="020B0604020202020204" pitchFamily="34" charset="0"/>
              </a:rPr>
              <a:t>EVALUATION:</a:t>
            </a:r>
          </a:p>
          <a:p>
            <a:endParaRPr lang="en-AU" sz="2400" b="1" dirty="0">
              <a:latin typeface="Arial" panose="020B0604020202020204" pitchFamily="34" charset="0"/>
            </a:endParaRPr>
          </a:p>
          <a:p>
            <a:r>
              <a:rPr lang="en-AU" sz="2400" dirty="0" err="1">
                <a:solidFill>
                  <a:srgbClr val="7030A0"/>
                </a:solidFill>
                <a:latin typeface="Arial" panose="020B0604020202020204" pitchFamily="34" charset="0"/>
              </a:rPr>
              <a:t>Evaulation</a:t>
            </a:r>
            <a:r>
              <a:rPr lang="en-AU" sz="2400" dirty="0">
                <a:solidFill>
                  <a:srgbClr val="7030A0"/>
                </a:solidFill>
                <a:latin typeface="Arial" panose="020B0604020202020204" pitchFamily="34" charset="0"/>
              </a:rPr>
              <a:t> will be conducted by the Scholarly Project Executive Committee and criteria will be distributed and posted on the web for faculty and students. Criteria for evaluation include demonstration of critical thinking, thoroughness, acquisition of knowledge, professional</a:t>
            </a:r>
          </a:p>
          <a:p>
            <a:r>
              <a:rPr lang="en-AU" sz="2400" dirty="0">
                <a:solidFill>
                  <a:srgbClr val="7030A0"/>
                </a:solidFill>
                <a:latin typeface="Arial" panose="020B0604020202020204" pitchFamily="34" charset="0"/>
              </a:rPr>
              <a:t>relationships, initiative, and presentation.</a:t>
            </a:r>
          </a:p>
          <a:p>
            <a:endParaRPr lang="en-AU" sz="2400" dirty="0">
              <a:latin typeface="Arial" panose="020B0604020202020204" pitchFamily="34" charset="0"/>
            </a:endParaRPr>
          </a:p>
          <a:p>
            <a:r>
              <a:rPr lang="en-AU" sz="2400" dirty="0">
                <a:solidFill>
                  <a:srgbClr val="0070C0"/>
                </a:solidFill>
                <a:latin typeface="Arial" panose="020B0604020202020204" pitchFamily="34" charset="0"/>
              </a:rPr>
              <a:t>Criteria for acceptance of the Scholarly Project:</a:t>
            </a:r>
          </a:p>
          <a:p>
            <a:endParaRPr lang="en-AU" sz="2400" dirty="0">
              <a:latin typeface="Arial" panose="020B0604020202020204" pitchFamily="34" charset="0"/>
            </a:endParaRPr>
          </a:p>
          <a:p>
            <a:r>
              <a:rPr lang="en-AU" sz="2400" dirty="0">
                <a:solidFill>
                  <a:srgbClr val="00B050"/>
                </a:solidFill>
                <a:latin typeface="Wingdings-Regular"/>
              </a:rPr>
              <a:t> </a:t>
            </a:r>
            <a:r>
              <a:rPr lang="en-AU" sz="2400" dirty="0">
                <a:solidFill>
                  <a:srgbClr val="00B050"/>
                </a:solidFill>
                <a:latin typeface="Arial" panose="020B0604020202020204" pitchFamily="34" charset="0"/>
              </a:rPr>
              <a:t>Significance</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Approach</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Feasibility</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Independence</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Originality</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Creativity</a:t>
            </a:r>
          </a:p>
          <a:p>
            <a:r>
              <a:rPr lang="en-AU" sz="2400" dirty="0">
                <a:solidFill>
                  <a:srgbClr val="00B050"/>
                </a:solidFill>
                <a:latin typeface="Wingdings-Regular"/>
              </a:rPr>
              <a:t> </a:t>
            </a:r>
            <a:r>
              <a:rPr lang="en-AU" sz="2400" dirty="0">
                <a:solidFill>
                  <a:srgbClr val="00B050"/>
                </a:solidFill>
                <a:latin typeface="Arial" panose="020B0604020202020204" pitchFamily="34" charset="0"/>
              </a:rPr>
              <a:t>Synthesis of data and analysis</a:t>
            </a:r>
            <a:endParaRPr lang="en-AU" sz="2400" dirty="0">
              <a:solidFill>
                <a:srgbClr val="00B050"/>
              </a:solidFill>
            </a:endParaRPr>
          </a:p>
        </p:txBody>
      </p:sp>
    </p:spTree>
    <p:extLst>
      <p:ext uri="{BB962C8B-B14F-4D97-AF65-F5344CB8AC3E}">
        <p14:creationId xmlns:p14="http://schemas.microsoft.com/office/powerpoint/2010/main" val="3818396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1809" y="268794"/>
            <a:ext cx="9780104" cy="5262979"/>
          </a:xfrm>
          <a:prstGeom prst="rect">
            <a:avLst/>
          </a:prstGeom>
        </p:spPr>
        <p:txBody>
          <a:bodyPr wrap="square">
            <a:spAutoFit/>
          </a:bodyPr>
          <a:lstStyle/>
          <a:p>
            <a:r>
              <a:rPr lang="en-AU" sz="2400" b="1" i="1" dirty="0">
                <a:solidFill>
                  <a:srgbClr val="FF0000"/>
                </a:solidFill>
                <a:latin typeface="TimesNewRomanPS-BoldItalicMT"/>
              </a:rPr>
              <a:t>Scholarship of Teaching and Learning</a:t>
            </a:r>
          </a:p>
          <a:p>
            <a:endParaRPr lang="en-AU" sz="2400" b="1" i="1" dirty="0">
              <a:latin typeface="TimesNewRomanPS-BoldItalicMT"/>
            </a:endParaRPr>
          </a:p>
          <a:p>
            <a:r>
              <a:rPr lang="en-AU" sz="2400" dirty="0">
                <a:latin typeface="TimesNewRomanPSMT"/>
              </a:rPr>
              <a:t>The research is committed to the scholarship of teaching and learning. It</a:t>
            </a:r>
          </a:p>
          <a:p>
            <a:r>
              <a:rPr lang="en-AU" sz="2400" dirty="0">
                <a:latin typeface="TimesNewRomanPSMT"/>
              </a:rPr>
              <a:t>provides inquiry into how students learn. This form of research allows to improve teaching practices by publishing and presenting this type of research.</a:t>
            </a:r>
          </a:p>
          <a:p>
            <a:endParaRPr lang="en-AU" sz="2400" dirty="0">
              <a:latin typeface="TimesNewRomanPSMT"/>
            </a:endParaRPr>
          </a:p>
          <a:p>
            <a:r>
              <a:rPr lang="en-AU" sz="2400" dirty="0">
                <a:latin typeface="TimesNewRomanPSMT"/>
              </a:rPr>
              <a:t>Utilize qualitative research since this is widely used in the scholarship of teaching and learning. </a:t>
            </a:r>
          </a:p>
          <a:p>
            <a:endParaRPr lang="en-AU" sz="2400" dirty="0">
              <a:latin typeface="TimesNewRomanPSMT"/>
            </a:endParaRPr>
          </a:p>
          <a:p>
            <a:r>
              <a:rPr lang="en-AU" sz="2400" dirty="0">
                <a:latin typeface="TimesNewRomanPSMT"/>
              </a:rPr>
              <a:t>Use the research methods common in the scholarship of teaching and learning: focus groups, interviews, case studies, action research, participatory research, and face to face interviews. (Service-learning student leaders (e.g. research assistants, teaching assistants, peer mentors, etc.) learn from being involved in service learning.</a:t>
            </a:r>
          </a:p>
        </p:txBody>
      </p:sp>
    </p:spTree>
    <p:extLst>
      <p:ext uri="{BB962C8B-B14F-4D97-AF65-F5344CB8AC3E}">
        <p14:creationId xmlns:p14="http://schemas.microsoft.com/office/powerpoint/2010/main" val="42553470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5305" y="489685"/>
            <a:ext cx="9766852" cy="5262979"/>
          </a:xfrm>
          <a:prstGeom prst="rect">
            <a:avLst/>
          </a:prstGeom>
        </p:spPr>
        <p:txBody>
          <a:bodyPr wrap="square">
            <a:spAutoFit/>
          </a:bodyPr>
          <a:lstStyle/>
          <a:p>
            <a:r>
              <a:rPr lang="en-AU" sz="2800" dirty="0">
                <a:latin typeface="TimesNewRomanPSMT"/>
              </a:rPr>
              <a:t>What motivates college students to learn in a professional</a:t>
            </a:r>
          </a:p>
          <a:p>
            <a:r>
              <a:rPr lang="en-AU" sz="2800" dirty="0">
                <a:latin typeface="TimesNewRomanPSMT"/>
              </a:rPr>
              <a:t>communication and small group communication course.</a:t>
            </a:r>
          </a:p>
          <a:p>
            <a:endParaRPr lang="en-AU" sz="2800" dirty="0">
              <a:latin typeface="TimesNewRomanPSMT"/>
            </a:endParaRPr>
          </a:p>
          <a:p>
            <a:r>
              <a:rPr lang="en-AU" sz="2800" dirty="0">
                <a:latin typeface="TimesNewRomanPSMT"/>
              </a:rPr>
              <a:t> Focus on the communication process that allows students in teams to succeed and make it through the various challenges. </a:t>
            </a:r>
          </a:p>
          <a:p>
            <a:endParaRPr lang="en-AU" sz="2800" dirty="0">
              <a:latin typeface="TimesNewRomanPSMT"/>
            </a:endParaRPr>
          </a:p>
          <a:p>
            <a:r>
              <a:rPr lang="en-AU" sz="2800" dirty="0">
                <a:latin typeface="TimesNewRomanPSMT"/>
              </a:rPr>
              <a:t>Professors are also interviewed to explain the outcome of their current practices that they are using in the classroom and ways in which students have helped to improve their pedagogy. </a:t>
            </a:r>
          </a:p>
          <a:p>
            <a:endParaRPr lang="en-AU" sz="2800" dirty="0">
              <a:latin typeface="TimesNewRomanPSMT"/>
            </a:endParaRPr>
          </a:p>
          <a:p>
            <a:r>
              <a:rPr lang="en-AU" sz="2800" dirty="0">
                <a:latin typeface="TimesNewRomanPSMT"/>
              </a:rPr>
              <a:t>Focus attention to what students and professor co-authors gain from their interpersonal relationships.</a:t>
            </a:r>
            <a:endParaRPr lang="en-AU" sz="2800" dirty="0"/>
          </a:p>
        </p:txBody>
      </p:sp>
    </p:spTree>
    <p:extLst>
      <p:ext uri="{BB962C8B-B14F-4D97-AF65-F5344CB8AC3E}">
        <p14:creationId xmlns:p14="http://schemas.microsoft.com/office/powerpoint/2010/main" val="30837992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8312" y="174227"/>
            <a:ext cx="9369287" cy="5539978"/>
          </a:xfrm>
          <a:prstGeom prst="rect">
            <a:avLst/>
          </a:prstGeom>
        </p:spPr>
        <p:txBody>
          <a:bodyPr wrap="square">
            <a:spAutoFit/>
          </a:bodyPr>
          <a:lstStyle/>
          <a:p>
            <a:r>
              <a:rPr lang="en-AU" sz="2800" b="1" i="1" dirty="0">
                <a:solidFill>
                  <a:srgbClr val="FF0000"/>
                </a:solidFill>
                <a:latin typeface="TimesNewRomanPS-BoldItalicMT"/>
              </a:rPr>
              <a:t>Service-Learning</a:t>
            </a:r>
          </a:p>
          <a:p>
            <a:endParaRPr lang="en-AU" sz="2800" b="1" i="1" dirty="0">
              <a:latin typeface="TimesNewRomanPS-BoldItalicMT"/>
            </a:endParaRPr>
          </a:p>
          <a:p>
            <a:r>
              <a:rPr lang="en-AU" sz="2800" dirty="0">
                <a:latin typeface="TimesNewRomanPSMT"/>
              </a:rPr>
              <a:t>An area that I examine in communication studies is service-learning (SL) in the classroom. Use a scholarship of teaching and learning lens to study this form of experiential learning. </a:t>
            </a:r>
          </a:p>
          <a:p>
            <a:endParaRPr lang="en-AU" sz="2800" dirty="0">
              <a:latin typeface="TimesNewRomanPSMT"/>
            </a:endParaRPr>
          </a:p>
          <a:p>
            <a:r>
              <a:rPr lang="en-AU" sz="2800" dirty="0">
                <a:latin typeface="TimesNewRomanPSMT"/>
              </a:rPr>
              <a:t>This pedagogy permits students to learn in class concepts and apply them to real life situation by participating in the community. </a:t>
            </a:r>
          </a:p>
          <a:p>
            <a:endParaRPr lang="en-AU" sz="2800" dirty="0">
              <a:latin typeface="TimesNewRomanPSMT"/>
            </a:endParaRPr>
          </a:p>
          <a:p>
            <a:r>
              <a:rPr lang="en-AU" sz="2800" dirty="0">
                <a:latin typeface="TimesNewRomanPSMT"/>
              </a:rPr>
              <a:t>Students are required to reflect about their experiences in order to better understand their actions and knowledge gained</a:t>
            </a:r>
            <a:r>
              <a:rPr lang="en-AU" dirty="0">
                <a:latin typeface="TimesNewRomanPSMT"/>
              </a:rPr>
              <a:t>. </a:t>
            </a:r>
          </a:p>
          <a:p>
            <a:endParaRPr lang="en-AU" dirty="0">
              <a:latin typeface="TimesNewRomanPSMT"/>
            </a:endParaRPr>
          </a:p>
        </p:txBody>
      </p:sp>
    </p:spTree>
    <p:extLst>
      <p:ext uri="{BB962C8B-B14F-4D97-AF65-F5344CB8AC3E}">
        <p14:creationId xmlns:p14="http://schemas.microsoft.com/office/powerpoint/2010/main" val="17791878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3757" y="323818"/>
            <a:ext cx="10084904" cy="5262979"/>
          </a:xfrm>
          <a:prstGeom prst="rect">
            <a:avLst/>
          </a:prstGeom>
        </p:spPr>
        <p:txBody>
          <a:bodyPr wrap="square">
            <a:spAutoFit/>
          </a:bodyPr>
          <a:lstStyle/>
          <a:p>
            <a:r>
              <a:rPr lang="en-AU" sz="2800" dirty="0">
                <a:solidFill>
                  <a:srgbClr val="7030A0"/>
                </a:solidFill>
                <a:latin typeface="TimesNewRomanPSMT"/>
              </a:rPr>
              <a:t>Giving students the opportunity to have outside the classroom experience adds to their learning of course content. Since I was amazed at how student teams effectively worked together and enjoyed their in class project, </a:t>
            </a:r>
          </a:p>
          <a:p>
            <a:endParaRPr lang="en-AU" sz="2800" dirty="0">
              <a:latin typeface="TimesNewRomanPSMT"/>
            </a:endParaRPr>
          </a:p>
          <a:p>
            <a:r>
              <a:rPr lang="en-AU" sz="2800" dirty="0">
                <a:solidFill>
                  <a:srgbClr val="FF0000"/>
                </a:solidFill>
                <a:latin typeface="TimesNewRomanPSMT"/>
              </a:rPr>
              <a:t>The integration of</a:t>
            </a:r>
          </a:p>
          <a:p>
            <a:endParaRPr lang="en-AU" sz="2800" dirty="0">
              <a:latin typeface="TimesNewRomanPSMT"/>
            </a:endParaRPr>
          </a:p>
          <a:p>
            <a:r>
              <a:rPr lang="en-AU" sz="2800" dirty="0">
                <a:solidFill>
                  <a:srgbClr val="0070C0"/>
                </a:solidFill>
                <a:latin typeface="TimesNewRomanPSMT"/>
              </a:rPr>
              <a:t>Service-learning student leaders in the classroom, the communication process that makes service-learning work, </a:t>
            </a:r>
            <a:r>
              <a:rPr lang="en-AU" sz="2800" dirty="0">
                <a:latin typeface="TimesNewRomanPSMT"/>
              </a:rPr>
              <a:t>and </a:t>
            </a:r>
          </a:p>
          <a:p>
            <a:endParaRPr lang="en-AU" sz="2800" dirty="0">
              <a:latin typeface="TimesNewRomanPSMT"/>
            </a:endParaRPr>
          </a:p>
          <a:p>
            <a:r>
              <a:rPr lang="en-AU" sz="2800" dirty="0">
                <a:solidFill>
                  <a:srgbClr val="00B050"/>
                </a:solidFill>
                <a:latin typeface="TimesNewRomanPSMT"/>
              </a:rPr>
              <a:t>Student motivational leadership. I have conducted several studies in the area of service-learning.</a:t>
            </a:r>
            <a:endParaRPr lang="en-AU" sz="2800" dirty="0">
              <a:solidFill>
                <a:srgbClr val="00B050"/>
              </a:solidFill>
            </a:endParaRPr>
          </a:p>
        </p:txBody>
      </p:sp>
    </p:spTree>
    <p:extLst>
      <p:ext uri="{BB962C8B-B14F-4D97-AF65-F5344CB8AC3E}">
        <p14:creationId xmlns:p14="http://schemas.microsoft.com/office/powerpoint/2010/main" val="2796034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0345" y="0"/>
            <a:ext cx="9024731" cy="6555641"/>
          </a:xfrm>
          <a:prstGeom prst="rect">
            <a:avLst/>
          </a:prstGeom>
        </p:spPr>
        <p:txBody>
          <a:bodyPr wrap="square">
            <a:spAutoFit/>
          </a:bodyPr>
          <a:lstStyle/>
          <a:p>
            <a:r>
              <a:rPr lang="en-AU" sz="2800" dirty="0">
                <a:solidFill>
                  <a:srgbClr val="FF0000"/>
                </a:solidFill>
                <a:latin typeface="Times New Roman" panose="02020603050405020304" pitchFamily="18" charset="0"/>
              </a:rPr>
              <a:t>“If universities are to remain relevant in a knowledge society, they must not just be sites of knowledge production but also be effective knowledge disseminators through their service and teaching activities” (p.1). </a:t>
            </a:r>
          </a:p>
          <a:p>
            <a:endParaRPr lang="en-AU" sz="2800" dirty="0">
              <a:solidFill>
                <a:srgbClr val="000000"/>
              </a:solidFill>
              <a:latin typeface="Times New Roman" panose="02020603050405020304" pitchFamily="18" charset="0"/>
            </a:endParaRPr>
          </a:p>
          <a:p>
            <a:r>
              <a:rPr lang="en-AU" sz="2800" dirty="0">
                <a:solidFill>
                  <a:srgbClr val="7030A0"/>
                </a:solidFill>
                <a:latin typeface="Times New Roman" panose="02020603050405020304" pitchFamily="18" charset="0"/>
              </a:rPr>
              <a:t>Teaching is complex in nature and with the changing demographics of university life various factors influence the need for programs focussing on teaching and learning.</a:t>
            </a:r>
          </a:p>
          <a:p>
            <a:endParaRPr lang="en-AU" sz="2800" dirty="0">
              <a:solidFill>
                <a:srgbClr val="000000"/>
              </a:solidFill>
              <a:latin typeface="Times New Roman" panose="02020603050405020304" pitchFamily="18" charset="0"/>
            </a:endParaRPr>
          </a:p>
          <a:p>
            <a:r>
              <a:rPr lang="en-AU" sz="2800" dirty="0">
                <a:solidFill>
                  <a:srgbClr val="C00000"/>
                </a:solidFill>
                <a:latin typeface="Times New Roman" panose="02020603050405020304" pitchFamily="18" charset="0"/>
              </a:rPr>
              <a:t>Increased student diversity and numbers combined with greater use of information technologies and a growing imperative to utilise Information and Communication Technologies (ICTs) for flexible delivery are often cited as reasons for ensuring academic staff are skilled in relation to these areas </a:t>
            </a:r>
            <a:endParaRPr lang="en-AU" sz="2800"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2559279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9043" y="288309"/>
            <a:ext cx="9687340" cy="4832092"/>
          </a:xfrm>
          <a:prstGeom prst="rect">
            <a:avLst/>
          </a:prstGeom>
        </p:spPr>
        <p:txBody>
          <a:bodyPr wrap="square">
            <a:spAutoFit/>
          </a:bodyPr>
          <a:lstStyle/>
          <a:p>
            <a:r>
              <a:rPr lang="en-AU" sz="2800" dirty="0">
                <a:latin typeface="TimesNewRomanPSMT"/>
              </a:rPr>
              <a:t>Cultural studies focuses attention to the economic, political, legal, ethnicity, Ability, social class, etc., of different cultures. </a:t>
            </a:r>
          </a:p>
          <a:p>
            <a:endParaRPr lang="en-AU" sz="2800" dirty="0">
              <a:latin typeface="TimesNewRomanPSMT"/>
            </a:endParaRPr>
          </a:p>
          <a:p>
            <a:r>
              <a:rPr lang="en-AU" sz="2800" dirty="0">
                <a:latin typeface="TimesNewRomanPSMT"/>
              </a:rPr>
              <a:t>It examines the imbalance of power experienced by non-dominant groups (i.e. minorities). </a:t>
            </a:r>
          </a:p>
          <a:p>
            <a:endParaRPr lang="en-AU" sz="2800" dirty="0">
              <a:latin typeface="TimesNewRomanPSMT"/>
            </a:endParaRPr>
          </a:p>
          <a:p>
            <a:r>
              <a:rPr lang="en-AU" sz="2800" dirty="0">
                <a:latin typeface="TimesNewRomanPSMT"/>
              </a:rPr>
              <a:t>Cultural studies scholars attempt to provide investigate and change the dominant structures. </a:t>
            </a:r>
          </a:p>
          <a:p>
            <a:endParaRPr lang="en-AU" sz="2800" dirty="0">
              <a:latin typeface="TimesNewRomanPSMT"/>
            </a:endParaRPr>
          </a:p>
          <a:p>
            <a:r>
              <a:rPr lang="en-AU" sz="2800" dirty="0">
                <a:latin typeface="TimesNewRomanPSMT"/>
              </a:rPr>
              <a:t>As a research lens, cultural studies permitted me to explore the experiences of college students with disabilities</a:t>
            </a:r>
            <a:endParaRPr lang="en-AU" sz="2800" dirty="0"/>
          </a:p>
        </p:txBody>
      </p:sp>
    </p:spTree>
    <p:extLst>
      <p:ext uri="{BB962C8B-B14F-4D97-AF65-F5344CB8AC3E}">
        <p14:creationId xmlns:p14="http://schemas.microsoft.com/office/powerpoint/2010/main" val="36904992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5790" y="-128528"/>
            <a:ext cx="8878957" cy="6986528"/>
          </a:xfrm>
          <a:prstGeom prst="rect">
            <a:avLst/>
          </a:prstGeom>
        </p:spPr>
        <p:txBody>
          <a:bodyPr wrap="square">
            <a:spAutoFit/>
          </a:bodyPr>
          <a:lstStyle/>
          <a:p>
            <a:r>
              <a:rPr lang="en-AU" sz="2800" b="1" i="1" dirty="0">
                <a:solidFill>
                  <a:srgbClr val="FF0000"/>
                </a:solidFill>
                <a:latin typeface="TimesNewRomanPS-BoldItalicMT"/>
              </a:rPr>
              <a:t>Organizational Communication</a:t>
            </a:r>
          </a:p>
          <a:p>
            <a:endParaRPr lang="en-AU" sz="2800" b="1" i="1" dirty="0">
              <a:latin typeface="TimesNewRomanPS-BoldItalicMT"/>
            </a:endParaRPr>
          </a:p>
          <a:p>
            <a:r>
              <a:rPr lang="en-AU" sz="2800" dirty="0">
                <a:solidFill>
                  <a:srgbClr val="00B050"/>
                </a:solidFill>
                <a:latin typeface="TimesNewRomanPSMT"/>
              </a:rPr>
              <a:t>Third, organizational communication is the study of the different ways in which people communicate in the work place. Based on the specific organization, the way employees and employers communicate can fall into different paradigms such as classical, human relations/human resources, systems theory, cultural diversity, critical theory, socialization, etc. </a:t>
            </a:r>
          </a:p>
          <a:p>
            <a:endParaRPr lang="en-AU" sz="2800" dirty="0">
              <a:latin typeface="TimesNewRomanPSMT"/>
            </a:endParaRPr>
          </a:p>
          <a:p>
            <a:r>
              <a:rPr lang="en-AU" sz="2800" dirty="0">
                <a:solidFill>
                  <a:srgbClr val="C00000"/>
                </a:solidFill>
                <a:latin typeface="TimesNewRomanPSMT"/>
              </a:rPr>
              <a:t>Before selecting a job, it is important to research the climate of the organization to explore whether or not one fits with the company. This is something I encourage my students to do when they begin their career search. I also stress the importance of organizational communication and the role each concept plays at work.</a:t>
            </a:r>
          </a:p>
        </p:txBody>
      </p:sp>
    </p:spTree>
    <p:extLst>
      <p:ext uri="{BB962C8B-B14F-4D97-AF65-F5344CB8AC3E}">
        <p14:creationId xmlns:p14="http://schemas.microsoft.com/office/powerpoint/2010/main" val="17341327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2539" y="104074"/>
            <a:ext cx="9886122" cy="6124754"/>
          </a:xfrm>
          <a:prstGeom prst="rect">
            <a:avLst/>
          </a:prstGeom>
        </p:spPr>
        <p:txBody>
          <a:bodyPr wrap="square">
            <a:spAutoFit/>
          </a:bodyPr>
          <a:lstStyle/>
          <a:p>
            <a:r>
              <a:rPr lang="en-AU" sz="2800" dirty="0">
                <a:latin typeface="TimesNewRomanPSMT"/>
              </a:rPr>
              <a:t>Organizational climate can positively or negatively affect the type of relationships that form at work. </a:t>
            </a:r>
          </a:p>
          <a:p>
            <a:endParaRPr lang="en-AU" sz="2800" dirty="0">
              <a:latin typeface="TimesNewRomanPSMT"/>
            </a:endParaRPr>
          </a:p>
          <a:p>
            <a:r>
              <a:rPr lang="en-AU" sz="2800" dirty="0">
                <a:latin typeface="TimesNewRomanPSMT"/>
              </a:rPr>
              <a:t>I study relationship development between co-workers and the changes that occur from one stage of development to the next. </a:t>
            </a:r>
          </a:p>
          <a:p>
            <a:endParaRPr lang="en-AU" sz="2800" dirty="0">
              <a:latin typeface="TimesNewRomanPSMT"/>
            </a:endParaRPr>
          </a:p>
          <a:p>
            <a:r>
              <a:rPr lang="en-AU" sz="2800" dirty="0">
                <a:latin typeface="TimesNewRomanPSMT"/>
              </a:rPr>
              <a:t>My research focused on the deterioration of co-worker relationships and looked at how these co-workers communicated the termination of their relationship. </a:t>
            </a:r>
          </a:p>
          <a:p>
            <a:endParaRPr lang="en-AU" sz="2800" dirty="0">
              <a:latin typeface="TimesNewRomanPSMT"/>
            </a:endParaRPr>
          </a:p>
          <a:p>
            <a:r>
              <a:rPr lang="en-AU" sz="2800" dirty="0">
                <a:latin typeface="TimesNewRomanPSMT"/>
              </a:rPr>
              <a:t>The strategies co-workers used were avoidance, discussion of work and no personal talk, etc. I believe that understanding effective ways to communicate at work can nurture relationships, save many</a:t>
            </a:r>
          </a:p>
          <a:p>
            <a:r>
              <a:rPr lang="en-AU" sz="2800" dirty="0">
                <a:latin typeface="TimesNewRomanPSMT"/>
              </a:rPr>
              <a:t>relationships, and create a productive environment.</a:t>
            </a:r>
            <a:endParaRPr lang="en-AU" sz="2800" dirty="0"/>
          </a:p>
        </p:txBody>
      </p:sp>
    </p:spTree>
    <p:extLst>
      <p:ext uri="{BB962C8B-B14F-4D97-AF65-F5344CB8AC3E}">
        <p14:creationId xmlns:p14="http://schemas.microsoft.com/office/powerpoint/2010/main" val="165657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599" y="-110046"/>
            <a:ext cx="9515061" cy="7755969"/>
          </a:xfrm>
          <a:prstGeom prst="rect">
            <a:avLst/>
          </a:prstGeom>
        </p:spPr>
        <p:txBody>
          <a:bodyPr wrap="square">
            <a:spAutoFit/>
          </a:bodyPr>
          <a:lstStyle/>
          <a:p>
            <a:r>
              <a:rPr lang="en-AU" sz="2400" dirty="0">
                <a:solidFill>
                  <a:srgbClr val="FF0000"/>
                </a:solidFill>
              </a:rPr>
              <a:t>Principles behind the evaluation of applications: </a:t>
            </a:r>
          </a:p>
          <a:p>
            <a:r>
              <a:rPr lang="en-AU" sz="2400" dirty="0"/>
              <a:t> </a:t>
            </a:r>
          </a:p>
          <a:p>
            <a:pPr marL="342900" indent="-342900">
              <a:buAutoNum type="arabicPeriod"/>
            </a:pPr>
            <a:r>
              <a:rPr lang="en-AU" sz="2400" dirty="0"/>
              <a:t>Promotion to Grades 8, 9 and 10 on the R&amp;T and LT&amp;S tracks should be equally demanding but distinctively different  in terms of candidate profiles. </a:t>
            </a:r>
          </a:p>
          <a:p>
            <a:pPr marL="342900" indent="-342900">
              <a:buAutoNum type="arabicPeriod"/>
            </a:pPr>
            <a:endParaRPr lang="en-AU" sz="2400" dirty="0"/>
          </a:p>
          <a:p>
            <a:r>
              <a:rPr lang="en-AU" sz="2400" dirty="0"/>
              <a:t>2. Categories on the Learning, Teaching and Scholarship track are not equally weighted. </a:t>
            </a:r>
          </a:p>
          <a:p>
            <a:endParaRPr lang="en-AU" sz="2400" dirty="0"/>
          </a:p>
          <a:p>
            <a:r>
              <a:rPr lang="en-AU" sz="2400" dirty="0"/>
              <a:t>3. Applicants for promotion on the Learning, Teaching &amp; Scholarship track are required to demonstrate their  achievements in relation to 4 categories: </a:t>
            </a:r>
          </a:p>
          <a:p>
            <a:endParaRPr lang="en-AU" sz="2400" dirty="0"/>
          </a:p>
          <a:p>
            <a:r>
              <a:rPr lang="en-AU" sz="2400" dirty="0"/>
              <a:t>Learning and Teaching Practice; Scholarship,  Knowledge Exchange and  Impact; Leadership and Management; and Esteem. </a:t>
            </a:r>
          </a:p>
          <a:p>
            <a:endParaRPr lang="en-AU" sz="2400" dirty="0"/>
          </a:p>
          <a:p>
            <a:r>
              <a:rPr lang="en-AU" sz="2400" dirty="0"/>
              <a:t>4. The first two categories will be addressed by way of an Account of Professional Practice (APP).</a:t>
            </a:r>
          </a:p>
          <a:p>
            <a:endParaRPr lang="en-AU" sz="2400" dirty="0"/>
          </a:p>
          <a:p>
            <a:r>
              <a:rPr lang="en-AU" sz="2400" dirty="0"/>
              <a:t> </a:t>
            </a:r>
          </a:p>
          <a:p>
            <a:r>
              <a:rPr lang="en-AU" dirty="0"/>
              <a:t> </a:t>
            </a:r>
            <a:endParaRPr lang="en-AU" dirty="0"/>
          </a:p>
        </p:txBody>
      </p:sp>
    </p:spTree>
    <p:extLst>
      <p:ext uri="{BB962C8B-B14F-4D97-AF65-F5344CB8AC3E}">
        <p14:creationId xmlns:p14="http://schemas.microsoft.com/office/powerpoint/2010/main" val="22177529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0261" y="166445"/>
            <a:ext cx="10084904" cy="2677656"/>
          </a:xfrm>
          <a:prstGeom prst="rect">
            <a:avLst/>
          </a:prstGeom>
        </p:spPr>
        <p:txBody>
          <a:bodyPr wrap="square">
            <a:spAutoFit/>
          </a:bodyPr>
          <a:lstStyle/>
          <a:p>
            <a:r>
              <a:rPr lang="en-AU" sz="2800" dirty="0"/>
              <a:t>The APP must  incorporate appropriate evidence. A supporting statement from the Head of School that  addresses the application and  APP must also be provided. Evaluation of the APP should be informed  by the guiding questions associated with the  grade of promotion sought.  Additional guidance on the APP is provided below. </a:t>
            </a:r>
            <a:endParaRPr lang="en-AU" sz="2800" dirty="0"/>
          </a:p>
        </p:txBody>
      </p:sp>
      <p:sp>
        <p:nvSpPr>
          <p:cNvPr id="3" name="Rectangle 2"/>
          <p:cNvSpPr/>
          <p:nvPr/>
        </p:nvSpPr>
        <p:spPr>
          <a:xfrm>
            <a:off x="1590261" y="2844101"/>
            <a:ext cx="9435548" cy="3970318"/>
          </a:xfrm>
          <a:prstGeom prst="rect">
            <a:avLst/>
          </a:prstGeom>
        </p:spPr>
        <p:txBody>
          <a:bodyPr wrap="square">
            <a:spAutoFit/>
          </a:bodyPr>
          <a:lstStyle/>
          <a:p>
            <a:r>
              <a:rPr lang="en-AU" sz="2800" dirty="0">
                <a:solidFill>
                  <a:srgbClr val="FF0000"/>
                </a:solidFill>
              </a:rPr>
              <a:t>Key Characteristics of the Learning &amp; Teaching Track </a:t>
            </a:r>
          </a:p>
          <a:p>
            <a:r>
              <a:rPr lang="en-AU" sz="2800" dirty="0"/>
              <a:t> </a:t>
            </a:r>
          </a:p>
          <a:p>
            <a:r>
              <a:rPr lang="en-AU" sz="2800" dirty="0"/>
              <a:t>The normal expectation of candidates applying for promotion on the LT&amp;S track would be that their output is increasingly characterised by scholarship, i.e. work that relates to the study and practice of learning and teaching within an HE setting. Outputs can also include, but should not be exclusively characterised by, subject-specific / disciplinary-specific research that is not related to learning and teaching. </a:t>
            </a:r>
            <a:endParaRPr lang="en-AU" sz="2800" dirty="0"/>
          </a:p>
        </p:txBody>
      </p:sp>
    </p:spTree>
    <p:extLst>
      <p:ext uri="{BB962C8B-B14F-4D97-AF65-F5344CB8AC3E}">
        <p14:creationId xmlns:p14="http://schemas.microsoft.com/office/powerpoint/2010/main" val="32171620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1808" y="0"/>
            <a:ext cx="9793357" cy="7417415"/>
          </a:xfrm>
          <a:prstGeom prst="rect">
            <a:avLst/>
          </a:prstGeom>
        </p:spPr>
        <p:txBody>
          <a:bodyPr wrap="square">
            <a:spAutoFit/>
          </a:bodyPr>
          <a:lstStyle/>
          <a:p>
            <a:r>
              <a:rPr lang="en-AU" sz="2800" dirty="0"/>
              <a:t>Where subject-specific / disciplinary-specific research is included, applicants must demonstrate how this relates to and is used to inform their teaching, in keeping with the research-led ethos of the University. </a:t>
            </a:r>
          </a:p>
          <a:p>
            <a:endParaRPr lang="en-AU" sz="2800" dirty="0"/>
          </a:p>
          <a:p>
            <a:r>
              <a:rPr lang="en-AU" sz="2800" dirty="0"/>
              <a:t>In addition to outputs such as journal articles, text books, and professional guidance specified in the criteria below, forms of output such as dictionaries, scholarly editions, catalogues, contributions to major research databases, or other corpora of knowledge also constitute legitimate forms of discipline-specific and/or scholarly output. Outputs considered within promotion cases will be those that are validated by peers and influence others beyond the institution.  Such validation may take the form of professional recommendations, evidence of citation, adoption of guidance or materials by other institutions, and other similar indications that the outputs are high quality. </a:t>
            </a:r>
          </a:p>
          <a:p>
            <a:r>
              <a:rPr lang="en-AU" sz="2800" dirty="0"/>
              <a:t> </a:t>
            </a:r>
          </a:p>
        </p:txBody>
      </p:sp>
    </p:spTree>
    <p:extLst>
      <p:ext uri="{BB962C8B-B14F-4D97-AF65-F5344CB8AC3E}">
        <p14:creationId xmlns:p14="http://schemas.microsoft.com/office/powerpoint/2010/main" val="32441121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9044" y="399008"/>
            <a:ext cx="9488556" cy="4832092"/>
          </a:xfrm>
          <a:prstGeom prst="rect">
            <a:avLst/>
          </a:prstGeom>
        </p:spPr>
        <p:txBody>
          <a:bodyPr wrap="square">
            <a:spAutoFit/>
          </a:bodyPr>
          <a:lstStyle/>
          <a:p>
            <a:r>
              <a:rPr lang="en-AU" sz="2800" dirty="0">
                <a:solidFill>
                  <a:srgbClr val="00B050"/>
                </a:solidFill>
              </a:rPr>
              <a:t>It is also expected that applicants will increasingly engage in knowledge exchange and impact. </a:t>
            </a:r>
          </a:p>
          <a:p>
            <a:endParaRPr lang="en-AU" sz="2800" dirty="0">
              <a:solidFill>
                <a:srgbClr val="00B050"/>
              </a:solidFill>
            </a:endParaRPr>
          </a:p>
          <a:p>
            <a:r>
              <a:rPr lang="en-AU" sz="2800" dirty="0">
                <a:solidFill>
                  <a:srgbClr val="00B050"/>
                </a:solidFill>
              </a:rPr>
              <a:t>Evidence will be required to make a convincing case that behaviours, practices or policies of outside parties have changed in some way as a result of the applicant’s expertise and contribution. </a:t>
            </a:r>
          </a:p>
          <a:p>
            <a:endParaRPr lang="en-AU" sz="2800" dirty="0">
              <a:solidFill>
                <a:srgbClr val="00B050"/>
              </a:solidFill>
            </a:endParaRPr>
          </a:p>
          <a:p>
            <a:r>
              <a:rPr lang="en-AU" sz="2800" dirty="0">
                <a:solidFill>
                  <a:srgbClr val="00B050"/>
                </a:solidFill>
              </a:rPr>
              <a:t>This evidence may encompass, but is certainly not limited to, the particular definition of impact set out by HEFCE in the REF guidance</a:t>
            </a:r>
          </a:p>
        </p:txBody>
      </p:sp>
    </p:spTree>
    <p:extLst>
      <p:ext uri="{BB962C8B-B14F-4D97-AF65-F5344CB8AC3E}">
        <p14:creationId xmlns:p14="http://schemas.microsoft.com/office/powerpoint/2010/main" val="166434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0103" y="1"/>
            <a:ext cx="9382539" cy="6740307"/>
          </a:xfrm>
          <a:prstGeom prst="rect">
            <a:avLst/>
          </a:prstGeom>
        </p:spPr>
        <p:txBody>
          <a:bodyPr wrap="square">
            <a:spAutoFit/>
          </a:bodyPr>
          <a:lstStyle/>
          <a:p>
            <a:r>
              <a:rPr lang="en-AU" sz="2400" dirty="0">
                <a:solidFill>
                  <a:srgbClr val="FF0000"/>
                </a:solidFill>
              </a:rPr>
              <a:t>Expected Profile of a Candidate on this track </a:t>
            </a:r>
          </a:p>
          <a:p>
            <a:r>
              <a:rPr lang="en-AU" sz="2400" dirty="0"/>
              <a:t> </a:t>
            </a:r>
          </a:p>
          <a:p>
            <a:r>
              <a:rPr lang="en-AU" sz="2400" dirty="0"/>
              <a:t>It is recognised that the profile of a member of staff who moves through from Grade 7 / 8 to Grade 10 will evolve across the categories that are outlined in the promotions criteria. The specific requirements for promotion / advancement therefore not only reflect the expected progression of a staff member within each category but also the change in the balance of their activity as their career develops. The normal expectation would be that at Grade 8, a profile would be weighted towards Learning and Teaching Practice (e.g. around 60% of the activity) with a more or less equal distribution of the remaining balance of activities across the other columns. As the role develops it should increasingly demonstrate Knowledge Exchange and Impact and Esteem as well as Leadership and Management, such that a Grade 10 profile would typically be more strongly weighted towards columns B and C (Scholarship, KE &amp; Impact and Leadership and Management – around 60%) with the remainder across Learning and Teaching Practice and Esteem. </a:t>
            </a:r>
            <a:endParaRPr lang="en-AU" sz="2400" dirty="0"/>
          </a:p>
        </p:txBody>
      </p:sp>
    </p:spTree>
    <p:extLst>
      <p:ext uri="{BB962C8B-B14F-4D97-AF65-F5344CB8AC3E}">
        <p14:creationId xmlns:p14="http://schemas.microsoft.com/office/powerpoint/2010/main" val="21648154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9529" y="206708"/>
            <a:ext cx="10071653" cy="6001643"/>
          </a:xfrm>
          <a:prstGeom prst="rect">
            <a:avLst/>
          </a:prstGeom>
        </p:spPr>
        <p:txBody>
          <a:bodyPr wrap="square">
            <a:spAutoFit/>
          </a:bodyPr>
          <a:lstStyle/>
          <a:p>
            <a:r>
              <a:rPr lang="en-AU" sz="2400" dirty="0">
                <a:solidFill>
                  <a:srgbClr val="FF0000"/>
                </a:solidFill>
              </a:rPr>
              <a:t>Account of Professional Practice (APP) </a:t>
            </a:r>
          </a:p>
          <a:p>
            <a:r>
              <a:rPr lang="en-AU" sz="2400" dirty="0"/>
              <a:t> </a:t>
            </a:r>
          </a:p>
          <a:p>
            <a:r>
              <a:rPr lang="en-AU" sz="2400" dirty="0"/>
              <a:t>The APP is a document that sets out the applicant’s achievements in relation to “Learning &amp; Teaching Practice” and “Scholarship, Knowledge Exchange &amp; Impact”. The main body text of the APP document should be a narrative of no more than 3 pages in length (around 1500 words) excluding references. </a:t>
            </a:r>
          </a:p>
          <a:p>
            <a:endParaRPr lang="en-AU" sz="2400" dirty="0"/>
          </a:p>
          <a:p>
            <a:r>
              <a:rPr lang="en-AU" sz="2400" dirty="0"/>
              <a:t>The APP should incorporate appropriate evidence as part of that narrative, and should stress achievements in relation to the range of criteria associated with the relevant sections of the application. </a:t>
            </a:r>
          </a:p>
          <a:p>
            <a:endParaRPr lang="en-AU" sz="2400" dirty="0"/>
          </a:p>
          <a:p>
            <a:r>
              <a:rPr lang="en-AU" sz="2400" dirty="0"/>
              <a:t>The purpose is for candidates to demonstrate their approach to evidence-based learning and teaching practice, enhancement of the student experience, and to the dissemination of knowledge, knowledge exchange and impact. Documentation should therefore indicate quality (e.g. scores for student evaluations) and development (e.g. actions taken in light of evaluations). </a:t>
            </a:r>
            <a:endParaRPr lang="en-AU" sz="2400" dirty="0"/>
          </a:p>
        </p:txBody>
      </p:sp>
    </p:spTree>
    <p:extLst>
      <p:ext uri="{BB962C8B-B14F-4D97-AF65-F5344CB8AC3E}">
        <p14:creationId xmlns:p14="http://schemas.microsoft.com/office/powerpoint/2010/main" val="7858652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0748" y="361053"/>
            <a:ext cx="9886122" cy="6186309"/>
          </a:xfrm>
          <a:prstGeom prst="rect">
            <a:avLst/>
          </a:prstGeom>
        </p:spPr>
        <p:txBody>
          <a:bodyPr wrap="square">
            <a:spAutoFit/>
          </a:bodyPr>
          <a:lstStyle/>
          <a:p>
            <a:r>
              <a:rPr lang="en-AU" sz="2400" dirty="0"/>
              <a:t>Applicants should set out how they meet and where applicable, exceed the stated criteria. Additional supporting evidence, such as course evaluations and other forms of student and peer feedback can be submitted in appendices but should be done so judiciously as this is an APP and not a portfolio. </a:t>
            </a:r>
          </a:p>
          <a:p>
            <a:r>
              <a:rPr lang="en-AU" sz="2400" dirty="0"/>
              <a:t> </a:t>
            </a:r>
          </a:p>
          <a:p>
            <a:r>
              <a:rPr lang="en-AU" sz="2400" dirty="0"/>
              <a:t>It is recognised that teaching is more often than not a collaborative </a:t>
            </a:r>
            <a:r>
              <a:rPr lang="en-AU" sz="2400" dirty="0" err="1"/>
              <a:t>endeavor</a:t>
            </a:r>
            <a:r>
              <a:rPr lang="en-AU" sz="2400" dirty="0"/>
              <a:t>. Acknowledgement of collective efforts will not disadvantage any case, but applicants should make clear what their contribution was to joint efforts and in particular, where they have made a distinctive contribution that is not captured elsewhere in the application. </a:t>
            </a:r>
          </a:p>
          <a:p>
            <a:r>
              <a:rPr lang="en-AU" sz="2400" dirty="0"/>
              <a:t> </a:t>
            </a:r>
          </a:p>
          <a:p>
            <a:r>
              <a:rPr lang="en-AU" sz="2400" dirty="0"/>
              <a:t>There are guiding questions to help shape the APP. These questions are tailored to the level of promotion being sought. Reference to the APP must be made in the Head of School’s supporting statement. </a:t>
            </a:r>
          </a:p>
          <a:p>
            <a:r>
              <a:rPr lang="en-AU" dirty="0"/>
              <a:t> </a:t>
            </a:r>
          </a:p>
          <a:p>
            <a:r>
              <a:rPr lang="en-AU" dirty="0"/>
              <a:t> </a:t>
            </a:r>
            <a:endParaRPr lang="en-AU" dirty="0"/>
          </a:p>
        </p:txBody>
      </p:sp>
    </p:spTree>
    <p:extLst>
      <p:ext uri="{BB962C8B-B14F-4D97-AF65-F5344CB8AC3E}">
        <p14:creationId xmlns:p14="http://schemas.microsoft.com/office/powerpoint/2010/main" val="2755437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8071" y="0"/>
            <a:ext cx="9806608" cy="6555641"/>
          </a:xfrm>
          <a:prstGeom prst="rect">
            <a:avLst/>
          </a:prstGeom>
        </p:spPr>
        <p:txBody>
          <a:bodyPr wrap="square">
            <a:spAutoFit/>
          </a:bodyPr>
          <a:lstStyle/>
          <a:p>
            <a:r>
              <a:rPr lang="en-AU" sz="2800" dirty="0">
                <a:solidFill>
                  <a:srgbClr val="C00000"/>
                </a:solidFill>
                <a:latin typeface="Times New Roman" panose="02020603050405020304" pitchFamily="18" charset="0"/>
              </a:rPr>
              <a:t>There has been much international debate” (Healey, 2000) trying to understand and implement the idea of appropriate faculty scholarship so that the quality of teaching in higher education might be improved (</a:t>
            </a:r>
            <a:r>
              <a:rPr lang="en-AU" sz="2800" dirty="0" err="1">
                <a:solidFill>
                  <a:srgbClr val="C00000"/>
                </a:solidFill>
                <a:latin typeface="Times New Roman" panose="02020603050405020304" pitchFamily="18" charset="0"/>
              </a:rPr>
              <a:t>Richlin</a:t>
            </a:r>
            <a:r>
              <a:rPr lang="en-AU" sz="2800" dirty="0">
                <a:solidFill>
                  <a:srgbClr val="C00000"/>
                </a:solidFill>
                <a:latin typeface="Times New Roman" panose="02020603050405020304" pitchFamily="18" charset="0"/>
              </a:rPr>
              <a:t>, 2001; Watters &amp; </a:t>
            </a:r>
            <a:r>
              <a:rPr lang="en-AU" sz="2800" dirty="0" err="1">
                <a:solidFill>
                  <a:srgbClr val="C00000"/>
                </a:solidFill>
                <a:latin typeface="Times New Roman" panose="02020603050405020304" pitchFamily="18" charset="0"/>
              </a:rPr>
              <a:t>Diezmann</a:t>
            </a:r>
            <a:r>
              <a:rPr lang="en-AU" sz="2800" dirty="0">
                <a:solidFill>
                  <a:srgbClr val="C00000"/>
                </a:solidFill>
                <a:latin typeface="Times New Roman" panose="02020603050405020304" pitchFamily="18" charset="0"/>
              </a:rPr>
              <a:t>, 2005). </a:t>
            </a:r>
          </a:p>
          <a:p>
            <a:endParaRPr lang="en-AU" sz="2800" dirty="0">
              <a:solidFill>
                <a:srgbClr val="000000"/>
              </a:solidFill>
              <a:latin typeface="Times New Roman" panose="02020603050405020304" pitchFamily="18" charset="0"/>
            </a:endParaRPr>
          </a:p>
          <a:p>
            <a:r>
              <a:rPr lang="en-AU" sz="2800" dirty="0">
                <a:solidFill>
                  <a:srgbClr val="7030A0"/>
                </a:solidFill>
                <a:latin typeface="Times New Roman" panose="02020603050405020304" pitchFamily="18" charset="0"/>
              </a:rPr>
              <a:t>However, as Fleming, Shire, Jones, McNamee and Pill (2004) further observe it is not simply a matter of increasing the skills of academic staff but of encouraging university teachers to become professional by offering opportunities “to engage in critical reflexive pedagogy” and that this “is being widely acknowledged as an important element in [the] continuing professional development” (p. 165). Not a new idea, it gained momentum during the 1980s and 1990s as a result of the changing environment in higher education: moving from “academic autonomy to one of accountability to stakeholders</a:t>
            </a:r>
            <a:r>
              <a:rPr lang="en-AU" sz="2800" dirty="0">
                <a:solidFill>
                  <a:srgbClr val="000000"/>
                </a:solidFill>
                <a:latin typeface="Times New Roman" panose="02020603050405020304" pitchFamily="18" charset="0"/>
              </a:rPr>
              <a:t>” </a:t>
            </a:r>
            <a:endParaRPr lang="en-AU" sz="2800" dirty="0">
              <a:solidFill>
                <a:prstClr val="black"/>
              </a:solidFill>
              <a:latin typeface="Calibri" panose="020F0502020204030204" pitchFamily="34" charset="0"/>
            </a:endParaRPr>
          </a:p>
        </p:txBody>
      </p:sp>
    </p:spTree>
    <p:extLst>
      <p:ext uri="{BB962C8B-B14F-4D97-AF65-F5344CB8AC3E}">
        <p14:creationId xmlns:p14="http://schemas.microsoft.com/office/powerpoint/2010/main" val="14833893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0260" y="0"/>
            <a:ext cx="8786191" cy="6986528"/>
          </a:xfrm>
          <a:prstGeom prst="rect">
            <a:avLst/>
          </a:prstGeom>
        </p:spPr>
        <p:txBody>
          <a:bodyPr wrap="square">
            <a:spAutoFit/>
          </a:bodyPr>
          <a:lstStyle/>
          <a:p>
            <a:r>
              <a:rPr lang="en-AU" sz="2800" dirty="0">
                <a:solidFill>
                  <a:srgbClr val="FF0000"/>
                </a:solidFill>
              </a:rPr>
              <a:t>Professorial Applications </a:t>
            </a:r>
          </a:p>
          <a:p>
            <a:endParaRPr lang="en-AU" sz="2800" dirty="0"/>
          </a:p>
          <a:p>
            <a:r>
              <a:rPr lang="en-AU" sz="2800" dirty="0"/>
              <a:t> • In what ways, and to what extent, have you engaged in and led curriculum development and the introduction of new forms of learning, teaching and assessment? </a:t>
            </a:r>
          </a:p>
          <a:p>
            <a:endParaRPr lang="en-AU" sz="2800" dirty="0"/>
          </a:p>
          <a:p>
            <a:r>
              <a:rPr lang="en-AU" sz="2800" dirty="0"/>
              <a:t>• What evidence is there of the impact of your contributions on enhancing the student experience and how have you demonstrated responsiveness to student feedback? </a:t>
            </a:r>
          </a:p>
          <a:p>
            <a:r>
              <a:rPr lang="en-AU" sz="2800" dirty="0"/>
              <a:t>• In what ways has your practice influenced others within your discipline / School / field of expertise nationally and internationally?</a:t>
            </a:r>
          </a:p>
          <a:p>
            <a:r>
              <a:rPr lang="en-AU" sz="2800" dirty="0"/>
              <a:t> • How and where have you made use of theory and publications on learning and teaching in Higher Education? •</a:t>
            </a:r>
            <a:endParaRPr lang="en-AU" sz="2800" dirty="0"/>
          </a:p>
        </p:txBody>
      </p:sp>
    </p:spTree>
    <p:extLst>
      <p:ext uri="{BB962C8B-B14F-4D97-AF65-F5344CB8AC3E}">
        <p14:creationId xmlns:p14="http://schemas.microsoft.com/office/powerpoint/2010/main" val="3591004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4086" y="127195"/>
            <a:ext cx="9568071" cy="6740307"/>
          </a:xfrm>
          <a:prstGeom prst="rect">
            <a:avLst/>
          </a:prstGeom>
        </p:spPr>
        <p:txBody>
          <a:bodyPr wrap="square">
            <a:spAutoFit/>
          </a:bodyPr>
          <a:lstStyle/>
          <a:p>
            <a:r>
              <a:rPr lang="en-AU" sz="2400" dirty="0"/>
              <a:t>Candidates with a professional / clinical commitment should demonstrate how they have influenced the use of developments in the profession/clinical evidence in the curriculum. </a:t>
            </a:r>
          </a:p>
          <a:p>
            <a:endParaRPr lang="en-AU" sz="2400" dirty="0"/>
          </a:p>
          <a:p>
            <a:r>
              <a:rPr lang="en-AU" sz="2400" dirty="0"/>
              <a:t>• In what ways have you enabled students to engage in learning and/or personal development outside of the class setting (e.g. through work-based learning or enterprise-related activities)?</a:t>
            </a:r>
          </a:p>
          <a:p>
            <a:r>
              <a:rPr lang="en-AU" sz="2400" dirty="0"/>
              <a:t> • How have your achievements aligned with the University’s strategic objectives in relation to learning, teaching, the student experience and the development of graduate attributes? </a:t>
            </a:r>
          </a:p>
          <a:p>
            <a:r>
              <a:rPr lang="en-AU" sz="2400" dirty="0"/>
              <a:t>• How, and to what extent, have you disseminated knowledge through published and other forms of output? </a:t>
            </a:r>
          </a:p>
          <a:p>
            <a:r>
              <a:rPr lang="en-AU" sz="2400" dirty="0"/>
              <a:t>• In what ways have you contributed to knowledge exchange, external engagement and impact through your research/scholarship and related activities? </a:t>
            </a:r>
          </a:p>
          <a:p>
            <a:r>
              <a:rPr lang="en-AU" sz="2400" dirty="0"/>
              <a:t>• What evidence is there of the impact of your practice and/or expertise on professional bodies, peer institutions, policy makers or other such external agencies</a:t>
            </a:r>
            <a:r>
              <a:rPr lang="en-AU" dirty="0"/>
              <a:t>? </a:t>
            </a:r>
          </a:p>
        </p:txBody>
      </p:sp>
    </p:spTree>
    <p:extLst>
      <p:ext uri="{BB962C8B-B14F-4D97-AF65-F5344CB8AC3E}">
        <p14:creationId xmlns:p14="http://schemas.microsoft.com/office/powerpoint/2010/main" val="40956640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9530" y="-39756"/>
            <a:ext cx="10323444" cy="6370975"/>
          </a:xfrm>
          <a:prstGeom prst="rect">
            <a:avLst/>
          </a:prstGeom>
        </p:spPr>
        <p:txBody>
          <a:bodyPr wrap="square">
            <a:spAutoFit/>
          </a:bodyPr>
          <a:lstStyle/>
          <a:p>
            <a:r>
              <a:rPr lang="en-AU" sz="2400" dirty="0">
                <a:solidFill>
                  <a:srgbClr val="FF0000"/>
                </a:solidFill>
              </a:rPr>
              <a:t>Senior University Teacher Applications </a:t>
            </a:r>
          </a:p>
          <a:p>
            <a:endParaRPr lang="en-AU" sz="2400" dirty="0">
              <a:solidFill>
                <a:srgbClr val="FF0000"/>
              </a:solidFill>
            </a:endParaRPr>
          </a:p>
          <a:p>
            <a:r>
              <a:rPr lang="en-AU" sz="2400" dirty="0"/>
              <a:t> • How do you ensure the achievement of the stated Learning Outcomes for your teaching and what decisions lie behind your choices about assessment methods? • What evidence is there of the impact of your contributions on enhancing the student experience and how have you demonstrated responsiveness to student feedback? </a:t>
            </a:r>
          </a:p>
          <a:p>
            <a:r>
              <a:rPr lang="en-AU" sz="2400" dirty="0"/>
              <a:t>• What have you done to ensure up-to-date knowledge of different delivery techniques? How have you incorporated improvements and to what effect? </a:t>
            </a:r>
          </a:p>
          <a:p>
            <a:r>
              <a:rPr lang="en-AU" sz="2400" dirty="0"/>
              <a:t>• How have you ensured a research-led approach to your own (and where appropriate others’) teaching in terms of the subject specific /disciplinary-specific content of courses to which you have contributed? </a:t>
            </a:r>
          </a:p>
          <a:p>
            <a:r>
              <a:rPr lang="en-AU" sz="2400" dirty="0"/>
              <a:t>• What have you done to encourage active learning (particularly in large classes)? • How have you incorporated best practice within your discipline to enhance your teaching, supervision and assessment? (Candidates with a professional commitment should demonstrate how they draw on relevant clinical evidence in teaching.)</a:t>
            </a:r>
            <a:endParaRPr lang="en-AU" sz="2400" dirty="0"/>
          </a:p>
        </p:txBody>
      </p:sp>
    </p:spTree>
    <p:extLst>
      <p:ext uri="{BB962C8B-B14F-4D97-AF65-F5344CB8AC3E}">
        <p14:creationId xmlns:p14="http://schemas.microsoft.com/office/powerpoint/2010/main" val="3887047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6278" y="225431"/>
            <a:ext cx="9727096" cy="2677656"/>
          </a:xfrm>
          <a:prstGeom prst="rect">
            <a:avLst/>
          </a:prstGeom>
        </p:spPr>
        <p:txBody>
          <a:bodyPr wrap="square">
            <a:spAutoFit/>
          </a:bodyPr>
          <a:lstStyle/>
          <a:p>
            <a:r>
              <a:rPr lang="en-AU" sz="2800" dirty="0"/>
              <a:t>• What are the linkages between your practice (discipline-specific and/or scholarship) and your external engagement and profile? </a:t>
            </a:r>
          </a:p>
          <a:p>
            <a:endParaRPr lang="en-AU" sz="2800" dirty="0"/>
          </a:p>
          <a:p>
            <a:r>
              <a:rPr lang="en-AU" sz="2800" dirty="0"/>
              <a:t>• What evidence is there of the impact of your practice and/or expertise on professional bodies, peer institutions, policy makers or other such external agencies? </a:t>
            </a:r>
            <a:endParaRPr lang="en-AU" sz="2800" dirty="0"/>
          </a:p>
        </p:txBody>
      </p:sp>
    </p:spTree>
    <p:extLst>
      <p:ext uri="{BB962C8B-B14F-4D97-AF65-F5344CB8AC3E}">
        <p14:creationId xmlns:p14="http://schemas.microsoft.com/office/powerpoint/2010/main" val="20597735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3843" y="121219"/>
            <a:ext cx="9435547" cy="8956298"/>
          </a:xfrm>
          <a:prstGeom prst="rect">
            <a:avLst/>
          </a:prstGeom>
        </p:spPr>
        <p:txBody>
          <a:bodyPr wrap="square">
            <a:spAutoFit/>
          </a:bodyPr>
          <a:lstStyle/>
          <a:p>
            <a:r>
              <a:rPr lang="en-AU" sz="2400" dirty="0"/>
              <a:t>University Teacher Applications </a:t>
            </a:r>
          </a:p>
          <a:p>
            <a:r>
              <a:rPr lang="en-AU" sz="2400" dirty="0"/>
              <a:t> • How do you ensure the achievement of the stated Learning Outcomes for your teaching and what decisions lie behind your choices about assessment methods?</a:t>
            </a:r>
          </a:p>
          <a:p>
            <a:endParaRPr lang="en-AU" sz="2400" dirty="0"/>
          </a:p>
          <a:p>
            <a:r>
              <a:rPr lang="en-AU" sz="2400" dirty="0"/>
              <a:t> • What have you done to ensure an up-to-date knowledge of different delivery techniques? How have you incorporated improvements and to what effect? </a:t>
            </a:r>
          </a:p>
          <a:p>
            <a:endParaRPr lang="en-AU" sz="2400" dirty="0"/>
          </a:p>
          <a:p>
            <a:r>
              <a:rPr lang="en-AU" sz="2400" dirty="0"/>
              <a:t>• How have you ensured a research-led approach to your teaching in terms of the subject-specific/disciplinary-specific content of your teaching? • What have you done to encourage active learning (particularly in large classes)?</a:t>
            </a:r>
          </a:p>
          <a:p>
            <a:endParaRPr lang="en-AU" sz="2400" dirty="0"/>
          </a:p>
          <a:p>
            <a:r>
              <a:rPr lang="en-AU" sz="2400" dirty="0"/>
              <a:t> • How have you incorporated best practice within your discipline to enhance your teaching, supervision and assessment? (Candidates with a professional commitment should demonstrate how they draw on relevant clinical evidence in teaching.) </a:t>
            </a:r>
          </a:p>
          <a:p>
            <a:endParaRPr lang="en-AU" sz="2400" dirty="0"/>
          </a:p>
          <a:p>
            <a:r>
              <a:rPr lang="en-AU" sz="2400" dirty="0"/>
              <a:t>• What is the relationship between your teaching practice and scholarly or disciplinary research outputs? </a:t>
            </a:r>
          </a:p>
          <a:p>
            <a:endParaRPr lang="en-AU" sz="2400" dirty="0"/>
          </a:p>
          <a:p>
            <a:r>
              <a:rPr lang="en-AU" sz="2400" dirty="0"/>
              <a:t>• What contribution have you made to the student experience within your subject/School/College? </a:t>
            </a:r>
            <a:endParaRPr lang="en-AU" sz="2400" dirty="0"/>
          </a:p>
        </p:txBody>
      </p:sp>
    </p:spTree>
    <p:extLst>
      <p:ext uri="{BB962C8B-B14F-4D97-AF65-F5344CB8AC3E}">
        <p14:creationId xmlns:p14="http://schemas.microsoft.com/office/powerpoint/2010/main" val="41810006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2296" y="304945"/>
            <a:ext cx="10084904" cy="1569660"/>
          </a:xfrm>
          <a:prstGeom prst="rect">
            <a:avLst/>
          </a:prstGeom>
        </p:spPr>
        <p:txBody>
          <a:bodyPr wrap="square">
            <a:spAutoFit/>
          </a:bodyPr>
          <a:lstStyle/>
          <a:p>
            <a:r>
              <a:rPr lang="en-AU" sz="2400" dirty="0">
                <a:solidFill>
                  <a:srgbClr val="FF0000"/>
                </a:solidFill>
              </a:rPr>
              <a:t>Any member of staff who has, however, been granted Principal Fellowship through either route will already have been required to evidence their achievements in relation to “Leadership &amp; Management” in a 2,500 word reflective account of their leadership of learning and teaching.</a:t>
            </a:r>
            <a:endParaRPr lang="en-AU" sz="2400" dirty="0">
              <a:solidFill>
                <a:srgbClr val="FF0000"/>
              </a:solidFill>
            </a:endParaRPr>
          </a:p>
        </p:txBody>
      </p:sp>
      <p:sp>
        <p:nvSpPr>
          <p:cNvPr id="3" name="Rectangle 2"/>
          <p:cNvSpPr/>
          <p:nvPr/>
        </p:nvSpPr>
        <p:spPr>
          <a:xfrm>
            <a:off x="1616764" y="2019663"/>
            <a:ext cx="10084905" cy="4062651"/>
          </a:xfrm>
          <a:prstGeom prst="rect">
            <a:avLst/>
          </a:prstGeom>
        </p:spPr>
        <p:txBody>
          <a:bodyPr wrap="square">
            <a:spAutoFit/>
          </a:bodyPr>
          <a:lstStyle/>
          <a:p>
            <a:r>
              <a:rPr lang="en-AU" sz="2400" dirty="0">
                <a:solidFill>
                  <a:srgbClr val="7030A0"/>
                </a:solidFill>
              </a:rPr>
              <a:t>Any member of staff who has been granted Senior Fellowship through the HEA or University’s RET framework will already have been required to evidence “successful co-ordination, support, supervision, management and/or mentoring of others (whether individuals and/or teams) in relation to learning and teaching” (UKPSF D3vii) through a 3000 word portfolio which includes 4 short practice-related case studies of which at least two must provide evidence of co-ordination, support, supervision, management and/or mentoring of others (D3vii). As such, the pre-existing award of Senior Fellowship within the last 3 years will be accepted as prima-facie case of Grade 9 performance in the “Leadership and Management” category. </a:t>
            </a:r>
          </a:p>
          <a:p>
            <a:r>
              <a:rPr lang="en-AU" dirty="0"/>
              <a:t> </a:t>
            </a:r>
            <a:endParaRPr lang="en-AU" dirty="0"/>
          </a:p>
        </p:txBody>
      </p:sp>
    </p:spTree>
    <p:extLst>
      <p:ext uri="{BB962C8B-B14F-4D97-AF65-F5344CB8AC3E}">
        <p14:creationId xmlns:p14="http://schemas.microsoft.com/office/powerpoint/2010/main" val="18890469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600384"/>
            <a:ext cx="10230678" cy="4401205"/>
          </a:xfrm>
          <a:prstGeom prst="rect">
            <a:avLst/>
          </a:prstGeom>
        </p:spPr>
        <p:txBody>
          <a:bodyPr wrap="square">
            <a:spAutoFit/>
          </a:bodyPr>
          <a:lstStyle/>
          <a:p>
            <a:r>
              <a:rPr lang="en-AU" sz="2800" dirty="0">
                <a:solidFill>
                  <a:srgbClr val="7030A0"/>
                </a:solidFill>
              </a:rPr>
              <a:t>Any member of staff who has been granted Fellowship through the HEA or University’s RET framework (including completion of the PGCAP) will already have been required to provide a portfolio of teaching/learning support and practice that includes a reflective personal statement (1000 words), two practice-based case studies (each 500-600 words) and a written report of their teaching practice (observed by a colleague) and a reflection of the experience. The pre-existing award of Fellowship should give considerable assurance of achievement at Grade 8 in relation to “Learning and Teaching Practice</a:t>
            </a:r>
            <a:endParaRPr lang="en-AU" sz="2800" dirty="0">
              <a:solidFill>
                <a:srgbClr val="7030A0"/>
              </a:solidFill>
            </a:endParaRPr>
          </a:p>
        </p:txBody>
      </p:sp>
    </p:spTree>
    <p:extLst>
      <p:ext uri="{BB962C8B-B14F-4D97-AF65-F5344CB8AC3E}">
        <p14:creationId xmlns:p14="http://schemas.microsoft.com/office/powerpoint/2010/main" val="1639067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9773" y="799166"/>
            <a:ext cx="10111409" cy="4524315"/>
          </a:xfrm>
          <a:prstGeom prst="rect">
            <a:avLst/>
          </a:prstGeom>
        </p:spPr>
        <p:txBody>
          <a:bodyPr wrap="square">
            <a:spAutoFit/>
          </a:bodyPr>
          <a:lstStyle/>
          <a:p>
            <a:r>
              <a:rPr lang="en-AU" sz="2800" dirty="0">
                <a:solidFill>
                  <a:srgbClr val="C00000"/>
                </a:solidFill>
              </a:rPr>
              <a:t>University Teacher, Grade 7 </a:t>
            </a:r>
          </a:p>
          <a:p>
            <a:r>
              <a:rPr lang="en-AU" sz="2800" dirty="0">
                <a:solidFill>
                  <a:srgbClr val="C00000"/>
                </a:solidFill>
              </a:rPr>
              <a:t> </a:t>
            </a:r>
          </a:p>
          <a:p>
            <a:r>
              <a:rPr lang="en-AU" sz="2800" dirty="0">
                <a:solidFill>
                  <a:srgbClr val="C00000"/>
                </a:solidFill>
              </a:rPr>
              <a:t>The criteria for University Teacher (Grade 7) align with the UK Professional Standards Framework (UKPSF) Descriptor 1 with elements of progression towards Descriptor 2 as embedded within the University’s Recognising Excellence in Teaching (RET) Framework. Descriptor 1 is characterised by “an understanding of specific aspects of effective teaching, learning support methods and student learning”. </a:t>
            </a:r>
          </a:p>
          <a:p>
            <a:r>
              <a:rPr lang="en-AU" dirty="0"/>
              <a:t> </a:t>
            </a:r>
          </a:p>
          <a:p>
            <a:r>
              <a:rPr lang="en-AU" dirty="0"/>
              <a:t> </a:t>
            </a:r>
            <a:endParaRPr lang="en-AU" dirty="0"/>
          </a:p>
        </p:txBody>
      </p:sp>
    </p:spTree>
    <p:extLst>
      <p:ext uri="{BB962C8B-B14F-4D97-AF65-F5344CB8AC3E}">
        <p14:creationId xmlns:p14="http://schemas.microsoft.com/office/powerpoint/2010/main" val="2027134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76025223"/>
              </p:ext>
            </p:extLst>
          </p:nvPr>
        </p:nvGraphicFramePr>
        <p:xfrm>
          <a:off x="-273879" y="-182880"/>
          <a:ext cx="12618666" cy="70408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451410268"/>
                    </a:ext>
                  </a:extLst>
                </a:gridCol>
                <a:gridCol w="7200000">
                  <a:extLst>
                    <a:ext uri="{9D8B030D-6E8A-4147-A177-3AD203B41FA5}">
                      <a16:colId xmlns:a16="http://schemas.microsoft.com/office/drawing/2014/main" val="3799742108"/>
                    </a:ext>
                  </a:extLst>
                </a:gridCol>
                <a:gridCol w="2709333">
                  <a:extLst>
                    <a:ext uri="{9D8B030D-6E8A-4147-A177-3AD203B41FA5}">
                      <a16:colId xmlns:a16="http://schemas.microsoft.com/office/drawing/2014/main" val="1837792445"/>
                    </a:ext>
                  </a:extLst>
                </a:gridCol>
              </a:tblGrid>
              <a:tr h="370840">
                <a:tc>
                  <a:txBody>
                    <a:bodyPr/>
                    <a:lstStyle/>
                    <a:p>
                      <a:r>
                        <a:rPr lang="en-AU" dirty="0"/>
                        <a:t>Overview</a:t>
                      </a:r>
                      <a:endParaRPr lang="en-AU" dirty="0"/>
                    </a:p>
                  </a:txBody>
                  <a:tcPr/>
                </a:tc>
                <a:tc>
                  <a:txBody>
                    <a:bodyPr/>
                    <a:lstStyle/>
                    <a:p>
                      <a:r>
                        <a:rPr lang="en-AU" dirty="0"/>
                        <a:t>Teaching and Administration Level A  (up to 80% workload) </a:t>
                      </a:r>
                      <a:endParaRPr lang="en-AU" dirty="0"/>
                    </a:p>
                  </a:txBody>
                  <a:tcPr/>
                </a:tc>
                <a:tc>
                  <a:txBody>
                    <a:bodyPr/>
                    <a:lstStyle/>
                    <a:p>
                      <a:r>
                        <a:rPr lang="en-AU" dirty="0"/>
                        <a:t>Scholarship  (minimum 20% workload) </a:t>
                      </a:r>
                      <a:endParaRPr lang="en-AU" dirty="0"/>
                    </a:p>
                  </a:txBody>
                  <a:tcPr/>
                </a:tc>
                <a:extLst>
                  <a:ext uri="{0D108BD9-81ED-4DB2-BD59-A6C34878D82A}">
                    <a16:rowId xmlns:a16="http://schemas.microsoft.com/office/drawing/2014/main" val="3946085228"/>
                  </a:ext>
                </a:extLst>
              </a:tr>
              <a:tr h="370840">
                <a:tc>
                  <a:txBody>
                    <a:bodyPr/>
                    <a:lstStyle/>
                    <a:p>
                      <a:r>
                        <a:rPr lang="en-AU" dirty="0"/>
                        <a:t>Develop expertise in  high quality teaching,  under guidance and  support of </a:t>
                      </a:r>
                    </a:p>
                    <a:p>
                      <a:r>
                        <a:rPr lang="en-AU" dirty="0"/>
                        <a:t>more senior  academic</a:t>
                      </a:r>
                    </a:p>
                    <a:p>
                      <a:r>
                        <a:rPr lang="en-AU" dirty="0"/>
                        <a:t> staff</a:t>
                      </a:r>
                      <a:endParaRPr lang="en-AU" dirty="0"/>
                    </a:p>
                  </a:txBody>
                  <a:tcPr/>
                </a:tc>
                <a:tc>
                  <a:txBody>
                    <a:bodyPr/>
                    <a:lstStyle/>
                    <a:p>
                      <a:r>
                        <a:rPr lang="en-AU" dirty="0"/>
                        <a:t> High quality teaching as demonstrated via a  range of University approved data sources (e.g.  student outcomes, student feedback, peer  review)   Prepare and deliver curriculum components  that align with the staff </a:t>
                      </a:r>
                    </a:p>
                    <a:p>
                      <a:r>
                        <a:rPr lang="en-AU" dirty="0"/>
                        <a:t>member’s disciplinary  and professional background    Provide quality feedback to students via  approved assessment tasks   Utilise the necessary digital techniques required  for effective curriculum</a:t>
                      </a:r>
                    </a:p>
                    <a:p>
                      <a:r>
                        <a:rPr lang="en-AU" dirty="0"/>
                        <a:t> delivery   Undertake teaching activities with an increasing  degree of autonomy and as a member of the  teaching team   Demonstrate commitment to seeking and  responding to feedback </a:t>
                      </a:r>
                    </a:p>
                    <a:p>
                      <a:r>
                        <a:rPr lang="en-AU" dirty="0"/>
                        <a:t>(student, peers and  supervisor) to improve teaching practice   Act as a student advisor and support students’  transition to university as they progress through  their program   Effectively undertake administrative duties  related to teaching activities </a:t>
                      </a:r>
                    </a:p>
                    <a:p>
                      <a:r>
                        <a:rPr lang="en-AU" dirty="0"/>
                        <a:t>of the course and  program   May be required to undertake course  coordination duties under </a:t>
                      </a:r>
                    </a:p>
                    <a:p>
                      <a:r>
                        <a:rPr lang="en-AU" dirty="0"/>
                        <a:t>supervision   Actively participate in meetings, committees  and other University activities at the  discipline/program/school level   Successfully complete Teaching @ </a:t>
                      </a:r>
                      <a:r>
                        <a:rPr lang="en-AU" dirty="0" err="1"/>
                        <a:t>UniSA</a:t>
                      </a:r>
                      <a:r>
                        <a:rPr lang="en-AU" dirty="0"/>
                        <a:t>  program    Demonstrate high standards of professional  behaviour. </a:t>
                      </a:r>
                    </a:p>
                    <a:p>
                      <a:endParaRPr lang="en-AU" dirty="0"/>
                    </a:p>
                  </a:txBody>
                  <a:tcPr/>
                </a:tc>
                <a:tc>
                  <a:txBody>
                    <a:bodyPr/>
                    <a:lstStyle/>
                    <a:p>
                      <a:r>
                        <a:rPr lang="en-AU" dirty="0"/>
                        <a:t> Engage in a range of activities to maintain  currency with the discipline and/or professional  practice   Participate in </a:t>
                      </a:r>
                    </a:p>
                    <a:p>
                      <a:r>
                        <a:rPr lang="en-AU" dirty="0"/>
                        <a:t>developmental activities </a:t>
                      </a:r>
                    </a:p>
                    <a:p>
                      <a:r>
                        <a:rPr lang="en-AU" dirty="0"/>
                        <a:t>to  advance own </a:t>
                      </a:r>
                    </a:p>
                    <a:p>
                      <a:r>
                        <a:rPr lang="en-AU" dirty="0"/>
                        <a:t>understanding of </a:t>
                      </a:r>
                    </a:p>
                    <a:p>
                      <a:r>
                        <a:rPr lang="en-AU" dirty="0"/>
                        <a:t>learning and  teaching </a:t>
                      </a:r>
                    </a:p>
                    <a:p>
                      <a:r>
                        <a:rPr lang="en-AU" dirty="0"/>
                        <a:t>practices.  </a:t>
                      </a:r>
                      <a:endParaRPr lang="en-AU" dirty="0"/>
                    </a:p>
                  </a:txBody>
                  <a:tcPr/>
                </a:tc>
                <a:extLst>
                  <a:ext uri="{0D108BD9-81ED-4DB2-BD59-A6C34878D82A}">
                    <a16:rowId xmlns:a16="http://schemas.microsoft.com/office/drawing/2014/main" val="2965666651"/>
                  </a:ext>
                </a:extLst>
              </a:tr>
            </a:tbl>
          </a:graphicData>
        </a:graphic>
      </p:graphicFrame>
    </p:spTree>
    <p:extLst>
      <p:ext uri="{BB962C8B-B14F-4D97-AF65-F5344CB8AC3E}">
        <p14:creationId xmlns:p14="http://schemas.microsoft.com/office/powerpoint/2010/main" val="38835536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94758715"/>
              </p:ext>
            </p:extLst>
          </p:nvPr>
        </p:nvGraphicFramePr>
        <p:xfrm>
          <a:off x="123687" y="189579"/>
          <a:ext cx="11962296" cy="5943600"/>
        </p:xfrm>
        <a:graphic>
          <a:graphicData uri="http://schemas.openxmlformats.org/drawingml/2006/table">
            <a:tbl>
              <a:tblPr firstRow="1" bandRow="1">
                <a:tableStyleId>{5C22544A-7EE6-4342-B048-85BDC9FD1C3A}</a:tableStyleId>
              </a:tblPr>
              <a:tblGrid>
                <a:gridCol w="2568405">
                  <a:extLst>
                    <a:ext uri="{9D8B030D-6E8A-4147-A177-3AD203B41FA5}">
                      <a16:colId xmlns:a16="http://schemas.microsoft.com/office/drawing/2014/main" val="3250962651"/>
                    </a:ext>
                  </a:extLst>
                </a:gridCol>
                <a:gridCol w="6825486">
                  <a:extLst>
                    <a:ext uri="{9D8B030D-6E8A-4147-A177-3AD203B41FA5}">
                      <a16:colId xmlns:a16="http://schemas.microsoft.com/office/drawing/2014/main" val="3448681902"/>
                    </a:ext>
                  </a:extLst>
                </a:gridCol>
                <a:gridCol w="2568405">
                  <a:extLst>
                    <a:ext uri="{9D8B030D-6E8A-4147-A177-3AD203B41FA5}">
                      <a16:colId xmlns:a16="http://schemas.microsoft.com/office/drawing/2014/main" val="2454331072"/>
                    </a:ext>
                  </a:extLst>
                </a:gridCol>
              </a:tblGrid>
              <a:tr h="358291">
                <a:tc>
                  <a:txBody>
                    <a:bodyPr/>
                    <a:lstStyle/>
                    <a:p>
                      <a:endParaRPr lang="en-AU" dirty="0"/>
                    </a:p>
                  </a:txBody>
                  <a:tcPr/>
                </a:tc>
                <a:tc>
                  <a:txBody>
                    <a:bodyPr/>
                    <a:lstStyle/>
                    <a:p>
                      <a:r>
                        <a:rPr lang="en-AU" dirty="0"/>
                        <a:t>Level B</a:t>
                      </a:r>
                    </a:p>
                  </a:txBody>
                  <a:tcPr/>
                </a:tc>
                <a:tc>
                  <a:txBody>
                    <a:bodyPr/>
                    <a:lstStyle/>
                    <a:p>
                      <a:endParaRPr lang="en-AU" dirty="0"/>
                    </a:p>
                  </a:txBody>
                  <a:tcPr/>
                </a:tc>
                <a:extLst>
                  <a:ext uri="{0D108BD9-81ED-4DB2-BD59-A6C34878D82A}">
                    <a16:rowId xmlns:a16="http://schemas.microsoft.com/office/drawing/2014/main" val="970025660"/>
                  </a:ext>
                </a:extLst>
              </a:tr>
              <a:tr h="4859017">
                <a:tc>
                  <a:txBody>
                    <a:bodyPr/>
                    <a:lstStyle/>
                    <a:p>
                      <a:r>
                        <a:rPr lang="en-AU" dirty="0"/>
                        <a:t>Undertake high quality  </a:t>
                      </a:r>
                    </a:p>
                    <a:p>
                      <a:r>
                        <a:rPr lang="en-AU" dirty="0"/>
                        <a:t>teaching with  increasing </a:t>
                      </a:r>
                    </a:p>
                    <a:p>
                      <a:r>
                        <a:rPr lang="en-AU" dirty="0"/>
                        <a:t>leadership  </a:t>
                      </a:r>
                    </a:p>
                    <a:p>
                      <a:r>
                        <a:rPr lang="en-AU" dirty="0"/>
                        <a:t>responsibilities</a:t>
                      </a:r>
                      <a:endParaRPr lang="en-AU" dirty="0"/>
                    </a:p>
                  </a:txBody>
                  <a:tcPr/>
                </a:tc>
                <a:tc>
                  <a:txBody>
                    <a:bodyPr/>
                    <a:lstStyle/>
                    <a:p>
                      <a:r>
                        <a:rPr lang="en-AU" dirty="0"/>
                        <a:t> per Level A, plus:   Responsible for the preparation and delivery of  substantial components of courses   Utilise high levels of professional and/or  discipline‐related expertise in his/her teaching   Incorporate scholarship and professional  expertise into teaching activities   Ensure that teaching is informed by relevant  research in the field   Contribute to the development of engaging,  relevant and technology‐enhanced curricula   Contribute to collaborative projects relevant to  discipline‐based teaching practices   Provide academic counselling, mentoring and  advice to students   Undertake course coordination role and  efficiently manage associated resources   Provide leadership to other staff within the  teaching team   Actively raise the profile of the discipline within  the University and the external community   Demonstrate commitment to community  engagement. </a:t>
                      </a:r>
                    </a:p>
                    <a:p>
                      <a:endParaRPr lang="en-AU" dirty="0"/>
                    </a:p>
                  </a:txBody>
                  <a:tcPr/>
                </a:tc>
                <a:tc>
                  <a:txBody>
                    <a:bodyPr/>
                    <a:lstStyle/>
                    <a:p>
                      <a:r>
                        <a:rPr lang="en-AU" dirty="0"/>
                        <a:t>As per Level A, plus:   Undertake a variety of </a:t>
                      </a:r>
                    </a:p>
                    <a:p>
                      <a:r>
                        <a:rPr lang="en-AU" dirty="0"/>
                        <a:t>activities to ensure  </a:t>
                      </a:r>
                    </a:p>
                    <a:p>
                      <a:r>
                        <a:rPr lang="en-AU" dirty="0"/>
                        <a:t>ongoing improvement in teaching practice   Contribute to the </a:t>
                      </a:r>
                    </a:p>
                    <a:p>
                      <a:r>
                        <a:rPr lang="en-AU" dirty="0"/>
                        <a:t>scholarship of teaching </a:t>
                      </a:r>
                    </a:p>
                    <a:p>
                      <a:r>
                        <a:rPr lang="en-AU" dirty="0"/>
                        <a:t>and  learning and/or professional practice in the  </a:t>
                      </a:r>
                    </a:p>
                    <a:p>
                      <a:r>
                        <a:rPr lang="en-AU" dirty="0"/>
                        <a:t>discipline   Enrolment and </a:t>
                      </a:r>
                    </a:p>
                    <a:p>
                      <a:r>
                        <a:rPr lang="en-AU" dirty="0"/>
                        <a:t>successful completion of a  course/program to </a:t>
                      </a:r>
                    </a:p>
                    <a:p>
                      <a:r>
                        <a:rPr lang="en-AU" dirty="0"/>
                        <a:t>develop teaching skills</a:t>
                      </a:r>
                      <a:endParaRPr lang="en-AU" dirty="0"/>
                    </a:p>
                  </a:txBody>
                  <a:tcPr/>
                </a:tc>
                <a:extLst>
                  <a:ext uri="{0D108BD9-81ED-4DB2-BD59-A6C34878D82A}">
                    <a16:rowId xmlns:a16="http://schemas.microsoft.com/office/drawing/2014/main" val="3614380468"/>
                  </a:ext>
                </a:extLst>
              </a:tr>
            </a:tbl>
          </a:graphicData>
        </a:graphic>
      </p:graphicFrame>
    </p:spTree>
    <p:extLst>
      <p:ext uri="{BB962C8B-B14F-4D97-AF65-F5344CB8AC3E}">
        <p14:creationId xmlns:p14="http://schemas.microsoft.com/office/powerpoint/2010/main" val="128538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5060" y="525550"/>
            <a:ext cx="9713844" cy="4401205"/>
          </a:xfrm>
          <a:prstGeom prst="rect">
            <a:avLst/>
          </a:prstGeom>
        </p:spPr>
        <p:txBody>
          <a:bodyPr wrap="square">
            <a:spAutoFit/>
          </a:bodyPr>
          <a:lstStyle/>
          <a:p>
            <a:r>
              <a:rPr lang="en-AU" sz="2800" dirty="0">
                <a:solidFill>
                  <a:srgbClr val="FF0000"/>
                </a:solidFill>
                <a:latin typeface="Times New Roman" panose="02020603050405020304" pitchFamily="18" charset="0"/>
              </a:rPr>
              <a:t>Teaching needed to be given much greater status in higher education as the teaching quality is central to learning. It argued that “a renewed focus on scholarship in teaching and a </a:t>
            </a:r>
            <a:r>
              <a:rPr lang="en-AU" sz="2800" dirty="0" err="1">
                <a:solidFill>
                  <a:srgbClr val="FF0000"/>
                </a:solidFill>
                <a:latin typeface="Times New Roman" panose="02020603050405020304" pitchFamily="18" charset="0"/>
              </a:rPr>
              <a:t>professionalisation</a:t>
            </a:r>
            <a:r>
              <a:rPr lang="en-AU" sz="2800" dirty="0">
                <a:solidFill>
                  <a:srgbClr val="FF0000"/>
                </a:solidFill>
                <a:latin typeface="Times New Roman" panose="02020603050405020304" pitchFamily="18" charset="0"/>
              </a:rPr>
              <a:t> of teaching practice” were required (DEST, 2002, p. x). </a:t>
            </a:r>
          </a:p>
          <a:p>
            <a:endParaRPr lang="en-AU" sz="2800" dirty="0">
              <a:solidFill>
                <a:srgbClr val="7030A0"/>
              </a:solidFill>
              <a:latin typeface="Times New Roman" panose="02020603050405020304" pitchFamily="18" charset="0"/>
            </a:endParaRPr>
          </a:p>
          <a:p>
            <a:r>
              <a:rPr lang="en-AU" sz="2800" dirty="0">
                <a:solidFill>
                  <a:srgbClr val="7030A0"/>
                </a:solidFill>
                <a:latin typeface="Times New Roman" panose="02020603050405020304" pitchFamily="18" charset="0"/>
              </a:rPr>
              <a:t>It further suggested that formal preparation programs become mandatory; that a national accreditation process be established and that participation in these programs be linked to probation and promotion</a:t>
            </a:r>
          </a:p>
        </p:txBody>
      </p:sp>
    </p:spTree>
    <p:extLst>
      <p:ext uri="{BB962C8B-B14F-4D97-AF65-F5344CB8AC3E}">
        <p14:creationId xmlns:p14="http://schemas.microsoft.com/office/powerpoint/2010/main" val="35115720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24055152"/>
              </p:ext>
            </p:extLst>
          </p:nvPr>
        </p:nvGraphicFramePr>
        <p:xfrm>
          <a:off x="0" y="547386"/>
          <a:ext cx="12284766" cy="4297680"/>
        </p:xfrm>
        <a:graphic>
          <a:graphicData uri="http://schemas.openxmlformats.org/drawingml/2006/table">
            <a:tbl>
              <a:tblPr firstRow="1" bandRow="1">
                <a:tableStyleId>{5C22544A-7EE6-4342-B048-85BDC9FD1C3A}</a:tableStyleId>
              </a:tblPr>
              <a:tblGrid>
                <a:gridCol w="2637642">
                  <a:extLst>
                    <a:ext uri="{9D8B030D-6E8A-4147-A177-3AD203B41FA5}">
                      <a16:colId xmlns:a16="http://schemas.microsoft.com/office/drawing/2014/main" val="3310841561"/>
                    </a:ext>
                  </a:extLst>
                </a:gridCol>
                <a:gridCol w="7009482">
                  <a:extLst>
                    <a:ext uri="{9D8B030D-6E8A-4147-A177-3AD203B41FA5}">
                      <a16:colId xmlns:a16="http://schemas.microsoft.com/office/drawing/2014/main" val="2802308215"/>
                    </a:ext>
                  </a:extLst>
                </a:gridCol>
                <a:gridCol w="2637642">
                  <a:extLst>
                    <a:ext uri="{9D8B030D-6E8A-4147-A177-3AD203B41FA5}">
                      <a16:colId xmlns:a16="http://schemas.microsoft.com/office/drawing/2014/main" val="1602210566"/>
                    </a:ext>
                  </a:extLst>
                </a:gridCol>
              </a:tblGrid>
              <a:tr h="354863">
                <a:tc>
                  <a:txBody>
                    <a:bodyPr/>
                    <a:lstStyle/>
                    <a:p>
                      <a:endParaRPr lang="en-AU" dirty="0"/>
                    </a:p>
                  </a:txBody>
                  <a:tcPr/>
                </a:tc>
                <a:tc>
                  <a:txBody>
                    <a:bodyPr/>
                    <a:lstStyle/>
                    <a:p>
                      <a:r>
                        <a:rPr lang="en-AU" dirty="0"/>
                        <a:t>LEVEL (C)</a:t>
                      </a:r>
                    </a:p>
                  </a:txBody>
                  <a:tcPr/>
                </a:tc>
                <a:tc>
                  <a:txBody>
                    <a:bodyPr/>
                    <a:lstStyle/>
                    <a:p>
                      <a:endParaRPr lang="en-AU"/>
                    </a:p>
                  </a:txBody>
                  <a:tcPr/>
                </a:tc>
                <a:extLst>
                  <a:ext uri="{0D108BD9-81ED-4DB2-BD59-A6C34878D82A}">
                    <a16:rowId xmlns:a16="http://schemas.microsoft.com/office/drawing/2014/main" val="1738209312"/>
                  </a:ext>
                </a:extLst>
              </a:tr>
              <a:tr h="3762516">
                <a:tc>
                  <a:txBody>
                    <a:bodyPr/>
                    <a:lstStyle/>
                    <a:p>
                      <a:r>
                        <a:rPr lang="en-AU" dirty="0"/>
                        <a:t>Established record of  </a:t>
                      </a:r>
                    </a:p>
                    <a:p>
                      <a:r>
                        <a:rPr lang="en-AU" dirty="0"/>
                        <a:t>achievement in  teaching, with  substantial</a:t>
                      </a:r>
                    </a:p>
                    <a:p>
                      <a:r>
                        <a:rPr lang="en-AU" dirty="0"/>
                        <a:t> leadership  responsibilities for the  teaching team.  National level impact</a:t>
                      </a:r>
                      <a:endParaRPr lang="en-AU" dirty="0"/>
                    </a:p>
                  </a:txBody>
                  <a:tcPr/>
                </a:tc>
                <a:tc>
                  <a:txBody>
                    <a:bodyPr/>
                    <a:lstStyle/>
                    <a:p>
                      <a:r>
                        <a:rPr lang="en-AU" dirty="0"/>
                        <a:t>As per Levels A‐B, plus:   Maintain a record of high quality achievement  in teaching while </a:t>
                      </a:r>
                    </a:p>
                    <a:p>
                      <a:r>
                        <a:rPr lang="en-AU" dirty="0"/>
                        <a:t>contributing more broadly to  curriculum innovation   Contributions of a strategic nature to curriculum  development and pedagogical innovation    Demonstrate leadership in the use of digital  technologies in teaching   Evidence of impact in teaching and learning  beyond own teaching </a:t>
                      </a:r>
                    </a:p>
                    <a:p>
                      <a:r>
                        <a:rPr lang="en-AU" dirty="0"/>
                        <a:t>practice, including  through influencing others   Promote and support learning in less  experienced staff through </a:t>
                      </a:r>
                    </a:p>
                    <a:p>
                      <a:r>
                        <a:rPr lang="en-AU" dirty="0"/>
                        <a:t>mentoring, peer  review and leadership roles (formal or informal)   May be required to be wholly responsible for  the coordination of a large program (e.g.  program director role)   Actively participate in, and where appropriate  lead strategic committees within the  discipline/school/division and University</a:t>
                      </a:r>
                      <a:endParaRPr lang="en-AU" dirty="0"/>
                    </a:p>
                  </a:txBody>
                  <a:tcPr/>
                </a:tc>
                <a:tc>
                  <a:txBody>
                    <a:bodyPr/>
                    <a:lstStyle/>
                    <a:p>
                      <a:r>
                        <a:rPr lang="en-AU" dirty="0"/>
                        <a:t>s per Levels A‐B, plus:   Significant and sustained contribution to the </a:t>
                      </a:r>
                    </a:p>
                    <a:p>
                      <a:r>
                        <a:rPr lang="en-AU" dirty="0"/>
                        <a:t>scholarship of teaching and learning and/or  </a:t>
                      </a:r>
                    </a:p>
                    <a:p>
                      <a:r>
                        <a:rPr lang="en-AU" dirty="0"/>
                        <a:t>professional practice in the discipline at the  </a:t>
                      </a:r>
                    </a:p>
                    <a:p>
                      <a:r>
                        <a:rPr lang="en-AU" dirty="0"/>
                        <a:t>divisional, University and national level.   Success in winning </a:t>
                      </a:r>
                    </a:p>
                    <a:p>
                      <a:r>
                        <a:rPr lang="en-AU" dirty="0"/>
                        <a:t>significant internal and  </a:t>
                      </a:r>
                    </a:p>
                    <a:p>
                      <a:r>
                        <a:rPr lang="en-AU" dirty="0"/>
                        <a:t>external grants to support teaching projects and  </a:t>
                      </a:r>
                    </a:p>
                    <a:p>
                      <a:r>
                        <a:rPr lang="en-AU" dirty="0"/>
                        <a:t>initiatives  </a:t>
                      </a:r>
                      <a:endParaRPr lang="en-AU" dirty="0"/>
                    </a:p>
                  </a:txBody>
                  <a:tcPr/>
                </a:tc>
                <a:extLst>
                  <a:ext uri="{0D108BD9-81ED-4DB2-BD59-A6C34878D82A}">
                    <a16:rowId xmlns:a16="http://schemas.microsoft.com/office/drawing/2014/main" val="298436237"/>
                  </a:ext>
                </a:extLst>
              </a:tr>
            </a:tbl>
          </a:graphicData>
        </a:graphic>
      </p:graphicFrame>
    </p:spTree>
    <p:extLst>
      <p:ext uri="{BB962C8B-B14F-4D97-AF65-F5344CB8AC3E}">
        <p14:creationId xmlns:p14="http://schemas.microsoft.com/office/powerpoint/2010/main" val="21433593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17081453"/>
              </p:ext>
            </p:extLst>
          </p:nvPr>
        </p:nvGraphicFramePr>
        <p:xfrm>
          <a:off x="0" y="202831"/>
          <a:ext cx="12072730" cy="6492240"/>
        </p:xfrm>
        <a:graphic>
          <a:graphicData uri="http://schemas.openxmlformats.org/drawingml/2006/table">
            <a:tbl>
              <a:tblPr firstRow="1" bandRow="1">
                <a:tableStyleId>{5C22544A-7EE6-4342-B048-85BDC9FD1C3A}</a:tableStyleId>
              </a:tblPr>
              <a:tblGrid>
                <a:gridCol w="2592116">
                  <a:extLst>
                    <a:ext uri="{9D8B030D-6E8A-4147-A177-3AD203B41FA5}">
                      <a16:colId xmlns:a16="http://schemas.microsoft.com/office/drawing/2014/main" val="3851771433"/>
                    </a:ext>
                  </a:extLst>
                </a:gridCol>
                <a:gridCol w="6888498">
                  <a:extLst>
                    <a:ext uri="{9D8B030D-6E8A-4147-A177-3AD203B41FA5}">
                      <a16:colId xmlns:a16="http://schemas.microsoft.com/office/drawing/2014/main" val="2018664357"/>
                    </a:ext>
                  </a:extLst>
                </a:gridCol>
                <a:gridCol w="2592116">
                  <a:extLst>
                    <a:ext uri="{9D8B030D-6E8A-4147-A177-3AD203B41FA5}">
                      <a16:colId xmlns:a16="http://schemas.microsoft.com/office/drawing/2014/main" val="995768894"/>
                    </a:ext>
                  </a:extLst>
                </a:gridCol>
              </a:tblGrid>
              <a:tr h="359249">
                <a:tc>
                  <a:txBody>
                    <a:bodyPr/>
                    <a:lstStyle/>
                    <a:p>
                      <a:endParaRPr lang="en-AU" dirty="0"/>
                    </a:p>
                  </a:txBody>
                  <a:tcPr/>
                </a:tc>
                <a:tc>
                  <a:txBody>
                    <a:bodyPr/>
                    <a:lstStyle/>
                    <a:p>
                      <a:r>
                        <a:rPr lang="en-AU" dirty="0"/>
                        <a:t>LEVEL (D)</a:t>
                      </a:r>
                    </a:p>
                  </a:txBody>
                  <a:tcPr/>
                </a:tc>
                <a:tc>
                  <a:txBody>
                    <a:bodyPr/>
                    <a:lstStyle/>
                    <a:p>
                      <a:endParaRPr lang="en-AU"/>
                    </a:p>
                  </a:txBody>
                  <a:tcPr/>
                </a:tc>
                <a:extLst>
                  <a:ext uri="{0D108BD9-81ED-4DB2-BD59-A6C34878D82A}">
                    <a16:rowId xmlns:a16="http://schemas.microsoft.com/office/drawing/2014/main" val="3498322967"/>
                  </a:ext>
                </a:extLst>
              </a:tr>
              <a:tr h="4606268">
                <a:tc>
                  <a:txBody>
                    <a:bodyPr/>
                    <a:lstStyle/>
                    <a:p>
                      <a:r>
                        <a:rPr lang="en-AU" dirty="0"/>
                        <a:t>Outstanding  </a:t>
                      </a:r>
                    </a:p>
                    <a:p>
                      <a:r>
                        <a:rPr lang="en-AU" dirty="0"/>
                        <a:t>contribution to  teaching activities  and/</a:t>
                      </a:r>
                    </a:p>
                    <a:p>
                      <a:r>
                        <a:rPr lang="en-AU" dirty="0"/>
                        <a:t>governance of the  </a:t>
                      </a:r>
                    </a:p>
                    <a:p>
                      <a:r>
                        <a:rPr lang="en-AU" dirty="0"/>
                        <a:t>school.   National or  </a:t>
                      </a:r>
                    </a:p>
                    <a:p>
                      <a:r>
                        <a:rPr lang="en-AU" dirty="0"/>
                        <a:t>international impact  and recognition. </a:t>
                      </a:r>
                    </a:p>
                    <a:p>
                      <a:endParaRPr lang="en-AU" dirty="0"/>
                    </a:p>
                  </a:txBody>
                  <a:tcPr/>
                </a:tc>
                <a:tc>
                  <a:txBody>
                    <a:bodyPr/>
                    <a:lstStyle/>
                    <a:p>
                      <a:r>
                        <a:rPr lang="en-AU" dirty="0"/>
                        <a:t>As per Levels A‐C, plus:   Maintain a record of excellence in teaching   Leadership role in major curriculum initiatives  and enhancements of </a:t>
                      </a:r>
                    </a:p>
                    <a:p>
                      <a:r>
                        <a:rPr lang="en-AU" dirty="0"/>
                        <a:t>teaching and learning  activities at the school/division and University </a:t>
                      </a:r>
                    </a:p>
                    <a:p>
                      <a:r>
                        <a:rPr lang="en-AU" dirty="0"/>
                        <a:t> level   Leadership role in the promotion of major  digital enhancements to </a:t>
                      </a:r>
                    </a:p>
                    <a:p>
                      <a:r>
                        <a:rPr lang="en-AU" dirty="0"/>
                        <a:t>pedagogical practices    Sustained contribution to the professional  development of other staff, evidenced through  ongoing leadership in peer review and  mentorship   Major contribution to the governance,  management and leadership of school   Significant external engagement with the  community and discipline/</a:t>
                      </a:r>
                    </a:p>
                    <a:p>
                      <a:r>
                        <a:rPr lang="en-AU" dirty="0"/>
                        <a:t>profession</a:t>
                      </a:r>
                      <a:endParaRPr lang="en-AU" dirty="0"/>
                    </a:p>
                  </a:txBody>
                  <a:tcPr/>
                </a:tc>
                <a:tc>
                  <a:txBody>
                    <a:bodyPr/>
                    <a:lstStyle/>
                    <a:p>
                      <a:r>
                        <a:rPr lang="en-AU" dirty="0"/>
                        <a:t>As per Levels A‐C, plus:   Outstanding contribution to the scholarship of  </a:t>
                      </a:r>
                    </a:p>
                    <a:p>
                      <a:r>
                        <a:rPr lang="en-AU" dirty="0"/>
                        <a:t>teaching and learning    Record of peer reviewed publications and </a:t>
                      </a:r>
                    </a:p>
                    <a:p>
                      <a:r>
                        <a:rPr lang="en-AU" dirty="0"/>
                        <a:t>citations in the highest </a:t>
                      </a:r>
                    </a:p>
                    <a:p>
                      <a:r>
                        <a:rPr lang="en-AU" dirty="0"/>
                        <a:t>quality </a:t>
                      </a:r>
                    </a:p>
                    <a:p>
                      <a:r>
                        <a:rPr lang="en-AU" dirty="0"/>
                        <a:t>educational  journals   Regular and </a:t>
                      </a:r>
                    </a:p>
                    <a:p>
                      <a:r>
                        <a:rPr lang="en-AU" dirty="0"/>
                        <a:t>individualised invitations to present  </a:t>
                      </a:r>
                    </a:p>
                    <a:p>
                      <a:r>
                        <a:rPr lang="en-AU" dirty="0"/>
                        <a:t>at major national or </a:t>
                      </a:r>
                    </a:p>
                    <a:p>
                      <a:r>
                        <a:rPr lang="en-AU" dirty="0"/>
                        <a:t>international </a:t>
                      </a:r>
                    </a:p>
                    <a:p>
                      <a:r>
                        <a:rPr lang="en-AU" dirty="0"/>
                        <a:t>conferences  that cover </a:t>
                      </a:r>
                    </a:p>
                    <a:p>
                      <a:r>
                        <a:rPr lang="en-AU" dirty="0"/>
                        <a:t>teaching </a:t>
                      </a:r>
                    </a:p>
                    <a:p>
                      <a:r>
                        <a:rPr lang="en-AU" dirty="0"/>
                        <a:t>innovation   Attained recognition as </a:t>
                      </a:r>
                    </a:p>
                    <a:p>
                      <a:r>
                        <a:rPr lang="en-AU" dirty="0"/>
                        <a:t>an authority in  discipline, or a national reputation </a:t>
                      </a:r>
                    </a:p>
                    <a:p>
                      <a:r>
                        <a:rPr lang="en-AU" dirty="0"/>
                        <a:t>as an  outstanding </a:t>
                      </a:r>
                    </a:p>
                    <a:p>
                      <a:r>
                        <a:rPr lang="en-AU" dirty="0"/>
                        <a:t>scholar.  </a:t>
                      </a:r>
                      <a:endParaRPr lang="en-AU" dirty="0"/>
                    </a:p>
                  </a:txBody>
                  <a:tcPr/>
                </a:tc>
                <a:extLst>
                  <a:ext uri="{0D108BD9-81ED-4DB2-BD59-A6C34878D82A}">
                    <a16:rowId xmlns:a16="http://schemas.microsoft.com/office/drawing/2014/main" val="2118246667"/>
                  </a:ext>
                </a:extLst>
              </a:tr>
            </a:tbl>
          </a:graphicData>
        </a:graphic>
      </p:graphicFrame>
    </p:spTree>
    <p:extLst>
      <p:ext uri="{BB962C8B-B14F-4D97-AF65-F5344CB8AC3E}">
        <p14:creationId xmlns:p14="http://schemas.microsoft.com/office/powerpoint/2010/main" val="11289742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8308687"/>
              </p:ext>
            </p:extLst>
          </p:nvPr>
        </p:nvGraphicFramePr>
        <p:xfrm>
          <a:off x="278296" y="214303"/>
          <a:ext cx="11728175" cy="4834775"/>
        </p:xfrm>
        <a:graphic>
          <a:graphicData uri="http://schemas.openxmlformats.org/drawingml/2006/table">
            <a:tbl>
              <a:tblPr firstRow="1" bandRow="1">
                <a:tableStyleId>{5C22544A-7EE6-4342-B048-85BDC9FD1C3A}</a:tableStyleId>
              </a:tblPr>
              <a:tblGrid>
                <a:gridCol w="2874311">
                  <a:extLst>
                    <a:ext uri="{9D8B030D-6E8A-4147-A177-3AD203B41FA5}">
                      <a16:colId xmlns:a16="http://schemas.microsoft.com/office/drawing/2014/main" val="3458912505"/>
                    </a:ext>
                  </a:extLst>
                </a:gridCol>
                <a:gridCol w="5798494">
                  <a:extLst>
                    <a:ext uri="{9D8B030D-6E8A-4147-A177-3AD203B41FA5}">
                      <a16:colId xmlns:a16="http://schemas.microsoft.com/office/drawing/2014/main" val="2442420639"/>
                    </a:ext>
                  </a:extLst>
                </a:gridCol>
                <a:gridCol w="3055370">
                  <a:extLst>
                    <a:ext uri="{9D8B030D-6E8A-4147-A177-3AD203B41FA5}">
                      <a16:colId xmlns:a16="http://schemas.microsoft.com/office/drawing/2014/main" val="3263191756"/>
                    </a:ext>
                  </a:extLst>
                </a:gridCol>
              </a:tblGrid>
              <a:tr h="369569">
                <a:tc>
                  <a:txBody>
                    <a:bodyPr/>
                    <a:lstStyle/>
                    <a:p>
                      <a:endParaRPr lang="en-AU" dirty="0"/>
                    </a:p>
                  </a:txBody>
                  <a:tcPr/>
                </a:tc>
                <a:tc>
                  <a:txBody>
                    <a:bodyPr/>
                    <a:lstStyle/>
                    <a:p>
                      <a:r>
                        <a:rPr lang="en-AU" dirty="0"/>
                        <a:t>LEVEL E </a:t>
                      </a:r>
                      <a:endParaRPr lang="en-AU" dirty="0"/>
                    </a:p>
                  </a:txBody>
                  <a:tcPr/>
                </a:tc>
                <a:tc>
                  <a:txBody>
                    <a:bodyPr/>
                    <a:lstStyle/>
                    <a:p>
                      <a:endParaRPr lang="en-AU"/>
                    </a:p>
                  </a:txBody>
                  <a:tcPr/>
                </a:tc>
                <a:extLst>
                  <a:ext uri="{0D108BD9-81ED-4DB2-BD59-A6C34878D82A}">
                    <a16:rowId xmlns:a16="http://schemas.microsoft.com/office/drawing/2014/main" val="898971836"/>
                  </a:ext>
                </a:extLst>
              </a:tr>
              <a:tr h="4465206">
                <a:tc>
                  <a:txBody>
                    <a:bodyPr/>
                    <a:lstStyle/>
                    <a:p>
                      <a:r>
                        <a:rPr lang="en-AU" dirty="0"/>
                        <a:t>Highest levels of </a:t>
                      </a:r>
                    </a:p>
                    <a:p>
                      <a:r>
                        <a:rPr lang="en-AU" dirty="0"/>
                        <a:t>academic performance  and leadership, with  </a:t>
                      </a:r>
                    </a:p>
                    <a:p>
                      <a:r>
                        <a:rPr lang="en-AU" dirty="0"/>
                        <a:t>distinguished  </a:t>
                      </a:r>
                    </a:p>
                    <a:p>
                      <a:r>
                        <a:rPr lang="en-AU" dirty="0"/>
                        <a:t>contributions to  teaching.   Reputation as eminent  </a:t>
                      </a:r>
                    </a:p>
                    <a:p>
                      <a:r>
                        <a:rPr lang="en-AU" dirty="0"/>
                        <a:t>authority in field</a:t>
                      </a:r>
                      <a:endParaRPr lang="en-AU" dirty="0"/>
                    </a:p>
                  </a:txBody>
                  <a:tcPr/>
                </a:tc>
                <a:tc>
                  <a:txBody>
                    <a:bodyPr/>
                    <a:lstStyle/>
                    <a:p>
                      <a:r>
                        <a:rPr lang="en-AU" dirty="0"/>
                        <a:t>As per Levels A‐D, plus:   Maintain a distinguished record of teaching  excellence   Distinguished, original and innovative  contributions to </a:t>
                      </a:r>
                    </a:p>
                    <a:p>
                      <a:r>
                        <a:rPr lang="en-AU" dirty="0"/>
                        <a:t>the advancement of teaching  and learning   Sustained and substantial impact on curriculum  design and/or pedagogy   Contribute to educational or professional policy  </a:t>
                      </a:r>
                    </a:p>
                    <a:p>
                      <a:r>
                        <a:rPr lang="en-AU" dirty="0"/>
                        <a:t>development at a state and/or national level   Distinguished contribution to the academic  governance </a:t>
                      </a:r>
                    </a:p>
                    <a:p>
                      <a:r>
                        <a:rPr lang="en-AU" dirty="0"/>
                        <a:t>within the school, division or  University level   Highest level of leadership in the professional  </a:t>
                      </a:r>
                    </a:p>
                    <a:p>
                      <a:r>
                        <a:rPr lang="en-AU" dirty="0"/>
                        <a:t>development of other staff   Highest level of academic leadership in the  supporting and furthering the strategic goals of  the University. </a:t>
                      </a:r>
                    </a:p>
                    <a:p>
                      <a:endParaRPr lang="en-AU" dirty="0"/>
                    </a:p>
                  </a:txBody>
                  <a:tcPr/>
                </a:tc>
                <a:tc>
                  <a:txBody>
                    <a:bodyPr/>
                    <a:lstStyle/>
                    <a:p>
                      <a:r>
                        <a:rPr lang="en-AU" dirty="0"/>
                        <a:t>As per Levels A‐D, plus:   An established and ongoing</a:t>
                      </a:r>
                    </a:p>
                    <a:p>
                      <a:r>
                        <a:rPr lang="en-AU" dirty="0"/>
                        <a:t> record of peer  reviewed </a:t>
                      </a:r>
                    </a:p>
                    <a:p>
                      <a:r>
                        <a:rPr lang="en-AU" dirty="0"/>
                        <a:t>publications and citations in </a:t>
                      </a:r>
                    </a:p>
                    <a:p>
                      <a:r>
                        <a:rPr lang="en-AU" dirty="0"/>
                        <a:t>the  highest quality educational journals   Attained recognition as an </a:t>
                      </a:r>
                    </a:p>
                    <a:p>
                      <a:r>
                        <a:rPr lang="en-AU" dirty="0"/>
                        <a:t>eminent authority in  </a:t>
                      </a:r>
                    </a:p>
                    <a:p>
                      <a:r>
                        <a:rPr lang="en-AU" dirty="0"/>
                        <a:t>discipline, </a:t>
                      </a:r>
                    </a:p>
                    <a:p>
                      <a:r>
                        <a:rPr lang="en-AU" dirty="0"/>
                        <a:t>or an international reputation as an  outstanding scholar</a:t>
                      </a:r>
                      <a:endParaRPr lang="en-AU" dirty="0"/>
                    </a:p>
                  </a:txBody>
                  <a:tcPr/>
                </a:tc>
                <a:extLst>
                  <a:ext uri="{0D108BD9-81ED-4DB2-BD59-A6C34878D82A}">
                    <a16:rowId xmlns:a16="http://schemas.microsoft.com/office/drawing/2014/main" val="2607502442"/>
                  </a:ext>
                </a:extLst>
              </a:tr>
            </a:tbl>
          </a:graphicData>
        </a:graphic>
      </p:graphicFrame>
    </p:spTree>
    <p:extLst>
      <p:ext uri="{BB962C8B-B14F-4D97-AF65-F5344CB8AC3E}">
        <p14:creationId xmlns:p14="http://schemas.microsoft.com/office/powerpoint/2010/main" val="464774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60104" y="848139"/>
            <a:ext cx="6161430" cy="1938992"/>
          </a:xfrm>
          <a:prstGeom prst="rect">
            <a:avLst/>
          </a:prstGeom>
          <a:noFill/>
        </p:spPr>
        <p:txBody>
          <a:bodyPr wrap="none" rtlCol="0">
            <a:spAutoFit/>
          </a:bodyPr>
          <a:lstStyle/>
          <a:p>
            <a:r>
              <a:rPr lang="en-AU" sz="3600" dirty="0">
                <a:solidFill>
                  <a:srgbClr val="FF0000"/>
                </a:solidFill>
              </a:rPr>
              <a:t>EDUCATIONAL SCHOLARSHIP</a:t>
            </a:r>
          </a:p>
          <a:p>
            <a:endParaRPr lang="en-AU" sz="3600" dirty="0"/>
          </a:p>
          <a:p>
            <a:r>
              <a:rPr lang="en-AU" sz="3600" dirty="0"/>
              <a:t>Click  </a:t>
            </a:r>
            <a:r>
              <a:rPr lang="en-AU" sz="4800" dirty="0">
                <a:hlinkClick r:id="rId2" action="ppaction://hlinkfile"/>
              </a:rPr>
              <a:t>HERE</a:t>
            </a:r>
            <a:endParaRPr lang="en-AU" sz="4800" dirty="0"/>
          </a:p>
        </p:txBody>
      </p:sp>
    </p:spTree>
    <p:extLst>
      <p:ext uri="{BB962C8B-B14F-4D97-AF65-F5344CB8AC3E}">
        <p14:creationId xmlns:p14="http://schemas.microsoft.com/office/powerpoint/2010/main" val="42953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8557" y="634113"/>
            <a:ext cx="10058400" cy="1815882"/>
          </a:xfrm>
          <a:prstGeom prst="rect">
            <a:avLst/>
          </a:prstGeom>
        </p:spPr>
        <p:txBody>
          <a:bodyPr wrap="square">
            <a:spAutoFit/>
          </a:bodyPr>
          <a:lstStyle/>
          <a:p>
            <a:r>
              <a:rPr lang="en-AU" sz="2800" dirty="0">
                <a:solidFill>
                  <a:schemeClr val="accent5">
                    <a:lumMod val="75000"/>
                  </a:schemeClr>
                </a:solidFill>
                <a:latin typeface="Times New Roman" panose="02020603050405020304" pitchFamily="18" charset="0"/>
              </a:rPr>
              <a:t>Need to develop a systematic approach which recognises standards of professional practice in relation to university teaching has gained widespread recognition “if only to provide a satisfactory form of quality assurance” </a:t>
            </a:r>
          </a:p>
        </p:txBody>
      </p:sp>
    </p:spTree>
    <p:extLst>
      <p:ext uri="{BB962C8B-B14F-4D97-AF65-F5344CB8AC3E}">
        <p14:creationId xmlns:p14="http://schemas.microsoft.com/office/powerpoint/2010/main" val="2081495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0260" y="607657"/>
            <a:ext cx="9554818" cy="5693866"/>
          </a:xfrm>
          <a:prstGeom prst="rect">
            <a:avLst/>
          </a:prstGeom>
        </p:spPr>
        <p:txBody>
          <a:bodyPr wrap="square">
            <a:spAutoFit/>
          </a:bodyPr>
          <a:lstStyle/>
          <a:p>
            <a:r>
              <a:rPr lang="en-AU" sz="2800" dirty="0">
                <a:solidFill>
                  <a:schemeClr val="accent5">
                    <a:lumMod val="75000"/>
                  </a:schemeClr>
                </a:solidFill>
              </a:rPr>
              <a:t>Staff induction is considered an important way of ensuring staff have an appreciation of their role and the organisation in which they are working (</a:t>
            </a:r>
            <a:r>
              <a:rPr lang="en-AU" sz="2800" dirty="0" err="1">
                <a:solidFill>
                  <a:schemeClr val="accent5">
                    <a:lumMod val="75000"/>
                  </a:schemeClr>
                </a:solidFill>
              </a:rPr>
              <a:t>Barkhuizen</a:t>
            </a:r>
            <a:r>
              <a:rPr lang="en-AU" sz="2800" dirty="0">
                <a:solidFill>
                  <a:schemeClr val="accent5">
                    <a:lumMod val="75000"/>
                  </a:schemeClr>
                </a:solidFill>
              </a:rPr>
              <a:t>, 2002; </a:t>
            </a:r>
            <a:r>
              <a:rPr lang="en-AU" sz="2800" dirty="0" err="1">
                <a:solidFill>
                  <a:schemeClr val="accent5">
                    <a:lumMod val="75000"/>
                  </a:schemeClr>
                </a:solidFill>
              </a:rPr>
              <a:t>Dearn</a:t>
            </a:r>
            <a:r>
              <a:rPr lang="en-AU" sz="2800" dirty="0">
                <a:solidFill>
                  <a:schemeClr val="accent5">
                    <a:lumMod val="75000"/>
                  </a:schemeClr>
                </a:solidFill>
              </a:rPr>
              <a:t> et al., 2002; </a:t>
            </a:r>
            <a:r>
              <a:rPr lang="en-AU" sz="2800" dirty="0" err="1">
                <a:solidFill>
                  <a:schemeClr val="accent5">
                    <a:lumMod val="75000"/>
                  </a:schemeClr>
                </a:solidFill>
              </a:rPr>
              <a:t>Staniforth</a:t>
            </a:r>
            <a:r>
              <a:rPr lang="en-AU" sz="2800" dirty="0">
                <a:solidFill>
                  <a:schemeClr val="accent5">
                    <a:lumMod val="75000"/>
                  </a:schemeClr>
                </a:solidFill>
              </a:rPr>
              <a:t> &amp; Harland, 2006; </a:t>
            </a:r>
            <a:r>
              <a:rPr lang="en-AU" sz="2800" dirty="0" err="1">
                <a:solidFill>
                  <a:schemeClr val="accent5">
                    <a:lumMod val="75000"/>
                  </a:schemeClr>
                </a:solidFill>
              </a:rPr>
              <a:t>Trowler</a:t>
            </a:r>
            <a:r>
              <a:rPr lang="en-AU" sz="2800" dirty="0">
                <a:solidFill>
                  <a:schemeClr val="accent5">
                    <a:lumMod val="75000"/>
                  </a:schemeClr>
                </a:solidFill>
              </a:rPr>
              <a:t> &amp; Knight, 2000).</a:t>
            </a:r>
          </a:p>
          <a:p>
            <a:endParaRPr lang="en-AU" sz="2800" dirty="0"/>
          </a:p>
          <a:p>
            <a:r>
              <a:rPr lang="en-AU" sz="2800" dirty="0"/>
              <a:t> </a:t>
            </a:r>
            <a:r>
              <a:rPr lang="en-AU" sz="2800" dirty="0">
                <a:solidFill>
                  <a:srgbClr val="00B050"/>
                </a:solidFill>
              </a:rPr>
              <a:t>Induction programs are often seen as a way of socialising new staff into the workplace and according to Barlow and Antoniou (2007) they need to include important information about roles and should never be hurried or superficial. </a:t>
            </a:r>
            <a:r>
              <a:rPr lang="en-AU" sz="2800" dirty="0" err="1">
                <a:solidFill>
                  <a:srgbClr val="00B050"/>
                </a:solidFill>
              </a:rPr>
              <a:t>Staniforth</a:t>
            </a:r>
            <a:r>
              <a:rPr lang="en-AU" sz="2800" dirty="0">
                <a:solidFill>
                  <a:srgbClr val="00B050"/>
                </a:solidFill>
              </a:rPr>
              <a:t> and Harland discuss the role played by Heads of Departments in induction programs suggesting that “heads should systematically monitor the quality and effectiveness of induction processes and outcomes</a:t>
            </a:r>
            <a:r>
              <a:rPr lang="en-AU" dirty="0">
                <a:solidFill>
                  <a:srgbClr val="00B050"/>
                </a:solidFill>
              </a:rPr>
              <a:t>” </a:t>
            </a:r>
          </a:p>
        </p:txBody>
      </p:sp>
    </p:spTree>
    <p:extLst>
      <p:ext uri="{BB962C8B-B14F-4D97-AF65-F5344CB8AC3E}">
        <p14:creationId xmlns:p14="http://schemas.microsoft.com/office/powerpoint/2010/main" val="2705193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4331" y="435379"/>
            <a:ext cx="9660834" cy="5693866"/>
          </a:xfrm>
          <a:prstGeom prst="rect">
            <a:avLst/>
          </a:prstGeom>
        </p:spPr>
        <p:txBody>
          <a:bodyPr wrap="square">
            <a:spAutoFit/>
          </a:bodyPr>
          <a:lstStyle/>
          <a:p>
            <a:r>
              <a:rPr lang="en-AU" sz="2800" dirty="0">
                <a:solidFill>
                  <a:srgbClr val="FF0000"/>
                </a:solidFill>
              </a:rPr>
              <a:t>Mentoring programs</a:t>
            </a:r>
          </a:p>
          <a:p>
            <a:endParaRPr lang="en-AU" sz="2800" dirty="0"/>
          </a:p>
          <a:p>
            <a:r>
              <a:rPr lang="en-AU" sz="2800" dirty="0">
                <a:solidFill>
                  <a:srgbClr val="7030A0"/>
                </a:solidFill>
              </a:rPr>
              <a:t>One UK based program featured mentors as an integral part. Mathias (2005) indicated that the aim of using mentors was to establish “a genuine collegial partnership between participants’ departments and the programme providers” (p. 97). </a:t>
            </a:r>
          </a:p>
          <a:p>
            <a:endParaRPr lang="en-AU" sz="2800" dirty="0"/>
          </a:p>
          <a:p>
            <a:r>
              <a:rPr lang="en-AU" sz="2800" dirty="0">
                <a:solidFill>
                  <a:srgbClr val="C00000"/>
                </a:solidFill>
              </a:rPr>
              <a:t>It was determined that mentors would support “the development of participants’ teaching roles, both generically and within the context of the subject-discipline” (p. 98). Clark et al. (2002) also suggested that the use of mentors could provide discipline based support to program participants in an effort to encourage new staff to discuss teaching with colleagues</a:t>
            </a:r>
          </a:p>
        </p:txBody>
      </p:sp>
    </p:spTree>
    <p:extLst>
      <p:ext uri="{BB962C8B-B14F-4D97-AF65-F5344CB8AC3E}">
        <p14:creationId xmlns:p14="http://schemas.microsoft.com/office/powerpoint/2010/main" val="34922415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271</TotalTime>
  <Words>5830</Words>
  <Application>Microsoft Office PowerPoint</Application>
  <PresentationFormat>Widescreen</PresentationFormat>
  <Paragraphs>420</Paragraphs>
  <Slides>63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63</vt:i4>
      </vt:variant>
    </vt:vector>
  </HeadingPairs>
  <TitlesOfParts>
    <vt:vector size="73" baseType="lpstr">
      <vt:lpstr>Arial</vt:lpstr>
      <vt:lpstr>Calibri</vt:lpstr>
      <vt:lpstr>Corbel</vt:lpstr>
      <vt:lpstr>Courier New</vt:lpstr>
      <vt:lpstr>Garamond-Bold</vt:lpstr>
      <vt:lpstr>Times New Roman</vt:lpstr>
      <vt:lpstr>TimesNewRomanPS-BoldItalicMT</vt:lpstr>
      <vt:lpstr>TimesNewRomanPSMT</vt:lpstr>
      <vt:lpstr>Wingdings-Regular</vt: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ukyawnaing</dc:creator>
  <cp:lastModifiedBy>ukyawnaing</cp:lastModifiedBy>
  <cp:revision>78</cp:revision>
  <dcterms:created xsi:type="dcterms:W3CDTF">2017-03-24T11:07:46Z</dcterms:created>
  <dcterms:modified xsi:type="dcterms:W3CDTF">2017-03-25T04:42:23Z</dcterms:modified>
</cp:coreProperties>
</file>