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300" r:id="rId45"/>
    <p:sldId id="301" r:id="rId46"/>
    <p:sldId id="302" r:id="rId47"/>
    <p:sldId id="298" r:id="rId48"/>
    <p:sldId id="303" r:id="rId49"/>
    <p:sldId id="304" r:id="rId50"/>
    <p:sldId id="305" r:id="rId51"/>
    <p:sldId id="306" r:id="rId52"/>
    <p:sldId id="307" r:id="rId53"/>
    <p:sldId id="308" r:id="rId54"/>
    <p:sldId id="309" r:id="rId55"/>
    <p:sldId id="310" r:id="rId56"/>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2417763" y="3529013"/>
            <a:ext cx="863758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2417779" y="802298"/>
            <a:ext cx="8637073" cy="2541431"/>
          </a:xfrm>
        </p:spPr>
        <p:txBody>
          <a:bodyPr bIns="0" anchor="b"/>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6762AF9C-0641-4923-B124-4DC35873E99F}" type="datetimeFigureOut">
              <a:rPr lang="en-AU"/>
              <a:pPr>
                <a:defRPr/>
              </a:pPr>
              <a:t>26/03/2017</a:t>
            </a:fld>
            <a:endParaRPr lang="en-AU"/>
          </a:p>
        </p:txBody>
      </p:sp>
      <p:sp>
        <p:nvSpPr>
          <p:cNvPr id="6" name="Footer Placeholder 4"/>
          <p:cNvSpPr>
            <a:spLocks noGrp="1"/>
          </p:cNvSpPr>
          <p:nvPr>
            <p:ph type="ftr" sz="quarter" idx="11"/>
          </p:nvPr>
        </p:nvSpPr>
        <p:spPr>
          <a:xfrm>
            <a:off x="2416175" y="328613"/>
            <a:ext cx="4973638" cy="309562"/>
          </a:xfrm>
        </p:spPr>
        <p:txBody>
          <a:bodyPr/>
          <a:lstStyle>
            <a:lvl1pPr>
              <a:defRPr/>
            </a:lvl1pPr>
          </a:lstStyle>
          <a:p>
            <a:pPr>
              <a:defRPr/>
            </a:pPr>
            <a:endParaRPr lang="en-AU"/>
          </a:p>
        </p:txBody>
      </p:sp>
      <p:sp>
        <p:nvSpPr>
          <p:cNvPr id="7" name="Slide Number Placeholder 5"/>
          <p:cNvSpPr>
            <a:spLocks noGrp="1"/>
          </p:cNvSpPr>
          <p:nvPr>
            <p:ph type="sldNum" sz="quarter" idx="12"/>
          </p:nvPr>
        </p:nvSpPr>
        <p:spPr>
          <a:xfrm>
            <a:off x="1438275" y="798513"/>
            <a:ext cx="809625" cy="504825"/>
          </a:xfrm>
        </p:spPr>
        <p:txBody>
          <a:bodyPr/>
          <a:lstStyle>
            <a:lvl1pPr>
              <a:defRPr/>
            </a:lvl1pPr>
          </a:lstStyle>
          <a:p>
            <a:pPr>
              <a:defRPr/>
            </a:pPr>
            <a:fld id="{5C81C9E1-30D3-4996-B578-6CD5CE774E1B}" type="slidenum">
              <a:rPr lang="en-AU"/>
              <a:pPr>
                <a:defRPr/>
              </a:pPr>
              <a:t>‹#›</a:t>
            </a:fld>
            <a:endParaRPr lang="en-AU"/>
          </a:p>
        </p:txBody>
      </p:sp>
    </p:spTree>
    <p:extLst>
      <p:ext uri="{BB962C8B-B14F-4D97-AF65-F5344CB8AC3E}">
        <p14:creationId xmlns:p14="http://schemas.microsoft.com/office/powerpoint/2010/main" val="35831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9B78D6-C6C6-45BC-BABE-F71F4E9A9E22}" type="datetimeFigureOut">
              <a:rPr lang="en-AU"/>
              <a:pPr>
                <a:defRPr/>
              </a:pPr>
              <a:t>26/03/2017</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69675167-AAC7-44D5-A17F-59DB57FFD149}" type="slidenum">
              <a:rPr lang="en-AU"/>
              <a:pPr>
                <a:defRPr/>
              </a:pPr>
              <a:t>‹#›</a:t>
            </a:fld>
            <a:endParaRPr lang="en-AU"/>
          </a:p>
        </p:txBody>
      </p:sp>
    </p:spTree>
    <p:extLst>
      <p:ext uri="{BB962C8B-B14F-4D97-AF65-F5344CB8AC3E}">
        <p14:creationId xmlns:p14="http://schemas.microsoft.com/office/powerpoint/2010/main" val="145338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3"/>
          <p:cNvCxnSpPr/>
          <p:nvPr/>
        </p:nvCxnSpPr>
        <p:spPr>
          <a:xfrm>
            <a:off x="9439275" y="798513"/>
            <a:ext cx="0" cy="466090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DC750D9-E5CB-4D24-B079-AB7DD8A5726C}" type="datetimeFigureOut">
              <a:rPr lang="en-AU"/>
              <a:pPr>
                <a:defRPr/>
              </a:pPr>
              <a:t>26/03/2017</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D6ABB505-7E00-49DF-B0B0-5F0D4EFAA685}" type="slidenum">
              <a:rPr lang="en-AU"/>
              <a:pPr>
                <a:defRPr/>
              </a:pPr>
              <a:t>‹#›</a:t>
            </a:fld>
            <a:endParaRPr lang="en-AU"/>
          </a:p>
        </p:txBody>
      </p:sp>
    </p:spTree>
    <p:extLst>
      <p:ext uri="{BB962C8B-B14F-4D97-AF65-F5344CB8AC3E}">
        <p14:creationId xmlns:p14="http://schemas.microsoft.com/office/powerpoint/2010/main" val="115605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1AAEFEA-7ED6-4A8D-B1D2-2BFE00E36F9D}" type="datetimeFigureOut">
              <a:rPr lang="en-AU"/>
              <a:pPr>
                <a:defRPr/>
              </a:pPr>
              <a:t>26/03/2017</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FBC3F2C8-90C1-43ED-9536-CBC6F043694E}" type="slidenum">
              <a:rPr lang="en-AU"/>
              <a:pPr>
                <a:defRPr/>
              </a:pPr>
              <a:t>‹#›</a:t>
            </a:fld>
            <a:endParaRPr lang="en-AU"/>
          </a:p>
        </p:txBody>
      </p:sp>
    </p:spTree>
    <p:extLst>
      <p:ext uri="{BB962C8B-B14F-4D97-AF65-F5344CB8AC3E}">
        <p14:creationId xmlns:p14="http://schemas.microsoft.com/office/powerpoint/2010/main" val="27490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454150" y="3805238"/>
            <a:ext cx="8631238"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54239" y="1756130"/>
            <a:ext cx="8643154" cy="1887950"/>
          </a:xfrm>
        </p:spPr>
        <p:txBody>
          <a:bodyPr anchor="b"/>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1F71C1F1-B276-4F21-829B-C508B7B1A518}" type="datetimeFigureOut">
              <a:rPr lang="en-AU"/>
              <a:pPr>
                <a:defRPr/>
              </a:pPr>
              <a:t>26/03/2017</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0126E229-A196-4A1D-A731-C28A67FDDB4A}" type="slidenum">
              <a:rPr lang="en-AU"/>
              <a:pPr>
                <a:defRPr/>
              </a:pPr>
              <a:t>‹#›</a:t>
            </a:fld>
            <a:endParaRPr lang="en-AU"/>
          </a:p>
        </p:txBody>
      </p:sp>
    </p:spTree>
    <p:extLst>
      <p:ext uri="{BB962C8B-B14F-4D97-AF65-F5344CB8AC3E}">
        <p14:creationId xmlns:p14="http://schemas.microsoft.com/office/powerpoint/2010/main" val="2290288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46D578C6-7340-4808-BA9C-A40E8FF6DBB5}" type="datetimeFigureOut">
              <a:rPr lang="en-AU"/>
              <a:pPr>
                <a:defRPr/>
              </a:pPr>
              <a:t>26/03/2017</a:t>
            </a:fld>
            <a:endParaRPr lang="en-AU"/>
          </a:p>
        </p:txBody>
      </p:sp>
      <p:sp>
        <p:nvSpPr>
          <p:cNvPr id="7" name="Footer Placeholder 5"/>
          <p:cNvSpPr>
            <a:spLocks noGrp="1"/>
          </p:cNvSpPr>
          <p:nvPr>
            <p:ph type="ftr" sz="quarter" idx="11"/>
          </p:nvPr>
        </p:nvSpPr>
        <p:spPr/>
        <p:txBody>
          <a:bodyPr/>
          <a:lstStyle>
            <a:lvl1pPr>
              <a:defRPr/>
            </a:lvl1pPr>
          </a:lstStyle>
          <a:p>
            <a:pPr>
              <a:defRPr/>
            </a:pPr>
            <a:endParaRPr lang="en-AU"/>
          </a:p>
        </p:txBody>
      </p:sp>
      <p:sp>
        <p:nvSpPr>
          <p:cNvPr id="8" name="Slide Number Placeholder 6"/>
          <p:cNvSpPr>
            <a:spLocks noGrp="1"/>
          </p:cNvSpPr>
          <p:nvPr>
            <p:ph type="sldNum" sz="quarter" idx="12"/>
          </p:nvPr>
        </p:nvSpPr>
        <p:spPr/>
        <p:txBody>
          <a:bodyPr/>
          <a:lstStyle>
            <a:lvl1pPr>
              <a:defRPr/>
            </a:lvl1pPr>
          </a:lstStyle>
          <a:p>
            <a:pPr>
              <a:defRPr/>
            </a:pPr>
            <a:fld id="{D383FEE8-BB64-4823-AB7C-1962510024B0}" type="slidenum">
              <a:rPr lang="en-AU"/>
              <a:pPr>
                <a:defRPr/>
              </a:pPr>
              <a:t>‹#›</a:t>
            </a:fld>
            <a:endParaRPr lang="en-AU"/>
          </a:p>
        </p:txBody>
      </p:sp>
    </p:spTree>
    <p:extLst>
      <p:ext uri="{BB962C8B-B14F-4D97-AF65-F5344CB8AC3E}">
        <p14:creationId xmlns:p14="http://schemas.microsoft.com/office/powerpoint/2010/main" val="3845717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BC47D5D3-EDFD-4C86-9DD2-0329E6F3FCA7}" type="datetimeFigureOut">
              <a:rPr lang="en-AU"/>
              <a:pPr>
                <a:defRPr/>
              </a:pPr>
              <a:t>26/03/2017</a:t>
            </a:fld>
            <a:endParaRPr lang="en-AU"/>
          </a:p>
        </p:txBody>
      </p:sp>
      <p:sp>
        <p:nvSpPr>
          <p:cNvPr id="9" name="Footer Placeholder 7"/>
          <p:cNvSpPr>
            <a:spLocks noGrp="1"/>
          </p:cNvSpPr>
          <p:nvPr>
            <p:ph type="ftr" sz="quarter" idx="11"/>
          </p:nvPr>
        </p:nvSpPr>
        <p:spPr/>
        <p:txBody>
          <a:bodyPr/>
          <a:lstStyle>
            <a:lvl1pPr>
              <a:defRPr/>
            </a:lvl1pPr>
          </a:lstStyle>
          <a:p>
            <a:pPr>
              <a:defRPr/>
            </a:pPr>
            <a:endParaRPr lang="en-AU"/>
          </a:p>
        </p:txBody>
      </p:sp>
      <p:sp>
        <p:nvSpPr>
          <p:cNvPr id="10" name="Slide Number Placeholder 8"/>
          <p:cNvSpPr>
            <a:spLocks noGrp="1"/>
          </p:cNvSpPr>
          <p:nvPr>
            <p:ph type="sldNum" sz="quarter" idx="12"/>
          </p:nvPr>
        </p:nvSpPr>
        <p:spPr/>
        <p:txBody>
          <a:bodyPr/>
          <a:lstStyle>
            <a:lvl1pPr>
              <a:defRPr/>
            </a:lvl1pPr>
          </a:lstStyle>
          <a:p>
            <a:pPr>
              <a:defRPr/>
            </a:pPr>
            <a:fld id="{2036BE8A-7583-4610-B5C5-F2C9293CD16F}" type="slidenum">
              <a:rPr lang="en-AU"/>
              <a:pPr>
                <a:defRPr/>
              </a:pPr>
              <a:t>‹#›</a:t>
            </a:fld>
            <a:endParaRPr lang="en-AU"/>
          </a:p>
        </p:txBody>
      </p:sp>
    </p:spTree>
    <p:extLst>
      <p:ext uri="{BB962C8B-B14F-4D97-AF65-F5344CB8AC3E}">
        <p14:creationId xmlns:p14="http://schemas.microsoft.com/office/powerpoint/2010/main" val="996625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66186B7A-A04F-4D63-AC3B-65D963111341}" type="datetimeFigureOut">
              <a:rPr lang="en-AU"/>
              <a:pPr>
                <a:defRPr/>
              </a:pPr>
              <a:t>26/03/2017</a:t>
            </a:fld>
            <a:endParaRPr lang="en-AU"/>
          </a:p>
        </p:txBody>
      </p:sp>
      <p:sp>
        <p:nvSpPr>
          <p:cNvPr id="5" name="Footer Placeholder 3"/>
          <p:cNvSpPr>
            <a:spLocks noGrp="1"/>
          </p:cNvSpPr>
          <p:nvPr>
            <p:ph type="ftr" sz="quarter" idx="11"/>
          </p:nvPr>
        </p:nvSpPr>
        <p:spPr/>
        <p:txBody>
          <a:bodyPr/>
          <a:lstStyle>
            <a:lvl1pPr>
              <a:defRPr/>
            </a:lvl1pPr>
          </a:lstStyle>
          <a:p>
            <a:pPr>
              <a:defRPr/>
            </a:pPr>
            <a:endParaRPr lang="en-AU"/>
          </a:p>
        </p:txBody>
      </p:sp>
      <p:sp>
        <p:nvSpPr>
          <p:cNvPr id="6" name="Slide Number Placeholder 4"/>
          <p:cNvSpPr>
            <a:spLocks noGrp="1"/>
          </p:cNvSpPr>
          <p:nvPr>
            <p:ph type="sldNum" sz="quarter" idx="12"/>
          </p:nvPr>
        </p:nvSpPr>
        <p:spPr/>
        <p:txBody>
          <a:bodyPr/>
          <a:lstStyle>
            <a:lvl1pPr>
              <a:defRPr/>
            </a:lvl1pPr>
          </a:lstStyle>
          <a:p>
            <a:pPr>
              <a:defRPr/>
            </a:pPr>
            <a:fld id="{FE7F2316-AC44-4AA6-BC0D-A106D5EA92A9}" type="slidenum">
              <a:rPr lang="en-AU"/>
              <a:pPr>
                <a:defRPr/>
              </a:pPr>
              <a:t>‹#›</a:t>
            </a:fld>
            <a:endParaRPr lang="en-AU"/>
          </a:p>
        </p:txBody>
      </p:sp>
    </p:spTree>
    <p:extLst>
      <p:ext uri="{BB962C8B-B14F-4D97-AF65-F5344CB8AC3E}">
        <p14:creationId xmlns:p14="http://schemas.microsoft.com/office/powerpoint/2010/main" val="412101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F97614-2AA4-45CB-8725-8EE2DBD91574}" type="datetimeFigureOut">
              <a:rPr lang="en-AU"/>
              <a:pPr>
                <a:defRPr/>
              </a:pPr>
              <a:t>26/03/2017</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3B7AE607-DEB6-4D54-9F88-4F0187AABCE5}" type="slidenum">
              <a:rPr lang="en-AU"/>
              <a:pPr>
                <a:defRPr/>
              </a:pPr>
              <a:t>‹#›</a:t>
            </a:fld>
            <a:endParaRPr lang="en-AU"/>
          </a:p>
        </p:txBody>
      </p:sp>
    </p:spTree>
    <p:extLst>
      <p:ext uri="{BB962C8B-B14F-4D97-AF65-F5344CB8AC3E}">
        <p14:creationId xmlns:p14="http://schemas.microsoft.com/office/powerpoint/2010/main" val="343133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a:off x="1447800" y="3205163"/>
            <a:ext cx="3270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4671" y="798973"/>
            <a:ext cx="3273099" cy="2247117"/>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a:defRPr/>
            </a:pPr>
            <a:fld id="{3970DAC3-A6E8-4B0E-AD6C-B3D74FDEDC7C}" type="datetimeFigureOut">
              <a:rPr lang="en-AU"/>
              <a:pPr>
                <a:defRPr/>
              </a:pPr>
              <a:t>26/03/2017</a:t>
            </a:fld>
            <a:endParaRPr lang="en-AU"/>
          </a:p>
        </p:txBody>
      </p:sp>
      <p:sp>
        <p:nvSpPr>
          <p:cNvPr id="7" name="Footer Placeholder 5"/>
          <p:cNvSpPr>
            <a:spLocks noGrp="1"/>
          </p:cNvSpPr>
          <p:nvPr>
            <p:ph type="ftr" sz="quarter" idx="11"/>
          </p:nvPr>
        </p:nvSpPr>
        <p:spPr/>
        <p:txBody>
          <a:bodyPr/>
          <a:lstStyle>
            <a:lvl1pPr>
              <a:defRPr/>
            </a:lvl1pPr>
          </a:lstStyle>
          <a:p>
            <a:pPr>
              <a:defRPr/>
            </a:pPr>
            <a:endParaRPr lang="en-AU"/>
          </a:p>
        </p:txBody>
      </p:sp>
      <p:sp>
        <p:nvSpPr>
          <p:cNvPr id="8" name="Slide Number Placeholder 6"/>
          <p:cNvSpPr>
            <a:spLocks noGrp="1"/>
          </p:cNvSpPr>
          <p:nvPr>
            <p:ph type="sldNum" sz="quarter" idx="12"/>
          </p:nvPr>
        </p:nvSpPr>
        <p:spPr/>
        <p:txBody>
          <a:bodyPr/>
          <a:lstStyle>
            <a:lvl1pPr>
              <a:defRPr/>
            </a:lvl1pPr>
          </a:lstStyle>
          <a:p>
            <a:pPr>
              <a:defRPr/>
            </a:pPr>
            <a:fld id="{5FEBDFF8-C02E-4C0D-BFF5-60DC8323CEB5}" type="slidenum">
              <a:rPr lang="en-AU"/>
              <a:pPr>
                <a:defRPr/>
              </a:pPr>
              <a:t>‹#›</a:t>
            </a:fld>
            <a:endParaRPr lang="en-AU"/>
          </a:p>
        </p:txBody>
      </p:sp>
    </p:spTree>
    <p:extLst>
      <p:ext uri="{BB962C8B-B14F-4D97-AF65-F5344CB8AC3E}">
        <p14:creationId xmlns:p14="http://schemas.microsoft.com/office/powerpoint/2010/main" val="324493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7477125" y="482600"/>
            <a:ext cx="4075113" cy="5148263"/>
            <a:chOff x="7477387" y="482170"/>
            <a:chExt cx="4074533" cy="5149101"/>
          </a:xfrm>
        </p:grpSpPr>
        <p:sp>
          <p:nvSpPr>
            <p:cNvPr id="6" name="Rectangle 5"/>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7" name="Rectangle 6"/>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cxnSp>
        <p:nvCxnSpPr>
          <p:cNvPr id="8" name="Straight Connector 7"/>
          <p:cNvCxnSpPr/>
          <p:nvPr/>
        </p:nvCxnSpPr>
        <p:spPr>
          <a:xfrm>
            <a:off x="1447800" y="3143250"/>
            <a:ext cx="552767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51206" y="1129513"/>
            <a:ext cx="5532328" cy="183058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4"/>
          <p:cNvSpPr>
            <a:spLocks noGrp="1"/>
          </p:cNvSpPr>
          <p:nvPr>
            <p:ph type="dt" sz="half" idx="10"/>
          </p:nvPr>
        </p:nvSpPr>
        <p:spPr>
          <a:xfrm>
            <a:off x="1447800" y="5470525"/>
            <a:ext cx="5527675" cy="319088"/>
          </a:xfrm>
        </p:spPr>
        <p:txBody>
          <a:bodyPr/>
          <a:lstStyle>
            <a:lvl1pPr algn="l">
              <a:defRPr/>
            </a:lvl1pPr>
          </a:lstStyle>
          <a:p>
            <a:pPr>
              <a:defRPr/>
            </a:pPr>
            <a:fld id="{679E621F-3479-457F-9C18-9B5AA1F6119E}" type="datetimeFigureOut">
              <a:rPr lang="en-AU"/>
              <a:pPr>
                <a:defRPr/>
              </a:pPr>
              <a:t>26/03/2017</a:t>
            </a:fld>
            <a:endParaRPr lang="en-AU"/>
          </a:p>
        </p:txBody>
      </p:sp>
      <p:sp>
        <p:nvSpPr>
          <p:cNvPr id="10" name="Footer Placeholder 5"/>
          <p:cNvSpPr>
            <a:spLocks noGrp="1"/>
          </p:cNvSpPr>
          <p:nvPr>
            <p:ph type="ftr" sz="quarter" idx="11"/>
          </p:nvPr>
        </p:nvSpPr>
        <p:spPr>
          <a:xfrm>
            <a:off x="1447800" y="319088"/>
            <a:ext cx="5540375" cy="320675"/>
          </a:xfrm>
        </p:spPr>
        <p:txBody>
          <a:bodyPr/>
          <a:lstStyle>
            <a:lvl1pPr>
              <a:defRPr/>
            </a:lvl1pPr>
          </a:lstStyle>
          <a:p>
            <a:pPr>
              <a:defRPr/>
            </a:pPr>
            <a:endParaRPr lang="en-AU"/>
          </a:p>
        </p:txBody>
      </p:sp>
      <p:sp>
        <p:nvSpPr>
          <p:cNvPr id="11" name="Slide Number Placeholder 6"/>
          <p:cNvSpPr>
            <a:spLocks noGrp="1"/>
          </p:cNvSpPr>
          <p:nvPr>
            <p:ph type="sldNum" sz="quarter" idx="12"/>
          </p:nvPr>
        </p:nvSpPr>
        <p:spPr/>
        <p:txBody>
          <a:bodyPr/>
          <a:lstStyle>
            <a:lvl1pPr>
              <a:defRPr/>
            </a:lvl1pPr>
          </a:lstStyle>
          <a:p>
            <a:pPr>
              <a:defRPr/>
            </a:pPr>
            <a:fld id="{6A5C1102-BEDA-4B60-B3EF-C1E33D5A6495}" type="slidenum">
              <a:rPr lang="en-AU"/>
              <a:pPr>
                <a:defRPr/>
              </a:pPr>
              <a:t>‹#›</a:t>
            </a:fld>
            <a:endParaRPr lang="en-AU"/>
          </a:p>
        </p:txBody>
      </p:sp>
    </p:spTree>
    <p:extLst>
      <p:ext uri="{BB962C8B-B14F-4D97-AF65-F5344CB8AC3E}">
        <p14:creationId xmlns:p14="http://schemas.microsoft.com/office/powerpoint/2010/main" val="412658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0" y="2019300"/>
            <a:ext cx="12192000" cy="4106863"/>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7" name="Picture 6"/>
          <p:cNvPicPr>
            <a:picLocks noChangeAspect="1"/>
          </p:cNvPicPr>
          <p:nvPr/>
        </p:nvPicPr>
        <p:blipFill>
          <a:blip r:embed="rId14">
            <a:extLst>
              <a:ext uri="{28A0092B-C50C-407E-A947-70E740481C1C}">
                <a14:useLocalDpi xmlns:a14="http://schemas.microsoft.com/office/drawing/2010/main" val="0"/>
              </a:ext>
            </a:extLst>
          </a:blip>
          <a:srcRect t="1538" b="-1538"/>
          <a:stretch>
            <a:fillRect/>
          </a:stretch>
        </p:blipFill>
        <p:spPr bwMode="black">
          <a:xfrm>
            <a:off x="0" y="6126163"/>
            <a:ext cx="12192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1450975" y="804863"/>
            <a:ext cx="9604375" cy="104933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29" name="Text Placeholder 2"/>
          <p:cNvSpPr>
            <a:spLocks noGrp="1"/>
          </p:cNvSpPr>
          <p:nvPr>
            <p:ph type="body" idx="1"/>
          </p:nvPr>
        </p:nvSpPr>
        <p:spPr bwMode="auto">
          <a:xfrm>
            <a:off x="1450975" y="2016125"/>
            <a:ext cx="9604375"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554913" y="330200"/>
            <a:ext cx="3500437" cy="309563"/>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tint val="75000"/>
                  </a:schemeClr>
                </a:solidFill>
                <a:latin typeface="+mn-lt"/>
              </a:defRPr>
            </a:lvl1pPr>
          </a:lstStyle>
          <a:p>
            <a:pPr>
              <a:defRPr/>
            </a:pPr>
            <a:fld id="{1054807D-CC8B-480E-98A7-FB3B69C2BAFC}" type="datetimeFigureOut">
              <a:rPr lang="en-AU"/>
              <a:pPr>
                <a:defRPr/>
              </a:pPr>
              <a:t>26/03/2017</a:t>
            </a:fld>
            <a:endParaRPr lang="en-AU"/>
          </a:p>
        </p:txBody>
      </p:sp>
      <p:sp>
        <p:nvSpPr>
          <p:cNvPr id="5" name="Footer Placeholder 4"/>
          <p:cNvSpPr>
            <a:spLocks noGrp="1"/>
          </p:cNvSpPr>
          <p:nvPr>
            <p:ph type="ftr" sz="quarter" idx="3"/>
          </p:nvPr>
        </p:nvSpPr>
        <p:spPr>
          <a:xfrm>
            <a:off x="1450975" y="328613"/>
            <a:ext cx="5938838" cy="309562"/>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mn-lt"/>
              </a:defRPr>
            </a:lvl1pPr>
          </a:lstStyle>
          <a:p>
            <a:pPr>
              <a:defRPr/>
            </a:pPr>
            <a:endParaRPr lang="en-AU"/>
          </a:p>
        </p:txBody>
      </p:sp>
      <p:sp>
        <p:nvSpPr>
          <p:cNvPr id="6" name="Slide Number Placeholder 5"/>
          <p:cNvSpPr>
            <a:spLocks noGrp="1"/>
          </p:cNvSpPr>
          <p:nvPr>
            <p:ph type="sldNum" sz="quarter" idx="4"/>
          </p:nvPr>
        </p:nvSpPr>
        <p:spPr>
          <a:xfrm>
            <a:off x="479425" y="798513"/>
            <a:ext cx="811213" cy="504825"/>
          </a:xfrm>
          <a:prstGeom prst="rect">
            <a:avLst/>
          </a:prstGeom>
        </p:spPr>
        <p:txBody>
          <a:bodyPr vert="horz" lIns="91440" tIns="45720" rIns="91440" bIns="45720" rtlCol="0" anchor="t"/>
          <a:lstStyle>
            <a:lvl1pPr algn="r" eaLnBrk="1" fontAlgn="auto" hangingPunct="1">
              <a:spcBef>
                <a:spcPts val="0"/>
              </a:spcBef>
              <a:spcAft>
                <a:spcPts val="0"/>
              </a:spcAft>
              <a:defRPr sz="2800">
                <a:solidFill>
                  <a:schemeClr val="accent1"/>
                </a:solidFill>
                <a:latin typeface="+mn-lt"/>
              </a:defRPr>
            </a:lvl1pPr>
          </a:lstStyle>
          <a:p>
            <a:pPr>
              <a:defRPr/>
            </a:pPr>
            <a:fld id="{8730D0A0-C12F-4695-9371-2556C07FEEE2}" type="slidenum">
              <a:rPr lang="en-AU"/>
              <a:pPr>
                <a:defRPr/>
              </a:pPr>
              <a:t>‹#›</a:t>
            </a:fld>
            <a:endParaRPr lang="en-AU"/>
          </a:p>
        </p:txBody>
      </p:sp>
      <p:cxnSp>
        <p:nvCxnSpPr>
          <p:cNvPr id="10" name="Straight Connector 9"/>
          <p:cNvCxnSpPr/>
          <p:nvPr/>
        </p:nvCxnSpPr>
        <p:spPr>
          <a:xfrm>
            <a:off x="0" y="6127750"/>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63" r:id="rId7"/>
    <p:sldLayoutId id="2147483770" r:id="rId8"/>
    <p:sldLayoutId id="2147483771" r:id="rId9"/>
    <p:sldLayoutId id="2147483772" r:id="rId10"/>
    <p:sldLayoutId id="2147483773" r:id="rId11"/>
  </p:sldLayoutIdLst>
  <p:txStyles>
    <p:titleStyle>
      <a:lvl1pPr algn="l" rtl="0" eaLnBrk="0" fontAlgn="base" hangingPunct="0">
        <a:lnSpc>
          <a:spcPct val="90000"/>
        </a:lnSpc>
        <a:spcBef>
          <a:spcPct val="0"/>
        </a:spcBef>
        <a:spcAft>
          <a:spcPct val="0"/>
        </a:spcAft>
        <a:defRPr sz="3200" kern="1200" cap="all">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2pPr>
      <a:lvl3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3pPr>
      <a:lvl4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4pPr>
      <a:lvl5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5pPr>
      <a:lvl6pPr marL="457200" algn="l" rtl="0" fontAlgn="base">
        <a:lnSpc>
          <a:spcPct val="90000"/>
        </a:lnSpc>
        <a:spcBef>
          <a:spcPct val="0"/>
        </a:spcBef>
        <a:spcAft>
          <a:spcPct val="0"/>
        </a:spcAft>
        <a:defRPr sz="3200">
          <a:solidFill>
            <a:schemeClr val="tx1"/>
          </a:solidFill>
          <a:latin typeface="Gill Sans MT" panose="020B0502020104020203" pitchFamily="34" charset="0"/>
        </a:defRPr>
      </a:lvl6pPr>
      <a:lvl7pPr marL="914400" algn="l" rtl="0" fontAlgn="base">
        <a:lnSpc>
          <a:spcPct val="90000"/>
        </a:lnSpc>
        <a:spcBef>
          <a:spcPct val="0"/>
        </a:spcBef>
        <a:spcAft>
          <a:spcPct val="0"/>
        </a:spcAft>
        <a:defRPr sz="3200">
          <a:solidFill>
            <a:schemeClr val="tx1"/>
          </a:solidFill>
          <a:latin typeface="Gill Sans MT" panose="020B0502020104020203" pitchFamily="34" charset="0"/>
        </a:defRPr>
      </a:lvl7pPr>
      <a:lvl8pPr marL="1371600" algn="l" rtl="0" fontAlgn="base">
        <a:lnSpc>
          <a:spcPct val="90000"/>
        </a:lnSpc>
        <a:spcBef>
          <a:spcPct val="0"/>
        </a:spcBef>
        <a:spcAft>
          <a:spcPct val="0"/>
        </a:spcAft>
        <a:defRPr sz="3200">
          <a:solidFill>
            <a:schemeClr val="tx1"/>
          </a:solidFill>
          <a:latin typeface="Gill Sans MT" panose="020B0502020104020203" pitchFamily="34" charset="0"/>
        </a:defRPr>
      </a:lvl8pPr>
      <a:lvl9pPr marL="1828800" algn="l" rtl="0" fontAlgn="base">
        <a:lnSpc>
          <a:spcPct val="90000"/>
        </a:lnSpc>
        <a:spcBef>
          <a:spcPct val="0"/>
        </a:spcBef>
        <a:spcAft>
          <a:spcPct val="0"/>
        </a:spcAft>
        <a:defRPr sz="3200">
          <a:solidFill>
            <a:schemeClr val="tx1"/>
          </a:solidFill>
          <a:latin typeface="Gill Sans MT" panose="020B0502020104020203" pitchFamily="34" charset="0"/>
        </a:defRPr>
      </a:lvl9pPr>
    </p:titleStyle>
    <p:bodyStyle>
      <a:lvl1pPr marL="228600" indent="-228600" algn="l" rtl="0" eaLnBrk="0" fontAlgn="base" hangingPunct="0">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evaluation_plan.ht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Tips%20on%20Writing%20Course%20Goals.htm"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p:cNvSpPr txBox="1">
            <a:spLocks noChangeArrowheads="1"/>
          </p:cNvSpPr>
          <p:nvPr/>
        </p:nvSpPr>
        <p:spPr bwMode="auto">
          <a:xfrm>
            <a:off x="2835275" y="1046163"/>
            <a:ext cx="81153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AU" altLang="en-US" sz="4400"/>
              <a:t>See the example of Evaluation plan</a:t>
            </a:r>
          </a:p>
          <a:p>
            <a:pPr eaLnBrk="1" hangingPunct="1">
              <a:lnSpc>
                <a:spcPct val="100000"/>
              </a:lnSpc>
              <a:spcBef>
                <a:spcPct val="0"/>
              </a:spcBef>
              <a:buClrTx/>
              <a:buSzTx/>
              <a:buFontTx/>
              <a:buNone/>
            </a:pPr>
            <a:endParaRPr lang="en-AU" altLang="en-US" sz="4400"/>
          </a:p>
          <a:p>
            <a:pPr eaLnBrk="1" hangingPunct="1">
              <a:lnSpc>
                <a:spcPct val="100000"/>
              </a:lnSpc>
              <a:spcBef>
                <a:spcPct val="0"/>
              </a:spcBef>
              <a:buClrTx/>
              <a:buSzTx/>
              <a:buFontTx/>
              <a:buNone/>
            </a:pPr>
            <a:r>
              <a:rPr lang="en-AU" altLang="en-US" sz="4400"/>
              <a:t>Click </a:t>
            </a:r>
            <a:r>
              <a:rPr lang="en-AU" altLang="en-US" sz="4400">
                <a:hlinkClick r:id="rId2" action="ppaction://hlinkfile"/>
              </a:rPr>
              <a:t>HERE</a:t>
            </a:r>
            <a:endParaRPr lang="en-AU" altLang="en-US" sz="4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0225" y="0"/>
            <a:ext cx="107600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1600">
              <a:solidFill>
                <a:srgbClr val="000000"/>
              </a:solidFill>
              <a:latin typeface="Arial" panose="020B0604020202020204" pitchFamily="34" charset="0"/>
            </a:endParaRPr>
          </a:p>
          <a:p>
            <a:r>
              <a:rPr lang="en-AU" altLang="en-US" sz="1600">
                <a:solidFill>
                  <a:srgbClr val="000000"/>
                </a:solidFill>
                <a:latin typeface="Arial" panose="020B0604020202020204" pitchFamily="34" charset="0"/>
              </a:rPr>
              <a:t> </a:t>
            </a:r>
            <a:r>
              <a:rPr lang="en-AU" altLang="en-US" sz="2800" b="1">
                <a:solidFill>
                  <a:srgbClr val="FF0000"/>
                </a:solidFill>
                <a:latin typeface="Arial" panose="020B0604020202020204" pitchFamily="34" charset="0"/>
              </a:rPr>
              <a:t>Making a course evaluation plan in 11 steps </a:t>
            </a:r>
            <a:endParaRPr lang="en-AU" altLang="en-US" sz="2800">
              <a:solidFill>
                <a:srgbClr val="FF0000"/>
              </a:solidFill>
            </a:endParaRPr>
          </a:p>
        </p:txBody>
      </p:sp>
      <p:sp>
        <p:nvSpPr>
          <p:cNvPr id="21507" name="Rectangle 3"/>
          <p:cNvSpPr>
            <a:spLocks noChangeArrowheads="1"/>
          </p:cNvSpPr>
          <p:nvPr/>
        </p:nvSpPr>
        <p:spPr bwMode="auto">
          <a:xfrm>
            <a:off x="530225" y="190500"/>
            <a:ext cx="11409363" cy="569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800">
              <a:solidFill>
                <a:srgbClr val="000000"/>
              </a:solidFill>
              <a:latin typeface="Arial" panose="020B0604020202020204" pitchFamily="34" charset="0"/>
            </a:endParaRPr>
          </a:p>
          <a:p>
            <a:r>
              <a:rPr lang="en-AU" altLang="en-US" sz="2800">
                <a:solidFill>
                  <a:srgbClr val="000000"/>
                </a:solidFill>
                <a:latin typeface="Arial" panose="020B0604020202020204" pitchFamily="34" charset="0"/>
              </a:rPr>
              <a:t> </a:t>
            </a:r>
          </a:p>
          <a:p>
            <a:r>
              <a:rPr lang="en-AU" altLang="en-US" sz="2800" b="1">
                <a:solidFill>
                  <a:srgbClr val="00B050"/>
                </a:solidFill>
                <a:latin typeface="Arial" panose="020B0604020202020204" pitchFamily="34" charset="0"/>
              </a:rPr>
              <a:t>Step 1. What is the object of your evaluation? </a:t>
            </a:r>
            <a:endParaRPr lang="en-AU" altLang="en-US" sz="2800">
              <a:solidFill>
                <a:srgbClr val="00B050"/>
              </a:solidFill>
              <a:latin typeface="Arial" panose="020B0604020202020204" pitchFamily="34" charset="0"/>
            </a:endParaRPr>
          </a:p>
          <a:p>
            <a:r>
              <a:rPr lang="en-AU" altLang="en-US" sz="2800">
                <a:solidFill>
                  <a:srgbClr val="000000"/>
                </a:solidFill>
                <a:latin typeface="Arial" panose="020B0604020202020204" pitchFamily="34" charset="0"/>
              </a:rPr>
              <a:t>Determine what the “piece of education” is that you want to evaluate. This could be a lecture, a series of lectures, a course, a semester, or even an entire programme. Possibly also of interest: What contextual factors are influencing the object? </a:t>
            </a:r>
          </a:p>
          <a:p>
            <a:r>
              <a:rPr lang="en-AU" altLang="en-US" sz="2800">
                <a:solidFill>
                  <a:srgbClr val="000000"/>
                </a:solidFill>
                <a:latin typeface="Arial" panose="020B0604020202020204" pitchFamily="34" charset="0"/>
              </a:rPr>
              <a:t>The steps listed below focus on making a plan for course evaluation. </a:t>
            </a:r>
          </a:p>
          <a:p>
            <a:endParaRPr lang="en-AU" altLang="en-US" sz="2800">
              <a:solidFill>
                <a:srgbClr val="000000"/>
              </a:solidFill>
              <a:latin typeface="Arial" panose="020B0604020202020204" pitchFamily="34" charset="0"/>
            </a:endParaRPr>
          </a:p>
          <a:p>
            <a:r>
              <a:rPr lang="en-AU" altLang="en-US" sz="2800" b="1">
                <a:solidFill>
                  <a:srgbClr val="00B050"/>
                </a:solidFill>
                <a:latin typeface="Arial" panose="020B0604020202020204" pitchFamily="34" charset="0"/>
              </a:rPr>
              <a:t>Step 2. What is the function of the plan? </a:t>
            </a:r>
            <a:endParaRPr lang="en-AU" altLang="en-US" sz="2800">
              <a:solidFill>
                <a:srgbClr val="00B050"/>
              </a:solidFill>
              <a:latin typeface="Arial" panose="020B0604020202020204" pitchFamily="34" charset="0"/>
            </a:endParaRPr>
          </a:p>
          <a:p>
            <a:r>
              <a:rPr lang="en-AU" altLang="en-US" sz="2800">
                <a:solidFill>
                  <a:srgbClr val="000000"/>
                </a:solidFill>
                <a:latin typeface="Arial" panose="020B0604020202020204" pitchFamily="34" charset="0"/>
              </a:rPr>
              <a:t>Decide what you want the plan to deliver. Is it an overall impression of the quality of the course that you’re interested in, or do you need to have a detailed image of specific aspects of the quality of the course? </a:t>
            </a:r>
            <a:endParaRPr lang="en-AU" altLang="en-US"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ChangeArrowheads="1"/>
          </p:cNvSpPr>
          <p:nvPr/>
        </p:nvSpPr>
        <p:spPr bwMode="auto">
          <a:xfrm>
            <a:off x="317500" y="0"/>
            <a:ext cx="118745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800">
              <a:solidFill>
                <a:srgbClr val="000000"/>
              </a:solidFill>
              <a:latin typeface="Arial" panose="020B0604020202020204" pitchFamily="34" charset="0"/>
            </a:endParaRPr>
          </a:p>
          <a:p>
            <a:r>
              <a:rPr lang="en-AU" altLang="en-US" sz="2800">
                <a:solidFill>
                  <a:srgbClr val="00B050"/>
                </a:solidFill>
                <a:latin typeface="Arial" panose="020B0604020202020204" pitchFamily="34" charset="0"/>
              </a:rPr>
              <a:t> </a:t>
            </a:r>
            <a:r>
              <a:rPr lang="en-AU" altLang="en-US" sz="2400" b="1">
                <a:solidFill>
                  <a:srgbClr val="00B050"/>
                </a:solidFill>
                <a:latin typeface="Arial" panose="020B0604020202020204" pitchFamily="34" charset="0"/>
              </a:rPr>
              <a:t>Step 3. What is your goal for evaluating this object? </a:t>
            </a:r>
            <a:endParaRPr lang="en-AU" altLang="en-US" sz="2400">
              <a:solidFill>
                <a:srgbClr val="00B050"/>
              </a:solidFill>
              <a:latin typeface="Arial" panose="020B0604020202020204" pitchFamily="34" charset="0"/>
            </a:endParaRPr>
          </a:p>
          <a:p>
            <a:r>
              <a:rPr lang="en-AU" altLang="en-US" sz="2400">
                <a:solidFill>
                  <a:srgbClr val="000000"/>
                </a:solidFill>
                <a:latin typeface="Arial" panose="020B0604020202020204" pitchFamily="34" charset="0"/>
              </a:rPr>
              <a:t>Are you evaluating to provide accountability for the “piece of education” that is the object of your evaluation? Or is educational improvement your goal? Or maybe both are? </a:t>
            </a:r>
          </a:p>
          <a:p>
            <a:r>
              <a:rPr lang="en-AU" altLang="en-US" sz="2400">
                <a:solidFill>
                  <a:srgbClr val="000000"/>
                </a:solidFill>
                <a:latin typeface="Arial" panose="020B0604020202020204" pitchFamily="34" charset="0"/>
              </a:rPr>
              <a:t>- In case of giving account: to whom? What would this person need to know? </a:t>
            </a:r>
          </a:p>
          <a:p>
            <a:r>
              <a:rPr lang="en-AU" altLang="en-US" sz="2400">
                <a:solidFill>
                  <a:srgbClr val="000000"/>
                </a:solidFill>
                <a:latin typeface="Arial" panose="020B0604020202020204" pitchFamily="34" charset="0"/>
              </a:rPr>
              <a:t>- In case of improvement: are there any clues about potential problems or improvements? </a:t>
            </a:r>
          </a:p>
          <a:p>
            <a:r>
              <a:rPr lang="en-AU" altLang="en-US" sz="2400">
                <a:solidFill>
                  <a:srgbClr val="000000"/>
                </a:solidFill>
                <a:latin typeface="Arial" panose="020B0604020202020204" pitchFamily="34" charset="0"/>
              </a:rPr>
              <a:t>Evaluation is mainly about (assuring and) improving the quality of education. Sometimes however, giving account is also very important, for example in case of a self-evaluation (as part of a formal accreditation process). </a:t>
            </a:r>
          </a:p>
          <a:p>
            <a:endParaRPr lang="en-AU" altLang="en-US" sz="2400">
              <a:solidFill>
                <a:srgbClr val="000000"/>
              </a:solidFill>
              <a:latin typeface="Arial" panose="020B0604020202020204" pitchFamily="34" charset="0"/>
            </a:endParaRPr>
          </a:p>
          <a:p>
            <a:r>
              <a:rPr lang="en-AU" altLang="en-US" sz="2400" b="1">
                <a:solidFill>
                  <a:srgbClr val="00B050"/>
                </a:solidFill>
                <a:latin typeface="Arial" panose="020B0604020202020204" pitchFamily="34" charset="0"/>
              </a:rPr>
              <a:t>Step 4. What would you like to know about your evaluation object? </a:t>
            </a:r>
            <a:endParaRPr lang="en-AU" altLang="en-US" sz="2400">
              <a:solidFill>
                <a:srgbClr val="00B050"/>
              </a:solidFill>
              <a:latin typeface="Arial" panose="020B0604020202020204" pitchFamily="34" charset="0"/>
            </a:endParaRPr>
          </a:p>
          <a:p>
            <a:r>
              <a:rPr lang="en-AU" altLang="en-US" sz="2400">
                <a:solidFill>
                  <a:srgbClr val="000000"/>
                </a:solidFill>
                <a:latin typeface="Arial" panose="020B0604020202020204" pitchFamily="34" charset="0"/>
              </a:rPr>
              <a:t>Phrase your main question or hypothesis: the single most important question you want to be able to answer by looking at your evaluation results. Phrase this question as specific as possible. </a:t>
            </a:r>
            <a:endParaRPr lang="en-AU"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317500" y="0"/>
            <a:ext cx="11874500" cy="308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800">
              <a:solidFill>
                <a:srgbClr val="000000"/>
              </a:solidFill>
              <a:latin typeface="Verdana" panose="020B0604030504040204" pitchFamily="34" charset="0"/>
            </a:endParaRPr>
          </a:p>
          <a:p>
            <a:r>
              <a:rPr lang="en-AU" altLang="en-US" sz="2800">
                <a:solidFill>
                  <a:srgbClr val="000000"/>
                </a:solidFill>
                <a:latin typeface="Verdana" panose="020B0604030504040204" pitchFamily="34" charset="0"/>
              </a:rPr>
              <a:t> </a:t>
            </a:r>
          </a:p>
          <a:p>
            <a:r>
              <a:rPr lang="en-AU" altLang="en-US" sz="2800">
                <a:solidFill>
                  <a:srgbClr val="FF0000"/>
                </a:solidFill>
                <a:latin typeface="Verdana" panose="020B0604030504040204" pitchFamily="34" charset="0"/>
              </a:rPr>
              <a:t>- </a:t>
            </a:r>
            <a:r>
              <a:rPr lang="en-AU" altLang="en-US" sz="2800">
                <a:solidFill>
                  <a:srgbClr val="FF0000"/>
                </a:solidFill>
                <a:latin typeface="Arial" panose="020B0604020202020204" pitchFamily="34" charset="0"/>
              </a:rPr>
              <a:t>Product evaluation focuses on learning results and student performance. What are the learning results in relation to the learning goals of the course? This can be determined in an objective way (assessment of learning results) as well as in a subjective way (what is the student’s perception of what they have learned?) </a:t>
            </a:r>
          </a:p>
        </p:txBody>
      </p:sp>
      <p:sp>
        <p:nvSpPr>
          <p:cNvPr id="23555" name="Rectangle 3"/>
          <p:cNvSpPr>
            <a:spLocks noChangeArrowheads="1"/>
          </p:cNvSpPr>
          <p:nvPr/>
        </p:nvSpPr>
        <p:spPr bwMode="auto">
          <a:xfrm>
            <a:off x="450850" y="2651125"/>
            <a:ext cx="109728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800">
              <a:solidFill>
                <a:srgbClr val="000000"/>
              </a:solidFill>
              <a:latin typeface="Arial" panose="020B0604020202020204" pitchFamily="34" charset="0"/>
            </a:endParaRPr>
          </a:p>
          <a:p>
            <a:r>
              <a:rPr lang="en-AU" altLang="en-US" sz="2800">
                <a:solidFill>
                  <a:srgbClr val="000000"/>
                </a:solidFill>
                <a:latin typeface="Arial" panose="020B0604020202020204" pitchFamily="34" charset="0"/>
              </a:rPr>
              <a:t> </a:t>
            </a:r>
          </a:p>
          <a:p>
            <a:r>
              <a:rPr lang="en-AU" altLang="en-US" sz="2800">
                <a:solidFill>
                  <a:srgbClr val="7030A0"/>
                </a:solidFill>
                <a:latin typeface="Arial" panose="020B0604020202020204" pitchFamily="34" charset="0"/>
              </a:rPr>
              <a:t>Process evaluation is aimed at evaluating the teaching and learning process. Was the course carried out as planned? Is the structure of the course clear to students? How are different aspects of the course (teacher, course materials, teaching methods, assessment, feasibility, etc.) being valued by students?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517525" y="211138"/>
            <a:ext cx="11052175"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800">
              <a:solidFill>
                <a:srgbClr val="FF0000"/>
              </a:solidFill>
              <a:latin typeface="Arial" panose="020B0604020202020204" pitchFamily="34" charset="0"/>
            </a:endParaRPr>
          </a:p>
          <a:p>
            <a:r>
              <a:rPr lang="en-AU" altLang="en-US" sz="2800">
                <a:solidFill>
                  <a:srgbClr val="FF0000"/>
                </a:solidFill>
                <a:latin typeface="Arial" panose="020B0604020202020204" pitchFamily="34" charset="0"/>
              </a:rPr>
              <a:t> </a:t>
            </a:r>
            <a:r>
              <a:rPr lang="en-AU" altLang="en-US" sz="2400" b="1">
                <a:solidFill>
                  <a:srgbClr val="FF0000"/>
                </a:solidFill>
                <a:latin typeface="Arial" panose="020B0604020202020204" pitchFamily="34" charset="0"/>
              </a:rPr>
              <a:t>Step 5. What are your evaluation questions</a:t>
            </a:r>
            <a:r>
              <a:rPr lang="en-AU" altLang="en-US" sz="2400" b="1">
                <a:solidFill>
                  <a:srgbClr val="000000"/>
                </a:solidFill>
                <a:latin typeface="Arial" panose="020B0604020202020204" pitchFamily="34" charset="0"/>
              </a:rPr>
              <a:t>? </a:t>
            </a:r>
            <a:endParaRPr lang="en-AU" altLang="en-US" sz="2400">
              <a:solidFill>
                <a:srgbClr val="000000"/>
              </a:solidFill>
              <a:latin typeface="Arial" panose="020B0604020202020204" pitchFamily="34" charset="0"/>
            </a:endParaRPr>
          </a:p>
          <a:p>
            <a:r>
              <a:rPr lang="en-AU" altLang="en-US" sz="2400">
                <a:solidFill>
                  <a:srgbClr val="000000"/>
                </a:solidFill>
                <a:latin typeface="Arial" panose="020B0604020202020204" pitchFamily="34" charset="0"/>
              </a:rPr>
              <a:t>The main question of the hypothesis can be divided into several sub questions in which one aspect of the course you are evaluating is addressed. This sub questions will provide the actual evaluation questions </a:t>
            </a:r>
            <a:endParaRPr lang="en-AU"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ChangeArrowheads="1"/>
          </p:cNvSpPr>
          <p:nvPr/>
        </p:nvSpPr>
        <p:spPr bwMode="auto">
          <a:xfrm>
            <a:off x="185738" y="0"/>
            <a:ext cx="1158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3200">
              <a:latin typeface="Wingdings" panose="05000000000000000000" pitchFamily="2" charset="2"/>
            </a:endParaRPr>
          </a:p>
          <a:p>
            <a:r>
              <a:rPr lang="en-AU" altLang="en-US" sz="3200">
                <a:solidFill>
                  <a:srgbClr val="000000"/>
                </a:solidFill>
                <a:latin typeface="Wingdings" panose="05000000000000000000" pitchFamily="2" charset="2"/>
              </a:rPr>
              <a:t> </a:t>
            </a:r>
            <a:r>
              <a:rPr lang="en-AU" altLang="en-US" sz="3200">
                <a:solidFill>
                  <a:srgbClr val="FF0000"/>
                </a:solidFill>
                <a:latin typeface="Arial" panose="020B0604020202020204" pitchFamily="34" charset="0"/>
              </a:rPr>
              <a:t>Are the teaching methods that were used, in line with the learning goals of the course? </a:t>
            </a:r>
          </a:p>
          <a:p>
            <a:r>
              <a:rPr lang="en-AU" altLang="en-US" sz="3200">
                <a:solidFill>
                  <a:srgbClr val="FF0000"/>
                </a:solidFill>
                <a:latin typeface="Wingdings" panose="05000000000000000000" pitchFamily="2" charset="2"/>
              </a:rPr>
              <a:t> </a:t>
            </a:r>
            <a:r>
              <a:rPr lang="en-AU" altLang="en-US" sz="3200">
                <a:solidFill>
                  <a:srgbClr val="FF0000"/>
                </a:solidFill>
                <a:latin typeface="Arial" panose="020B0604020202020204" pitchFamily="34" charset="0"/>
              </a:rPr>
              <a:t>Does the planned study load of the course match the actual study load? </a:t>
            </a:r>
          </a:p>
          <a:p>
            <a:r>
              <a:rPr lang="en-AU" altLang="en-US" sz="3200">
                <a:solidFill>
                  <a:srgbClr val="FF0000"/>
                </a:solidFill>
                <a:latin typeface="Wingdings" panose="05000000000000000000" pitchFamily="2" charset="2"/>
              </a:rPr>
              <a:t> </a:t>
            </a:r>
            <a:r>
              <a:rPr lang="en-AU" altLang="en-US" sz="3200">
                <a:solidFill>
                  <a:srgbClr val="FF0000"/>
                </a:solidFill>
                <a:latin typeface="Arial" panose="020B0604020202020204" pitchFamily="34" charset="0"/>
              </a:rPr>
              <a:t>Is the content of the course sufficiently challenging for students? </a:t>
            </a:r>
          </a:p>
          <a:p>
            <a:r>
              <a:rPr lang="en-AU" altLang="en-US" sz="3200">
                <a:solidFill>
                  <a:srgbClr val="FF0000"/>
                </a:solidFill>
                <a:latin typeface="Wingdings" panose="05000000000000000000" pitchFamily="2" charset="2"/>
              </a:rPr>
              <a:t> </a:t>
            </a:r>
            <a:r>
              <a:rPr lang="en-AU" altLang="en-US" sz="3200">
                <a:solidFill>
                  <a:srgbClr val="FF0000"/>
                </a:solidFill>
                <a:latin typeface="Arial" panose="020B0604020202020204" pitchFamily="34" charset="0"/>
              </a:rPr>
              <a:t>Are the study materials that were used suitable for the course? </a:t>
            </a:r>
            <a:endParaRPr lang="en-AU" altLang="en-US" sz="3200">
              <a:solidFill>
                <a:srgbClr val="FF0000"/>
              </a:solidFill>
              <a:latin typeface="Wingdings" panose="05000000000000000000" pitchFamily="2" charset="2"/>
            </a:endParaRPr>
          </a:p>
          <a:p>
            <a:r>
              <a:rPr lang="en-AU" altLang="en-US">
                <a:solidFill>
                  <a:srgbClr val="000000"/>
                </a:solidFill>
                <a:latin typeface="Wingdings" panose="05000000000000000000" pitchFamily="2" charset="2"/>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542925" y="171450"/>
            <a:ext cx="11530013"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i="1">
                <a:solidFill>
                  <a:srgbClr val="FF0000"/>
                </a:solidFill>
                <a:latin typeface="Arial" panose="020B0604020202020204" pitchFamily="34" charset="0"/>
              </a:rPr>
              <a:t>Criteria for phrasing evaluation questions: </a:t>
            </a:r>
          </a:p>
          <a:p>
            <a:endParaRPr lang="en-AU" altLang="en-US" sz="2800">
              <a:solidFill>
                <a:srgbClr val="000000"/>
              </a:solidFill>
              <a:latin typeface="Arial" panose="020B0604020202020204" pitchFamily="34" charset="0"/>
            </a:endParaRPr>
          </a:p>
          <a:p>
            <a:r>
              <a:rPr lang="en-AU" altLang="en-US" sz="2800" b="1">
                <a:solidFill>
                  <a:srgbClr val="0070C0"/>
                </a:solidFill>
                <a:latin typeface="Verdana" panose="020B0604030504040204" pitchFamily="34" charset="0"/>
              </a:rPr>
              <a:t>- </a:t>
            </a:r>
            <a:r>
              <a:rPr lang="en-AU" altLang="en-US" sz="2800" b="1">
                <a:solidFill>
                  <a:srgbClr val="0070C0"/>
                </a:solidFill>
                <a:latin typeface="Arial" panose="020B0604020202020204" pitchFamily="34" charset="0"/>
              </a:rPr>
              <a:t>phrased as an interrogative sentence (interrogative words like ‘where’ are used in questions (</a:t>
            </a:r>
            <a:r>
              <a:rPr lang="en-AU" altLang="en-US" sz="2800" b="1" i="1">
                <a:solidFill>
                  <a:srgbClr val="0070C0"/>
                </a:solidFill>
                <a:latin typeface="Arial" panose="020B0604020202020204" pitchFamily="34" charset="0"/>
              </a:rPr>
              <a:t>Where is he going?</a:t>
            </a:r>
            <a:r>
              <a:rPr lang="en-AU" altLang="en-US" sz="2800" b="1">
                <a:solidFill>
                  <a:srgbClr val="0070C0"/>
                </a:solidFill>
                <a:latin typeface="Arial" panose="020B0604020202020204" pitchFamily="34" charset="0"/>
              </a:rPr>
              <a:t>) and in interrogative content clauses (</a:t>
            </a:r>
            <a:r>
              <a:rPr lang="en-AU" altLang="en-US" sz="2800" b="1" i="1">
                <a:solidFill>
                  <a:srgbClr val="0070C0"/>
                </a:solidFill>
                <a:latin typeface="Arial" panose="020B0604020202020204" pitchFamily="34" charset="0"/>
              </a:rPr>
              <a:t>I wonder where he is going) </a:t>
            </a:r>
            <a:endParaRPr lang="en-AU" altLang="en-US" sz="2800" b="1">
              <a:solidFill>
                <a:srgbClr val="0070C0"/>
              </a:solidFill>
              <a:latin typeface="Arial" panose="020B0604020202020204" pitchFamily="34" charset="0"/>
            </a:endParaRPr>
          </a:p>
          <a:p>
            <a:r>
              <a:rPr lang="en-AU" altLang="en-US" sz="2800" b="1">
                <a:solidFill>
                  <a:srgbClr val="0070C0"/>
                </a:solidFill>
                <a:latin typeface="Verdana" panose="020B0604030504040204" pitchFamily="34" charset="0"/>
              </a:rPr>
              <a:t>- </a:t>
            </a:r>
            <a:r>
              <a:rPr lang="en-AU" altLang="en-US" sz="2800" b="1">
                <a:solidFill>
                  <a:srgbClr val="0070C0"/>
                </a:solidFill>
                <a:latin typeface="Arial" panose="020B0604020202020204" pitchFamily="34" charset="0"/>
              </a:rPr>
              <a:t>offering a choice from two or more realistic and specified alternatives </a:t>
            </a:r>
          </a:p>
          <a:p>
            <a:r>
              <a:rPr lang="en-AU" altLang="en-US" sz="2800" b="1">
                <a:solidFill>
                  <a:srgbClr val="0070C0"/>
                </a:solidFill>
                <a:latin typeface="Verdana" panose="020B0604030504040204" pitchFamily="34" charset="0"/>
              </a:rPr>
              <a:t>- </a:t>
            </a:r>
            <a:r>
              <a:rPr lang="en-AU" altLang="en-US" sz="2800" b="1">
                <a:solidFill>
                  <a:srgbClr val="0070C0"/>
                </a:solidFill>
                <a:latin typeface="Arial" panose="020B0604020202020204" pitchFamily="34" charset="0"/>
              </a:rPr>
              <a:t>aimed at aspects of education which can realistically be changed </a:t>
            </a:r>
          </a:p>
          <a:p>
            <a:r>
              <a:rPr lang="en-AU" altLang="en-US" sz="2800" b="1">
                <a:solidFill>
                  <a:srgbClr val="0070C0"/>
                </a:solidFill>
                <a:latin typeface="Verdana" panose="020B0604030504040204" pitchFamily="34" charset="0"/>
              </a:rPr>
              <a:t>- </a:t>
            </a:r>
            <a:r>
              <a:rPr lang="en-AU" altLang="en-US" sz="2800" b="1">
                <a:solidFill>
                  <a:srgbClr val="0070C0"/>
                </a:solidFill>
                <a:latin typeface="Arial" panose="020B0604020202020204" pitchFamily="34" charset="0"/>
              </a:rPr>
              <a:t>to be answered by using practical and feasible evaluation methods </a:t>
            </a:r>
          </a:p>
          <a:p>
            <a:r>
              <a:rPr lang="en-AU" altLang="en-US" sz="2800" b="1">
                <a:solidFill>
                  <a:srgbClr val="0070C0"/>
                </a:solidFill>
                <a:latin typeface="Verdana" panose="020B0604030504040204" pitchFamily="34" charset="0"/>
              </a:rPr>
              <a:t>- </a:t>
            </a:r>
            <a:r>
              <a:rPr lang="en-AU" altLang="en-US" sz="2800" b="1">
                <a:solidFill>
                  <a:srgbClr val="0070C0"/>
                </a:solidFill>
                <a:latin typeface="Arial" panose="020B0604020202020204" pitchFamily="34" charset="0"/>
              </a:rPr>
              <a:t>not aimed at aspects already set to be changed </a:t>
            </a:r>
          </a:p>
          <a:p>
            <a:r>
              <a:rPr lang="en-AU" altLang="en-US" sz="2800" b="1">
                <a:solidFill>
                  <a:srgbClr val="0070C0"/>
                </a:solidFill>
                <a:latin typeface="Verdana" panose="020B0604030504040204" pitchFamily="34" charset="0"/>
              </a:rPr>
              <a:t>- </a:t>
            </a:r>
            <a:r>
              <a:rPr lang="en-AU" altLang="en-US" sz="2800" b="1">
                <a:solidFill>
                  <a:srgbClr val="0070C0"/>
                </a:solidFill>
                <a:latin typeface="Arial" panose="020B0604020202020204" pitchFamily="34" charset="0"/>
              </a:rPr>
              <a:t>design the questionnaire so that the data analysis and reporting will be efficient and effective.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1988" y="414338"/>
            <a:ext cx="10893425" cy="5694362"/>
          </a:xfrm>
          <a:prstGeom prst="rect">
            <a:avLst/>
          </a:prstGeom>
        </p:spPr>
        <p:txBody>
          <a:bodyPr>
            <a:spAutoFit/>
          </a:bodyPr>
          <a:lstStyle/>
          <a:p>
            <a:pPr>
              <a:defRPr/>
            </a:pPr>
            <a:r>
              <a:rPr lang="en-AU" sz="2800" b="1" dirty="0">
                <a:solidFill>
                  <a:srgbClr val="0070C0"/>
                </a:solidFill>
                <a:latin typeface="Arial" panose="020B0604020202020204" pitchFamily="34" charset="0"/>
              </a:rPr>
              <a:t>Step 6. How will you evaluate? </a:t>
            </a:r>
            <a:endParaRPr lang="en-AU" sz="2800" dirty="0">
              <a:solidFill>
                <a:srgbClr val="0070C0"/>
              </a:solidFill>
              <a:latin typeface="Arial" panose="020B0604020202020204" pitchFamily="34" charset="0"/>
            </a:endParaRPr>
          </a:p>
          <a:p>
            <a:pPr>
              <a:defRPr/>
            </a:pPr>
            <a:endParaRPr lang="en-AU" sz="2800" dirty="0">
              <a:solidFill>
                <a:srgbClr val="000000"/>
              </a:solidFill>
              <a:latin typeface="Arial" panose="020B0604020202020204" pitchFamily="34" charset="0"/>
            </a:endParaRPr>
          </a:p>
          <a:p>
            <a:pPr>
              <a:defRPr/>
            </a:pPr>
            <a:r>
              <a:rPr lang="en-AU" sz="2800" dirty="0">
                <a:solidFill>
                  <a:srgbClr val="FF0000"/>
                </a:solidFill>
                <a:latin typeface="Arial" panose="020B0604020202020204" pitchFamily="34" charset="0"/>
              </a:rPr>
              <a:t>Determine the methods you will use to collect the information needed to answer your evaluation questions. </a:t>
            </a:r>
          </a:p>
          <a:p>
            <a:pPr>
              <a:defRPr/>
            </a:pPr>
            <a:endParaRPr lang="en-AU" sz="2800" dirty="0">
              <a:solidFill>
                <a:srgbClr val="000000"/>
              </a:solidFill>
              <a:latin typeface="Arial" panose="020B0604020202020204" pitchFamily="34" charset="0"/>
            </a:endParaRPr>
          </a:p>
          <a:p>
            <a:pPr>
              <a:defRPr/>
            </a:pPr>
            <a:r>
              <a:rPr lang="en-AU" sz="2800" dirty="0">
                <a:solidFill>
                  <a:schemeClr val="accent3">
                    <a:lumMod val="75000"/>
                  </a:schemeClr>
                </a:solidFill>
                <a:latin typeface="Arial" panose="020B0604020202020204" pitchFamily="34" charset="0"/>
              </a:rPr>
              <a:t>For example: </a:t>
            </a:r>
          </a:p>
          <a:p>
            <a:pPr>
              <a:defRPr/>
            </a:pPr>
            <a:r>
              <a:rPr lang="en-AU" sz="2800" dirty="0">
                <a:solidFill>
                  <a:schemeClr val="accent3">
                    <a:lumMod val="75000"/>
                  </a:schemeClr>
                </a:solidFill>
                <a:latin typeface="Verdana" panose="020B0604030504040204" pitchFamily="34" charset="0"/>
              </a:rPr>
              <a:t>- </a:t>
            </a:r>
            <a:r>
              <a:rPr lang="en-AU" sz="2800" dirty="0">
                <a:solidFill>
                  <a:schemeClr val="accent3">
                    <a:lumMod val="75000"/>
                  </a:schemeClr>
                </a:solidFill>
                <a:latin typeface="Arial" panose="020B0604020202020204" pitchFamily="34" charset="0"/>
              </a:rPr>
              <a:t>observation of lectures </a:t>
            </a:r>
          </a:p>
          <a:p>
            <a:pPr>
              <a:defRPr/>
            </a:pPr>
            <a:r>
              <a:rPr lang="en-AU" sz="2800" dirty="0">
                <a:solidFill>
                  <a:schemeClr val="accent3">
                    <a:lumMod val="75000"/>
                  </a:schemeClr>
                </a:solidFill>
                <a:latin typeface="Verdana" panose="020B0604030504040204" pitchFamily="34" charset="0"/>
              </a:rPr>
              <a:t>- </a:t>
            </a:r>
            <a:r>
              <a:rPr lang="en-AU" sz="2800" dirty="0">
                <a:solidFill>
                  <a:schemeClr val="accent3">
                    <a:lumMod val="75000"/>
                  </a:schemeClr>
                </a:solidFill>
                <a:latin typeface="Arial" panose="020B0604020202020204" pitchFamily="34" charset="0"/>
              </a:rPr>
              <a:t>interviews with involved teaching staff </a:t>
            </a:r>
          </a:p>
          <a:p>
            <a:pPr>
              <a:defRPr/>
            </a:pPr>
            <a:r>
              <a:rPr lang="en-AU" sz="2800" dirty="0">
                <a:solidFill>
                  <a:schemeClr val="accent3">
                    <a:lumMod val="75000"/>
                  </a:schemeClr>
                </a:solidFill>
                <a:latin typeface="Verdana" panose="020B0604030504040204" pitchFamily="34" charset="0"/>
              </a:rPr>
              <a:t>- </a:t>
            </a:r>
            <a:r>
              <a:rPr lang="en-AU" sz="2800" dirty="0">
                <a:solidFill>
                  <a:schemeClr val="accent3">
                    <a:lumMod val="75000"/>
                  </a:schemeClr>
                </a:solidFill>
                <a:latin typeface="Arial" panose="020B0604020202020204" pitchFamily="34" charset="0"/>
              </a:rPr>
              <a:t>an evaluation panel with course participants </a:t>
            </a:r>
          </a:p>
          <a:p>
            <a:pPr>
              <a:defRPr/>
            </a:pPr>
            <a:r>
              <a:rPr lang="en-AU" sz="2800" dirty="0">
                <a:solidFill>
                  <a:schemeClr val="accent3">
                    <a:lumMod val="75000"/>
                  </a:schemeClr>
                </a:solidFill>
                <a:latin typeface="Verdana" panose="020B0604030504040204" pitchFamily="34" charset="0"/>
              </a:rPr>
              <a:t>- </a:t>
            </a:r>
            <a:r>
              <a:rPr lang="en-AU" sz="2800" dirty="0">
                <a:solidFill>
                  <a:schemeClr val="accent3">
                    <a:lumMod val="75000"/>
                  </a:schemeClr>
                </a:solidFill>
                <a:latin typeface="Arial" panose="020B0604020202020204" pitchFamily="34" charset="0"/>
              </a:rPr>
              <a:t>analysis of assessment data </a:t>
            </a:r>
          </a:p>
          <a:p>
            <a:pPr>
              <a:defRPr/>
            </a:pPr>
            <a:r>
              <a:rPr lang="en-AU" sz="2800" dirty="0">
                <a:solidFill>
                  <a:schemeClr val="accent3">
                    <a:lumMod val="75000"/>
                  </a:schemeClr>
                </a:solidFill>
                <a:latin typeface="Verdana" panose="020B0604030504040204" pitchFamily="34" charset="0"/>
              </a:rPr>
              <a:t>- </a:t>
            </a:r>
            <a:r>
              <a:rPr lang="en-AU" sz="2800" dirty="0">
                <a:solidFill>
                  <a:schemeClr val="accent3">
                    <a:lumMod val="75000"/>
                  </a:schemeClr>
                </a:solidFill>
                <a:latin typeface="Arial" panose="020B0604020202020204" pitchFamily="34" charset="0"/>
              </a:rPr>
              <a:t>a handwritten, machine-read or online questionnaire </a:t>
            </a:r>
          </a:p>
          <a:p>
            <a:pPr>
              <a:defRPr/>
            </a:pPr>
            <a:r>
              <a:rPr lang="en-AU" sz="2800" dirty="0">
                <a:solidFill>
                  <a:schemeClr val="accent3">
                    <a:lumMod val="75000"/>
                  </a:schemeClr>
                </a:solidFill>
                <a:latin typeface="Verdana" panose="020B0604030504040204" pitchFamily="34" charset="0"/>
              </a:rPr>
              <a:t>- </a:t>
            </a:r>
            <a:r>
              <a:rPr lang="en-AU" sz="2800" dirty="0">
                <a:solidFill>
                  <a:schemeClr val="accent3">
                    <a:lumMod val="75000"/>
                  </a:schemeClr>
                </a:solidFill>
                <a:latin typeface="Arial" panose="020B0604020202020204" pitchFamily="34" charset="0"/>
              </a:rPr>
              <a:t>analysis of website log files </a:t>
            </a:r>
          </a:p>
          <a:p>
            <a:pPr>
              <a:defRPr/>
            </a:pPr>
            <a:r>
              <a:rPr lang="en-AU" sz="2800" dirty="0">
                <a:solidFill>
                  <a:schemeClr val="accent3">
                    <a:lumMod val="75000"/>
                  </a:schemeClr>
                </a:solidFill>
                <a:latin typeface="Verdana" panose="020B0604030504040204" pitchFamily="34" charset="0"/>
              </a:rPr>
              <a:t>- </a:t>
            </a:r>
            <a:r>
              <a:rPr lang="en-AU" sz="2800" dirty="0" err="1">
                <a:solidFill>
                  <a:schemeClr val="accent3">
                    <a:lumMod val="75000"/>
                  </a:schemeClr>
                </a:solidFill>
                <a:latin typeface="Arial" panose="020B0604020202020204" pitchFamily="34" charset="0"/>
              </a:rPr>
              <a:t>etc</a:t>
            </a:r>
            <a:r>
              <a:rPr lang="en-AU" sz="2800" dirty="0">
                <a:solidFill>
                  <a:schemeClr val="accent3">
                    <a:lumMod val="75000"/>
                  </a:schemeClr>
                </a:solidFill>
                <a:latin typeface="Arial" panose="020B0604020202020204" pitchFamily="34" charset="0"/>
              </a:rPr>
              <a:t> </a:t>
            </a:r>
            <a:r>
              <a:rPr lang="en-AU" dirty="0">
                <a:solidFill>
                  <a:schemeClr val="accent3">
                    <a:lumMod val="75000"/>
                  </a:schemeClr>
                </a:solidFill>
                <a:latin typeface="Arial" panose="020B0604020202020204"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ChangeArrowheads="1"/>
          </p:cNvSpPr>
          <p:nvPr/>
        </p:nvSpPr>
        <p:spPr bwMode="auto">
          <a:xfrm>
            <a:off x="317500" y="560388"/>
            <a:ext cx="1133157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b="1">
                <a:solidFill>
                  <a:srgbClr val="FF0000"/>
                </a:solidFill>
                <a:latin typeface="Arial" panose="020B0604020202020204" pitchFamily="34" charset="0"/>
              </a:rPr>
              <a:t>Step 7. Who (or what) are your sources of information? </a:t>
            </a:r>
            <a:endParaRPr lang="en-AU" altLang="en-US" sz="2800">
              <a:solidFill>
                <a:srgbClr val="FF0000"/>
              </a:solidFill>
              <a:latin typeface="Arial" panose="020B0604020202020204" pitchFamily="34" charset="0"/>
            </a:endParaRPr>
          </a:p>
          <a:p>
            <a:r>
              <a:rPr lang="en-AU" altLang="en-US" sz="2800">
                <a:solidFill>
                  <a:srgbClr val="00B050"/>
                </a:solidFill>
                <a:latin typeface="Arial" panose="020B0604020202020204" pitchFamily="34" charset="0"/>
              </a:rPr>
              <a:t>Determine what sources you will use for collection of your data. Who will you interview / what will you observe, etc. (e.g. students, teachers, managers, support staff, alumni, etc.), </a:t>
            </a:r>
          </a:p>
          <a:p>
            <a:endParaRPr lang="en-AU" altLang="en-US" sz="2800">
              <a:solidFill>
                <a:srgbClr val="000000"/>
              </a:solidFill>
              <a:latin typeface="Arial" panose="020B0604020202020204" pitchFamily="34" charset="0"/>
            </a:endParaRPr>
          </a:p>
          <a:p>
            <a:r>
              <a:rPr lang="en-AU" altLang="en-US" sz="2800" b="1">
                <a:solidFill>
                  <a:srgbClr val="FF0000"/>
                </a:solidFill>
                <a:latin typeface="Arial" panose="020B0604020202020204" pitchFamily="34" charset="0"/>
              </a:rPr>
              <a:t>Step 8. Who will carry out the evaluation? </a:t>
            </a:r>
            <a:endParaRPr lang="en-AU" altLang="en-US" sz="2800">
              <a:solidFill>
                <a:srgbClr val="FF0000"/>
              </a:solidFill>
              <a:latin typeface="Arial" panose="020B0604020202020204" pitchFamily="34" charset="0"/>
            </a:endParaRPr>
          </a:p>
          <a:p>
            <a:r>
              <a:rPr lang="en-AU" altLang="en-US" sz="2800">
                <a:solidFill>
                  <a:srgbClr val="00B050"/>
                </a:solidFill>
                <a:latin typeface="Arial" panose="020B0604020202020204" pitchFamily="34" charset="0"/>
              </a:rPr>
              <a:t>Will you do this yourself as the course-teacher or will this be done by students or fellow-teachers? Or is there an independent evaluation committee who will carry out the evaluation? </a:t>
            </a:r>
            <a:endParaRPr lang="en-AU" altLang="en-US" sz="2800">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ChangeArrowheads="1"/>
          </p:cNvSpPr>
          <p:nvPr/>
        </p:nvSpPr>
        <p:spPr bwMode="auto">
          <a:xfrm>
            <a:off x="390525" y="0"/>
            <a:ext cx="11304588"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b="1">
                <a:solidFill>
                  <a:srgbClr val="00B050"/>
                </a:solidFill>
                <a:latin typeface="Arial" panose="020B0604020202020204" pitchFamily="34" charset="0"/>
              </a:rPr>
              <a:t>Step 9. When (and how) will the evaluation take place? </a:t>
            </a:r>
          </a:p>
          <a:p>
            <a:r>
              <a:rPr lang="en-AU" altLang="en-US" sz="2800">
                <a:solidFill>
                  <a:srgbClr val="7030A0"/>
                </a:solidFill>
                <a:latin typeface="Arial" panose="020B0604020202020204" pitchFamily="34" charset="0"/>
              </a:rPr>
              <a:t>Plan how you will carry out your evaluation (evaluation procedure). If for example you plan to use questionnaires: when and how will you distribute these amongst the respondents? How to make the response rate as high as possible? </a:t>
            </a:r>
            <a:endParaRPr lang="en-AU" altLang="en-US" sz="2800">
              <a:solidFill>
                <a:srgbClr val="7030A0"/>
              </a:solidFill>
            </a:endParaRPr>
          </a:p>
        </p:txBody>
      </p:sp>
      <p:sp>
        <p:nvSpPr>
          <p:cNvPr id="3" name="Rectangle 2"/>
          <p:cNvSpPr/>
          <p:nvPr/>
        </p:nvSpPr>
        <p:spPr>
          <a:xfrm>
            <a:off x="390525" y="2043113"/>
            <a:ext cx="11509375" cy="3970337"/>
          </a:xfrm>
          <a:prstGeom prst="rect">
            <a:avLst/>
          </a:prstGeom>
        </p:spPr>
        <p:txBody>
          <a:bodyPr>
            <a:spAutoFit/>
          </a:bodyPr>
          <a:lstStyle/>
          <a:p>
            <a:pPr>
              <a:defRPr/>
            </a:pPr>
            <a:r>
              <a:rPr lang="en-AU" sz="2800" b="1" dirty="0">
                <a:solidFill>
                  <a:srgbClr val="00B050"/>
                </a:solidFill>
                <a:latin typeface="Arial" panose="020B0604020202020204" pitchFamily="34" charset="0"/>
              </a:rPr>
              <a:t>Step 10. What should the results of the evaluation look like? </a:t>
            </a:r>
            <a:endParaRPr lang="en-AU" sz="2800" dirty="0">
              <a:solidFill>
                <a:srgbClr val="00B050"/>
              </a:solidFill>
              <a:latin typeface="Arial" panose="020B0604020202020204" pitchFamily="34" charset="0"/>
            </a:endParaRPr>
          </a:p>
          <a:p>
            <a:pPr>
              <a:defRPr/>
            </a:pPr>
            <a:r>
              <a:rPr lang="en-AU" sz="2800" dirty="0">
                <a:solidFill>
                  <a:srgbClr val="7030A0"/>
                </a:solidFill>
                <a:latin typeface="Arial" panose="020B0604020202020204" pitchFamily="34" charset="0"/>
              </a:rPr>
              <a:t>In what format will you present the evaluation results? Will it be a written evaluation report or something else? Who will have access to the results? Hoe will the results be distributed amongst stakeholders? </a:t>
            </a:r>
          </a:p>
          <a:p>
            <a:pPr>
              <a:defRPr/>
            </a:pPr>
            <a:r>
              <a:rPr lang="en-AU" sz="2800" b="1" dirty="0">
                <a:solidFill>
                  <a:srgbClr val="00B050"/>
                </a:solidFill>
                <a:latin typeface="Arial" panose="020B0604020202020204" pitchFamily="34" charset="0"/>
              </a:rPr>
              <a:t>Step 11. What will you do with the evaluation results? </a:t>
            </a:r>
            <a:endParaRPr lang="en-AU" sz="2800" dirty="0">
              <a:solidFill>
                <a:srgbClr val="00B050"/>
              </a:solidFill>
              <a:latin typeface="Arial" panose="020B0604020202020204" pitchFamily="34" charset="0"/>
            </a:endParaRPr>
          </a:p>
          <a:p>
            <a:pPr>
              <a:defRPr/>
            </a:pPr>
            <a:r>
              <a:rPr lang="en-AU" sz="2800" dirty="0">
                <a:solidFill>
                  <a:schemeClr val="accent3">
                    <a:lumMod val="75000"/>
                  </a:schemeClr>
                </a:solidFill>
                <a:latin typeface="Arial" panose="020B0604020202020204" pitchFamily="34" charset="0"/>
              </a:rPr>
              <a:t>Who will take a decision based on the evaluation results? Based on which criteria? (target values or quality indicators) Follow-up: who will specify actions for improvement? When and by whom will these actions be carried out? </a:t>
            </a:r>
            <a:endParaRPr lang="en-AU" sz="2800" dirty="0">
              <a:solidFill>
                <a:schemeClr val="accent3">
                  <a:lumMod val="7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6588" y="120650"/>
            <a:ext cx="10918825" cy="5264150"/>
          </a:xfrm>
          <a:prstGeom prst="rect">
            <a:avLst/>
          </a:prstGeom>
        </p:spPr>
        <p:txBody>
          <a:bodyPr>
            <a:spAutoFit/>
          </a:bodyPr>
          <a:lstStyle/>
          <a:p>
            <a:pPr>
              <a:defRPr/>
            </a:pPr>
            <a:r>
              <a:rPr lang="en-AU" sz="2400" b="1" dirty="0">
                <a:solidFill>
                  <a:schemeClr val="accent3">
                    <a:lumMod val="75000"/>
                  </a:schemeClr>
                </a:solidFill>
                <a:latin typeface="Arial" panose="020B0604020202020204" pitchFamily="34" charset="0"/>
              </a:rPr>
              <a:t>After making your course evaluation plan </a:t>
            </a:r>
            <a:r>
              <a:rPr lang="en-AU" sz="2400" b="1" dirty="0">
                <a:solidFill>
                  <a:srgbClr val="000000"/>
                </a:solidFill>
                <a:latin typeface="Arial" panose="020B0604020202020204" pitchFamily="34" charset="0"/>
              </a:rPr>
              <a:t>... </a:t>
            </a:r>
            <a:endParaRPr lang="en-AU" sz="2400" dirty="0">
              <a:solidFill>
                <a:srgbClr val="000000"/>
              </a:solidFill>
              <a:latin typeface="Arial" panose="020B0604020202020204" pitchFamily="34" charset="0"/>
            </a:endParaRP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Construction of evaluation instruments (questionnaires, interview format, analysis tool, etc.) based on the evaluation questions and the methods chosen (step 5 – 7). </a:t>
            </a: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Executing the evaluation according to plan (step 8 – 9) </a:t>
            </a:r>
            <a:r>
              <a:rPr lang="en-AU" sz="2400" b="1" dirty="0">
                <a:solidFill>
                  <a:srgbClr val="C00000"/>
                </a:solidFill>
                <a:latin typeface="Arial" panose="020B0604020202020204" pitchFamily="34" charset="0"/>
              </a:rPr>
              <a:t>(Check) </a:t>
            </a:r>
            <a:endParaRPr lang="en-AU" sz="2400" dirty="0">
              <a:solidFill>
                <a:srgbClr val="C00000"/>
              </a:solidFill>
              <a:latin typeface="Arial" panose="020B0604020202020204" pitchFamily="34" charset="0"/>
            </a:endParaRP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Analysis of evaluation results </a:t>
            </a: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Drawing conclusions (based on previously set target aims) </a:t>
            </a: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Deliverance of evaluation report (step 10) </a:t>
            </a: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Deciding on actions to undertake and planning the execution thereof (step 11) </a:t>
            </a:r>
            <a:r>
              <a:rPr lang="en-AU" sz="2400" b="1" dirty="0">
                <a:solidFill>
                  <a:srgbClr val="C00000"/>
                </a:solidFill>
                <a:latin typeface="Arial" panose="020B0604020202020204" pitchFamily="34" charset="0"/>
              </a:rPr>
              <a:t>(Act) </a:t>
            </a:r>
            <a:endParaRPr lang="en-AU" sz="2400" dirty="0">
              <a:solidFill>
                <a:srgbClr val="C00000"/>
              </a:solidFill>
              <a:latin typeface="Arial" panose="020B0604020202020204" pitchFamily="34" charset="0"/>
            </a:endParaRP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Preparation of next execution of the course </a:t>
            </a:r>
            <a:r>
              <a:rPr lang="en-AU" sz="2400" b="1" dirty="0">
                <a:solidFill>
                  <a:srgbClr val="C00000"/>
                </a:solidFill>
                <a:latin typeface="Arial" panose="020B0604020202020204" pitchFamily="34" charset="0"/>
              </a:rPr>
              <a:t>(Plan) </a:t>
            </a:r>
            <a:endParaRPr lang="en-AU" sz="2400" dirty="0">
              <a:solidFill>
                <a:srgbClr val="C00000"/>
              </a:solidFill>
              <a:latin typeface="Arial" panose="020B0604020202020204" pitchFamily="34" charset="0"/>
            </a:endParaRP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Execution of the course in new or improved format </a:t>
            </a:r>
            <a:r>
              <a:rPr lang="en-AU" sz="2400" b="1" dirty="0">
                <a:solidFill>
                  <a:srgbClr val="C00000"/>
                </a:solidFill>
                <a:latin typeface="Arial" panose="020B0604020202020204" pitchFamily="34" charset="0"/>
              </a:rPr>
              <a:t>(Do) </a:t>
            </a:r>
            <a:endParaRPr lang="en-AU" sz="2400" dirty="0">
              <a:solidFill>
                <a:srgbClr val="C00000"/>
              </a:solidFill>
              <a:latin typeface="Arial" panose="020B0604020202020204" pitchFamily="34" charset="0"/>
            </a:endParaRPr>
          </a:p>
          <a:p>
            <a:pPr>
              <a:defRPr/>
            </a:pPr>
            <a:r>
              <a:rPr lang="en-AU" sz="2400" dirty="0">
                <a:solidFill>
                  <a:srgbClr val="C00000"/>
                </a:solidFill>
                <a:latin typeface="Wingdings" panose="05000000000000000000" pitchFamily="2" charset="2"/>
              </a:rPr>
              <a:t> </a:t>
            </a:r>
            <a:r>
              <a:rPr lang="en-AU" sz="2400" dirty="0">
                <a:solidFill>
                  <a:srgbClr val="C00000"/>
                </a:solidFill>
                <a:latin typeface="Arial" panose="020B0604020202020204" pitchFamily="34" charset="0"/>
              </a:rPr>
              <a:t>Evaluation of the new or improved course </a:t>
            </a:r>
            <a:r>
              <a:rPr lang="en-AU" sz="2400" b="1" dirty="0">
                <a:solidFill>
                  <a:srgbClr val="C00000"/>
                </a:solidFill>
                <a:latin typeface="Arial" panose="020B0604020202020204" pitchFamily="34" charset="0"/>
              </a:rPr>
              <a:t>(Check) </a:t>
            </a:r>
            <a:endParaRPr lang="en-AU" sz="2400" dirty="0">
              <a:solidFill>
                <a:srgbClr val="C00000"/>
              </a:solidFill>
              <a:latin typeface="Arial" panose="020B0604020202020204" pitchFamily="34" charset="0"/>
            </a:endParaRPr>
          </a:p>
          <a:p>
            <a:pPr>
              <a:defRPr/>
            </a:pPr>
            <a:r>
              <a:rPr lang="en-AU" sz="2400" dirty="0">
                <a:solidFill>
                  <a:srgbClr val="C00000"/>
                </a:solidFill>
                <a:latin typeface="Wingdings" panose="05000000000000000000" pitchFamily="2" charset="2"/>
              </a:rPr>
              <a:t> </a:t>
            </a:r>
            <a:r>
              <a:rPr lang="en-AU" sz="2400" dirty="0" err="1">
                <a:solidFill>
                  <a:srgbClr val="C00000"/>
                </a:solidFill>
                <a:latin typeface="Arial" panose="020B0604020202020204" pitchFamily="34" charset="0"/>
              </a:rPr>
              <a:t>Etc</a:t>
            </a:r>
            <a:r>
              <a:rPr lang="en-AU" sz="2400" dirty="0">
                <a:solidFill>
                  <a:srgbClr val="C00000"/>
                </a:solidFill>
                <a:latin typeface="Arial" panose="020B0604020202020204" pitchFamily="34" charset="0"/>
              </a:rPr>
              <a:t>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688975" y="0"/>
            <a:ext cx="10429875"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AU" altLang="en-US" sz="2800">
                <a:solidFill>
                  <a:srgbClr val="FF0000"/>
                </a:solidFill>
                <a:latin typeface="HelveticaNeueLT Pro 65 Md"/>
              </a:rPr>
              <a:t>WHAT IS AN EVALUATION PLAN? </a:t>
            </a:r>
          </a:p>
          <a:p>
            <a:pPr eaLnBrk="1" hangingPunct="1">
              <a:lnSpc>
                <a:spcPct val="100000"/>
              </a:lnSpc>
              <a:spcBef>
                <a:spcPct val="0"/>
              </a:spcBef>
              <a:buClrTx/>
              <a:buSzTx/>
              <a:buFontTx/>
              <a:buNone/>
            </a:pPr>
            <a:r>
              <a:rPr lang="en-AU" altLang="en-US" sz="2400">
                <a:solidFill>
                  <a:srgbClr val="000000"/>
                </a:solidFill>
                <a:latin typeface="HelveticaNeueLT Pro 55 Roman"/>
              </a:rPr>
              <a:t>An evaluation plan is a written document that describes how you will monitor and evaluate your program, as well as how you intend to use evaluation results for program improvement and decision making. The evaluation plan clarifies how you will describe the </a:t>
            </a:r>
            <a:r>
              <a:rPr lang="en-AU" altLang="en-US" sz="2400" i="1">
                <a:solidFill>
                  <a:srgbClr val="000000"/>
                </a:solidFill>
                <a:latin typeface="HelveticaNeueLT Pro 56 It"/>
              </a:rPr>
              <a:t>“What,” </a:t>
            </a:r>
            <a:r>
              <a:rPr lang="en-AU" altLang="en-US" sz="2400">
                <a:solidFill>
                  <a:srgbClr val="000000"/>
                </a:solidFill>
                <a:latin typeface="HelveticaNeueLT Pro 55 Roman"/>
              </a:rPr>
              <a:t>the </a:t>
            </a:r>
            <a:r>
              <a:rPr lang="en-AU" altLang="en-US" sz="2400" i="1">
                <a:solidFill>
                  <a:srgbClr val="000000"/>
                </a:solidFill>
                <a:latin typeface="HelveticaNeueLT Pro 56 It"/>
              </a:rPr>
              <a:t>“How,” </a:t>
            </a:r>
            <a:r>
              <a:rPr lang="en-AU" altLang="en-US" sz="2400">
                <a:solidFill>
                  <a:srgbClr val="000000"/>
                </a:solidFill>
                <a:latin typeface="HelveticaNeueLT Pro 55 Roman"/>
              </a:rPr>
              <a:t>and the </a:t>
            </a:r>
            <a:r>
              <a:rPr lang="en-AU" altLang="en-US" sz="2400" i="1">
                <a:solidFill>
                  <a:srgbClr val="000000"/>
                </a:solidFill>
                <a:latin typeface="HelveticaNeueLT Pro 56 It"/>
              </a:rPr>
              <a:t>“Why It Matters” </a:t>
            </a:r>
            <a:r>
              <a:rPr lang="en-AU" altLang="en-US" sz="2400">
                <a:solidFill>
                  <a:srgbClr val="000000"/>
                </a:solidFill>
                <a:latin typeface="HelveticaNeueLT Pro 55 Roman"/>
              </a:rPr>
              <a:t>for your program. </a:t>
            </a:r>
          </a:p>
          <a:p>
            <a:pPr eaLnBrk="1" hangingPunct="1">
              <a:lnSpc>
                <a:spcPct val="100000"/>
              </a:lnSpc>
              <a:spcBef>
                <a:spcPct val="0"/>
              </a:spcBef>
              <a:buClrTx/>
              <a:buSzTx/>
              <a:buFontTx/>
              <a:buNone/>
            </a:pPr>
            <a:endParaRPr lang="en-AU" altLang="en-US" sz="2400">
              <a:solidFill>
                <a:srgbClr val="000000"/>
              </a:solidFill>
              <a:latin typeface="HelveticaNeueLT Pro 55 Roman"/>
            </a:endParaRPr>
          </a:p>
          <a:p>
            <a:pPr eaLnBrk="1" hangingPunct="1">
              <a:lnSpc>
                <a:spcPct val="100000"/>
              </a:lnSpc>
              <a:spcBef>
                <a:spcPct val="0"/>
              </a:spcBef>
              <a:buClrTx/>
              <a:buSzTx/>
              <a:buFontTx/>
              <a:buNone/>
            </a:pPr>
            <a:r>
              <a:rPr lang="en-AU" altLang="en-US" sz="2400">
                <a:solidFill>
                  <a:srgbClr val="000000"/>
                </a:solidFill>
                <a:latin typeface="HelveticaNeueLT Pro 55 Roman"/>
              </a:rPr>
              <a:t>The </a:t>
            </a:r>
            <a:r>
              <a:rPr lang="en-AU" altLang="en-US" sz="2400" i="1">
                <a:solidFill>
                  <a:srgbClr val="000000"/>
                </a:solidFill>
                <a:latin typeface="HelveticaNeueLT Pro 56 It"/>
              </a:rPr>
              <a:t>“What” </a:t>
            </a:r>
            <a:r>
              <a:rPr lang="en-AU" altLang="en-US" sz="2400">
                <a:solidFill>
                  <a:srgbClr val="000000"/>
                </a:solidFill>
                <a:latin typeface="HelveticaNeueLT Pro 55 Roman"/>
              </a:rPr>
              <a:t>reflects the description of your program and how its activities are linked with the intended effects. It serves to clarify the program’s purpose and anticipated outcomes. </a:t>
            </a:r>
          </a:p>
          <a:p>
            <a:pPr eaLnBrk="1" hangingPunct="1">
              <a:lnSpc>
                <a:spcPct val="100000"/>
              </a:lnSpc>
              <a:spcBef>
                <a:spcPct val="0"/>
              </a:spcBef>
              <a:buClrTx/>
              <a:buSzTx/>
              <a:buFontTx/>
              <a:buNone/>
            </a:pPr>
            <a:endParaRPr lang="en-AU" altLang="en-US" sz="2400">
              <a:solidFill>
                <a:srgbClr val="000000"/>
              </a:solidFill>
              <a:latin typeface="HelveticaNeueLT Pro 55 Roman"/>
            </a:endParaRPr>
          </a:p>
          <a:p>
            <a:pPr eaLnBrk="1" hangingPunct="1">
              <a:lnSpc>
                <a:spcPct val="100000"/>
              </a:lnSpc>
              <a:spcBef>
                <a:spcPct val="0"/>
              </a:spcBef>
              <a:buClrTx/>
              <a:buSzTx/>
              <a:buFontTx/>
              <a:buNone/>
            </a:pPr>
            <a:r>
              <a:rPr lang="en-AU" altLang="en-US" sz="2400">
                <a:solidFill>
                  <a:srgbClr val="000000"/>
                </a:solidFill>
                <a:latin typeface="HelveticaNeueLT Pro 55 Roman"/>
              </a:rPr>
              <a:t>The </a:t>
            </a:r>
            <a:r>
              <a:rPr lang="en-AU" altLang="en-US" sz="2400" i="1">
                <a:solidFill>
                  <a:srgbClr val="000000"/>
                </a:solidFill>
                <a:latin typeface="HelveticaNeueLT Pro 56 It"/>
              </a:rPr>
              <a:t>“How” </a:t>
            </a:r>
            <a:r>
              <a:rPr lang="en-AU" altLang="en-US" sz="2400">
                <a:solidFill>
                  <a:srgbClr val="000000"/>
                </a:solidFill>
                <a:latin typeface="HelveticaNeueLT Pro 55 Roman"/>
              </a:rPr>
              <a:t>addresses the process for implementing a program and provides information about whether the program is operating with fidelity to the program’s design. Additionally, the “How” (or process evaluation), along with output and/or short-term outcome information, helps clarify if changes should be made during implementation. </a:t>
            </a:r>
          </a:p>
          <a:p>
            <a:pPr eaLnBrk="1" hangingPunct="1">
              <a:lnSpc>
                <a:spcPct val="100000"/>
              </a:lnSpc>
              <a:spcBef>
                <a:spcPct val="0"/>
              </a:spcBef>
              <a:buClrTx/>
              <a:buSzTx/>
              <a:buFontTx/>
              <a:buNone/>
            </a:pPr>
            <a:r>
              <a:rPr lang="en-AU" altLang="en-US" sz="2400">
                <a:solidFill>
                  <a:srgbClr val="000000"/>
                </a:solidFill>
                <a:latin typeface="HelveticaNeueLT Pro 65 Md"/>
              </a:rPr>
              <a:t>.</a:t>
            </a:r>
            <a:endParaRPr lang="en-AU" altLang="en-US"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384175" y="244475"/>
            <a:ext cx="11530013"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C00000"/>
                </a:solidFill>
                <a:latin typeface="TimesNewRomanPSMT"/>
              </a:rPr>
              <a:t>The collection of student evaluations has numerous purposes.</a:t>
            </a:r>
          </a:p>
          <a:p>
            <a:r>
              <a:rPr lang="en-AU" altLang="en-US" sz="2800">
                <a:solidFill>
                  <a:srgbClr val="C00000"/>
                </a:solidFill>
                <a:latin typeface="TimesNewRomanPSMT"/>
              </a:rPr>
              <a:t>Some of the most widely noted purposes would be,</a:t>
            </a:r>
          </a:p>
          <a:p>
            <a:endParaRPr lang="en-AU" altLang="en-US" sz="2800">
              <a:latin typeface="TimesNewRomanPSMT"/>
            </a:endParaRPr>
          </a:p>
          <a:p>
            <a:r>
              <a:rPr lang="en-AU" altLang="en-US" sz="2800">
                <a:latin typeface="TimesNewRomanPSMT"/>
              </a:rPr>
              <a:t>(</a:t>
            </a:r>
            <a:r>
              <a:rPr lang="en-AU" altLang="en-US" sz="2800">
                <a:solidFill>
                  <a:srgbClr val="00B050"/>
                </a:solidFill>
                <a:latin typeface="TimesNewRomanPSMT"/>
              </a:rPr>
              <a:t>a) Diagnostic feedback to faculty about their teaching that will aid in the</a:t>
            </a:r>
          </a:p>
          <a:p>
            <a:r>
              <a:rPr lang="en-AU" altLang="en-US" sz="2800">
                <a:solidFill>
                  <a:srgbClr val="00B050"/>
                </a:solidFill>
                <a:latin typeface="TimesNewRomanPSMT"/>
              </a:rPr>
              <a:t>development and improvement of teaching;</a:t>
            </a:r>
          </a:p>
          <a:p>
            <a:r>
              <a:rPr lang="en-AU" altLang="en-US" sz="2800">
                <a:solidFill>
                  <a:srgbClr val="00B050"/>
                </a:solidFill>
                <a:latin typeface="TimesNewRomanPSMT"/>
              </a:rPr>
              <a:t>(b) Useful research data to further design and improve courses, curriculum and</a:t>
            </a:r>
          </a:p>
          <a:p>
            <a:r>
              <a:rPr lang="en-AU" altLang="en-US" sz="2800">
                <a:solidFill>
                  <a:srgbClr val="00B050"/>
                </a:solidFill>
                <a:latin typeface="TimesNewRomanPSMT"/>
              </a:rPr>
              <a:t>teaching;</a:t>
            </a:r>
          </a:p>
          <a:p>
            <a:r>
              <a:rPr lang="en-AU" altLang="en-US" sz="2800">
                <a:solidFill>
                  <a:srgbClr val="00B050"/>
                </a:solidFill>
                <a:latin typeface="TimesNewRomanPSMT"/>
              </a:rPr>
              <a:t>(c) A measure of teaching effectiveness that may be used in administrative</a:t>
            </a:r>
          </a:p>
          <a:p>
            <a:r>
              <a:rPr lang="en-AU" altLang="en-US" sz="2800">
                <a:solidFill>
                  <a:srgbClr val="00B050"/>
                </a:solidFill>
                <a:latin typeface="TimesNewRomanPSMT"/>
              </a:rPr>
              <a:t>decision making, e.g., performance management appraisal;</a:t>
            </a:r>
          </a:p>
          <a:p>
            <a:r>
              <a:rPr lang="en-AU" altLang="en-US" sz="2800">
                <a:solidFill>
                  <a:srgbClr val="00B050"/>
                </a:solidFill>
                <a:latin typeface="TimesNewRomanPSMT"/>
              </a:rPr>
              <a:t>(d) Useful information to current and potential students in the selection of courses; and,</a:t>
            </a:r>
          </a:p>
          <a:p>
            <a:r>
              <a:rPr lang="en-AU" altLang="en-US" sz="2800">
                <a:solidFill>
                  <a:srgbClr val="00B050"/>
                </a:solidFill>
                <a:latin typeface="TimesNewRomanPSMT"/>
              </a:rPr>
              <a:t>(e) A useful measure of the quality of the course</a:t>
            </a:r>
            <a:r>
              <a:rPr lang="en-AU" altLang="en-US" sz="2800">
                <a:latin typeface="TimesNewRomanPSMT"/>
              </a:rPr>
              <a:t>.</a:t>
            </a:r>
            <a:endParaRPr lang="en-AU" altLang="en-US" sz="2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1219200" y="2636838"/>
            <a:ext cx="17224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3600">
                <a:solidFill>
                  <a:srgbClr val="00B050"/>
                </a:solidFill>
              </a:rPr>
              <a:t>Improve</a:t>
            </a:r>
          </a:p>
        </p:txBody>
      </p:sp>
      <p:sp>
        <p:nvSpPr>
          <p:cNvPr id="32771" name="TextBox 2"/>
          <p:cNvSpPr txBox="1">
            <a:spLocks noChangeArrowheads="1"/>
          </p:cNvSpPr>
          <p:nvPr/>
        </p:nvSpPr>
        <p:spPr bwMode="auto">
          <a:xfrm>
            <a:off x="4598988" y="1789113"/>
            <a:ext cx="1076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3600">
                <a:solidFill>
                  <a:srgbClr val="FF0000"/>
                </a:solidFill>
              </a:rPr>
              <a:t>Plan </a:t>
            </a:r>
          </a:p>
        </p:txBody>
      </p:sp>
      <p:sp>
        <p:nvSpPr>
          <p:cNvPr id="32772" name="TextBox 3"/>
          <p:cNvSpPr txBox="1">
            <a:spLocks noChangeArrowheads="1"/>
          </p:cNvSpPr>
          <p:nvPr/>
        </p:nvSpPr>
        <p:spPr bwMode="auto">
          <a:xfrm>
            <a:off x="7488238" y="3006725"/>
            <a:ext cx="7731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3200">
                <a:solidFill>
                  <a:srgbClr val="0070C0"/>
                </a:solidFill>
              </a:rPr>
              <a:t>Act</a:t>
            </a:r>
          </a:p>
        </p:txBody>
      </p:sp>
      <p:sp>
        <p:nvSpPr>
          <p:cNvPr id="32773" name="TextBox 4"/>
          <p:cNvSpPr txBox="1">
            <a:spLocks noChangeArrowheads="1"/>
          </p:cNvSpPr>
          <p:nvPr/>
        </p:nvSpPr>
        <p:spPr bwMode="auto">
          <a:xfrm>
            <a:off x="4505325" y="4452938"/>
            <a:ext cx="17192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3600">
                <a:solidFill>
                  <a:srgbClr val="C00000"/>
                </a:solidFill>
              </a:rPr>
              <a:t>Evaluate</a:t>
            </a:r>
          </a:p>
        </p:txBody>
      </p:sp>
      <p:cxnSp>
        <p:nvCxnSpPr>
          <p:cNvPr id="7" name="Straight Arrow Connector 6"/>
          <p:cNvCxnSpPr/>
          <p:nvPr/>
        </p:nvCxnSpPr>
        <p:spPr>
          <a:xfrm flipV="1">
            <a:off x="2941638" y="2185988"/>
            <a:ext cx="1417637" cy="649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565775" y="2185988"/>
            <a:ext cx="1922463"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224588" y="3590925"/>
            <a:ext cx="1263650" cy="1073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2941638" y="3282950"/>
            <a:ext cx="1563687" cy="13414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225425" y="819150"/>
            <a:ext cx="11555413" cy="353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b="1" i="1">
                <a:solidFill>
                  <a:srgbClr val="C00000"/>
                </a:solidFill>
                <a:latin typeface="Arial-BoldItalicMT"/>
              </a:rPr>
              <a:t>~ </a:t>
            </a:r>
            <a:r>
              <a:rPr lang="en-AU" altLang="en-US" sz="2800" b="1" i="1">
                <a:solidFill>
                  <a:srgbClr val="00B050"/>
                </a:solidFill>
                <a:latin typeface="TimesNewRomanPS-BoldItalicMT"/>
              </a:rPr>
              <a:t>Plan: </a:t>
            </a:r>
            <a:r>
              <a:rPr lang="en-AU" altLang="en-US" sz="2800">
                <a:solidFill>
                  <a:srgbClr val="C00000"/>
                </a:solidFill>
                <a:latin typeface="TimesNewRomanPSMT"/>
              </a:rPr>
              <a:t>denotes formal planning at all levels including university level planning, faculty and divisional planning, school, departmental or unit planning, course or work team planning. At the individual level it reflects the planning that people do either by project, or over time, including yearly or daily planning.</a:t>
            </a:r>
          </a:p>
          <a:p>
            <a:endParaRPr lang="en-AU" altLang="en-US" sz="2800">
              <a:solidFill>
                <a:srgbClr val="C00000"/>
              </a:solidFill>
              <a:latin typeface="TimesNewRomanPSMT"/>
            </a:endParaRPr>
          </a:p>
          <a:p>
            <a:r>
              <a:rPr lang="en-AU" altLang="en-US" sz="2800" b="1" i="1">
                <a:solidFill>
                  <a:srgbClr val="00B050"/>
                </a:solidFill>
                <a:latin typeface="Arial-BoldItalicMT"/>
              </a:rPr>
              <a:t>~ </a:t>
            </a:r>
            <a:r>
              <a:rPr lang="en-AU" altLang="en-US" sz="2800" b="1" i="1">
                <a:solidFill>
                  <a:srgbClr val="00B050"/>
                </a:solidFill>
                <a:latin typeface="TimesNewRomanPS-BoldItalicMT"/>
              </a:rPr>
              <a:t>Act: </a:t>
            </a:r>
            <a:r>
              <a:rPr lang="en-AU" altLang="en-US" sz="2800">
                <a:solidFill>
                  <a:srgbClr val="C00000"/>
                </a:solidFill>
                <a:latin typeface="TimesNewRomanPSMT"/>
              </a:rPr>
              <a:t>includes all the intentional activities that are undertaken to meet objectives implement plans and produce outcomes.</a:t>
            </a:r>
            <a:endParaRPr lang="en-AU" altLang="en-US" sz="280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477838" y="0"/>
            <a:ext cx="11501437"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b="1" i="1">
                <a:solidFill>
                  <a:srgbClr val="FF0000"/>
                </a:solidFill>
                <a:latin typeface="Arial-BoldItalicMT"/>
              </a:rPr>
              <a:t>~ </a:t>
            </a:r>
            <a:r>
              <a:rPr lang="en-AU" altLang="en-US" sz="2800" b="1" i="1">
                <a:solidFill>
                  <a:srgbClr val="FF0000"/>
                </a:solidFill>
                <a:latin typeface="TimesNewRomanPS-BoldItalicMT"/>
              </a:rPr>
              <a:t>Evaluate: </a:t>
            </a:r>
            <a:r>
              <a:rPr lang="en-AU" altLang="en-US" sz="2800">
                <a:solidFill>
                  <a:srgbClr val="00B050"/>
                </a:solidFill>
                <a:latin typeface="TimesNewRomanPSMT"/>
              </a:rPr>
              <a:t>includes two major aspects – monitoring and review. Monitoring is a short and medium term activity mainly for developmental or formative purposes. It may use formal or informal methods and make use of existing data, or generate new data.</a:t>
            </a:r>
          </a:p>
          <a:p>
            <a:r>
              <a:rPr lang="en-AU" altLang="en-US" sz="2800">
                <a:solidFill>
                  <a:srgbClr val="00B050"/>
                </a:solidFill>
                <a:latin typeface="TimesNewRomanPSMT"/>
              </a:rPr>
              <a:t>Action and monitoring usually develop together, informing each other, hand-in-hand.</a:t>
            </a:r>
          </a:p>
          <a:p>
            <a:r>
              <a:rPr lang="en-AU" altLang="en-US" sz="2800">
                <a:solidFill>
                  <a:srgbClr val="00B050"/>
                </a:solidFill>
                <a:latin typeface="TimesNewRomanPSMT"/>
              </a:rPr>
              <a:t>Review is a longer term and more formal process that has both formative and</a:t>
            </a:r>
          </a:p>
          <a:p>
            <a:r>
              <a:rPr lang="en-AU" altLang="en-US" sz="2800">
                <a:solidFill>
                  <a:srgbClr val="00B050"/>
                </a:solidFill>
                <a:latin typeface="TimesNewRomanPSMT"/>
              </a:rPr>
              <a:t>summative purposes</a:t>
            </a:r>
            <a:r>
              <a:rPr lang="en-AU" altLang="en-US" sz="2800">
                <a:latin typeface="TimesNewRomanPSMT"/>
              </a:rPr>
              <a:t>.</a:t>
            </a:r>
          </a:p>
          <a:p>
            <a:r>
              <a:rPr lang="en-AU" altLang="en-US" sz="2800" b="1" i="1">
                <a:solidFill>
                  <a:srgbClr val="FF0000"/>
                </a:solidFill>
                <a:latin typeface="Arial-BoldItalicMT"/>
              </a:rPr>
              <a:t>~ </a:t>
            </a:r>
            <a:r>
              <a:rPr lang="en-AU" altLang="en-US" sz="2800" b="1" i="1">
                <a:solidFill>
                  <a:srgbClr val="FF0000"/>
                </a:solidFill>
                <a:latin typeface="TimesNewRomanPS-BoldItalicMT"/>
              </a:rPr>
              <a:t>Improve: </a:t>
            </a:r>
            <a:r>
              <a:rPr lang="en-AU" altLang="en-US" sz="2800">
                <a:solidFill>
                  <a:srgbClr val="0070C0"/>
                </a:solidFill>
                <a:latin typeface="TimesNewRomanPSMT"/>
              </a:rPr>
              <a:t>identifies the process by which the results of evaluation - both monitoring and review - are fed back in order to generate improvement. Often this causes modification to an existing plan or development of a new plan, and thus the cycle commences once more.</a:t>
            </a:r>
            <a:endParaRPr lang="en-AU" altLang="en-US" sz="2800">
              <a:solidFill>
                <a:srgbClr val="0070C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ChangeArrowheads="1"/>
          </p:cNvSpPr>
          <p:nvPr/>
        </p:nvSpPr>
        <p:spPr bwMode="auto">
          <a:xfrm>
            <a:off x="847725" y="354013"/>
            <a:ext cx="1052195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TimesNewRomanPS-ItalicMT"/>
              </a:rPr>
              <a:t>Feedback</a:t>
            </a:r>
          </a:p>
          <a:p>
            <a:endParaRPr lang="en-AU" altLang="en-US" sz="2800" i="1">
              <a:solidFill>
                <a:srgbClr val="7030A0"/>
              </a:solidFill>
              <a:latin typeface="TimesNewRomanPS-ItalicMT"/>
            </a:endParaRPr>
          </a:p>
          <a:p>
            <a:r>
              <a:rPr lang="en-AU" altLang="en-US" sz="2800">
                <a:solidFill>
                  <a:srgbClr val="7030A0"/>
                </a:solidFill>
                <a:latin typeface="TimesNewRomanPSMT"/>
              </a:rPr>
              <a:t>Feedback is primarily the seeking of evidence of stakeholder’s experiences. </a:t>
            </a:r>
          </a:p>
          <a:p>
            <a:endParaRPr lang="en-AU" altLang="en-US" sz="2800">
              <a:solidFill>
                <a:srgbClr val="7030A0"/>
              </a:solidFill>
              <a:latin typeface="TimesNewRomanPSMT"/>
            </a:endParaRPr>
          </a:p>
          <a:p>
            <a:r>
              <a:rPr lang="en-AU" altLang="en-US" sz="2800">
                <a:solidFill>
                  <a:srgbClr val="7030A0"/>
                </a:solidFill>
                <a:latin typeface="TimesNewRomanPSMT"/>
              </a:rPr>
              <a:t>The result of this is data for the evaluation phase of the quality cycle in terms of monitoring and review.</a:t>
            </a:r>
          </a:p>
          <a:p>
            <a:endParaRPr lang="en-AU" altLang="en-US" sz="2800">
              <a:solidFill>
                <a:srgbClr val="7030A0"/>
              </a:solidFill>
              <a:latin typeface="TimesNewRomanPSMT"/>
            </a:endParaRPr>
          </a:p>
          <a:p>
            <a:r>
              <a:rPr lang="en-AU" altLang="en-US" sz="2800">
                <a:solidFill>
                  <a:srgbClr val="7030A0"/>
                </a:solidFill>
                <a:latin typeface="TimesNewRomanPSMT"/>
              </a:rPr>
              <a:t>The approach here is that the appropriate stakeholders for each of the university’s operations need to be identified together with effective measures to allow the experiences to be expressed.</a:t>
            </a:r>
            <a:endParaRPr lang="en-AU" altLang="en-US" sz="2800">
              <a:solidFill>
                <a:srgbClr val="7030A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412750" y="288925"/>
            <a:ext cx="2249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b="1">
                <a:solidFill>
                  <a:srgbClr val="FF0000"/>
                </a:solidFill>
                <a:latin typeface="Arial-BoldMT"/>
              </a:rPr>
              <a:t>Subject Evaluation</a:t>
            </a:r>
            <a:endParaRPr lang="en-AU" altLang="en-US">
              <a:solidFill>
                <a:srgbClr val="FF0000"/>
              </a:solidFill>
            </a:endParaRPr>
          </a:p>
        </p:txBody>
      </p:sp>
      <p:sp>
        <p:nvSpPr>
          <p:cNvPr id="36867" name="Rectangle 2"/>
          <p:cNvSpPr>
            <a:spLocks noChangeArrowheads="1"/>
          </p:cNvSpPr>
          <p:nvPr/>
        </p:nvSpPr>
        <p:spPr bwMode="auto">
          <a:xfrm>
            <a:off x="412750" y="846138"/>
            <a:ext cx="11222038"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TimesNewRomanPSMT"/>
              </a:rPr>
              <a:t>1. Content and objectives</a:t>
            </a:r>
          </a:p>
          <a:p>
            <a:r>
              <a:rPr lang="en-AU" altLang="en-US" sz="2800">
                <a:latin typeface="TimesNewRomanPSMT"/>
              </a:rPr>
              <a:t>This area includes a general consideration of the learning outcomes that a subject hopes to achieve in its students and the appropriateness of the curricular objectives and content in developing these outcomes.</a:t>
            </a:r>
          </a:p>
          <a:p>
            <a:endParaRPr lang="en-AU" altLang="en-US" sz="2800">
              <a:latin typeface="TimesNewRomanPSMT"/>
            </a:endParaRPr>
          </a:p>
          <a:p>
            <a:r>
              <a:rPr lang="en-AU" altLang="en-US" sz="2800">
                <a:solidFill>
                  <a:srgbClr val="FF0000"/>
                </a:solidFill>
                <a:latin typeface="TimesNewRomanPSMT"/>
              </a:rPr>
              <a:t>2. Teaching methods</a:t>
            </a:r>
          </a:p>
          <a:p>
            <a:r>
              <a:rPr lang="en-AU" altLang="en-US" sz="2800">
                <a:latin typeface="TimesNewRomanPSMT"/>
              </a:rPr>
              <a:t>This key area seeks to ensure that teaching methods are selected to best support the learning processes through which students will achieve the designated learning outcomes identified in the objectives</a:t>
            </a:r>
            <a:r>
              <a:rPr lang="en-AU" altLang="en-US">
                <a:latin typeface="TimesNewRomanPSMT"/>
              </a:rPr>
              <a:t>.</a:t>
            </a:r>
            <a:endParaRPr lang="en-AU"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ChangeArrowheads="1"/>
          </p:cNvSpPr>
          <p:nvPr/>
        </p:nvSpPr>
        <p:spPr bwMode="auto">
          <a:xfrm>
            <a:off x="371475" y="0"/>
            <a:ext cx="11528425"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TimesNewRomanPSMT"/>
              </a:rPr>
              <a:t>3. Assessment procedures</a:t>
            </a:r>
          </a:p>
          <a:p>
            <a:endParaRPr lang="en-AU" altLang="en-US" sz="2800">
              <a:latin typeface="TimesNewRomanPSMT"/>
            </a:endParaRPr>
          </a:p>
          <a:p>
            <a:r>
              <a:rPr lang="en-AU" altLang="en-US" sz="2800">
                <a:latin typeface="TimesNewRomanPSMT"/>
              </a:rPr>
              <a:t>Assessment procedures seek to ensure that assessment tasks provide direct evidence of students’ progress towards attainment of the learning objectives. It includes the development and systematic use of marking and grading procedures and the criteria upon which these are based (summative assessment). </a:t>
            </a:r>
          </a:p>
          <a:p>
            <a:endParaRPr lang="en-AU" altLang="en-US" sz="2800">
              <a:latin typeface="TimesNewRomanPSMT"/>
            </a:endParaRPr>
          </a:p>
          <a:p>
            <a:r>
              <a:rPr lang="en-AU" altLang="en-US" sz="2800">
                <a:latin typeface="TimesNewRomanPSMT"/>
              </a:rPr>
              <a:t>It also includes the provision of feedback during the learning process in order to guide and support learning (formative</a:t>
            </a:r>
          </a:p>
          <a:p>
            <a:r>
              <a:rPr lang="en-AU" altLang="en-US" sz="2800">
                <a:latin typeface="TimesNewRomanPSMT"/>
              </a:rPr>
              <a:t>assessment). </a:t>
            </a:r>
          </a:p>
          <a:p>
            <a:endParaRPr lang="en-AU" altLang="en-US" sz="2800">
              <a:latin typeface="TimesNewRomanPSMT"/>
            </a:endParaRPr>
          </a:p>
          <a:p>
            <a:r>
              <a:rPr lang="en-AU" altLang="en-US" sz="2800">
                <a:latin typeface="TimesNewRomanPSMT"/>
              </a:rPr>
              <a:t>There is a need to clearly differentiate between the summative and</a:t>
            </a:r>
          </a:p>
          <a:p>
            <a:r>
              <a:rPr lang="en-AU" altLang="en-US" sz="2800">
                <a:latin typeface="TimesNewRomanPSMT"/>
              </a:rPr>
              <a:t>formative aspects of assessment.</a:t>
            </a:r>
            <a:endParaRPr lang="en-AU" alt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238125" y="153988"/>
            <a:ext cx="11768138"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FF0000"/>
                </a:solidFill>
                <a:latin typeface="TimesNewRomanPSMT"/>
              </a:rPr>
              <a:t>4. Student workload and study behaviour</a:t>
            </a:r>
          </a:p>
          <a:p>
            <a:r>
              <a:rPr lang="en-AU" altLang="en-US" sz="2400">
                <a:latin typeface="TimesNewRomanPSMT"/>
              </a:rPr>
              <a:t>This particular section concerns attempts to ensure that workload is reasonable,</a:t>
            </a:r>
          </a:p>
          <a:p>
            <a:r>
              <a:rPr lang="en-AU" altLang="en-US" sz="2400">
                <a:latin typeface="TimesNewRomanPSMT"/>
              </a:rPr>
              <a:t>reflects the primary aims of the subject and takes account of student background. The</a:t>
            </a:r>
          </a:p>
          <a:p>
            <a:r>
              <a:rPr lang="en-AU" altLang="en-US" sz="2400">
                <a:latin typeface="TimesNewRomanPSMT"/>
              </a:rPr>
              <a:t>provision of support to students is also identified as a concern.</a:t>
            </a:r>
          </a:p>
          <a:p>
            <a:endParaRPr lang="en-AU" altLang="en-US" sz="2400">
              <a:latin typeface="TimesNewRomanPSMT"/>
            </a:endParaRPr>
          </a:p>
          <a:p>
            <a:r>
              <a:rPr lang="en-AU" altLang="en-US" sz="2400">
                <a:solidFill>
                  <a:srgbClr val="FF0000"/>
                </a:solidFill>
                <a:latin typeface="TimesNewRomanPSMT"/>
              </a:rPr>
              <a:t>5. Routine evaluation</a:t>
            </a:r>
          </a:p>
          <a:p>
            <a:r>
              <a:rPr lang="en-AU" altLang="en-US" sz="2400">
                <a:latin typeface="TimesNewRomanPSMT"/>
              </a:rPr>
              <a:t>This represents the ongoing and less formal aspect of evaluation that forms part of</a:t>
            </a:r>
          </a:p>
          <a:p>
            <a:r>
              <a:rPr lang="en-AU" altLang="en-US" sz="2400">
                <a:latin typeface="TimesNewRomanPSMT"/>
              </a:rPr>
              <a:t>normal teaching activity. It may comprise one or two of the data sources discussed</a:t>
            </a:r>
          </a:p>
          <a:p>
            <a:r>
              <a:rPr lang="en-AU" altLang="en-US" sz="2400">
                <a:latin typeface="TimesNewRomanPSMT"/>
              </a:rPr>
              <a:t>and may be undertaken quite frequently.</a:t>
            </a:r>
          </a:p>
          <a:p>
            <a:endParaRPr lang="en-AU" altLang="en-US" sz="2400">
              <a:latin typeface="TimesNewRomanPSMT"/>
            </a:endParaRPr>
          </a:p>
          <a:p>
            <a:r>
              <a:rPr lang="en-AU" altLang="en-US" sz="2400">
                <a:solidFill>
                  <a:srgbClr val="FF0000"/>
                </a:solidFill>
                <a:latin typeface="TimesNewRomanPSMT"/>
              </a:rPr>
              <a:t>6. Expertise of the teaching staff</a:t>
            </a:r>
          </a:p>
          <a:p>
            <a:r>
              <a:rPr lang="en-AU" altLang="en-US" sz="2400">
                <a:latin typeface="TimesNewRomanPSMT"/>
              </a:rPr>
              <a:t>This section is concerned with ensuring that staff teaching the subject have appropriate</a:t>
            </a:r>
          </a:p>
          <a:p>
            <a:r>
              <a:rPr lang="en-AU" altLang="en-US" sz="2400">
                <a:latin typeface="TimesNewRomanPSMT"/>
              </a:rPr>
              <a:t>subject matter and teaching expertise. It is recognized that there may be variation</a:t>
            </a:r>
            <a:endParaRPr lang="en-AU" alt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475" y="519113"/>
            <a:ext cx="11290300" cy="4402137"/>
          </a:xfrm>
          <a:prstGeom prst="rect">
            <a:avLst/>
          </a:prstGeom>
        </p:spPr>
        <p:txBody>
          <a:bodyPr>
            <a:spAutoFit/>
          </a:bodyPr>
          <a:lstStyle/>
          <a:p>
            <a:pPr>
              <a:defRPr/>
            </a:pPr>
            <a:r>
              <a:rPr lang="en-AU" sz="2800" dirty="0">
                <a:solidFill>
                  <a:srgbClr val="FF0000"/>
                </a:solidFill>
                <a:latin typeface="TimesNewRomanPSMT"/>
              </a:rPr>
              <a:t>The three main aims h in subject evaluations are as follows:</a:t>
            </a:r>
          </a:p>
          <a:p>
            <a:pPr>
              <a:defRPr/>
            </a:pPr>
            <a:endParaRPr lang="en-AU" sz="2800" dirty="0">
              <a:latin typeface="TimesNewRomanPSMT"/>
            </a:endParaRPr>
          </a:p>
          <a:p>
            <a:pPr marL="571500" indent="-571500">
              <a:buFontTx/>
              <a:buAutoNum type="romanLcParenBoth"/>
              <a:defRPr/>
            </a:pPr>
            <a:r>
              <a:rPr lang="en-AU" sz="2800" dirty="0">
                <a:latin typeface="TimesNewRomanPSMT"/>
              </a:rPr>
              <a:t>quality improvement - to provide information that will enable subjects to be improved;</a:t>
            </a:r>
          </a:p>
          <a:p>
            <a:pPr marL="571500" indent="-571500">
              <a:buFontTx/>
              <a:buAutoNum type="romanLcParenBoth"/>
              <a:defRPr/>
            </a:pPr>
            <a:endParaRPr lang="en-AU" sz="2800" dirty="0">
              <a:latin typeface="TimesNewRomanPSMT"/>
            </a:endParaRPr>
          </a:p>
          <a:p>
            <a:pPr>
              <a:defRPr/>
            </a:pPr>
            <a:r>
              <a:rPr lang="en-AU" sz="2800" dirty="0">
                <a:latin typeface="TimesNewRomanPSMT"/>
              </a:rPr>
              <a:t>(ii) external quality assurance - to provide a mechanism that indicates subjects are being monitored and reviewed;</a:t>
            </a:r>
          </a:p>
          <a:p>
            <a:pPr>
              <a:defRPr/>
            </a:pPr>
            <a:endParaRPr lang="en-AU" sz="2800" dirty="0">
              <a:latin typeface="TimesNewRomanPSMT"/>
            </a:endParaRPr>
          </a:p>
          <a:p>
            <a:pPr>
              <a:defRPr/>
            </a:pPr>
            <a:r>
              <a:rPr lang="en-AU" sz="2800" dirty="0">
                <a:latin typeface="TimesNewRomanPSMT"/>
              </a:rPr>
              <a:t>(iii) promotion - to provide a means for staff to document a case for promotion.</a:t>
            </a:r>
            <a:endParaRPr lang="en-AU"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ChangeArrowheads="1"/>
          </p:cNvSpPr>
          <p:nvPr/>
        </p:nvSpPr>
        <p:spPr bwMode="auto">
          <a:xfrm>
            <a:off x="582613" y="315913"/>
            <a:ext cx="1102677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b="1" i="1">
                <a:solidFill>
                  <a:srgbClr val="FF0000"/>
                </a:solidFill>
                <a:latin typeface="Arial-BoldItalicMT"/>
              </a:rPr>
              <a:t>Major Data Sources</a:t>
            </a:r>
          </a:p>
          <a:p>
            <a:r>
              <a:rPr lang="en-AU" altLang="en-US" sz="2400">
                <a:latin typeface="TimesNewRomanPSMT"/>
              </a:rPr>
              <a:t>Four major data sources sought for subject evaluation and review:</a:t>
            </a:r>
          </a:p>
          <a:p>
            <a:r>
              <a:rPr lang="en-AU" altLang="en-US" sz="2400">
                <a:solidFill>
                  <a:srgbClr val="FF0000"/>
                </a:solidFill>
                <a:latin typeface="Symbol" panose="05050102010706020507" pitchFamily="18" charset="2"/>
              </a:rPr>
              <a:t>• </a:t>
            </a:r>
            <a:r>
              <a:rPr lang="en-AU" altLang="en-US" sz="2400">
                <a:solidFill>
                  <a:srgbClr val="FF0000"/>
                </a:solidFill>
                <a:latin typeface="TimesNewRomanPSMT"/>
              </a:rPr>
              <a:t>Students</a:t>
            </a:r>
          </a:p>
          <a:p>
            <a:r>
              <a:rPr lang="en-AU" altLang="en-US" sz="2400">
                <a:latin typeface="TimesNewRomanPSMT"/>
              </a:rPr>
              <a:t>Students are best placed to comment on the classroom experience. This is consistent</a:t>
            </a:r>
          </a:p>
          <a:p>
            <a:r>
              <a:rPr lang="en-AU" altLang="en-US" sz="2400">
                <a:latin typeface="TimesNewRomanPSMT"/>
              </a:rPr>
              <a:t>with numerous researches that support this . They are however, less well placed to comment on the level of the content material and the academic integrity of the subject.</a:t>
            </a:r>
          </a:p>
          <a:p>
            <a:r>
              <a:rPr lang="en-AU" altLang="en-US" sz="2400">
                <a:solidFill>
                  <a:srgbClr val="FF0000"/>
                </a:solidFill>
                <a:latin typeface="Symbol" panose="05050102010706020507" pitchFamily="18" charset="2"/>
              </a:rPr>
              <a:t>• </a:t>
            </a:r>
            <a:r>
              <a:rPr lang="en-AU" altLang="en-US" sz="2400">
                <a:solidFill>
                  <a:srgbClr val="FF0000"/>
                </a:solidFill>
                <a:latin typeface="TimesNewRomanPSMT"/>
              </a:rPr>
              <a:t>Academic Peers</a:t>
            </a:r>
          </a:p>
          <a:p>
            <a:r>
              <a:rPr lang="en-AU" altLang="en-US" sz="2400">
                <a:latin typeface="TimesNewRomanPSMT"/>
              </a:rPr>
              <a:t>Academic peers are well placed to comment on the level and academic integrity of the</a:t>
            </a:r>
          </a:p>
          <a:p>
            <a:r>
              <a:rPr lang="en-AU" altLang="en-US" sz="2400">
                <a:latin typeface="TimesNewRomanPSMT"/>
              </a:rPr>
              <a:t>subject. Academic peers from similar areas within the University, other institutions or</a:t>
            </a:r>
          </a:p>
          <a:p>
            <a:r>
              <a:rPr lang="en-AU" altLang="en-US" sz="2400">
                <a:latin typeface="TimesNewRomanPSMT"/>
              </a:rPr>
              <a:t>professional bodies, would be normally asked to comment on subject documentation</a:t>
            </a:r>
          </a:p>
          <a:p>
            <a:r>
              <a:rPr lang="en-AU" altLang="en-US" sz="2400">
                <a:latin typeface="TimesNewRomanPSMT"/>
              </a:rPr>
              <a:t>and materials.</a:t>
            </a:r>
          </a:p>
          <a:p>
            <a:r>
              <a:rPr lang="en-AU" altLang="en-US" sz="2400">
                <a:solidFill>
                  <a:srgbClr val="FF0000"/>
                </a:solidFill>
                <a:latin typeface="Symbol" panose="05050102010706020507" pitchFamily="18" charset="2"/>
              </a:rPr>
              <a:t>• </a:t>
            </a:r>
            <a:r>
              <a:rPr lang="en-AU" altLang="en-US" sz="2400">
                <a:solidFill>
                  <a:srgbClr val="FF0000"/>
                </a:solidFill>
                <a:latin typeface="TimesNewRomanPSMT"/>
              </a:rPr>
              <a:t>Educational Advisers</a:t>
            </a:r>
          </a:p>
          <a:p>
            <a:r>
              <a:rPr lang="en-AU" altLang="en-US" sz="2400">
                <a:latin typeface="TimesNewRomanPSMT"/>
              </a:rPr>
              <a:t>Educational advisers would be well placed to comment on educational design and</a:t>
            </a:r>
          </a:p>
          <a:p>
            <a:r>
              <a:rPr lang="en-AU" altLang="en-US" sz="2400">
                <a:latin typeface="TimesNewRomanPSMT"/>
              </a:rPr>
              <a:t>educational processes but are not well placed to comment on disciplinary or content</a:t>
            </a:r>
          </a:p>
          <a:p>
            <a:r>
              <a:rPr lang="en-AU" altLang="en-US" sz="2400">
                <a:latin typeface="TimesNewRomanPSMT"/>
              </a:rPr>
              <a:t>knowledge.</a:t>
            </a:r>
            <a:endParaRPr lang="en-AU"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954088" y="831850"/>
            <a:ext cx="10350500" cy="218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000">
              <a:solidFill>
                <a:srgbClr val="000000"/>
              </a:solidFill>
              <a:latin typeface="HelveticaNeueLT Pro 55 Roman"/>
            </a:endParaRPr>
          </a:p>
          <a:p>
            <a:endParaRPr lang="en-AU" altLang="en-US" sz="2000">
              <a:latin typeface="HelveticaNeueLT Pro 55 Roman"/>
            </a:endParaRPr>
          </a:p>
          <a:p>
            <a:r>
              <a:rPr lang="en-AU" altLang="en-US" sz="2400">
                <a:latin typeface="HelveticaNeueLT Pro 55 Roman"/>
              </a:rPr>
              <a:t>The </a:t>
            </a:r>
            <a:r>
              <a:rPr lang="en-AU" altLang="en-US" sz="2400" i="1">
                <a:latin typeface="HelveticaNeueLT Pro 56 It"/>
              </a:rPr>
              <a:t>“Why It Matters” </a:t>
            </a:r>
            <a:r>
              <a:rPr lang="en-AU" altLang="en-US" sz="2400">
                <a:latin typeface="HelveticaNeueLT Pro 55 Roman"/>
              </a:rPr>
              <a:t>provides the rationale for your program and the impact it has on public health. This is also sometimes referred to as the “so what” question. Being able to demonstrate that your program has made a difference is critical to program sustainability.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p:cNvSpPr>
          <p:nvPr/>
        </p:nvSpPr>
        <p:spPr bwMode="auto">
          <a:xfrm>
            <a:off x="490538" y="509588"/>
            <a:ext cx="10918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TimesNewRomanPSMT"/>
              </a:rPr>
              <a:t>Self Review</a:t>
            </a:r>
          </a:p>
          <a:p>
            <a:r>
              <a:rPr lang="en-AU" altLang="en-US" sz="2800">
                <a:latin typeface="TimesNewRomanPSMT"/>
              </a:rPr>
              <a:t>Educational practitioners are well placed to evaluate many aspects of the teaching of a subject through systematic self-review.</a:t>
            </a:r>
            <a:endParaRPr lang="en-AU" altLang="en-US" sz="2800"/>
          </a:p>
        </p:txBody>
      </p:sp>
      <p:sp>
        <p:nvSpPr>
          <p:cNvPr id="41987" name="Rectangle 2"/>
          <p:cNvSpPr>
            <a:spLocks noChangeArrowheads="1"/>
          </p:cNvSpPr>
          <p:nvPr/>
        </p:nvSpPr>
        <p:spPr bwMode="auto">
          <a:xfrm>
            <a:off x="357188" y="2111375"/>
            <a:ext cx="1118552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b="1">
                <a:solidFill>
                  <a:srgbClr val="FF0000"/>
                </a:solidFill>
                <a:latin typeface="TimesNewRomanPS-BoldMT"/>
              </a:rPr>
              <a:t>Teaching Evaluation</a:t>
            </a:r>
          </a:p>
          <a:p>
            <a:endParaRPr lang="en-AU" altLang="en-US" sz="2800">
              <a:latin typeface="TimesNewRomanPSMT"/>
            </a:endParaRPr>
          </a:p>
          <a:p>
            <a:r>
              <a:rPr lang="en-AU" altLang="en-US" sz="2800">
                <a:latin typeface="TimesNewRomanPSMT"/>
              </a:rPr>
              <a:t>Though the primary purpose of the subject evaluations is improvement, faculty could use apart from this data in a portfolio of evidence presented for promotion, other mechanisms that are available which allow for interpretation of results against University and Faculty normative data.</a:t>
            </a:r>
            <a:endParaRPr lang="en-AU" altLang="en-US"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396875" y="977900"/>
            <a:ext cx="1147762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latin typeface="TimesNewRomanPSMT"/>
              </a:rPr>
              <a:t>Doctoral Research Students Exit Survey. This survey is presently being extended to all research based postgraduate degrees. </a:t>
            </a:r>
          </a:p>
          <a:p>
            <a:endParaRPr lang="en-AU" altLang="en-US" sz="2800">
              <a:latin typeface="TimesNewRomanPSMT"/>
            </a:endParaRPr>
          </a:p>
          <a:p>
            <a:r>
              <a:rPr lang="en-AU" altLang="en-US" sz="2800">
                <a:latin typeface="TimesNewRomanPSMT"/>
              </a:rPr>
              <a:t>This instrument is designed to specifically examine research student’s perceptions as they exit the university on completion of their program.</a:t>
            </a:r>
          </a:p>
          <a:p>
            <a:endParaRPr lang="en-AU" altLang="en-US" sz="2800">
              <a:latin typeface="TimesNewRomanPSMT"/>
            </a:endParaRPr>
          </a:p>
          <a:p>
            <a:r>
              <a:rPr lang="en-AU" altLang="en-US" sz="2800">
                <a:latin typeface="TimesNewRomanPSMT"/>
              </a:rPr>
              <a:t>There are presently plans to have a similar approach to other postgraduate courses, mainly masters by course work, graduate diplomas and graduate certificates.</a:t>
            </a:r>
          </a:p>
          <a:p>
            <a:endParaRPr lang="en-AU" altLang="en-US" sz="2800">
              <a:latin typeface="TimesNewRomanPSMT"/>
            </a:endParaRPr>
          </a:p>
          <a:p>
            <a:r>
              <a:rPr lang="en-AU" altLang="en-US" sz="2800">
                <a:solidFill>
                  <a:srgbClr val="FF0000"/>
                </a:solidFill>
                <a:latin typeface="TimesNewRomanPSMT"/>
              </a:rPr>
              <a:t>Read</a:t>
            </a:r>
            <a:r>
              <a:rPr lang="en-AU" altLang="en-US" sz="2800">
                <a:latin typeface="TimesNewRomanPSMT"/>
              </a:rPr>
              <a:t>--- cdc-evaluation-workbook-508</a:t>
            </a:r>
            <a:endParaRPr lang="en-AU" altLang="en-US" sz="2800"/>
          </a:p>
        </p:txBody>
      </p:sp>
      <p:sp>
        <p:nvSpPr>
          <p:cNvPr id="43011" name="Rectangle 2"/>
          <p:cNvSpPr>
            <a:spLocks noChangeArrowheads="1"/>
          </p:cNvSpPr>
          <p:nvPr/>
        </p:nvSpPr>
        <p:spPr bwMode="auto">
          <a:xfrm>
            <a:off x="396875" y="103188"/>
            <a:ext cx="5149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b="1">
                <a:solidFill>
                  <a:srgbClr val="FF0000"/>
                </a:solidFill>
                <a:latin typeface="Arial-BoldMT"/>
              </a:rPr>
              <a:t>Research Evaluation</a:t>
            </a:r>
            <a:endParaRPr lang="en-AU" altLang="en-US" sz="280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
          <p:cNvSpPr txBox="1">
            <a:spLocks noChangeArrowheads="1"/>
          </p:cNvSpPr>
          <p:nvPr/>
        </p:nvSpPr>
        <p:spPr bwMode="auto">
          <a:xfrm>
            <a:off x="1404938" y="1033463"/>
            <a:ext cx="92106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3200"/>
              <a:t>Tip on writing course goal</a:t>
            </a:r>
          </a:p>
          <a:p>
            <a:endParaRPr lang="en-AU" altLang="en-US" sz="3200"/>
          </a:p>
          <a:p>
            <a:r>
              <a:rPr lang="en-AU" altLang="en-US" sz="3200"/>
              <a:t>Click </a:t>
            </a:r>
            <a:r>
              <a:rPr lang="en-AU" altLang="en-US" sz="3200">
                <a:hlinkClick r:id="rId2" action="ppaction://hlinkfile"/>
              </a:rPr>
              <a:t>HERE</a:t>
            </a:r>
            <a:endParaRPr lang="en-AU" altLang="en-US" sz="3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ChangeArrowheads="1"/>
          </p:cNvSpPr>
          <p:nvPr/>
        </p:nvSpPr>
        <p:spPr bwMode="auto">
          <a:xfrm>
            <a:off x="252413" y="285750"/>
            <a:ext cx="11263312"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1600">
              <a:solidFill>
                <a:srgbClr val="FF0000"/>
              </a:solidFill>
              <a:latin typeface="Lucida Sans Unicode" panose="020B0602030504020204" pitchFamily="34" charset="0"/>
            </a:endParaRPr>
          </a:p>
          <a:p>
            <a:r>
              <a:rPr lang="en-AU" altLang="en-US" sz="1600">
                <a:solidFill>
                  <a:srgbClr val="FF0000"/>
                </a:solidFill>
                <a:latin typeface="Lucida Sans Unicode" panose="020B0602030504020204" pitchFamily="34" charset="0"/>
              </a:rPr>
              <a:t> </a:t>
            </a:r>
            <a:r>
              <a:rPr lang="en-AU" altLang="en-US" sz="2800">
                <a:solidFill>
                  <a:srgbClr val="FF0000"/>
                </a:solidFill>
                <a:latin typeface="Lucida Sans Unicode" panose="020B0602030504020204" pitchFamily="34" charset="0"/>
              </a:rPr>
              <a:t>What is a learning objective? </a:t>
            </a:r>
          </a:p>
          <a:p>
            <a:r>
              <a:rPr lang="en-AU" altLang="en-US" sz="2800">
                <a:solidFill>
                  <a:srgbClr val="000000"/>
                </a:solidFill>
                <a:latin typeface="Lucida Sans Unicode" panose="020B0602030504020204" pitchFamily="34" charset="0"/>
              </a:rPr>
              <a:t>• </a:t>
            </a:r>
            <a:r>
              <a:rPr lang="en-AU" altLang="en-US" sz="2800">
                <a:solidFill>
                  <a:srgbClr val="000000"/>
                </a:solidFill>
                <a:latin typeface="Georgia" panose="02040502050405020303" pitchFamily="18" charset="0"/>
              </a:rPr>
              <a:t>A learning objective </a:t>
            </a:r>
            <a:r>
              <a:rPr lang="en-AU" altLang="en-US" sz="2800" b="1">
                <a:solidFill>
                  <a:srgbClr val="000000"/>
                </a:solidFill>
                <a:latin typeface="Georgia" panose="02040502050405020303" pitchFamily="18" charset="0"/>
              </a:rPr>
              <a:t>answers the question: </a:t>
            </a:r>
            <a:r>
              <a:rPr lang="en-AU" altLang="en-US" sz="2800" i="1">
                <a:solidFill>
                  <a:srgbClr val="000000"/>
                </a:solidFill>
                <a:latin typeface="Georgia" panose="02040502050405020303" pitchFamily="18" charset="0"/>
              </a:rPr>
              <a:t>What is it that your students should be able to do at the end of the class session and course that they could not do before? </a:t>
            </a:r>
          </a:p>
          <a:p>
            <a:endParaRPr lang="en-AU" altLang="en-US" sz="2800">
              <a:solidFill>
                <a:srgbClr val="000000"/>
              </a:solidFill>
              <a:latin typeface="Lucida Sans Unicode" panose="020B0602030504020204" pitchFamily="34" charset="0"/>
            </a:endParaRPr>
          </a:p>
          <a:p>
            <a:r>
              <a:rPr lang="en-AU" altLang="en-US" sz="2800">
                <a:solidFill>
                  <a:srgbClr val="000000"/>
                </a:solidFill>
                <a:latin typeface="Lucida Sans Unicode" panose="020B0602030504020204" pitchFamily="34" charset="0"/>
              </a:rPr>
              <a:t>• </a:t>
            </a:r>
            <a:r>
              <a:rPr lang="en-AU" altLang="en-US" sz="2800">
                <a:solidFill>
                  <a:srgbClr val="000000"/>
                </a:solidFill>
                <a:latin typeface="Georgia" panose="02040502050405020303" pitchFamily="18" charset="0"/>
              </a:rPr>
              <a:t>A learning objective</a:t>
            </a:r>
            <a:r>
              <a:rPr lang="en-AU" altLang="en-US" sz="2800" b="1">
                <a:solidFill>
                  <a:srgbClr val="000000"/>
                </a:solidFill>
                <a:latin typeface="Georgia" panose="02040502050405020303" pitchFamily="18" charset="0"/>
              </a:rPr>
              <a:t>makes clear the intended learning outcome </a:t>
            </a:r>
            <a:r>
              <a:rPr lang="en-AU" altLang="en-US" sz="2800">
                <a:solidFill>
                  <a:srgbClr val="000000"/>
                </a:solidFill>
                <a:latin typeface="Georgia" panose="02040502050405020303" pitchFamily="18" charset="0"/>
              </a:rPr>
              <a:t>rather than what form the instruction will take. </a:t>
            </a:r>
          </a:p>
          <a:p>
            <a:endParaRPr lang="en-AU" altLang="en-US" sz="2800">
              <a:solidFill>
                <a:srgbClr val="000000"/>
              </a:solidFill>
              <a:latin typeface="Lucida Sans Unicode" panose="020B0602030504020204" pitchFamily="34" charset="0"/>
            </a:endParaRPr>
          </a:p>
          <a:p>
            <a:r>
              <a:rPr lang="en-AU" altLang="en-US" sz="2800">
                <a:solidFill>
                  <a:srgbClr val="000000"/>
                </a:solidFill>
                <a:latin typeface="Lucida Sans Unicode" panose="020B0602030504020204" pitchFamily="34" charset="0"/>
              </a:rPr>
              <a:t>• </a:t>
            </a:r>
            <a:r>
              <a:rPr lang="en-AU" altLang="en-US" sz="2800">
                <a:solidFill>
                  <a:srgbClr val="000000"/>
                </a:solidFill>
                <a:latin typeface="Georgia" panose="02040502050405020303" pitchFamily="18" charset="0"/>
              </a:rPr>
              <a:t>Learning objectives </a:t>
            </a:r>
            <a:r>
              <a:rPr lang="en-AU" altLang="en-US" sz="2800" b="1">
                <a:solidFill>
                  <a:srgbClr val="000000"/>
                </a:solidFill>
                <a:latin typeface="Georgia" panose="02040502050405020303" pitchFamily="18" charset="0"/>
              </a:rPr>
              <a:t>focus on student performance</a:t>
            </a:r>
            <a:r>
              <a:rPr lang="en-AU" altLang="en-US" sz="2800">
                <a:solidFill>
                  <a:srgbClr val="000000"/>
                </a:solidFill>
                <a:latin typeface="Georgia" panose="02040502050405020303" pitchFamily="18" charset="0"/>
              </a:rPr>
              <a:t>. Action verbs that are specific, such as </a:t>
            </a:r>
            <a:r>
              <a:rPr lang="en-AU" altLang="en-US" sz="2800" i="1">
                <a:solidFill>
                  <a:srgbClr val="000000"/>
                </a:solidFill>
                <a:latin typeface="Georgia" panose="02040502050405020303" pitchFamily="18" charset="0"/>
              </a:rPr>
              <a:t>list, describe, report, compare, demonstrate, </a:t>
            </a:r>
            <a:r>
              <a:rPr lang="en-AU" altLang="en-US" sz="2800">
                <a:solidFill>
                  <a:srgbClr val="000000"/>
                </a:solidFill>
                <a:latin typeface="Georgia" panose="02040502050405020303" pitchFamily="18" charset="0"/>
              </a:rPr>
              <a:t>and </a:t>
            </a:r>
            <a:r>
              <a:rPr lang="en-AU" altLang="en-US" sz="2800" i="1">
                <a:solidFill>
                  <a:srgbClr val="000000"/>
                </a:solidFill>
                <a:latin typeface="Georgia" panose="02040502050405020303" pitchFamily="18" charset="0"/>
              </a:rPr>
              <a:t>analyze, </a:t>
            </a:r>
            <a:r>
              <a:rPr lang="en-AU" altLang="en-US" sz="2800">
                <a:solidFill>
                  <a:srgbClr val="000000"/>
                </a:solidFill>
                <a:latin typeface="Georgia" panose="02040502050405020303" pitchFamily="18" charset="0"/>
              </a:rPr>
              <a:t>should state the behaviors students will be expected to perform. </a:t>
            </a:r>
            <a:endParaRPr lang="en-AU" altLang="en-US" sz="2800">
              <a:solidFill>
                <a:srgbClr val="000000"/>
              </a:solidFill>
              <a:latin typeface="Lucida Sans Unicode" panose="020B0602030504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ChangeArrowheads="1"/>
          </p:cNvSpPr>
          <p:nvPr/>
        </p:nvSpPr>
        <p:spPr bwMode="auto">
          <a:xfrm>
            <a:off x="463550" y="536575"/>
            <a:ext cx="11331575"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3200">
              <a:solidFill>
                <a:srgbClr val="000000"/>
              </a:solidFill>
              <a:latin typeface="Lucida Sans Unicode" panose="020B0602030504020204" pitchFamily="34" charset="0"/>
            </a:endParaRPr>
          </a:p>
          <a:p>
            <a:r>
              <a:rPr lang="en-AU" altLang="en-US" sz="3200">
                <a:solidFill>
                  <a:srgbClr val="000000"/>
                </a:solidFill>
                <a:latin typeface="Lucida Sans Unicode" panose="020B0602030504020204" pitchFamily="34" charset="0"/>
              </a:rPr>
              <a:t> </a:t>
            </a:r>
            <a:r>
              <a:rPr lang="en-AU" altLang="en-US" sz="3200">
                <a:solidFill>
                  <a:srgbClr val="FF0000"/>
                </a:solidFill>
                <a:latin typeface="Lucida Sans Unicode" panose="020B0602030504020204" pitchFamily="34" charset="0"/>
              </a:rPr>
              <a:t>Learning objectives </a:t>
            </a:r>
          </a:p>
          <a:p>
            <a:endParaRPr lang="en-AU" altLang="en-US" sz="3200">
              <a:solidFill>
                <a:srgbClr val="FF0000"/>
              </a:solidFill>
              <a:latin typeface="Lucida Sans Unicode" panose="020B0602030504020204" pitchFamily="34" charset="0"/>
            </a:endParaRPr>
          </a:p>
          <a:p>
            <a:r>
              <a:rPr lang="en-AU" altLang="en-US" sz="2800">
                <a:solidFill>
                  <a:srgbClr val="000000"/>
                </a:solidFill>
                <a:latin typeface="Georgia" panose="02040502050405020303" pitchFamily="18" charset="0"/>
              </a:rPr>
              <a:t>1. </a:t>
            </a:r>
            <a:r>
              <a:rPr lang="en-AU" altLang="en-US" sz="2800" b="1" i="1">
                <a:solidFill>
                  <a:srgbClr val="000000"/>
                </a:solidFill>
                <a:latin typeface="Georgia" panose="02040502050405020303" pitchFamily="18" charset="0"/>
              </a:rPr>
              <a:t>Cognitive objectives </a:t>
            </a:r>
            <a:r>
              <a:rPr lang="en-AU" altLang="en-US" sz="2800">
                <a:solidFill>
                  <a:srgbClr val="000000"/>
                </a:solidFill>
                <a:latin typeface="Georgia" panose="02040502050405020303" pitchFamily="18" charset="0"/>
              </a:rPr>
              <a:t>emphasize knowing, conceptualizing, comprehending, applying, synthesizing, and evaluating. These objectives deal with students’ knowledge of the subject matter, and how students demonstrate this knowledge.</a:t>
            </a:r>
            <a:endParaRPr lang="en-AU" altLang="en-US" sz="2800">
              <a:solidFill>
                <a:srgbClr val="000000"/>
              </a:solidFill>
              <a:latin typeface="Lucida Sans Unicode" panose="020B0602030504020204" pitchFamily="34" charset="0"/>
            </a:endParaRPr>
          </a:p>
        </p:txBody>
      </p:sp>
      <p:sp>
        <p:nvSpPr>
          <p:cNvPr id="46083" name="Rectangle 2"/>
          <p:cNvSpPr>
            <a:spLocks noChangeArrowheads="1"/>
          </p:cNvSpPr>
          <p:nvPr/>
        </p:nvSpPr>
        <p:spPr bwMode="auto">
          <a:xfrm>
            <a:off x="463550" y="3829050"/>
            <a:ext cx="11609388"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1600">
              <a:solidFill>
                <a:srgbClr val="000000"/>
              </a:solidFill>
              <a:latin typeface="Georgia" panose="02040502050405020303" pitchFamily="18" charset="0"/>
            </a:endParaRPr>
          </a:p>
          <a:p>
            <a:r>
              <a:rPr lang="en-AU" altLang="en-US" sz="2800">
                <a:solidFill>
                  <a:srgbClr val="000000"/>
                </a:solidFill>
                <a:latin typeface="Georgia" panose="02040502050405020303" pitchFamily="18" charset="0"/>
              </a:rPr>
              <a:t>2. </a:t>
            </a:r>
            <a:r>
              <a:rPr lang="en-AU" altLang="en-US" sz="2800" b="1" i="1">
                <a:solidFill>
                  <a:srgbClr val="000000"/>
                </a:solidFill>
                <a:latin typeface="Georgia" panose="02040502050405020303" pitchFamily="18" charset="0"/>
              </a:rPr>
              <a:t>Psychomotor objectives </a:t>
            </a:r>
            <a:r>
              <a:rPr lang="en-AU" altLang="en-US" sz="2800">
                <a:solidFill>
                  <a:srgbClr val="000000"/>
                </a:solidFill>
                <a:latin typeface="Georgia" panose="02040502050405020303" pitchFamily="18" charset="0"/>
              </a:rPr>
              <a:t>involve the physical skills and dexterity related to the instruction. Successful instruction involves teaching new skills or coordination of old ones (e.g., physical coordination involved in playing tennis or a musical instrument).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81000" y="447675"/>
            <a:ext cx="9439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Lucida Sans Unicode" panose="020B0602030504020204" pitchFamily="34" charset="0"/>
              </a:rPr>
              <a:t>1.Learning objectives emphasize observed activity </a:t>
            </a:r>
            <a:endParaRPr lang="en-AU" altLang="en-US" sz="2800">
              <a:solidFill>
                <a:srgbClr val="FF0000"/>
              </a:solidFill>
            </a:endParaRPr>
          </a:p>
        </p:txBody>
      </p:sp>
      <p:sp>
        <p:nvSpPr>
          <p:cNvPr id="47107" name="Rectangle 3"/>
          <p:cNvSpPr>
            <a:spLocks noChangeArrowheads="1"/>
          </p:cNvSpPr>
          <p:nvPr/>
        </p:nvSpPr>
        <p:spPr bwMode="auto">
          <a:xfrm>
            <a:off x="381000" y="1243013"/>
            <a:ext cx="980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Lucida Sans Unicode" panose="020B0602030504020204" pitchFamily="34" charset="0"/>
              </a:rPr>
              <a:t>2.Learning objectives emphasize student activity </a:t>
            </a:r>
            <a:endParaRPr lang="en-AU" altLang="en-US" sz="2800">
              <a:solidFill>
                <a:srgbClr val="FF0000"/>
              </a:solidFill>
            </a:endParaRPr>
          </a:p>
        </p:txBody>
      </p:sp>
      <p:sp>
        <p:nvSpPr>
          <p:cNvPr id="47108" name="Rectangle 4"/>
          <p:cNvSpPr>
            <a:spLocks noChangeArrowheads="1"/>
          </p:cNvSpPr>
          <p:nvPr/>
        </p:nvSpPr>
        <p:spPr bwMode="auto">
          <a:xfrm>
            <a:off x="381000" y="2211388"/>
            <a:ext cx="108839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Lucida Sans Unicode" panose="020B0602030504020204" pitchFamily="34" charset="0"/>
              </a:rPr>
              <a:t>3.Learning objectives emphasize student outcomes </a:t>
            </a:r>
            <a:endParaRPr lang="en-AU" altLang="en-US" sz="280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ChangeArrowheads="1"/>
          </p:cNvSpPr>
          <p:nvPr/>
        </p:nvSpPr>
        <p:spPr bwMode="auto">
          <a:xfrm>
            <a:off x="331788" y="508000"/>
            <a:ext cx="10866437"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Lucida Sans Unicode" panose="020B0602030504020204" pitchFamily="34" charset="0"/>
              </a:rPr>
              <a:t>Advantages of using learning objectives </a:t>
            </a:r>
          </a:p>
          <a:p>
            <a:r>
              <a:rPr lang="en-AU" altLang="en-US" sz="2800">
                <a:solidFill>
                  <a:srgbClr val="000000"/>
                </a:solidFill>
                <a:latin typeface="Georgia" panose="02040502050405020303" pitchFamily="18" charset="0"/>
              </a:rPr>
              <a:t>The writing of learning objectives focuses attention away from content and onto the students. This re-focusing often produces revisions in teaching methods. </a:t>
            </a:r>
            <a:endParaRPr lang="en-AU" altLang="en-US" sz="2800">
              <a:solidFill>
                <a:srgbClr val="000000"/>
              </a:solidFill>
              <a:latin typeface="Lucida Sans Unicode" panose="020B0602030504020204" pitchFamily="34" charset="0"/>
            </a:endParaRPr>
          </a:p>
          <a:p>
            <a:r>
              <a:rPr lang="en-AU" altLang="en-US" sz="2800">
                <a:solidFill>
                  <a:srgbClr val="FF0000"/>
                </a:solidFill>
                <a:latin typeface="Georgia" panose="02040502050405020303" pitchFamily="18" charset="0"/>
              </a:rPr>
              <a:t>1. </a:t>
            </a:r>
            <a:r>
              <a:rPr lang="en-AU" altLang="en-US" sz="2800" b="1" i="1">
                <a:solidFill>
                  <a:srgbClr val="FF0000"/>
                </a:solidFill>
                <a:latin typeface="Georgia" panose="02040502050405020303" pitchFamily="18" charset="0"/>
              </a:rPr>
              <a:t>Planning instruction: </a:t>
            </a:r>
            <a:r>
              <a:rPr lang="en-AU" altLang="en-US" sz="2800">
                <a:solidFill>
                  <a:srgbClr val="000000"/>
                </a:solidFill>
                <a:latin typeface="Georgia" panose="02040502050405020303" pitchFamily="18" charset="0"/>
              </a:rPr>
              <a:t>Once you have developed learning objectives for a course you can more rationally sequence instruction, allot time to topics, assemble materials, prepare outlines and booklists, etc. Learning objectives can also be used as a guide to teaching, as when you plan different instructional methods for presenting various types of content based on the desired learning outcomes </a:t>
            </a:r>
            <a:endParaRPr lang="en-AU" altLang="en-US" sz="2800">
              <a:solidFill>
                <a:srgbClr val="000000"/>
              </a:solidFill>
              <a:latin typeface="Lucida Sans Unicode" panose="020B0602030504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ChangeArrowheads="1"/>
          </p:cNvSpPr>
          <p:nvPr/>
        </p:nvSpPr>
        <p:spPr bwMode="auto">
          <a:xfrm>
            <a:off x="146050" y="0"/>
            <a:ext cx="11793538"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1600">
              <a:solidFill>
                <a:srgbClr val="000000"/>
              </a:solidFill>
              <a:latin typeface="Georgia" panose="02040502050405020303" pitchFamily="18" charset="0"/>
            </a:endParaRPr>
          </a:p>
          <a:p>
            <a:r>
              <a:rPr lang="en-AU" altLang="en-US" sz="2800">
                <a:solidFill>
                  <a:srgbClr val="FF0000"/>
                </a:solidFill>
                <a:latin typeface="Georgia" panose="02040502050405020303" pitchFamily="18" charset="0"/>
              </a:rPr>
              <a:t>2. </a:t>
            </a:r>
            <a:r>
              <a:rPr lang="en-AU" altLang="en-US" sz="2800" b="1" i="1">
                <a:solidFill>
                  <a:srgbClr val="FF0000"/>
                </a:solidFill>
                <a:latin typeface="Georgia" panose="02040502050405020303" pitchFamily="18" charset="0"/>
              </a:rPr>
              <a:t>Facilitating evaluation: </a:t>
            </a:r>
            <a:r>
              <a:rPr lang="en-AU" altLang="en-US" sz="2800">
                <a:solidFill>
                  <a:srgbClr val="000000"/>
                </a:solidFill>
                <a:latin typeface="Georgia" panose="02040502050405020303" pitchFamily="18" charset="0"/>
              </a:rPr>
              <a:t>Learning objectives can facilitate various evaluation activities, evaluating students, evaluating instruction, evaluating the curriculum. They can form the basis for grading or for determining levels of competence in a mastery learning system. They can also be used to demonstrate effective teaching by matching student learning, as measured by exams, etc., to the desired outcomes. </a:t>
            </a:r>
          </a:p>
          <a:p>
            <a:endParaRPr lang="en-AU" altLang="en-US" sz="2800">
              <a:solidFill>
                <a:srgbClr val="000000"/>
              </a:solidFill>
              <a:latin typeface="Georgia" panose="02040502050405020303" pitchFamily="18" charset="0"/>
            </a:endParaRPr>
          </a:p>
          <a:p>
            <a:r>
              <a:rPr lang="en-AU" altLang="en-US" sz="2800">
                <a:solidFill>
                  <a:srgbClr val="FF0000"/>
                </a:solidFill>
                <a:latin typeface="Georgia" panose="02040502050405020303" pitchFamily="18" charset="0"/>
              </a:rPr>
              <a:t>3. </a:t>
            </a:r>
            <a:r>
              <a:rPr lang="en-AU" altLang="en-US" sz="2800" b="1" i="1">
                <a:solidFill>
                  <a:srgbClr val="FF0000"/>
                </a:solidFill>
                <a:latin typeface="Georgia" panose="02040502050405020303" pitchFamily="18" charset="0"/>
              </a:rPr>
              <a:t>Aiding in communication with others: </a:t>
            </a:r>
            <a:r>
              <a:rPr lang="en-AU" altLang="en-US" sz="2800">
                <a:solidFill>
                  <a:srgbClr val="000000"/>
                </a:solidFill>
                <a:latin typeface="Georgia" panose="02040502050405020303" pitchFamily="18" charset="0"/>
              </a:rPr>
              <a:t>There is a need to communicate learning objectives to others: between instructor and student, with other instructors. For example, exchanging learning objectives within departments is the most specific way to communicate to one's colleagues what you really cover in your course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p:cNvSpPr>
          <p:nvPr/>
        </p:nvSpPr>
        <p:spPr bwMode="auto">
          <a:xfrm>
            <a:off x="173038" y="139700"/>
            <a:ext cx="116078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800">
              <a:latin typeface="Georgia" panose="02040502050405020303" pitchFamily="18" charset="0"/>
            </a:endParaRPr>
          </a:p>
          <a:p>
            <a:r>
              <a:rPr lang="en-AU" altLang="en-US" sz="2800">
                <a:solidFill>
                  <a:srgbClr val="FF0000"/>
                </a:solidFill>
                <a:latin typeface="Georgia" panose="02040502050405020303" pitchFamily="18" charset="0"/>
              </a:rPr>
              <a:t>4. </a:t>
            </a:r>
            <a:r>
              <a:rPr lang="en-AU" altLang="en-US" sz="2800" b="1" i="1">
                <a:solidFill>
                  <a:srgbClr val="FF0000"/>
                </a:solidFill>
                <a:latin typeface="Georgia" panose="02040502050405020303" pitchFamily="18" charset="0"/>
              </a:rPr>
              <a:t>Improving instruction: </a:t>
            </a:r>
            <a:r>
              <a:rPr lang="en-AU" altLang="en-US" sz="2800">
                <a:latin typeface="Georgia" panose="02040502050405020303" pitchFamily="18" charset="0"/>
              </a:rPr>
              <a:t>If you intend to improve instruction in a particular lesson or course, you usually begin with the learning objectives for that lesson or course. </a:t>
            </a:r>
          </a:p>
          <a:p>
            <a:endParaRPr lang="en-AU" altLang="en-US" sz="2800">
              <a:latin typeface="Georgia" panose="02040502050405020303" pitchFamily="18" charset="0"/>
            </a:endParaRPr>
          </a:p>
          <a:p>
            <a:r>
              <a:rPr lang="en-AU" altLang="en-US" sz="2800">
                <a:solidFill>
                  <a:srgbClr val="FF0000"/>
                </a:solidFill>
                <a:latin typeface="Georgia" panose="02040502050405020303" pitchFamily="18" charset="0"/>
              </a:rPr>
              <a:t>5. </a:t>
            </a:r>
            <a:r>
              <a:rPr lang="en-AU" altLang="en-US" sz="2800" b="1" i="1">
                <a:solidFill>
                  <a:srgbClr val="FF0000"/>
                </a:solidFill>
                <a:latin typeface="Georgia" panose="02040502050405020303" pitchFamily="18" charset="0"/>
              </a:rPr>
              <a:t>Producing new insights: </a:t>
            </a:r>
            <a:r>
              <a:rPr lang="en-AU" altLang="en-US" sz="2800">
                <a:latin typeface="Georgia" panose="02040502050405020303" pitchFamily="18" charset="0"/>
              </a:rPr>
              <a:t>The process of clarifying objectives may produce major changes in those who engage in the effort. For example, instructors who spend time developing learning objectives are said to acquire increased understanding about what is a feasible goal. When more general goals are explicitly identified, many specific sub-goals emerge. Since it may not be possible to reach all the sub-goals, a hierarchy or "trade-off system" of goals must be produced.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p:cNvSpPr>
            <a:spLocks noChangeArrowheads="1"/>
          </p:cNvSpPr>
          <p:nvPr/>
        </p:nvSpPr>
        <p:spPr bwMode="auto">
          <a:xfrm>
            <a:off x="490538" y="434975"/>
            <a:ext cx="1127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Lucida Sans Unicode" panose="020B0602030504020204" pitchFamily="34" charset="0"/>
              </a:rPr>
              <a:t>Writing learning objectives using Bloom's Taxonomy </a:t>
            </a:r>
            <a:endParaRPr lang="en-AU" altLang="en-US" sz="2800">
              <a:solidFill>
                <a:srgbClr val="FF0000"/>
              </a:solidFill>
            </a:endParaRPr>
          </a:p>
        </p:txBody>
      </p:sp>
      <p:sp>
        <p:nvSpPr>
          <p:cNvPr id="51203" name="Rectangle 2"/>
          <p:cNvSpPr>
            <a:spLocks noChangeArrowheads="1"/>
          </p:cNvSpPr>
          <p:nvPr/>
        </p:nvSpPr>
        <p:spPr bwMode="auto">
          <a:xfrm>
            <a:off x="490538" y="1187450"/>
            <a:ext cx="11409362" cy="310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000000"/>
                </a:solidFill>
                <a:latin typeface="Georgia" panose="02040502050405020303" pitchFamily="18" charset="0"/>
              </a:rPr>
              <a:t>Bloom’s Taxonomy of the cognitive domain, or thinking skills, can be helpful in constructing course learning objectives. Bloom and colleagues found that over 95% of exam questions required students to activate low-level thinking skills such as recall (1956). In addition, research has shown that students remember more content </a:t>
            </a:r>
            <a:r>
              <a:rPr lang="en-AU" altLang="en-US" sz="2800" i="1">
                <a:solidFill>
                  <a:srgbClr val="000000"/>
                </a:solidFill>
                <a:latin typeface="Georgia" panose="02040502050405020303" pitchFamily="18" charset="0"/>
              </a:rPr>
              <a:t>when </a:t>
            </a:r>
            <a:r>
              <a:rPr lang="en-AU" altLang="en-US" sz="2800">
                <a:solidFill>
                  <a:srgbClr val="000000"/>
                </a:solidFill>
                <a:latin typeface="Georgia" panose="02040502050405020303" pitchFamily="18" charset="0"/>
              </a:rPr>
              <a:t>they have learned a topic through higher thinking skills such as application or evaluation. </a:t>
            </a:r>
            <a:endParaRPr lang="en-AU" alt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4088" y="0"/>
            <a:ext cx="10866437" cy="6308725"/>
          </a:xfrm>
          <a:prstGeom prst="rect">
            <a:avLst/>
          </a:prstGeom>
        </p:spPr>
        <p:txBody>
          <a:bodyPr>
            <a:spAutoFit/>
          </a:bodyPr>
          <a:lstStyle/>
          <a:p>
            <a:pPr>
              <a:defRPr/>
            </a:pPr>
            <a:endParaRPr lang="en-AU" sz="2000" dirty="0">
              <a:solidFill>
                <a:srgbClr val="000000"/>
              </a:solidFill>
              <a:latin typeface="HelveticaNeueLT Pro 55 Roman"/>
            </a:endParaRPr>
          </a:p>
          <a:p>
            <a:pPr>
              <a:defRPr/>
            </a:pPr>
            <a:r>
              <a:rPr lang="en-AU" sz="2400" dirty="0">
                <a:solidFill>
                  <a:srgbClr val="FF0000"/>
                </a:solidFill>
                <a:latin typeface="HelveticaNeueLT Pro 55 Roman"/>
              </a:rPr>
              <a:t>A written evaluation plan can— </a:t>
            </a:r>
          </a:p>
          <a:p>
            <a:pPr marL="342900" indent="-342900">
              <a:buFont typeface="Arial" panose="020B0604020202020204" pitchFamily="34" charset="0"/>
              <a:buChar char="•"/>
              <a:defRPr/>
            </a:pPr>
            <a:r>
              <a:rPr lang="en-AU" sz="2400" dirty="0">
                <a:solidFill>
                  <a:srgbClr val="7030A0"/>
                </a:solidFill>
                <a:latin typeface="HelveticaNeueLT Pro 55 Roman"/>
              </a:rPr>
              <a:t>create a shared understanding of the purpose(s), use, and users of the evaluation results, </a:t>
            </a:r>
          </a:p>
          <a:p>
            <a:pPr marL="342900" indent="-342900">
              <a:buFont typeface="Arial" panose="020B0604020202020204" pitchFamily="34" charset="0"/>
              <a:buChar char="•"/>
              <a:defRPr/>
            </a:pPr>
            <a:r>
              <a:rPr lang="en-AU" sz="2400" dirty="0">
                <a:solidFill>
                  <a:srgbClr val="7030A0"/>
                </a:solidFill>
                <a:latin typeface="HelveticaNeueLT Pro 55 Roman"/>
              </a:rPr>
              <a:t>foster program transparency to stakeholders and decision makers, </a:t>
            </a:r>
          </a:p>
          <a:p>
            <a:pPr marL="342900" indent="-342900">
              <a:buFont typeface="Arial" panose="020B0604020202020204" pitchFamily="34" charset="0"/>
              <a:buChar char="•"/>
              <a:defRPr/>
            </a:pPr>
            <a:r>
              <a:rPr lang="en-AU" sz="2400" dirty="0">
                <a:solidFill>
                  <a:srgbClr val="7030A0"/>
                </a:solidFill>
                <a:latin typeface="HelveticaNeueLT Pro 55 Roman"/>
              </a:rPr>
              <a:t>increase buy-in and acceptance of methods, </a:t>
            </a:r>
          </a:p>
          <a:p>
            <a:pPr marL="342900" indent="-342900">
              <a:buFont typeface="Arial" panose="020B0604020202020204" pitchFamily="34" charset="0"/>
              <a:buChar char="•"/>
              <a:defRPr/>
            </a:pPr>
            <a:r>
              <a:rPr lang="en-AU" sz="2400" dirty="0">
                <a:solidFill>
                  <a:srgbClr val="7030A0"/>
                </a:solidFill>
                <a:latin typeface="HelveticaNeueLT Pro 55 Roman"/>
              </a:rPr>
              <a:t>connect multiple evaluation activities—this is especially useful when a program employs different contractors or contracts, </a:t>
            </a:r>
          </a:p>
          <a:p>
            <a:pPr marL="342900" indent="-342900">
              <a:buFont typeface="Arial" panose="020B0604020202020204" pitchFamily="34" charset="0"/>
              <a:buChar char="•"/>
              <a:defRPr/>
            </a:pPr>
            <a:r>
              <a:rPr lang="en-AU" sz="2400" dirty="0">
                <a:solidFill>
                  <a:srgbClr val="7030A0"/>
                </a:solidFill>
                <a:latin typeface="HelveticaNeueLT Pro 55 Roman"/>
              </a:rPr>
              <a:t>serve as an advocacy tool for evaluation resources based on negotiated priorities and established stakeholder and decision maker information needs, </a:t>
            </a:r>
          </a:p>
          <a:p>
            <a:pPr marL="342900" indent="-342900">
              <a:buFont typeface="Arial" panose="020B0604020202020204" pitchFamily="34" charset="0"/>
              <a:buChar char="•"/>
              <a:defRPr/>
            </a:pPr>
            <a:r>
              <a:rPr lang="en-AU" sz="2400" dirty="0">
                <a:solidFill>
                  <a:srgbClr val="7030A0"/>
                </a:solidFill>
                <a:latin typeface="HelveticaNeueLT Pro 55 Roman"/>
              </a:rPr>
              <a:t>help to identify whether there are sufficient program resources and time to accomplish desired evaluation activities and answer prioritized evaluation questions, </a:t>
            </a:r>
          </a:p>
          <a:p>
            <a:pPr marL="342900" indent="-342900">
              <a:buFont typeface="Arial" panose="020B0604020202020204" pitchFamily="34" charset="0"/>
              <a:buChar char="•"/>
              <a:defRPr/>
            </a:pPr>
            <a:r>
              <a:rPr lang="en-AU" sz="2400" dirty="0">
                <a:solidFill>
                  <a:srgbClr val="7030A0"/>
                </a:solidFill>
                <a:latin typeface="HelveticaNeueLT Pro 55 Roman"/>
              </a:rPr>
              <a:t>assist in facilitating a smoother transition when there is staff turnover, </a:t>
            </a:r>
          </a:p>
          <a:p>
            <a:pPr marL="342900" indent="-342900">
              <a:buFont typeface="Arial" panose="020B0604020202020204" pitchFamily="34" charset="0"/>
              <a:buChar char="•"/>
              <a:defRPr/>
            </a:pPr>
            <a:r>
              <a:rPr lang="en-AU" sz="2400" dirty="0">
                <a:solidFill>
                  <a:srgbClr val="7030A0"/>
                </a:solidFill>
                <a:latin typeface="HelveticaNeueLT Pro 55 Roman"/>
              </a:rPr>
              <a:t>facilitate evaluation capacity building among partners and stakeholders</a:t>
            </a:r>
            <a:r>
              <a:rPr lang="en-AU" sz="2400" dirty="0">
                <a:latin typeface="HelveticaNeueLT Pro 55 Roman"/>
              </a:rPr>
              <a:t>,</a:t>
            </a:r>
          </a:p>
          <a:p>
            <a:pPr>
              <a:defRPr/>
            </a:pPr>
            <a:r>
              <a:rPr lang="en-AU" sz="2400" dirty="0">
                <a:latin typeface="HelveticaNeueLT Pro 55 Roman"/>
              </a:rPr>
              <a:t>.</a:t>
            </a:r>
            <a:endParaRPr lang="en-AU"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25813" y="41275"/>
            <a:ext cx="4995862" cy="611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791" y="151995"/>
            <a:ext cx="10336696" cy="5755422"/>
          </a:xfrm>
          <a:prstGeom prst="rect">
            <a:avLst/>
          </a:prstGeom>
        </p:spPr>
        <p:txBody>
          <a:bodyPr>
            <a:spAutoFit/>
          </a:bodyPr>
          <a:lstStyle/>
          <a:p>
            <a:pPr>
              <a:defRPr/>
            </a:pPr>
            <a:r>
              <a:rPr lang="en-AU" sz="3200" dirty="0">
                <a:solidFill>
                  <a:srgbClr val="000000"/>
                </a:solidFill>
                <a:latin typeface="Lucida Sans Unicode" panose="020B0602030504020204" pitchFamily="34" charset="0"/>
              </a:rPr>
              <a:t>Knowledge </a:t>
            </a:r>
          </a:p>
          <a:p>
            <a:pPr>
              <a:defRPr/>
            </a:pPr>
            <a:r>
              <a:rPr lang="en-AU" sz="2400" dirty="0">
                <a:solidFill>
                  <a:srgbClr val="000000"/>
                </a:solidFill>
                <a:latin typeface="Georgia" panose="02040502050405020303" pitchFamily="18" charset="0"/>
              </a:rPr>
              <a:t>Recognizes students’ ability to use rote memorization and recall certain facts. </a:t>
            </a:r>
          </a:p>
          <a:p>
            <a:pPr>
              <a:defRPr/>
            </a:pPr>
            <a:r>
              <a:rPr lang="en-AU" sz="2400" i="1" dirty="0">
                <a:solidFill>
                  <a:srgbClr val="000000"/>
                </a:solidFill>
                <a:latin typeface="Georgia" panose="02040502050405020303" pitchFamily="18" charset="0"/>
              </a:rPr>
              <a:t>Action verbs to help write objectives or exam questions for this domain: </a:t>
            </a:r>
            <a:r>
              <a:rPr lang="en-AU" sz="2400" dirty="0">
                <a:solidFill>
                  <a:srgbClr val="000000"/>
                </a:solidFill>
                <a:latin typeface="Georgia" panose="02040502050405020303" pitchFamily="18" charset="0"/>
              </a:rPr>
              <a:t>cite, define, identify, label, list, match, name, recognize, reproduce, select, state. </a:t>
            </a:r>
          </a:p>
          <a:p>
            <a:pPr>
              <a:defRPr/>
            </a:pPr>
            <a:endParaRPr lang="en-AU" sz="2400" dirty="0">
              <a:solidFill>
                <a:srgbClr val="000000"/>
              </a:solidFill>
              <a:latin typeface="Lucida Sans Unicode" panose="020B0602030504020204" pitchFamily="34" charset="0"/>
            </a:endParaRPr>
          </a:p>
          <a:p>
            <a:pPr>
              <a:defRPr/>
            </a:pPr>
            <a:r>
              <a:rPr lang="en-AU" sz="2400" b="1" dirty="0">
                <a:solidFill>
                  <a:srgbClr val="000000"/>
                </a:solidFill>
                <a:latin typeface="Georgia" panose="02040502050405020303" pitchFamily="18" charset="0"/>
              </a:rPr>
              <a:t>EXAMPLE </a:t>
            </a:r>
            <a:r>
              <a:rPr lang="en-AU" sz="2400" dirty="0">
                <a:solidFill>
                  <a:srgbClr val="000000"/>
                </a:solidFill>
                <a:latin typeface="Lucida Sans Unicode" panose="020B0602030504020204" pitchFamily="34" charset="0"/>
              </a:rPr>
              <a:t>Learning objectives 	Exam questions 	</a:t>
            </a:r>
          </a:p>
          <a:p>
            <a:pPr>
              <a:defRPr/>
            </a:pPr>
            <a:r>
              <a:rPr lang="en-AU" sz="2400" dirty="0">
                <a:solidFill>
                  <a:srgbClr val="FF0000"/>
                </a:solidFill>
                <a:highlight>
                  <a:srgbClr val="FFFF00"/>
                </a:highlight>
                <a:latin typeface="Georgia" panose="02040502050405020303" pitchFamily="18" charset="0"/>
              </a:rPr>
              <a:t>The students will </a:t>
            </a:r>
            <a:r>
              <a:rPr lang="en-AU" sz="2400" i="1" dirty="0">
                <a:solidFill>
                  <a:srgbClr val="FF0000"/>
                </a:solidFill>
                <a:highlight>
                  <a:srgbClr val="FFFF00"/>
                </a:highlight>
                <a:latin typeface="Georgia" panose="02040502050405020303" pitchFamily="18" charset="0"/>
              </a:rPr>
              <a:t>recall </a:t>
            </a:r>
            <a:r>
              <a:rPr lang="en-AU" sz="2400" dirty="0">
                <a:solidFill>
                  <a:srgbClr val="FF0000"/>
                </a:solidFill>
                <a:highlight>
                  <a:srgbClr val="FFFF00"/>
                </a:highlight>
                <a:latin typeface="Georgia" panose="02040502050405020303" pitchFamily="18" charset="0"/>
              </a:rPr>
              <a:t>the four major food groups without error</a:t>
            </a:r>
            <a:r>
              <a:rPr lang="en-AU" sz="2400" dirty="0">
                <a:solidFill>
                  <a:srgbClr val="FF0000"/>
                </a:solidFill>
                <a:latin typeface="Georgia" panose="02040502050405020303" pitchFamily="18" charset="0"/>
              </a:rPr>
              <a:t>. </a:t>
            </a:r>
            <a:r>
              <a:rPr lang="en-AU" sz="2400" dirty="0">
                <a:solidFill>
                  <a:srgbClr val="FF0000"/>
                </a:solidFill>
                <a:latin typeface="Lucida Sans Unicode" panose="020B0602030504020204" pitchFamily="34" charset="0"/>
              </a:rPr>
              <a:t>	</a:t>
            </a:r>
          </a:p>
          <a:p>
            <a:pPr>
              <a:defRPr/>
            </a:pPr>
            <a:r>
              <a:rPr lang="en-AU" sz="2400" dirty="0">
                <a:solidFill>
                  <a:srgbClr val="FF0000"/>
                </a:solidFill>
                <a:latin typeface="Georgia" panose="02040502050405020303" pitchFamily="18" charset="0"/>
              </a:rPr>
              <a:t>Name the four major food groups. 	</a:t>
            </a:r>
          </a:p>
          <a:p>
            <a:pPr>
              <a:defRPr/>
            </a:pPr>
            <a:r>
              <a:rPr lang="en-AU" sz="2400" dirty="0">
                <a:solidFill>
                  <a:srgbClr val="C00000"/>
                </a:solidFill>
                <a:highlight>
                  <a:srgbClr val="FFFF00"/>
                </a:highlight>
                <a:latin typeface="Georgia" panose="02040502050405020303" pitchFamily="18" charset="0"/>
              </a:rPr>
              <a:t>The students will </a:t>
            </a:r>
            <a:r>
              <a:rPr lang="en-AU" sz="2400" i="1" dirty="0">
                <a:solidFill>
                  <a:srgbClr val="C00000"/>
                </a:solidFill>
                <a:highlight>
                  <a:srgbClr val="FFFF00"/>
                </a:highlight>
                <a:latin typeface="Georgia" panose="02040502050405020303" pitchFamily="18" charset="0"/>
              </a:rPr>
              <a:t>list </a:t>
            </a:r>
            <a:r>
              <a:rPr lang="en-AU" sz="2400" dirty="0">
                <a:solidFill>
                  <a:srgbClr val="C00000"/>
                </a:solidFill>
                <a:highlight>
                  <a:srgbClr val="FFFF00"/>
                </a:highlight>
                <a:latin typeface="Georgia" panose="02040502050405020303" pitchFamily="18" charset="0"/>
              </a:rPr>
              <a:t>at least three characteristics peculiar to the Cubist movement</a:t>
            </a:r>
            <a:r>
              <a:rPr lang="en-AU" sz="2400" dirty="0">
                <a:solidFill>
                  <a:srgbClr val="C00000"/>
                </a:solidFill>
                <a:latin typeface="Georgia" panose="02040502050405020303" pitchFamily="18" charset="0"/>
              </a:rPr>
              <a:t>. </a:t>
            </a:r>
            <a:r>
              <a:rPr lang="en-AU" sz="2400" dirty="0">
                <a:solidFill>
                  <a:srgbClr val="C00000"/>
                </a:solidFill>
                <a:latin typeface="Lucida Sans Unicode" panose="020B0602030504020204" pitchFamily="34" charset="0"/>
              </a:rPr>
              <a:t>	</a:t>
            </a:r>
          </a:p>
          <a:p>
            <a:pPr>
              <a:defRPr/>
            </a:pPr>
            <a:r>
              <a:rPr lang="en-AU" sz="2400" i="1" dirty="0">
                <a:solidFill>
                  <a:srgbClr val="C00000"/>
                </a:solidFill>
                <a:latin typeface="Georgia" panose="02040502050405020303" pitchFamily="18" charset="0"/>
              </a:rPr>
              <a:t>List </a:t>
            </a:r>
            <a:r>
              <a:rPr lang="en-AU" sz="2400" dirty="0">
                <a:solidFill>
                  <a:srgbClr val="C00000"/>
                </a:solidFill>
                <a:latin typeface="Georgia" panose="02040502050405020303" pitchFamily="18" charset="0"/>
              </a:rPr>
              <a:t>three characteristics that are unique to the Cubist movement</a:t>
            </a:r>
            <a:r>
              <a:rPr lang="en-AU" sz="2400" dirty="0">
                <a:solidFill>
                  <a:srgbClr val="000000"/>
                </a:solidFill>
                <a:latin typeface="Georgia" panose="02040502050405020303" pitchFamily="18" charset="0"/>
              </a:rPr>
              <a:t>. </a:t>
            </a:r>
            <a:r>
              <a:rPr lang="en-AU" sz="2400" dirty="0">
                <a:solidFill>
                  <a:srgbClr val="000000"/>
                </a:solidFill>
                <a:latin typeface="Lucida Sans Unicode" panose="020B0602030504020204" pitchFamily="34" charset="0"/>
              </a:rPr>
              <a:t>	</a:t>
            </a:r>
          </a:p>
          <a:p>
            <a:pPr>
              <a:defRPr/>
            </a:pPr>
            <a:r>
              <a:rPr lang="en-AU" sz="2400" dirty="0">
                <a:solidFill>
                  <a:srgbClr val="00B050"/>
                </a:solidFill>
                <a:highlight>
                  <a:srgbClr val="FFFF00"/>
                </a:highlight>
                <a:latin typeface="Georgia" panose="02040502050405020303" pitchFamily="18" charset="0"/>
              </a:rPr>
              <a:t>The students will be able to </a:t>
            </a:r>
            <a:r>
              <a:rPr lang="en-AU" sz="2400" i="1" dirty="0">
                <a:solidFill>
                  <a:srgbClr val="00B050"/>
                </a:solidFill>
                <a:highlight>
                  <a:srgbClr val="FFFF00"/>
                </a:highlight>
                <a:latin typeface="Georgia" panose="02040502050405020303" pitchFamily="18" charset="0"/>
              </a:rPr>
              <a:t>define </a:t>
            </a:r>
            <a:r>
              <a:rPr lang="en-AU" sz="2400" dirty="0">
                <a:solidFill>
                  <a:srgbClr val="00B050"/>
                </a:solidFill>
                <a:highlight>
                  <a:srgbClr val="FFFF00"/>
                </a:highlight>
                <a:latin typeface="Georgia" panose="02040502050405020303" pitchFamily="18" charset="0"/>
              </a:rPr>
              <a:t>gram-positive bacteria</a:t>
            </a:r>
            <a:r>
              <a:rPr lang="en-AU" sz="2400" dirty="0">
                <a:solidFill>
                  <a:srgbClr val="00B050"/>
                </a:solidFill>
                <a:latin typeface="Georgia" panose="02040502050405020303" pitchFamily="18" charset="0"/>
              </a:rPr>
              <a:t>. </a:t>
            </a:r>
            <a:r>
              <a:rPr lang="en-AU" sz="2400" dirty="0">
                <a:solidFill>
                  <a:srgbClr val="00B050"/>
                </a:solidFill>
                <a:latin typeface="Lucida Sans Unicode" panose="020B0602030504020204" pitchFamily="34" charset="0"/>
              </a:rPr>
              <a:t>	</a:t>
            </a:r>
          </a:p>
          <a:p>
            <a:pPr>
              <a:defRPr/>
            </a:pPr>
            <a:r>
              <a:rPr lang="en-AU" sz="2400" i="1" dirty="0">
                <a:solidFill>
                  <a:srgbClr val="00B050"/>
                </a:solidFill>
                <a:latin typeface="Georgia" panose="02040502050405020303" pitchFamily="18" charset="0"/>
              </a:rPr>
              <a:t>Define </a:t>
            </a:r>
            <a:r>
              <a:rPr lang="en-AU" sz="2400" dirty="0">
                <a:solidFill>
                  <a:srgbClr val="00B050"/>
                </a:solidFill>
                <a:latin typeface="Georgia" panose="02040502050405020303" pitchFamily="18" charset="0"/>
              </a:rPr>
              <a:t>gram-positive bacteria. </a:t>
            </a:r>
            <a:r>
              <a:rPr lang="en-AU" sz="2400" dirty="0">
                <a:solidFill>
                  <a:srgbClr val="00B050"/>
                </a:solidFill>
                <a:latin typeface="Lucida Sans Unicode" panose="020B0602030504020204" pitchFamily="34" charset="0"/>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ChangeArrowheads="1"/>
          </p:cNvSpPr>
          <p:nvPr/>
        </p:nvSpPr>
        <p:spPr bwMode="auto">
          <a:xfrm>
            <a:off x="423863" y="119063"/>
            <a:ext cx="108934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00B050"/>
                </a:solidFill>
                <a:latin typeface="Lucida Sans Unicode" panose="020B0602030504020204" pitchFamily="34" charset="0"/>
              </a:rPr>
              <a:t>Comprehension</a:t>
            </a:r>
            <a:r>
              <a:rPr lang="en-AU" altLang="en-US" sz="2800">
                <a:solidFill>
                  <a:srgbClr val="000000"/>
                </a:solidFill>
                <a:latin typeface="Lucida Sans Unicode" panose="020B0602030504020204" pitchFamily="34" charset="0"/>
              </a:rPr>
              <a:t> </a:t>
            </a:r>
          </a:p>
          <a:p>
            <a:r>
              <a:rPr lang="en-AU" altLang="en-US" sz="2800">
                <a:solidFill>
                  <a:srgbClr val="000000"/>
                </a:solidFill>
                <a:latin typeface="Georgia" panose="02040502050405020303" pitchFamily="18" charset="0"/>
              </a:rPr>
              <a:t>Involves students’ ability to read course content, understand and interpret important information and put other’s ideas into their own words</a:t>
            </a:r>
            <a:r>
              <a:rPr lang="en-AU" altLang="en-US">
                <a:solidFill>
                  <a:srgbClr val="000000"/>
                </a:solidFill>
                <a:latin typeface="Georgia" panose="02040502050405020303" pitchFamily="18" charset="0"/>
              </a:rPr>
              <a:t>.</a:t>
            </a:r>
            <a:endParaRPr lang="en-AU" altLang="en-US"/>
          </a:p>
        </p:txBody>
      </p:sp>
      <p:sp>
        <p:nvSpPr>
          <p:cNvPr id="54275" name="Rectangle 2"/>
          <p:cNvSpPr>
            <a:spLocks noChangeArrowheads="1"/>
          </p:cNvSpPr>
          <p:nvPr/>
        </p:nvSpPr>
        <p:spPr bwMode="auto">
          <a:xfrm>
            <a:off x="596900" y="2338388"/>
            <a:ext cx="111442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i="1">
                <a:solidFill>
                  <a:srgbClr val="000000"/>
                </a:solidFill>
                <a:latin typeface="Georgia" panose="02040502050405020303" pitchFamily="18" charset="0"/>
              </a:rPr>
              <a:t>Action verbs to help write objectives or exam questions for this domain: </a:t>
            </a:r>
            <a:r>
              <a:rPr lang="en-AU" altLang="en-US" sz="2800">
                <a:solidFill>
                  <a:srgbClr val="000000"/>
                </a:solidFill>
                <a:latin typeface="Georgia" panose="02040502050405020303" pitchFamily="18" charset="0"/>
              </a:rPr>
              <a:t>classify, convert, describe, distinguish between, explain, extend, give examples, illustrate, interpret, paraphrase, summarize, translate. </a:t>
            </a:r>
            <a:endParaRPr lang="en-AU" altLang="en-US" sz="28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p:cNvSpPr>
            <a:spLocks noChangeArrowheads="1"/>
          </p:cNvSpPr>
          <p:nvPr/>
        </p:nvSpPr>
        <p:spPr bwMode="auto">
          <a:xfrm>
            <a:off x="1824038" y="103188"/>
            <a:ext cx="6184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B050"/>
                </a:solidFill>
                <a:latin typeface="Lucida Sans Unicode" panose="020B0602030504020204" pitchFamily="34" charset="0"/>
              </a:rPr>
              <a:t>Learning objectives 	Exam questions </a:t>
            </a:r>
            <a:r>
              <a:rPr lang="en-AU" altLang="en-US">
                <a:solidFill>
                  <a:srgbClr val="000000"/>
                </a:solidFill>
                <a:latin typeface="Lucida Sans Unicode" panose="020B0602030504020204" pitchFamily="34" charset="0"/>
              </a:rPr>
              <a:t>	</a:t>
            </a:r>
          </a:p>
        </p:txBody>
      </p:sp>
      <p:sp>
        <p:nvSpPr>
          <p:cNvPr id="55299" name="Rectangle 2"/>
          <p:cNvSpPr>
            <a:spLocks noChangeArrowheads="1"/>
          </p:cNvSpPr>
          <p:nvPr/>
        </p:nvSpPr>
        <p:spPr bwMode="auto">
          <a:xfrm>
            <a:off x="639763" y="666750"/>
            <a:ext cx="42767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0000"/>
                </a:solidFill>
                <a:latin typeface="Georgia" panose="02040502050405020303" pitchFamily="18" charset="0"/>
              </a:rPr>
              <a:t>The students will </a:t>
            </a:r>
            <a:r>
              <a:rPr lang="en-AU" altLang="en-US" sz="2400" i="1">
                <a:solidFill>
                  <a:srgbClr val="000000"/>
                </a:solidFill>
                <a:latin typeface="Georgia" panose="02040502050405020303" pitchFamily="18" charset="0"/>
              </a:rPr>
              <a:t>summarize </a:t>
            </a:r>
            <a:r>
              <a:rPr lang="en-AU" altLang="en-US" sz="2400">
                <a:solidFill>
                  <a:srgbClr val="000000"/>
                </a:solidFill>
                <a:latin typeface="Georgia" panose="02040502050405020303" pitchFamily="18" charset="0"/>
              </a:rPr>
              <a:t>the main events of a story in grammatically correct English</a:t>
            </a:r>
            <a:r>
              <a:rPr lang="en-AU" altLang="en-US">
                <a:solidFill>
                  <a:srgbClr val="000000"/>
                </a:solidFill>
                <a:latin typeface="Georgia" panose="02040502050405020303" pitchFamily="18" charset="0"/>
              </a:rPr>
              <a:t>. 	</a:t>
            </a:r>
          </a:p>
        </p:txBody>
      </p:sp>
      <p:sp>
        <p:nvSpPr>
          <p:cNvPr id="55300" name="Rectangle 3"/>
          <p:cNvSpPr>
            <a:spLocks noChangeArrowheads="1"/>
          </p:cNvSpPr>
          <p:nvPr/>
        </p:nvSpPr>
        <p:spPr bwMode="auto">
          <a:xfrm>
            <a:off x="5248275" y="565150"/>
            <a:ext cx="6096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0000"/>
                </a:solidFill>
                <a:latin typeface="Georgia" panose="02040502050405020303" pitchFamily="18" charset="0"/>
              </a:rPr>
              <a:t>Using grammatically correct English, please </a:t>
            </a:r>
            <a:r>
              <a:rPr lang="en-AU" altLang="en-US" sz="2400" i="1">
                <a:solidFill>
                  <a:srgbClr val="000000"/>
                </a:solidFill>
                <a:latin typeface="Georgia" panose="02040502050405020303" pitchFamily="18" charset="0"/>
              </a:rPr>
              <a:t>summarize </a:t>
            </a:r>
            <a:r>
              <a:rPr lang="en-AU" altLang="en-US" sz="2400">
                <a:solidFill>
                  <a:srgbClr val="000000"/>
                </a:solidFill>
                <a:latin typeface="Georgia" panose="02040502050405020303" pitchFamily="18" charset="0"/>
              </a:rPr>
              <a:t>the main events – in three or four sentences - from the news story given below</a:t>
            </a:r>
            <a:r>
              <a:rPr lang="en-AU" altLang="en-US">
                <a:solidFill>
                  <a:srgbClr val="000000"/>
                </a:solidFill>
                <a:latin typeface="Georgia" panose="02040502050405020303" pitchFamily="18" charset="0"/>
              </a:rPr>
              <a:t>. 	</a:t>
            </a:r>
          </a:p>
        </p:txBody>
      </p:sp>
      <p:sp>
        <p:nvSpPr>
          <p:cNvPr id="55301" name="Rectangle 4"/>
          <p:cNvSpPr>
            <a:spLocks noChangeArrowheads="1"/>
          </p:cNvSpPr>
          <p:nvPr/>
        </p:nvSpPr>
        <p:spPr bwMode="auto">
          <a:xfrm>
            <a:off x="639763" y="2544763"/>
            <a:ext cx="41846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0000"/>
                </a:solidFill>
                <a:latin typeface="Georgia" panose="02040502050405020303" pitchFamily="18" charset="0"/>
              </a:rPr>
              <a:t>The students will </a:t>
            </a:r>
            <a:r>
              <a:rPr lang="en-AU" altLang="en-US" sz="2400" i="1">
                <a:solidFill>
                  <a:srgbClr val="000000"/>
                </a:solidFill>
                <a:latin typeface="Georgia" panose="02040502050405020303" pitchFamily="18" charset="0"/>
              </a:rPr>
              <a:t>describe </a:t>
            </a:r>
            <a:r>
              <a:rPr lang="en-AU" altLang="en-US" sz="2400">
                <a:solidFill>
                  <a:srgbClr val="000000"/>
                </a:solidFill>
                <a:latin typeface="Georgia" panose="02040502050405020303" pitchFamily="18" charset="0"/>
              </a:rPr>
              <a:t>in prose what is shown in graph form. </a:t>
            </a:r>
            <a:r>
              <a:rPr lang="en-AU" altLang="en-US">
                <a:solidFill>
                  <a:srgbClr val="000000"/>
                </a:solidFill>
                <a:latin typeface="Georgia" panose="02040502050405020303" pitchFamily="18" charset="0"/>
              </a:rPr>
              <a:t>	</a:t>
            </a:r>
          </a:p>
        </p:txBody>
      </p:sp>
      <p:sp>
        <p:nvSpPr>
          <p:cNvPr id="55302" name="Rectangle 5"/>
          <p:cNvSpPr>
            <a:spLocks noChangeArrowheads="1"/>
          </p:cNvSpPr>
          <p:nvPr/>
        </p:nvSpPr>
        <p:spPr bwMode="auto">
          <a:xfrm>
            <a:off x="5248275" y="2597150"/>
            <a:ext cx="6096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0000"/>
                </a:solidFill>
                <a:latin typeface="Georgia" panose="02040502050405020303" pitchFamily="18" charset="0"/>
              </a:rPr>
              <a:t>Given a graph of production trends in automobiles, </a:t>
            </a:r>
            <a:r>
              <a:rPr lang="en-AU" altLang="en-US" sz="2400" i="1">
                <a:solidFill>
                  <a:srgbClr val="000000"/>
                </a:solidFill>
                <a:latin typeface="Georgia" panose="02040502050405020303" pitchFamily="18" charset="0"/>
              </a:rPr>
              <a:t>describe </a:t>
            </a:r>
            <a:r>
              <a:rPr lang="en-AU" altLang="en-US" sz="2400">
                <a:solidFill>
                  <a:srgbClr val="000000"/>
                </a:solidFill>
                <a:latin typeface="Georgia" panose="02040502050405020303" pitchFamily="18" charset="0"/>
              </a:rPr>
              <a:t>what the graph represents in a memo to your boss. 	</a:t>
            </a:r>
          </a:p>
        </p:txBody>
      </p:sp>
      <p:sp>
        <p:nvSpPr>
          <p:cNvPr id="55303" name="Rectangle 6"/>
          <p:cNvSpPr>
            <a:spLocks noChangeArrowheads="1"/>
          </p:cNvSpPr>
          <p:nvPr/>
        </p:nvSpPr>
        <p:spPr bwMode="auto">
          <a:xfrm>
            <a:off x="639763" y="3797300"/>
            <a:ext cx="4475162"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0000"/>
                </a:solidFill>
                <a:latin typeface="Georgia" panose="02040502050405020303" pitchFamily="18" charset="0"/>
              </a:rPr>
              <a:t>From a “story-problem” description, students will convert the story to a mathematical manipulation needed to solve the problem. </a:t>
            </a:r>
            <a:r>
              <a:rPr lang="en-AU" altLang="en-US" sz="2800">
                <a:solidFill>
                  <a:srgbClr val="000000"/>
                </a:solidFill>
                <a:latin typeface="Georgia" panose="02040502050405020303" pitchFamily="18" charset="0"/>
              </a:rPr>
              <a:t>	</a:t>
            </a:r>
          </a:p>
        </p:txBody>
      </p:sp>
      <p:sp>
        <p:nvSpPr>
          <p:cNvPr id="55304" name="Rectangle 7"/>
          <p:cNvSpPr>
            <a:spLocks noChangeArrowheads="1"/>
          </p:cNvSpPr>
          <p:nvPr/>
        </p:nvSpPr>
        <p:spPr bwMode="auto">
          <a:xfrm>
            <a:off x="5141913" y="3797300"/>
            <a:ext cx="67183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0000"/>
                </a:solidFill>
                <a:latin typeface="Georgia" panose="02040502050405020303" pitchFamily="18" charset="0"/>
              </a:rPr>
              <a:t>A random sample of 100 students from a private school produces a mean score of 71.30 on the exam, and the national mean score for students from public schools is 75.62 (s x = 29.0). </a:t>
            </a:r>
            <a:r>
              <a:rPr lang="en-AU" altLang="en-US" sz="2400" i="1">
                <a:solidFill>
                  <a:srgbClr val="000000"/>
                </a:solidFill>
                <a:latin typeface="Georgia" panose="02040502050405020303" pitchFamily="18" charset="0"/>
              </a:rPr>
              <a:t>Convert </a:t>
            </a:r>
            <a:r>
              <a:rPr lang="en-AU" altLang="en-US" sz="2400">
                <a:solidFill>
                  <a:srgbClr val="000000"/>
                </a:solidFill>
                <a:latin typeface="Georgia" panose="02040502050405020303" pitchFamily="18" charset="0"/>
              </a:rPr>
              <a:t>the information in this word problem into a mathematical representation.</a:t>
            </a:r>
            <a:endParaRPr lang="en-AU" altLang="en-US">
              <a:solidFill>
                <a:srgbClr val="000000"/>
              </a:solidFill>
              <a:latin typeface="Georgia" panose="02040502050405020303"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
          <p:cNvSpPr>
            <a:spLocks noChangeArrowheads="1"/>
          </p:cNvSpPr>
          <p:nvPr/>
        </p:nvSpPr>
        <p:spPr bwMode="auto">
          <a:xfrm>
            <a:off x="185738" y="300038"/>
            <a:ext cx="1086643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00B050"/>
                </a:solidFill>
                <a:latin typeface="Lucida Sans Unicode" panose="020B0602030504020204" pitchFamily="34" charset="0"/>
              </a:rPr>
              <a:t>Application </a:t>
            </a:r>
          </a:p>
          <a:p>
            <a:r>
              <a:rPr lang="en-AU" altLang="en-US" sz="2400">
                <a:solidFill>
                  <a:srgbClr val="000000"/>
                </a:solidFill>
                <a:latin typeface="Georgia" panose="02040502050405020303" pitchFamily="18" charset="0"/>
              </a:rPr>
              <a:t>Students take new concepts and apply them to another situation. </a:t>
            </a:r>
          </a:p>
          <a:p>
            <a:r>
              <a:rPr lang="en-AU" altLang="en-US" sz="2400" i="1">
                <a:solidFill>
                  <a:srgbClr val="000000"/>
                </a:solidFill>
                <a:latin typeface="Georgia" panose="02040502050405020303" pitchFamily="18" charset="0"/>
              </a:rPr>
              <a:t>Action verbs to help write objectives or exam questions for this domain: </a:t>
            </a:r>
            <a:r>
              <a:rPr lang="en-AU" altLang="en-US" sz="2400">
                <a:solidFill>
                  <a:srgbClr val="000000"/>
                </a:solidFill>
                <a:latin typeface="Georgia" panose="02040502050405020303" pitchFamily="18" charset="0"/>
              </a:rPr>
              <a:t>apply, arrange, compute, construct, demonstrate, discover, modify, operate, predict, prepare, produce, relate, show, solve, use </a:t>
            </a:r>
            <a:endParaRPr lang="en-AU" altLang="en-US" sz="2400"/>
          </a:p>
        </p:txBody>
      </p:sp>
      <p:sp>
        <p:nvSpPr>
          <p:cNvPr id="3" name="Rectangle 2"/>
          <p:cNvSpPr/>
          <p:nvPr/>
        </p:nvSpPr>
        <p:spPr>
          <a:xfrm>
            <a:off x="371060" y="2404768"/>
            <a:ext cx="10071652" cy="1569660"/>
          </a:xfrm>
          <a:prstGeom prst="rect">
            <a:avLst/>
          </a:prstGeom>
        </p:spPr>
        <p:txBody>
          <a:bodyPr>
            <a:spAutoFit/>
          </a:bodyPr>
          <a:lstStyle/>
          <a:p>
            <a:pPr>
              <a:defRPr/>
            </a:pPr>
            <a:r>
              <a:rPr lang="en-AU" sz="2400" dirty="0">
                <a:solidFill>
                  <a:srgbClr val="FF0000"/>
                </a:solidFill>
                <a:highlight>
                  <a:srgbClr val="FFFF00"/>
                </a:highlight>
                <a:latin typeface="Georgia" panose="02040502050405020303" pitchFamily="18" charset="0"/>
              </a:rPr>
              <a:t>The students will </a:t>
            </a:r>
            <a:r>
              <a:rPr lang="en-AU" sz="2400" i="1" dirty="0">
                <a:solidFill>
                  <a:srgbClr val="FF0000"/>
                </a:solidFill>
                <a:highlight>
                  <a:srgbClr val="FFFF00"/>
                </a:highlight>
                <a:latin typeface="Georgia" panose="02040502050405020303" pitchFamily="18" charset="0"/>
              </a:rPr>
              <a:t>multiply </a:t>
            </a:r>
            <a:r>
              <a:rPr lang="en-AU" sz="2400" dirty="0">
                <a:solidFill>
                  <a:srgbClr val="FF0000"/>
                </a:solidFill>
                <a:highlight>
                  <a:srgbClr val="FFFF00"/>
                </a:highlight>
                <a:latin typeface="Georgia" panose="02040502050405020303" pitchFamily="18" charset="0"/>
              </a:rPr>
              <a:t>fractions in class with 90 percent accuracy. </a:t>
            </a:r>
            <a:r>
              <a:rPr lang="en-AU" sz="2400" dirty="0">
                <a:solidFill>
                  <a:srgbClr val="FF0000"/>
                </a:solidFill>
                <a:latin typeface="Georgia" panose="02040502050405020303" pitchFamily="18" charset="0"/>
              </a:rPr>
              <a:t>	</a:t>
            </a:r>
          </a:p>
          <a:p>
            <a:pPr>
              <a:defRPr/>
            </a:pPr>
            <a:endParaRPr lang="en-AU" sz="2400" dirty="0">
              <a:solidFill>
                <a:srgbClr val="FF0000"/>
              </a:solidFill>
              <a:latin typeface="Georgia" panose="02040502050405020303" pitchFamily="18" charset="0"/>
            </a:endParaRPr>
          </a:p>
          <a:p>
            <a:pPr>
              <a:defRPr/>
            </a:pPr>
            <a:r>
              <a:rPr lang="en-AU" sz="2400" dirty="0">
                <a:solidFill>
                  <a:srgbClr val="FF0000"/>
                </a:solidFill>
                <a:latin typeface="Georgia" panose="02040502050405020303" pitchFamily="18" charset="0"/>
              </a:rPr>
              <a:t>Solve for the ten following fraction multiplication problems. Please make sure to show all your work. </a:t>
            </a:r>
            <a:r>
              <a:rPr lang="en-AU" dirty="0">
                <a:solidFill>
                  <a:srgbClr val="000000"/>
                </a:solidFill>
                <a:latin typeface="Georgia" panose="02040502050405020303" pitchFamily="18" charset="0"/>
              </a:rPr>
              <a:t>	</a:t>
            </a:r>
          </a:p>
        </p:txBody>
      </p:sp>
      <p:sp>
        <p:nvSpPr>
          <p:cNvPr id="5" name="Rectangle 4"/>
          <p:cNvSpPr/>
          <p:nvPr/>
        </p:nvSpPr>
        <p:spPr>
          <a:xfrm>
            <a:off x="371060" y="4140373"/>
            <a:ext cx="9766853" cy="1107996"/>
          </a:xfrm>
          <a:prstGeom prst="rect">
            <a:avLst/>
          </a:prstGeom>
        </p:spPr>
        <p:txBody>
          <a:bodyPr>
            <a:spAutoFit/>
          </a:bodyPr>
          <a:lstStyle/>
          <a:p>
            <a:pPr>
              <a:defRPr/>
            </a:pPr>
            <a:r>
              <a:rPr lang="en-AU" sz="2400" dirty="0">
                <a:solidFill>
                  <a:srgbClr val="C00000"/>
                </a:solidFill>
                <a:highlight>
                  <a:srgbClr val="FFFF00"/>
                </a:highlight>
                <a:latin typeface="Georgia" panose="02040502050405020303" pitchFamily="18" charset="0"/>
              </a:rPr>
              <a:t>The students will </a:t>
            </a:r>
            <a:r>
              <a:rPr lang="en-AU" sz="2400" i="1" dirty="0">
                <a:solidFill>
                  <a:srgbClr val="C00000"/>
                </a:solidFill>
                <a:highlight>
                  <a:srgbClr val="FFFF00"/>
                </a:highlight>
                <a:latin typeface="Georgia" panose="02040502050405020303" pitchFamily="18" charset="0"/>
              </a:rPr>
              <a:t>apply </a:t>
            </a:r>
            <a:r>
              <a:rPr lang="en-AU" sz="2400" dirty="0">
                <a:solidFill>
                  <a:srgbClr val="C00000"/>
                </a:solidFill>
                <a:highlight>
                  <a:srgbClr val="FFFF00"/>
                </a:highlight>
                <a:latin typeface="Georgia" panose="02040502050405020303" pitchFamily="18" charset="0"/>
              </a:rPr>
              <a:t>previously learned </a:t>
            </a:r>
            <a:r>
              <a:rPr lang="en-AU" sz="2400" dirty="0">
                <a:solidFill>
                  <a:srgbClr val="C00000"/>
                </a:solidFill>
                <a:highlight>
                  <a:srgbClr val="FFFF00"/>
                </a:highlight>
              </a:rPr>
              <a:t>information about socialism to reach an answer</a:t>
            </a:r>
            <a:r>
              <a:rPr lang="en-AU" dirty="0"/>
              <a:t>. 	</a:t>
            </a:r>
          </a:p>
          <a:p>
            <a:pPr>
              <a:defRPr/>
            </a:pPr>
            <a:r>
              <a:rPr lang="en-AU" dirty="0">
                <a:solidFill>
                  <a:srgbClr val="000000"/>
                </a:solidFill>
                <a:latin typeface="Georgia" panose="02040502050405020303" pitchFamily="18" charset="0"/>
              </a:rPr>
              <a:t>	</a:t>
            </a:r>
          </a:p>
        </p:txBody>
      </p:sp>
      <p:sp>
        <p:nvSpPr>
          <p:cNvPr id="56325" name="Rectangle 5"/>
          <p:cNvSpPr>
            <a:spLocks noChangeArrowheads="1"/>
          </p:cNvSpPr>
          <p:nvPr/>
        </p:nvSpPr>
        <p:spPr bwMode="auto">
          <a:xfrm>
            <a:off x="371475" y="5037138"/>
            <a:ext cx="89566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400">
                <a:solidFill>
                  <a:srgbClr val="C00000"/>
                </a:solidFill>
                <a:latin typeface="Georgia" panose="02040502050405020303" pitchFamily="18" charset="0"/>
              </a:rPr>
              <a:t>According to our definition of socialism, </a:t>
            </a:r>
          </a:p>
          <a:p>
            <a:r>
              <a:rPr lang="en-AU" altLang="en-US" sz="2400">
                <a:solidFill>
                  <a:srgbClr val="C00000"/>
                </a:solidFill>
              </a:rPr>
              <a:t>which of the following nations would be considered to be socialist? </a:t>
            </a:r>
            <a:r>
              <a:rPr lang="en-AU" altLang="en-US"/>
              <a:t>	</a:t>
            </a:r>
          </a:p>
          <a:p>
            <a:r>
              <a:rPr lang="en-AU" altLang="en-US">
                <a:solidFill>
                  <a:srgbClr val="000000"/>
                </a:solidFill>
                <a:latin typeface="Georgia" panose="02040502050405020303" pitchFamily="18" charset="0"/>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2345" y="598186"/>
            <a:ext cx="10940955" cy="2677656"/>
          </a:xfrm>
          <a:prstGeom prst="rect">
            <a:avLst/>
          </a:prstGeom>
        </p:spPr>
        <p:txBody>
          <a:bodyPr>
            <a:spAutoFit/>
          </a:bodyPr>
          <a:lstStyle/>
          <a:p>
            <a:pPr>
              <a:defRPr/>
            </a:pPr>
            <a:r>
              <a:rPr lang="en-AU" sz="2400" dirty="0">
                <a:solidFill>
                  <a:srgbClr val="7030A0"/>
                </a:solidFill>
                <a:highlight>
                  <a:srgbClr val="FFFF00"/>
                </a:highlight>
                <a:latin typeface="Georgia" panose="02040502050405020303" pitchFamily="18" charset="0"/>
              </a:rPr>
              <a:t>The students will </a:t>
            </a:r>
            <a:r>
              <a:rPr lang="en-AU" sz="2400" i="1" dirty="0">
                <a:solidFill>
                  <a:srgbClr val="7030A0"/>
                </a:solidFill>
                <a:highlight>
                  <a:srgbClr val="FFFF00"/>
                </a:highlight>
                <a:latin typeface="Georgia" panose="02040502050405020303" pitchFamily="18" charset="0"/>
              </a:rPr>
              <a:t>demonstrate </a:t>
            </a:r>
            <a:r>
              <a:rPr lang="en-AU" sz="2400" dirty="0">
                <a:solidFill>
                  <a:srgbClr val="7030A0"/>
                </a:solidFill>
                <a:highlight>
                  <a:srgbClr val="FFFF00"/>
                </a:highlight>
                <a:latin typeface="Georgia" panose="02040502050405020303" pitchFamily="18" charset="0"/>
              </a:rPr>
              <a:t>the principle of reinforcement to classroom interactions. </a:t>
            </a:r>
            <a:r>
              <a:rPr lang="en-AU" sz="2400" dirty="0">
                <a:solidFill>
                  <a:srgbClr val="000000"/>
                </a:solidFill>
                <a:latin typeface="Georgia" panose="02040502050405020303" pitchFamily="18" charset="0"/>
              </a:rPr>
              <a:t>	</a:t>
            </a:r>
          </a:p>
          <a:p>
            <a:pPr>
              <a:defRPr/>
            </a:pPr>
            <a:endParaRPr lang="en-AU" sz="2400" dirty="0">
              <a:solidFill>
                <a:srgbClr val="000000"/>
              </a:solidFill>
              <a:latin typeface="Georgia" panose="02040502050405020303" pitchFamily="18" charset="0"/>
            </a:endParaRPr>
          </a:p>
          <a:p>
            <a:pPr>
              <a:defRPr/>
            </a:pPr>
            <a:r>
              <a:rPr lang="en-AU" sz="2400" dirty="0">
                <a:solidFill>
                  <a:srgbClr val="7030A0"/>
                </a:solidFill>
                <a:latin typeface="Georgia" panose="02040502050405020303" pitchFamily="18" charset="0"/>
              </a:rPr>
              <a:t>In a teaching simulation with your peers role-playing 6th grade students, </a:t>
            </a:r>
            <a:r>
              <a:rPr lang="en-AU" sz="2400" i="1" dirty="0">
                <a:solidFill>
                  <a:srgbClr val="7030A0"/>
                </a:solidFill>
                <a:latin typeface="Georgia" panose="02040502050405020303" pitchFamily="18" charset="0"/>
              </a:rPr>
              <a:t>demonstrate </a:t>
            </a:r>
            <a:r>
              <a:rPr lang="en-AU" sz="2400" dirty="0">
                <a:solidFill>
                  <a:srgbClr val="7030A0"/>
                </a:solidFill>
                <a:latin typeface="Georgia" panose="02040502050405020303" pitchFamily="18" charset="0"/>
              </a:rPr>
              <a:t>the principle of reinforcement in classroom interactions and </a:t>
            </a:r>
            <a:r>
              <a:rPr lang="en-AU" sz="2400" i="1" dirty="0">
                <a:solidFill>
                  <a:srgbClr val="7030A0"/>
                </a:solidFill>
                <a:latin typeface="Georgia" panose="02040502050405020303" pitchFamily="18" charset="0"/>
              </a:rPr>
              <a:t>prepare </a:t>
            </a:r>
            <a:r>
              <a:rPr lang="en-AU" sz="2400" dirty="0">
                <a:solidFill>
                  <a:srgbClr val="7030A0"/>
                </a:solidFill>
                <a:latin typeface="Georgia" panose="02040502050405020303" pitchFamily="18" charset="0"/>
              </a:rPr>
              <a:t>a ½ page description of what happened during the simulation that validated the principle</a:t>
            </a:r>
            <a:r>
              <a:rPr lang="en-AU" dirty="0">
                <a:solidFill>
                  <a:srgbClr val="7030A0"/>
                </a:solidFill>
                <a:latin typeface="Georgia" panose="02040502050405020303" pitchFamily="18" charset="0"/>
              </a:rPr>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p:cNvSpPr>
            <a:spLocks noChangeArrowheads="1"/>
          </p:cNvSpPr>
          <p:nvPr/>
        </p:nvSpPr>
        <p:spPr bwMode="auto">
          <a:xfrm>
            <a:off x="728663" y="674688"/>
            <a:ext cx="1113155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Lucida Sans Unicode" panose="020B0602030504020204" pitchFamily="34" charset="0"/>
              </a:rPr>
              <a:t>Analysis </a:t>
            </a:r>
          </a:p>
          <a:p>
            <a:r>
              <a:rPr lang="en-AU" altLang="en-US" sz="2800">
                <a:solidFill>
                  <a:srgbClr val="000000"/>
                </a:solidFill>
                <a:latin typeface="Georgia" panose="02040502050405020303" pitchFamily="18" charset="0"/>
              </a:rPr>
              <a:t>Students have the ability to take new information and break it down into parts to differentiate between them. </a:t>
            </a:r>
            <a:endParaRPr lang="en-AU" altLang="en-US" sz="2800">
              <a:solidFill>
                <a:srgbClr val="000000"/>
              </a:solidFill>
              <a:latin typeface="Lucida Sans Unicode" panose="020B0602030504020204" pitchFamily="34" charset="0"/>
            </a:endParaRPr>
          </a:p>
          <a:p>
            <a:r>
              <a:rPr lang="en-AU" altLang="en-US" sz="2800" i="1">
                <a:solidFill>
                  <a:srgbClr val="000000"/>
                </a:solidFill>
                <a:latin typeface="Georgia" panose="02040502050405020303" pitchFamily="18" charset="0"/>
              </a:rPr>
              <a:t>Action verbs to help write objectives or exam questions for this domain: </a:t>
            </a:r>
            <a:r>
              <a:rPr lang="en-AU" altLang="en-US" sz="2800">
                <a:solidFill>
                  <a:srgbClr val="000000"/>
                </a:solidFill>
                <a:latin typeface="Georgia" panose="02040502050405020303" pitchFamily="18" charset="0"/>
              </a:rPr>
              <a:t>analyze, associate, determine, diagram, differentiate, discriminate, distinguish, estimate, infer, order, outline, point out, separate, subdivide. </a:t>
            </a:r>
            <a:endParaRPr lang="en-AU" altLang="en-US" sz="28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9640" y="325231"/>
            <a:ext cx="10313159" cy="2677656"/>
          </a:xfrm>
          <a:prstGeom prst="rect">
            <a:avLst/>
          </a:prstGeom>
        </p:spPr>
        <p:txBody>
          <a:bodyPr>
            <a:spAutoFit/>
          </a:bodyPr>
          <a:lstStyle/>
          <a:p>
            <a:pPr>
              <a:defRPr/>
            </a:pPr>
            <a:r>
              <a:rPr lang="en-AU" sz="2400" dirty="0">
                <a:solidFill>
                  <a:srgbClr val="FF0000"/>
                </a:solidFill>
                <a:highlight>
                  <a:srgbClr val="FFFF00"/>
                </a:highlight>
                <a:latin typeface="Georgia" panose="02040502050405020303" pitchFamily="18" charset="0"/>
              </a:rPr>
              <a:t>The students will read a presidential debate and </a:t>
            </a:r>
            <a:r>
              <a:rPr lang="en-AU" sz="2400" i="1" dirty="0">
                <a:solidFill>
                  <a:srgbClr val="FF0000"/>
                </a:solidFill>
                <a:highlight>
                  <a:srgbClr val="FFFF00"/>
                </a:highlight>
                <a:latin typeface="Georgia" panose="02040502050405020303" pitchFamily="18" charset="0"/>
              </a:rPr>
              <a:t>point out </a:t>
            </a:r>
            <a:r>
              <a:rPr lang="en-AU" sz="2400" dirty="0">
                <a:solidFill>
                  <a:srgbClr val="FF0000"/>
                </a:solidFill>
                <a:highlight>
                  <a:srgbClr val="FFFF00"/>
                </a:highlight>
                <a:latin typeface="Georgia" panose="02040502050405020303" pitchFamily="18" charset="0"/>
              </a:rPr>
              <a:t>the passages that attack a political opponent personally rather than the opponent’s political programs.</a:t>
            </a:r>
          </a:p>
          <a:p>
            <a:pPr>
              <a:defRPr/>
            </a:pPr>
            <a:endParaRPr lang="en-AU" sz="2400" dirty="0">
              <a:solidFill>
                <a:srgbClr val="000000"/>
              </a:solidFill>
              <a:latin typeface="Georgia" panose="02040502050405020303" pitchFamily="18" charset="0"/>
            </a:endParaRPr>
          </a:p>
          <a:p>
            <a:pPr>
              <a:defRPr/>
            </a:pPr>
            <a:r>
              <a:rPr lang="en-AU" sz="2400" dirty="0">
                <a:solidFill>
                  <a:srgbClr val="FF0000"/>
                </a:solidFill>
                <a:latin typeface="Georgia" panose="02040502050405020303" pitchFamily="18" charset="0"/>
              </a:rPr>
              <a:t>From the short presidential debate transcribed below: </a:t>
            </a:r>
            <a:r>
              <a:rPr lang="en-AU" sz="2400" i="1" dirty="0">
                <a:solidFill>
                  <a:srgbClr val="FF0000"/>
                </a:solidFill>
                <a:latin typeface="Georgia" panose="02040502050405020303" pitchFamily="18" charset="0"/>
              </a:rPr>
              <a:t>Differentiate </a:t>
            </a:r>
            <a:r>
              <a:rPr lang="en-AU" sz="2400" dirty="0">
                <a:solidFill>
                  <a:srgbClr val="FF0000"/>
                </a:solidFill>
                <a:latin typeface="Georgia" panose="02040502050405020303" pitchFamily="18" charset="0"/>
              </a:rPr>
              <a:t>the passages that attacked a political opponent personally, and those that attacked an opponent’s political programs</a:t>
            </a:r>
            <a:r>
              <a:rPr lang="en-AU" dirty="0">
                <a:solidFill>
                  <a:srgbClr val="FF0000"/>
                </a:solidFill>
                <a:latin typeface="Georgia" panose="02040502050405020303" pitchFamily="18" charset="0"/>
              </a:rPr>
              <a:t>. </a:t>
            </a:r>
            <a:r>
              <a:rPr lang="en-AU" dirty="0">
                <a:solidFill>
                  <a:srgbClr val="000000"/>
                </a:solidFill>
                <a:latin typeface="Georgia" panose="02040502050405020303" pitchFamily="18" charset="0"/>
              </a:rPr>
              <a:t>	</a:t>
            </a:r>
          </a:p>
        </p:txBody>
      </p:sp>
      <p:sp>
        <p:nvSpPr>
          <p:cNvPr id="3" name="Rectangle 2"/>
          <p:cNvSpPr/>
          <p:nvPr/>
        </p:nvSpPr>
        <p:spPr>
          <a:xfrm>
            <a:off x="659640" y="3193282"/>
            <a:ext cx="10763536" cy="2308324"/>
          </a:xfrm>
          <a:prstGeom prst="rect">
            <a:avLst/>
          </a:prstGeom>
        </p:spPr>
        <p:txBody>
          <a:bodyPr>
            <a:spAutoFit/>
          </a:bodyPr>
          <a:lstStyle/>
          <a:p>
            <a:pPr>
              <a:defRPr/>
            </a:pPr>
            <a:r>
              <a:rPr lang="en-AU" sz="2400" dirty="0">
                <a:solidFill>
                  <a:srgbClr val="00B050"/>
                </a:solidFill>
                <a:highlight>
                  <a:srgbClr val="FFFF00"/>
                </a:highlight>
                <a:latin typeface="Georgia" panose="02040502050405020303" pitchFamily="18" charset="0"/>
              </a:rPr>
              <a:t>The students will </a:t>
            </a:r>
            <a:r>
              <a:rPr lang="en-AU" sz="2400" i="1" dirty="0">
                <a:solidFill>
                  <a:srgbClr val="00B050"/>
                </a:solidFill>
                <a:highlight>
                  <a:srgbClr val="FFFF00"/>
                </a:highlight>
                <a:latin typeface="Georgia" panose="02040502050405020303" pitchFamily="18" charset="0"/>
              </a:rPr>
              <a:t>point out </a:t>
            </a:r>
            <a:r>
              <a:rPr lang="en-AU" sz="2400" dirty="0">
                <a:solidFill>
                  <a:srgbClr val="00B050"/>
                </a:solidFill>
                <a:highlight>
                  <a:srgbClr val="FFFF00"/>
                </a:highlight>
                <a:latin typeface="Georgia" panose="02040502050405020303" pitchFamily="18" charset="0"/>
              </a:rPr>
              <a:t>the positive and negative points presented in an argument for the abolition of guns. </a:t>
            </a:r>
            <a:r>
              <a:rPr lang="en-AU" sz="2400" dirty="0">
                <a:solidFill>
                  <a:srgbClr val="000000"/>
                </a:solidFill>
                <a:latin typeface="Georgia" panose="02040502050405020303" pitchFamily="18" charset="0"/>
              </a:rPr>
              <a:t>	</a:t>
            </a:r>
          </a:p>
          <a:p>
            <a:pPr>
              <a:defRPr/>
            </a:pPr>
            <a:endParaRPr lang="en-AU" sz="2400" dirty="0">
              <a:solidFill>
                <a:srgbClr val="000000"/>
              </a:solidFill>
              <a:latin typeface="Georgia" panose="02040502050405020303" pitchFamily="18" charset="0"/>
            </a:endParaRPr>
          </a:p>
          <a:p>
            <a:pPr>
              <a:defRPr/>
            </a:pPr>
            <a:r>
              <a:rPr lang="en-AU" sz="2400" dirty="0">
                <a:solidFill>
                  <a:srgbClr val="00B050"/>
                </a:solidFill>
                <a:latin typeface="Georgia" panose="02040502050405020303" pitchFamily="18" charset="0"/>
              </a:rPr>
              <a:t>From the argument given below, </a:t>
            </a:r>
            <a:r>
              <a:rPr lang="en-AU" sz="2400" i="1" dirty="0" err="1">
                <a:solidFill>
                  <a:srgbClr val="00B050"/>
                </a:solidFill>
                <a:latin typeface="Georgia" panose="02040502050405020303" pitchFamily="18" charset="0"/>
              </a:rPr>
              <a:t>analyze</a:t>
            </a:r>
            <a:r>
              <a:rPr lang="en-AU" sz="2400" i="1" dirty="0">
                <a:solidFill>
                  <a:srgbClr val="00B050"/>
                </a:solidFill>
                <a:latin typeface="Georgia" panose="02040502050405020303" pitchFamily="18" charset="0"/>
              </a:rPr>
              <a:t> </a:t>
            </a:r>
            <a:r>
              <a:rPr lang="en-AU" sz="2400" dirty="0">
                <a:solidFill>
                  <a:srgbClr val="00B050"/>
                </a:solidFill>
                <a:latin typeface="Georgia" panose="02040502050405020303" pitchFamily="18" charset="0"/>
              </a:rPr>
              <a:t>the positive and negative points presented concerning the abolition of guns and write a brief (2-3 page) narrative of your analysis.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4070" y="301561"/>
            <a:ext cx="11277600" cy="4462760"/>
          </a:xfrm>
          <a:prstGeom prst="rect">
            <a:avLst/>
          </a:prstGeom>
        </p:spPr>
        <p:txBody>
          <a:bodyPr>
            <a:spAutoFit/>
          </a:bodyPr>
          <a:lstStyle/>
          <a:p>
            <a:pPr>
              <a:defRPr/>
            </a:pPr>
            <a:r>
              <a:rPr lang="en-AU" sz="2400" dirty="0">
                <a:solidFill>
                  <a:srgbClr val="7030A0"/>
                </a:solidFill>
                <a:highlight>
                  <a:srgbClr val="FFFF00"/>
                </a:highlight>
                <a:latin typeface="Georgia" panose="02040502050405020303" pitchFamily="18" charset="0"/>
              </a:rPr>
              <a:t>Students will </a:t>
            </a:r>
            <a:r>
              <a:rPr lang="en-AU" sz="2400" i="1" dirty="0">
                <a:solidFill>
                  <a:srgbClr val="7030A0"/>
                </a:solidFill>
                <a:highlight>
                  <a:srgbClr val="FFFF00"/>
                </a:highlight>
                <a:latin typeface="Georgia" panose="02040502050405020303" pitchFamily="18" charset="0"/>
              </a:rPr>
              <a:t>discriminate </a:t>
            </a:r>
            <a:r>
              <a:rPr lang="en-AU" sz="2400" dirty="0">
                <a:solidFill>
                  <a:srgbClr val="7030A0"/>
                </a:solidFill>
                <a:highlight>
                  <a:srgbClr val="FFFF00"/>
                </a:highlight>
                <a:latin typeface="Georgia" panose="02040502050405020303" pitchFamily="18" charset="0"/>
              </a:rPr>
              <a:t>among a list of possible steps to determine which one(s) would lead to increased reliability for a test. </a:t>
            </a:r>
            <a:r>
              <a:rPr lang="en-AU" sz="2400" dirty="0">
                <a:solidFill>
                  <a:srgbClr val="000000"/>
                </a:solidFill>
                <a:latin typeface="Georgia" panose="02040502050405020303" pitchFamily="18" charset="0"/>
              </a:rPr>
              <a:t>	</a:t>
            </a:r>
          </a:p>
          <a:p>
            <a:pPr>
              <a:defRPr/>
            </a:pPr>
            <a:endParaRPr lang="en-AU" sz="2400" dirty="0">
              <a:solidFill>
                <a:srgbClr val="000000"/>
              </a:solidFill>
              <a:latin typeface="Georgia" panose="02040502050405020303" pitchFamily="18" charset="0"/>
            </a:endParaRPr>
          </a:p>
          <a:p>
            <a:pPr>
              <a:defRPr/>
            </a:pPr>
            <a:r>
              <a:rPr lang="en-AU" sz="2400" i="1" dirty="0">
                <a:solidFill>
                  <a:srgbClr val="7030A0"/>
                </a:solidFill>
                <a:latin typeface="Georgia" panose="02040502050405020303" pitchFamily="18" charset="0"/>
              </a:rPr>
              <a:t>Determine </a:t>
            </a:r>
            <a:r>
              <a:rPr lang="en-AU" sz="2400" dirty="0">
                <a:solidFill>
                  <a:srgbClr val="7030A0"/>
                </a:solidFill>
                <a:latin typeface="Georgia" panose="02040502050405020303" pitchFamily="18" charset="0"/>
              </a:rPr>
              <a:t>which of the following steps would most likely lead to an increase in the reliability estimate for a test: </a:t>
            </a:r>
          </a:p>
          <a:p>
            <a:pPr>
              <a:defRPr/>
            </a:pPr>
            <a:r>
              <a:rPr lang="en-AU" sz="2400" dirty="0">
                <a:solidFill>
                  <a:srgbClr val="7030A0"/>
                </a:solidFill>
                <a:latin typeface="Georgia" panose="02040502050405020303" pitchFamily="18" charset="0"/>
              </a:rPr>
              <a:t>• Increasing the number of persons tested from 500 to 1,000. </a:t>
            </a:r>
          </a:p>
          <a:p>
            <a:pPr>
              <a:defRPr/>
            </a:pPr>
            <a:r>
              <a:rPr lang="en-AU" sz="2400" dirty="0">
                <a:solidFill>
                  <a:srgbClr val="7030A0"/>
                </a:solidFill>
                <a:latin typeface="Georgia" panose="02040502050405020303" pitchFamily="18" charset="0"/>
              </a:rPr>
              <a:t>• Selecting items so that half were very difficult and half very easy</a:t>
            </a:r>
          </a:p>
          <a:p>
            <a:pPr marL="457200" indent="-457200">
              <a:buFont typeface="Arial" panose="020B0604020202020204" pitchFamily="34" charset="0"/>
              <a:buChar char="•"/>
              <a:defRPr/>
            </a:pPr>
            <a:r>
              <a:rPr lang="en-AU" sz="2800" dirty="0">
                <a:solidFill>
                  <a:srgbClr val="7030A0"/>
                </a:solidFill>
              </a:rPr>
              <a:t>Increasing the length of the test with more of the same kinds of items </a:t>
            </a:r>
          </a:p>
          <a:p>
            <a:pPr>
              <a:defRPr/>
            </a:pPr>
            <a:r>
              <a:rPr lang="en-AU" sz="2800" dirty="0">
                <a:solidFill>
                  <a:srgbClr val="7030A0"/>
                </a:solidFill>
              </a:rPr>
              <a:t>• Increasing the homogeneity of the group of subjects tested. </a:t>
            </a:r>
          </a:p>
          <a:p>
            <a:pPr>
              <a:defRPr/>
            </a:pPr>
            <a:r>
              <a:rPr lang="en-AU" dirty="0"/>
              <a:t>	</a:t>
            </a:r>
          </a:p>
          <a:p>
            <a:pPr>
              <a:defRPr/>
            </a:pPr>
            <a:endParaRPr lang="en-AU" sz="2400" dirty="0">
              <a:solidFill>
                <a:srgbClr val="7030A0"/>
              </a:solidFill>
              <a:latin typeface="Georgia" panose="02040502050405020303" pitchFamily="18" charset="0"/>
            </a:endParaRPr>
          </a:p>
          <a:p>
            <a:pPr>
              <a:defRPr/>
            </a:pPr>
            <a:r>
              <a:rPr lang="en-AU" dirty="0">
                <a:solidFill>
                  <a:srgbClr val="7030A0"/>
                </a:solidFill>
                <a:latin typeface="Georgia" panose="02040502050405020303" pitchFamily="18" charset="0"/>
              </a:rPr>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
          <p:cNvSpPr>
            <a:spLocks noChangeArrowheads="1"/>
          </p:cNvSpPr>
          <p:nvPr/>
        </p:nvSpPr>
        <p:spPr bwMode="auto">
          <a:xfrm>
            <a:off x="463550" y="552450"/>
            <a:ext cx="1046956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3200">
                <a:solidFill>
                  <a:srgbClr val="7030A0"/>
                </a:solidFill>
                <a:latin typeface="Lucida Sans Unicode" panose="020B0602030504020204" pitchFamily="34" charset="0"/>
              </a:rPr>
              <a:t>Synthesis</a:t>
            </a:r>
            <a:r>
              <a:rPr lang="en-AU" altLang="en-US" sz="3200">
                <a:solidFill>
                  <a:srgbClr val="000000"/>
                </a:solidFill>
                <a:latin typeface="Lucida Sans Unicode" panose="020B0602030504020204" pitchFamily="34" charset="0"/>
              </a:rPr>
              <a:t> </a:t>
            </a:r>
          </a:p>
          <a:p>
            <a:r>
              <a:rPr lang="en-AU" altLang="en-US" sz="3200">
                <a:solidFill>
                  <a:srgbClr val="000000"/>
                </a:solidFill>
                <a:latin typeface="Georgia" panose="02040502050405020303" pitchFamily="18" charset="0"/>
              </a:rPr>
              <a:t>Students are able </a:t>
            </a:r>
            <a:r>
              <a:rPr lang="en-AU" altLang="en-US" sz="3200" i="1">
                <a:solidFill>
                  <a:srgbClr val="000000"/>
                </a:solidFill>
                <a:latin typeface="Georgia" panose="02040502050405020303" pitchFamily="18" charset="0"/>
              </a:rPr>
              <a:t>to take </a:t>
            </a:r>
            <a:r>
              <a:rPr lang="en-AU" altLang="en-US" sz="3200">
                <a:solidFill>
                  <a:srgbClr val="000000"/>
                </a:solidFill>
                <a:latin typeface="Georgia" panose="02040502050405020303" pitchFamily="18" charset="0"/>
              </a:rPr>
              <a:t>various pieces of information and </a:t>
            </a:r>
            <a:r>
              <a:rPr lang="en-AU" altLang="en-US" sz="3200" i="1">
                <a:solidFill>
                  <a:srgbClr val="000000"/>
                </a:solidFill>
                <a:latin typeface="Georgia" panose="02040502050405020303" pitchFamily="18" charset="0"/>
              </a:rPr>
              <a:t>form </a:t>
            </a:r>
            <a:r>
              <a:rPr lang="en-AU" altLang="en-US" sz="3200">
                <a:solidFill>
                  <a:srgbClr val="000000"/>
                </a:solidFill>
                <a:latin typeface="Georgia" panose="02040502050405020303" pitchFamily="18" charset="0"/>
              </a:rPr>
              <a:t>a whole </a:t>
            </a:r>
            <a:r>
              <a:rPr lang="en-AU" altLang="en-US" sz="3200" i="1">
                <a:solidFill>
                  <a:srgbClr val="000000"/>
                </a:solidFill>
                <a:latin typeface="Georgia" panose="02040502050405020303" pitchFamily="18" charset="0"/>
              </a:rPr>
              <a:t>creating </a:t>
            </a:r>
            <a:r>
              <a:rPr lang="en-AU" altLang="en-US" sz="3200">
                <a:solidFill>
                  <a:srgbClr val="000000"/>
                </a:solidFill>
                <a:latin typeface="Georgia" panose="02040502050405020303" pitchFamily="18" charset="0"/>
              </a:rPr>
              <a:t>a pattern where one did not previously exist. </a:t>
            </a:r>
            <a:endParaRPr lang="en-AU" altLang="en-US" sz="3200">
              <a:solidFill>
                <a:srgbClr val="000000"/>
              </a:solidFill>
              <a:latin typeface="Lucida Sans Unicode" panose="020B0602030504020204" pitchFamily="34" charset="0"/>
            </a:endParaRPr>
          </a:p>
          <a:p>
            <a:r>
              <a:rPr lang="en-AU" altLang="en-US" sz="3200" i="1">
                <a:solidFill>
                  <a:srgbClr val="000000"/>
                </a:solidFill>
                <a:latin typeface="Georgia" panose="02040502050405020303" pitchFamily="18" charset="0"/>
              </a:rPr>
              <a:t>Action verbs to help write objectives or exam questions for this domain: </a:t>
            </a:r>
            <a:r>
              <a:rPr lang="en-AU" altLang="en-US" sz="3200">
                <a:solidFill>
                  <a:srgbClr val="000000"/>
                </a:solidFill>
                <a:latin typeface="Georgia" panose="02040502050405020303" pitchFamily="18" charset="0"/>
              </a:rPr>
              <a:t>combine, compile, compose, construct, create, design, develop, devise, formulate, integrate, modify, organize, plan, propose, rearrange, reorganize, revise, rewrite, tell, write. </a:t>
            </a:r>
            <a:endParaRPr lang="en-AU"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117475" y="142875"/>
            <a:ext cx="5345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b="1">
                <a:solidFill>
                  <a:srgbClr val="FF0000"/>
                </a:solidFill>
                <a:latin typeface="HelveticaNeueLT Pro 65 Md"/>
              </a:rPr>
              <a:t>HOW DO YOU WRITE AN EVALUATION PLAN? </a:t>
            </a:r>
            <a:endParaRPr lang="en-AU" altLang="en-US" b="1">
              <a:solidFill>
                <a:srgbClr val="FF0000"/>
              </a:solidFill>
            </a:endParaRPr>
          </a:p>
        </p:txBody>
      </p:sp>
      <p:sp>
        <p:nvSpPr>
          <p:cNvPr id="3" name="Rectangle 2"/>
          <p:cNvSpPr/>
          <p:nvPr/>
        </p:nvSpPr>
        <p:spPr>
          <a:xfrm>
            <a:off x="596900" y="788988"/>
            <a:ext cx="11290300" cy="4710112"/>
          </a:xfrm>
          <a:prstGeom prst="rect">
            <a:avLst/>
          </a:prstGeom>
        </p:spPr>
        <p:txBody>
          <a:bodyPr>
            <a:spAutoFit/>
          </a:bodyPr>
          <a:lstStyle/>
          <a:p>
            <a:pPr>
              <a:defRPr/>
            </a:pPr>
            <a:endParaRPr lang="en-AU" sz="2000" dirty="0">
              <a:solidFill>
                <a:srgbClr val="000000"/>
              </a:solidFill>
              <a:latin typeface="HelveticaNeueLT Pro 75 Bd"/>
            </a:endParaRPr>
          </a:p>
          <a:p>
            <a:pPr>
              <a:defRPr/>
            </a:pPr>
            <a:r>
              <a:rPr lang="en-AU" sz="2800" b="1" dirty="0">
                <a:solidFill>
                  <a:srgbClr val="FF0000"/>
                </a:solidFill>
                <a:latin typeface="HelveticaNeueLT Pro 75 Bd"/>
              </a:rPr>
              <a:t>Title page: </a:t>
            </a:r>
            <a:r>
              <a:rPr lang="en-AU" sz="2800" b="1" dirty="0">
                <a:solidFill>
                  <a:schemeClr val="accent2">
                    <a:lumMod val="75000"/>
                  </a:schemeClr>
                </a:solidFill>
                <a:latin typeface="HelveticaNeueLT Pro 55 Roman"/>
              </a:rPr>
              <a:t>Contains an easily identifiable program name, dates covered, and basic focus of the evaluation. </a:t>
            </a:r>
          </a:p>
          <a:p>
            <a:pPr>
              <a:defRPr/>
            </a:pPr>
            <a:endParaRPr lang="en-AU" sz="2800" b="1" dirty="0">
              <a:solidFill>
                <a:schemeClr val="accent2">
                  <a:lumMod val="75000"/>
                </a:schemeClr>
              </a:solidFill>
              <a:latin typeface="HelveticaNeueLT Pro 55 Roman"/>
            </a:endParaRPr>
          </a:p>
          <a:p>
            <a:pPr>
              <a:defRPr/>
            </a:pPr>
            <a:r>
              <a:rPr lang="en-AU" sz="2800" b="1" dirty="0">
                <a:solidFill>
                  <a:srgbClr val="FF0000"/>
                </a:solidFill>
                <a:latin typeface="HelveticaNeueLT Pro 75 Bd"/>
              </a:rPr>
              <a:t>Intended use and users</a:t>
            </a:r>
            <a:r>
              <a:rPr lang="en-AU" sz="2800" b="1" dirty="0">
                <a:solidFill>
                  <a:schemeClr val="accent2">
                    <a:lumMod val="75000"/>
                  </a:schemeClr>
                </a:solidFill>
                <a:latin typeface="HelveticaNeueLT Pro 75 Bd"/>
              </a:rPr>
              <a:t>: </a:t>
            </a:r>
            <a:r>
              <a:rPr lang="en-AU" sz="2800" b="1" dirty="0">
                <a:solidFill>
                  <a:schemeClr val="accent2">
                    <a:lumMod val="75000"/>
                  </a:schemeClr>
                </a:solidFill>
                <a:latin typeface="HelveticaNeueLT Pro 55 Roman"/>
              </a:rPr>
              <a:t>Fosters transparency about the purpose(s) of the evaluation and identifies who will have access to evaluation results. It is important to build a market for evaluation results from the beginning. Clarifying the primary intended users, the members of the stakeholder evaluation workgroup, and the purpose(s) of the evaluation will help to build this market</a:t>
            </a:r>
            <a:r>
              <a:rPr lang="en-AU" b="1" dirty="0">
                <a:solidFill>
                  <a:schemeClr val="accent2">
                    <a:lumMod val="75000"/>
                  </a:schemeClr>
                </a:solidFill>
                <a:latin typeface="HelveticaNeueLT Pro 55 Roman"/>
              </a:rPr>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4069" y="356656"/>
            <a:ext cx="10893288" cy="1200329"/>
          </a:xfrm>
          <a:prstGeom prst="rect">
            <a:avLst/>
          </a:prstGeom>
        </p:spPr>
        <p:txBody>
          <a:bodyPr>
            <a:spAutoFit/>
          </a:bodyPr>
          <a:lstStyle/>
          <a:p>
            <a:pPr>
              <a:defRPr/>
            </a:pPr>
            <a:r>
              <a:rPr lang="en-AU" sz="2400" dirty="0">
                <a:solidFill>
                  <a:srgbClr val="7030A0"/>
                </a:solidFill>
                <a:highlight>
                  <a:srgbClr val="FFFF00"/>
                </a:highlight>
                <a:latin typeface="Georgia" panose="02040502050405020303" pitchFamily="18" charset="0"/>
              </a:rPr>
              <a:t>The students will write a different but plausible ending to a short story. </a:t>
            </a:r>
            <a:r>
              <a:rPr lang="en-AU" sz="2400" dirty="0">
                <a:solidFill>
                  <a:srgbClr val="7030A0"/>
                </a:solidFill>
                <a:latin typeface="Georgia" panose="02040502050405020303" pitchFamily="18" charset="0"/>
              </a:rPr>
              <a:t>	</a:t>
            </a:r>
          </a:p>
          <a:p>
            <a:pPr>
              <a:defRPr/>
            </a:pPr>
            <a:endParaRPr lang="en-AU" sz="2400" dirty="0">
              <a:solidFill>
                <a:srgbClr val="7030A0"/>
              </a:solidFill>
              <a:latin typeface="Georgia" panose="02040502050405020303" pitchFamily="18" charset="0"/>
            </a:endParaRPr>
          </a:p>
          <a:p>
            <a:pPr>
              <a:defRPr/>
            </a:pPr>
            <a:r>
              <a:rPr lang="en-AU" sz="2400" dirty="0">
                <a:solidFill>
                  <a:srgbClr val="7030A0"/>
                </a:solidFill>
                <a:latin typeface="Georgia" panose="02040502050405020303" pitchFamily="18" charset="0"/>
              </a:rPr>
              <a:t>Develop one plausible ending for all three short stories below</a:t>
            </a:r>
            <a:r>
              <a:rPr lang="en-AU" dirty="0">
                <a:solidFill>
                  <a:srgbClr val="000000"/>
                </a:solidFill>
                <a:latin typeface="Georgia" panose="02040502050405020303" pitchFamily="18" charset="0"/>
              </a:rPr>
              <a:t>. 	</a:t>
            </a:r>
          </a:p>
        </p:txBody>
      </p:sp>
      <p:sp>
        <p:nvSpPr>
          <p:cNvPr id="3" name="Rectangle 2"/>
          <p:cNvSpPr/>
          <p:nvPr/>
        </p:nvSpPr>
        <p:spPr>
          <a:xfrm>
            <a:off x="569843" y="1844792"/>
            <a:ext cx="9872869" cy="3416320"/>
          </a:xfrm>
          <a:prstGeom prst="rect">
            <a:avLst/>
          </a:prstGeom>
        </p:spPr>
        <p:txBody>
          <a:bodyPr>
            <a:spAutoFit/>
          </a:bodyPr>
          <a:lstStyle/>
          <a:p>
            <a:pPr>
              <a:defRPr/>
            </a:pPr>
            <a:r>
              <a:rPr lang="en-AU" sz="2400" dirty="0">
                <a:solidFill>
                  <a:srgbClr val="C00000"/>
                </a:solidFill>
                <a:highlight>
                  <a:srgbClr val="FFFF00"/>
                </a:highlight>
                <a:latin typeface="Georgia" panose="02040502050405020303" pitchFamily="18" charset="0"/>
              </a:rPr>
              <a:t>After studying the current economic policies of the United States, student groups will </a:t>
            </a:r>
            <a:r>
              <a:rPr lang="en-AU" sz="2400" i="1" dirty="0">
                <a:solidFill>
                  <a:srgbClr val="C00000"/>
                </a:solidFill>
                <a:highlight>
                  <a:srgbClr val="FFFF00"/>
                </a:highlight>
                <a:latin typeface="Georgia" panose="02040502050405020303" pitchFamily="18" charset="0"/>
              </a:rPr>
              <a:t>design </a:t>
            </a:r>
            <a:r>
              <a:rPr lang="en-AU" sz="2400" dirty="0">
                <a:solidFill>
                  <a:srgbClr val="C00000"/>
                </a:solidFill>
                <a:highlight>
                  <a:srgbClr val="FFFF00"/>
                </a:highlight>
                <a:latin typeface="Georgia" panose="02040502050405020303" pitchFamily="18" charset="0"/>
              </a:rPr>
              <a:t>their own goals for fiscal and monetary policies. 	</a:t>
            </a:r>
          </a:p>
          <a:p>
            <a:pPr>
              <a:defRPr/>
            </a:pPr>
            <a:endParaRPr lang="en-AU" sz="2400" dirty="0">
              <a:solidFill>
                <a:srgbClr val="C00000"/>
              </a:solidFill>
              <a:latin typeface="Georgia" panose="02040502050405020303" pitchFamily="18" charset="0"/>
            </a:endParaRPr>
          </a:p>
          <a:p>
            <a:pPr>
              <a:defRPr/>
            </a:pPr>
            <a:r>
              <a:rPr lang="en-AU" sz="2400" dirty="0">
                <a:solidFill>
                  <a:srgbClr val="C00000"/>
                </a:solidFill>
                <a:latin typeface="Georgia" panose="02040502050405020303" pitchFamily="18" charset="0"/>
              </a:rPr>
              <a:t>Working in your groups and considering the current economic policies of the US that we have been studying, </a:t>
            </a:r>
            <a:r>
              <a:rPr lang="en-AU" sz="2400" i="1" dirty="0">
                <a:solidFill>
                  <a:srgbClr val="C00000"/>
                </a:solidFill>
                <a:latin typeface="Georgia" panose="02040502050405020303" pitchFamily="18" charset="0"/>
              </a:rPr>
              <a:t>develop </a:t>
            </a:r>
            <a:r>
              <a:rPr lang="en-AU" sz="2400" dirty="0">
                <a:solidFill>
                  <a:srgbClr val="C00000"/>
                </a:solidFill>
                <a:latin typeface="Georgia" panose="02040502050405020303" pitchFamily="18" charset="0"/>
              </a:rPr>
              <a:t>your goals for employment, price levels, and rate of real economic growth for the next three years. Write these goals on the newsprint and be ready to discuss why your goals are feasible. </a:t>
            </a:r>
            <a:r>
              <a:rPr lang="en-AU" dirty="0">
                <a:solidFill>
                  <a:srgbClr val="000000"/>
                </a:solidFill>
                <a:latin typeface="Georgia" panose="02040502050405020303" pitchFamily="18" charset="0"/>
              </a:rPr>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773" y="404984"/>
            <a:ext cx="10416210" cy="2308324"/>
          </a:xfrm>
          <a:prstGeom prst="rect">
            <a:avLst/>
          </a:prstGeom>
        </p:spPr>
        <p:txBody>
          <a:bodyPr>
            <a:spAutoFit/>
          </a:bodyPr>
          <a:lstStyle/>
          <a:p>
            <a:pPr>
              <a:defRPr/>
            </a:pPr>
            <a:r>
              <a:rPr lang="en-AU" sz="2400" dirty="0">
                <a:solidFill>
                  <a:srgbClr val="FF0000"/>
                </a:solidFill>
                <a:highlight>
                  <a:srgbClr val="FFFF00"/>
                </a:highlight>
                <a:latin typeface="Georgia" panose="02040502050405020303" pitchFamily="18" charset="0"/>
              </a:rPr>
              <a:t>The students will </a:t>
            </a:r>
            <a:r>
              <a:rPr lang="en-AU" sz="2400" i="1" dirty="0">
                <a:solidFill>
                  <a:srgbClr val="FF0000"/>
                </a:solidFill>
                <a:highlight>
                  <a:srgbClr val="FFFF00"/>
                </a:highlight>
                <a:latin typeface="Georgia" panose="02040502050405020303" pitchFamily="18" charset="0"/>
              </a:rPr>
              <a:t>design </a:t>
            </a:r>
            <a:r>
              <a:rPr lang="en-AU" sz="2400" dirty="0">
                <a:solidFill>
                  <a:srgbClr val="FF0000"/>
                </a:solidFill>
                <a:highlight>
                  <a:srgbClr val="FFFF00"/>
                </a:highlight>
                <a:latin typeface="Georgia" panose="02040502050405020303" pitchFamily="18" charset="0"/>
              </a:rPr>
              <a:t>a series of chemical operations to separate quantitatively the elements in a solution. </a:t>
            </a:r>
            <a:r>
              <a:rPr lang="en-AU" sz="2400" dirty="0">
                <a:solidFill>
                  <a:srgbClr val="FF0000"/>
                </a:solidFill>
                <a:latin typeface="Georgia" panose="02040502050405020303" pitchFamily="18" charset="0"/>
              </a:rPr>
              <a:t>	</a:t>
            </a:r>
          </a:p>
          <a:p>
            <a:pPr>
              <a:defRPr/>
            </a:pPr>
            <a:endParaRPr lang="en-AU" sz="2400" dirty="0">
              <a:solidFill>
                <a:srgbClr val="FF0000"/>
              </a:solidFill>
              <a:latin typeface="Georgia" panose="02040502050405020303" pitchFamily="18" charset="0"/>
            </a:endParaRPr>
          </a:p>
          <a:p>
            <a:pPr>
              <a:defRPr/>
            </a:pPr>
            <a:r>
              <a:rPr lang="en-AU" sz="2400" dirty="0">
                <a:solidFill>
                  <a:srgbClr val="FF0000"/>
                </a:solidFill>
                <a:latin typeface="Georgia" panose="02040502050405020303" pitchFamily="18" charset="0"/>
              </a:rPr>
              <a:t>In the lab, you will be given a solution to </a:t>
            </a:r>
            <a:r>
              <a:rPr lang="en-AU" sz="2400" dirty="0" err="1">
                <a:solidFill>
                  <a:srgbClr val="FF0000"/>
                </a:solidFill>
                <a:latin typeface="Georgia" panose="02040502050405020303" pitchFamily="18" charset="0"/>
              </a:rPr>
              <a:t>analyze</a:t>
            </a:r>
            <a:r>
              <a:rPr lang="en-AU" sz="2400" dirty="0">
                <a:solidFill>
                  <a:srgbClr val="FF0000"/>
                </a:solidFill>
                <a:latin typeface="Georgia" panose="02040502050405020303" pitchFamily="18" charset="0"/>
              </a:rPr>
              <a:t> to see what elements make up the solution. Then </a:t>
            </a:r>
            <a:r>
              <a:rPr lang="en-AU" sz="2400" i="1" dirty="0">
                <a:solidFill>
                  <a:srgbClr val="FF0000"/>
                </a:solidFill>
                <a:latin typeface="Georgia" panose="02040502050405020303" pitchFamily="18" charset="0"/>
              </a:rPr>
              <a:t>design </a:t>
            </a:r>
            <a:r>
              <a:rPr lang="en-AU" sz="2400" dirty="0">
                <a:solidFill>
                  <a:srgbClr val="FF0000"/>
                </a:solidFill>
                <a:latin typeface="Georgia" panose="02040502050405020303" pitchFamily="18" charset="0"/>
              </a:rPr>
              <a:t>a series of chemical operations to separate quantitatively the elements in the solution. </a:t>
            </a:r>
            <a:r>
              <a:rPr lang="en-AU" dirty="0">
                <a:solidFill>
                  <a:srgbClr val="000000"/>
                </a:solidFill>
                <a:latin typeface="Georgia" panose="02040502050405020303" pitchFamily="18" charset="0"/>
              </a:rPr>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ChangeArrowheads="1"/>
          </p:cNvSpPr>
          <p:nvPr/>
        </p:nvSpPr>
        <p:spPr bwMode="auto">
          <a:xfrm>
            <a:off x="450850" y="731838"/>
            <a:ext cx="10283825" cy="353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en-AU" altLang="en-US" sz="2800">
                <a:solidFill>
                  <a:srgbClr val="FF0000"/>
                </a:solidFill>
                <a:latin typeface="Lucida Sans Unicode" panose="020B0602030504020204" pitchFamily="34" charset="0"/>
              </a:rPr>
              <a:t>Evaluation </a:t>
            </a:r>
          </a:p>
          <a:p>
            <a:r>
              <a:rPr lang="en-AU" altLang="en-US" sz="2800">
                <a:solidFill>
                  <a:srgbClr val="000000"/>
                </a:solidFill>
                <a:latin typeface="Georgia" panose="02040502050405020303" pitchFamily="18" charset="0"/>
              </a:rPr>
              <a:t>Involves students’ ability </a:t>
            </a:r>
            <a:r>
              <a:rPr lang="en-AU" altLang="en-US" sz="2800" i="1">
                <a:solidFill>
                  <a:srgbClr val="000000"/>
                </a:solidFill>
                <a:latin typeface="Georgia" panose="02040502050405020303" pitchFamily="18" charset="0"/>
              </a:rPr>
              <a:t>to look </a:t>
            </a:r>
            <a:r>
              <a:rPr lang="en-AU" altLang="en-US" sz="2800">
                <a:solidFill>
                  <a:srgbClr val="000000"/>
                </a:solidFill>
                <a:latin typeface="Georgia" panose="02040502050405020303" pitchFamily="18" charset="0"/>
              </a:rPr>
              <a:t>at someone else’s ideas or principles and </a:t>
            </a:r>
            <a:r>
              <a:rPr lang="en-AU" altLang="en-US" sz="2800" i="1">
                <a:solidFill>
                  <a:srgbClr val="000000"/>
                </a:solidFill>
                <a:latin typeface="Georgia" panose="02040502050405020303" pitchFamily="18" charset="0"/>
              </a:rPr>
              <a:t>see </a:t>
            </a:r>
            <a:r>
              <a:rPr lang="en-AU" altLang="en-US" sz="2800">
                <a:solidFill>
                  <a:srgbClr val="000000"/>
                </a:solidFill>
                <a:latin typeface="Georgia" panose="02040502050405020303" pitchFamily="18" charset="0"/>
              </a:rPr>
              <a:t>the worth of the work and the </a:t>
            </a:r>
            <a:r>
              <a:rPr lang="en-AU" altLang="en-US" sz="2800" i="1">
                <a:solidFill>
                  <a:srgbClr val="000000"/>
                </a:solidFill>
                <a:latin typeface="Georgia" panose="02040502050405020303" pitchFamily="18" charset="0"/>
              </a:rPr>
              <a:t>value </a:t>
            </a:r>
            <a:r>
              <a:rPr lang="en-AU" altLang="en-US" sz="2800">
                <a:solidFill>
                  <a:srgbClr val="000000"/>
                </a:solidFill>
                <a:latin typeface="Georgia" panose="02040502050405020303" pitchFamily="18" charset="0"/>
              </a:rPr>
              <a:t>of the conclusions. </a:t>
            </a:r>
          </a:p>
          <a:p>
            <a:endParaRPr lang="en-AU" altLang="en-US" sz="2800">
              <a:solidFill>
                <a:srgbClr val="000000"/>
              </a:solidFill>
              <a:latin typeface="Lucida Sans Unicode" panose="020B0602030504020204" pitchFamily="34" charset="0"/>
            </a:endParaRPr>
          </a:p>
          <a:p>
            <a:r>
              <a:rPr lang="en-AU" altLang="en-US" sz="2800" i="1">
                <a:solidFill>
                  <a:srgbClr val="000000"/>
                </a:solidFill>
                <a:latin typeface="Georgia" panose="02040502050405020303" pitchFamily="18" charset="0"/>
              </a:rPr>
              <a:t>Action verbs to help write objectives or exam questions for this domain: </a:t>
            </a:r>
            <a:r>
              <a:rPr lang="en-AU" altLang="en-US" sz="2800">
                <a:solidFill>
                  <a:srgbClr val="000000"/>
                </a:solidFill>
                <a:latin typeface="Georgia" panose="02040502050405020303" pitchFamily="18" charset="0"/>
              </a:rPr>
              <a:t>appraise, assess, compare, conclude, contrast, criticize, discriminate, evaluate, judge, justify, support, weigh</a:t>
            </a:r>
            <a:r>
              <a:rPr lang="en-AU" altLang="en-US">
                <a:solidFill>
                  <a:srgbClr val="000000"/>
                </a:solidFill>
                <a:latin typeface="Georgia" panose="02040502050405020303" pitchFamily="18" charset="0"/>
              </a:rPr>
              <a:t>.</a:t>
            </a:r>
            <a:endParaRPr lang="en-AU"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548" y="251936"/>
            <a:ext cx="11078817" cy="2677656"/>
          </a:xfrm>
          <a:prstGeom prst="rect">
            <a:avLst/>
          </a:prstGeom>
        </p:spPr>
        <p:txBody>
          <a:bodyPr>
            <a:spAutoFit/>
          </a:bodyPr>
          <a:lstStyle/>
          <a:p>
            <a:pPr>
              <a:defRPr/>
            </a:pPr>
            <a:r>
              <a:rPr lang="en-AU" sz="2800" dirty="0">
                <a:solidFill>
                  <a:srgbClr val="FF0000"/>
                </a:solidFill>
                <a:highlight>
                  <a:srgbClr val="FFFF00"/>
                </a:highlight>
                <a:latin typeface="Georgia" panose="02040502050405020303" pitchFamily="18" charset="0"/>
              </a:rPr>
              <a:t>The students will use the principles of socialism to </a:t>
            </a:r>
            <a:r>
              <a:rPr lang="en-AU" sz="2800" i="1" dirty="0">
                <a:solidFill>
                  <a:srgbClr val="FF0000"/>
                </a:solidFill>
                <a:highlight>
                  <a:srgbClr val="FFFF00"/>
                </a:highlight>
                <a:latin typeface="Georgia" panose="02040502050405020303" pitchFamily="18" charset="0"/>
              </a:rPr>
              <a:t>evaluate </a:t>
            </a:r>
            <a:r>
              <a:rPr lang="en-AU" sz="2800" dirty="0">
                <a:solidFill>
                  <a:srgbClr val="FF0000"/>
                </a:solidFill>
                <a:highlight>
                  <a:srgbClr val="FFFF00"/>
                </a:highlight>
                <a:latin typeface="Georgia" panose="02040502050405020303" pitchFamily="18" charset="0"/>
              </a:rPr>
              <a:t>the US economic system. </a:t>
            </a:r>
            <a:r>
              <a:rPr lang="en-AU" sz="2800" dirty="0">
                <a:solidFill>
                  <a:srgbClr val="FF0000"/>
                </a:solidFill>
                <a:latin typeface="Georgia" panose="02040502050405020303" pitchFamily="18" charset="0"/>
              </a:rPr>
              <a:t>	</a:t>
            </a:r>
          </a:p>
          <a:p>
            <a:pPr>
              <a:defRPr/>
            </a:pPr>
            <a:endParaRPr lang="en-AU" sz="2800" dirty="0">
              <a:solidFill>
                <a:srgbClr val="FF0000"/>
              </a:solidFill>
              <a:latin typeface="Georgia" panose="02040502050405020303" pitchFamily="18" charset="0"/>
            </a:endParaRPr>
          </a:p>
          <a:p>
            <a:pPr>
              <a:defRPr/>
            </a:pPr>
            <a:r>
              <a:rPr lang="en-AU" sz="2800" dirty="0">
                <a:solidFill>
                  <a:srgbClr val="FF0000"/>
                </a:solidFill>
                <a:latin typeface="Georgia" panose="02040502050405020303" pitchFamily="18" charset="0"/>
              </a:rPr>
              <a:t>Using the basic principles of socialism discussed in this course, </a:t>
            </a:r>
            <a:r>
              <a:rPr lang="en-AU" sz="2800" i="1" dirty="0">
                <a:solidFill>
                  <a:srgbClr val="FF0000"/>
                </a:solidFill>
                <a:latin typeface="Georgia" panose="02040502050405020303" pitchFamily="18" charset="0"/>
              </a:rPr>
              <a:t>evaluate </a:t>
            </a:r>
            <a:r>
              <a:rPr lang="en-AU" sz="2800" dirty="0">
                <a:solidFill>
                  <a:srgbClr val="FF0000"/>
                </a:solidFill>
                <a:latin typeface="Georgia" panose="02040502050405020303" pitchFamily="18" charset="0"/>
              </a:rPr>
              <a:t>the US economic system by providing key arguments to support your judgment. </a:t>
            </a:r>
            <a:r>
              <a:rPr lang="en-AU" dirty="0">
                <a:solidFill>
                  <a:srgbClr val="000000"/>
                </a:solidFill>
                <a:latin typeface="Georgia" panose="02040502050405020303" pitchFamily="18" charset="0"/>
              </a:rPr>
              <a:t>	</a:t>
            </a:r>
          </a:p>
        </p:txBody>
      </p:sp>
      <p:sp>
        <p:nvSpPr>
          <p:cNvPr id="4" name="Rectangle 3"/>
          <p:cNvSpPr/>
          <p:nvPr/>
        </p:nvSpPr>
        <p:spPr>
          <a:xfrm>
            <a:off x="291547" y="2810322"/>
            <a:ext cx="11383618" cy="3139904"/>
          </a:xfrm>
          <a:prstGeom prst="rect">
            <a:avLst/>
          </a:prstGeom>
        </p:spPr>
        <p:txBody>
          <a:bodyPr>
            <a:spAutoFit/>
          </a:bodyPr>
          <a:lstStyle/>
          <a:p>
            <a:pPr>
              <a:defRPr/>
            </a:pPr>
            <a:r>
              <a:rPr lang="en-AU" sz="2400" dirty="0">
                <a:solidFill>
                  <a:srgbClr val="7030A0"/>
                </a:solidFill>
                <a:highlight>
                  <a:srgbClr val="FFFF00"/>
                </a:highlight>
                <a:latin typeface="Georgia" panose="02040502050405020303" pitchFamily="18" charset="0"/>
              </a:rPr>
              <a:t>Given any research study, </a:t>
            </a:r>
            <a:r>
              <a:rPr lang="en-AU" sz="2400" i="1" dirty="0">
                <a:solidFill>
                  <a:srgbClr val="7030A0"/>
                </a:solidFill>
                <a:highlight>
                  <a:srgbClr val="FFFF00"/>
                </a:highlight>
                <a:latin typeface="Georgia" panose="02040502050405020303" pitchFamily="18" charset="0"/>
              </a:rPr>
              <a:t>evaluate </a:t>
            </a:r>
            <a:r>
              <a:rPr lang="en-AU" sz="2400" dirty="0">
                <a:solidFill>
                  <a:srgbClr val="7030A0"/>
                </a:solidFill>
                <a:highlight>
                  <a:srgbClr val="FFFF00"/>
                </a:highlight>
                <a:latin typeface="Georgia" panose="02040502050405020303" pitchFamily="18" charset="0"/>
              </a:rPr>
              <a:t>the appropriateness of the conclusions reached based on the data presented. </a:t>
            </a:r>
            <a:r>
              <a:rPr lang="en-AU" sz="2400" dirty="0">
                <a:solidFill>
                  <a:srgbClr val="7030A0"/>
                </a:solidFill>
                <a:latin typeface="Georgia" panose="02040502050405020303" pitchFamily="18" charset="0"/>
              </a:rPr>
              <a:t>	</a:t>
            </a:r>
          </a:p>
          <a:p>
            <a:pPr>
              <a:defRPr/>
            </a:pPr>
            <a:endParaRPr lang="en-AU" sz="2400" dirty="0">
              <a:solidFill>
                <a:srgbClr val="7030A0"/>
              </a:solidFill>
              <a:latin typeface="Georgia" panose="02040502050405020303" pitchFamily="18" charset="0"/>
            </a:endParaRPr>
          </a:p>
          <a:p>
            <a:pPr>
              <a:defRPr/>
            </a:pPr>
            <a:r>
              <a:rPr lang="en-AU" sz="2400" dirty="0">
                <a:solidFill>
                  <a:srgbClr val="7030A0"/>
                </a:solidFill>
                <a:latin typeface="Georgia" panose="02040502050405020303" pitchFamily="18" charset="0"/>
              </a:rPr>
              <a:t>For years, misinformation about negative effects of aspartame has proliferated on the internet. The committee evaluated peer-reviewed research from the scientific literature on this topic and concluded: “Aspartame consumption is not associated with adverse effects in the general population”. -- Given the data we’ve looked at on this topic, </a:t>
            </a:r>
            <a:r>
              <a:rPr lang="en-AU" sz="2400" i="1" dirty="0">
                <a:solidFill>
                  <a:srgbClr val="7030A0"/>
                </a:solidFill>
                <a:latin typeface="Georgia" panose="02040502050405020303" pitchFamily="18" charset="0"/>
              </a:rPr>
              <a:t>evaluate </a:t>
            </a:r>
            <a:r>
              <a:rPr lang="en-AU" sz="2400" dirty="0">
                <a:solidFill>
                  <a:srgbClr val="7030A0"/>
                </a:solidFill>
                <a:latin typeface="Georgia" panose="02040502050405020303" pitchFamily="18" charset="0"/>
              </a:rPr>
              <a:t>how appropriate this conclusion is and defend your answer. </a:t>
            </a:r>
            <a:r>
              <a:rPr lang="en-AU" sz="2400" dirty="0">
                <a:solidFill>
                  <a:srgbClr val="000000"/>
                </a:solidFill>
                <a:latin typeface="Georgia" panose="02040502050405020303" pitchFamily="18" charset="0"/>
              </a:rPr>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360548"/>
            <a:ext cx="10986052" cy="3970318"/>
          </a:xfrm>
          <a:prstGeom prst="rect">
            <a:avLst/>
          </a:prstGeom>
        </p:spPr>
        <p:txBody>
          <a:bodyPr>
            <a:spAutoFit/>
          </a:bodyPr>
          <a:lstStyle/>
          <a:p>
            <a:pPr>
              <a:defRPr/>
            </a:pPr>
            <a:r>
              <a:rPr lang="en-AU" sz="2800" dirty="0">
                <a:solidFill>
                  <a:srgbClr val="000000"/>
                </a:solidFill>
                <a:highlight>
                  <a:srgbClr val="FFFF00"/>
                </a:highlight>
                <a:latin typeface="Georgia" panose="02040502050405020303" pitchFamily="18" charset="0"/>
              </a:rPr>
              <a:t>The students will </a:t>
            </a:r>
            <a:r>
              <a:rPr lang="en-AU" sz="2800" i="1" dirty="0">
                <a:solidFill>
                  <a:srgbClr val="000000"/>
                </a:solidFill>
                <a:highlight>
                  <a:srgbClr val="FFFF00"/>
                </a:highlight>
                <a:latin typeface="Georgia" panose="02040502050405020303" pitchFamily="18" charset="0"/>
              </a:rPr>
              <a:t>compare </a:t>
            </a:r>
            <a:r>
              <a:rPr lang="en-AU" sz="2800" dirty="0">
                <a:solidFill>
                  <a:srgbClr val="000000"/>
                </a:solidFill>
                <a:highlight>
                  <a:srgbClr val="FFFF00"/>
                </a:highlight>
                <a:latin typeface="Georgia" panose="02040502050405020303" pitchFamily="18" charset="0"/>
              </a:rPr>
              <a:t>two pieces of sculpture, giving reasons for their positive evaluation of one over the other. </a:t>
            </a:r>
            <a:r>
              <a:rPr lang="en-AU" sz="2800" dirty="0">
                <a:solidFill>
                  <a:srgbClr val="000000"/>
                </a:solidFill>
                <a:latin typeface="Georgia" panose="02040502050405020303" pitchFamily="18" charset="0"/>
              </a:rPr>
              <a:t>	</a:t>
            </a:r>
          </a:p>
          <a:p>
            <a:pPr>
              <a:defRPr/>
            </a:pPr>
            <a:endParaRPr lang="en-AU" sz="2800" dirty="0">
              <a:solidFill>
                <a:srgbClr val="000000"/>
              </a:solidFill>
              <a:latin typeface="Georgia" panose="02040502050405020303" pitchFamily="18" charset="0"/>
            </a:endParaRPr>
          </a:p>
          <a:p>
            <a:pPr>
              <a:defRPr/>
            </a:pPr>
            <a:r>
              <a:rPr lang="en-AU" sz="2800" dirty="0">
                <a:solidFill>
                  <a:srgbClr val="000000"/>
                </a:solidFill>
                <a:latin typeface="Georgia" panose="02040502050405020303" pitchFamily="18" charset="0"/>
              </a:rPr>
              <a:t>Two pieces of sculpture from different eras and artists are displayed. Study these two pieces, use the </a:t>
            </a:r>
            <a:r>
              <a:rPr lang="en-AU" sz="2800" i="1" dirty="0">
                <a:solidFill>
                  <a:srgbClr val="000000"/>
                </a:solidFill>
                <a:latin typeface="Georgia" panose="02040502050405020303" pitchFamily="18" charset="0"/>
              </a:rPr>
              <a:t>compare-contrast </a:t>
            </a:r>
            <a:r>
              <a:rPr lang="en-AU" sz="2800" dirty="0">
                <a:solidFill>
                  <a:srgbClr val="000000"/>
                </a:solidFill>
                <a:latin typeface="Georgia" panose="02040502050405020303" pitchFamily="18" charset="0"/>
              </a:rPr>
              <a:t>method to determine which piece you prefer and write a 2-3 page report that describes your thinking process as you studied these pieces. Utilize the skills you have learned as we have studied various pieces of sculpture over the past two weeks.</a:t>
            </a:r>
            <a:r>
              <a:rPr lang="en-AU" dirty="0">
                <a:solidFill>
                  <a:srgbClr val="000000"/>
                </a:solidFill>
                <a:latin typeface="Georgia" panose="02040502050405020303" pitchFamily="18" charset="0"/>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41525" y="927100"/>
            <a:ext cx="8428038" cy="3602038"/>
          </a:xfrm>
          <a:prstGeom prst="rect">
            <a:avLst/>
          </a:prstGeom>
          <a:noFill/>
        </p:spPr>
        <p:txBody>
          <a:bodyPr>
            <a:spAutoFit/>
          </a:bodyPr>
          <a:lstStyle/>
          <a:p>
            <a:pPr>
              <a:defRPr/>
            </a:pPr>
            <a:r>
              <a:rPr lang="en-AU" sz="2400" dirty="0">
                <a:solidFill>
                  <a:srgbClr val="7030A0"/>
                </a:solidFill>
              </a:rPr>
              <a:t>Read the following outlines </a:t>
            </a:r>
          </a:p>
          <a:p>
            <a:pPr>
              <a:defRPr/>
            </a:pPr>
            <a:endParaRPr lang="en-AU" sz="2400" dirty="0"/>
          </a:p>
          <a:p>
            <a:pPr marL="342900" indent="-342900">
              <a:buFont typeface="Arial" panose="020B0604020202020204" pitchFamily="34" charset="0"/>
              <a:buChar char="•"/>
              <a:defRPr/>
            </a:pPr>
            <a:r>
              <a:rPr lang="en-AU" sz="2400" dirty="0">
                <a:solidFill>
                  <a:srgbClr val="FF0000"/>
                </a:solidFill>
              </a:rPr>
              <a:t>CBAPPREP</a:t>
            </a:r>
          </a:p>
          <a:p>
            <a:pPr marL="342900" indent="-342900">
              <a:buFont typeface="Arial" panose="020B0604020202020204" pitchFamily="34" charset="0"/>
              <a:buChar char="•"/>
              <a:defRPr/>
            </a:pPr>
            <a:r>
              <a:rPr lang="en-AU" sz="2400" dirty="0">
                <a:solidFill>
                  <a:srgbClr val="FF0000"/>
                </a:solidFill>
              </a:rPr>
              <a:t>FINS3641_Security_Analysis_and_Valuation_S12014</a:t>
            </a:r>
          </a:p>
          <a:p>
            <a:pPr marL="342900" indent="-342900">
              <a:buFont typeface="Arial" panose="020B0604020202020204" pitchFamily="34" charset="0"/>
              <a:buChar char="•"/>
              <a:defRPr/>
            </a:pPr>
            <a:r>
              <a:rPr lang="en-AU" sz="2400" dirty="0">
                <a:solidFill>
                  <a:srgbClr val="FF0000"/>
                </a:solidFill>
              </a:rPr>
              <a:t>MS110-Business-Systems-Analysis-Course-Outline-2011-12</a:t>
            </a:r>
          </a:p>
          <a:p>
            <a:pPr>
              <a:defRPr/>
            </a:pPr>
            <a:endParaRPr lang="en-AU" sz="2400" dirty="0"/>
          </a:p>
          <a:p>
            <a:pPr>
              <a:defRPr/>
            </a:pPr>
            <a:r>
              <a:rPr lang="en-AU" sz="2400" dirty="0">
                <a:solidFill>
                  <a:srgbClr val="7030A0"/>
                </a:solidFill>
              </a:rPr>
              <a:t>Then write the analysis of the contents for one of your subject that you are teaching</a:t>
            </a:r>
          </a:p>
          <a:p>
            <a:pPr>
              <a:defRPr/>
            </a:pPr>
            <a:endParaRPr lang="en-AU" dirty="0"/>
          </a:p>
          <a:p>
            <a:pPr>
              <a:defRPr/>
            </a:pPr>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2613" y="0"/>
            <a:ext cx="10774362" cy="6002338"/>
          </a:xfrm>
          <a:prstGeom prst="rect">
            <a:avLst/>
          </a:prstGeom>
        </p:spPr>
        <p:txBody>
          <a:bodyPr>
            <a:spAutoFit/>
          </a:bodyPr>
          <a:lstStyle/>
          <a:p>
            <a:pPr>
              <a:defRPr/>
            </a:pPr>
            <a:endParaRPr lang="en-AU" sz="2000" dirty="0">
              <a:solidFill>
                <a:srgbClr val="000000"/>
              </a:solidFill>
              <a:latin typeface="HelveticaNeueLT Pro 75 Bd"/>
            </a:endParaRPr>
          </a:p>
          <a:p>
            <a:pPr>
              <a:defRPr/>
            </a:pPr>
            <a:r>
              <a:rPr lang="en-AU" sz="2800" b="1" dirty="0">
                <a:solidFill>
                  <a:srgbClr val="FF0000"/>
                </a:solidFill>
                <a:latin typeface="HelveticaNeueLT Pro 75 Bd"/>
              </a:rPr>
              <a:t>Program description: </a:t>
            </a:r>
            <a:r>
              <a:rPr lang="en-AU" sz="2800" dirty="0">
                <a:solidFill>
                  <a:schemeClr val="accent3">
                    <a:lumMod val="75000"/>
                  </a:schemeClr>
                </a:solidFill>
                <a:latin typeface="HelveticaNeueLT Pro 55 Roman"/>
              </a:rPr>
              <a:t>Provides the opportunity for building a shared understanding of the theory of change driving the program. This section often includes a logic model and a description of the stage of development of the program in addition to a narrative description. </a:t>
            </a:r>
          </a:p>
          <a:p>
            <a:pPr>
              <a:defRPr/>
            </a:pPr>
            <a:endParaRPr lang="en-AU" sz="2800" dirty="0">
              <a:solidFill>
                <a:srgbClr val="000000"/>
              </a:solidFill>
              <a:latin typeface="HelveticaNeueLT Pro 55 Roman"/>
            </a:endParaRPr>
          </a:p>
          <a:p>
            <a:pPr>
              <a:defRPr/>
            </a:pPr>
            <a:r>
              <a:rPr lang="en-AU" sz="2800" b="1" dirty="0">
                <a:solidFill>
                  <a:srgbClr val="FF0000"/>
                </a:solidFill>
                <a:latin typeface="HelveticaNeueLT Pro 75 Bd"/>
              </a:rPr>
              <a:t>Evaluation focus: </a:t>
            </a:r>
            <a:r>
              <a:rPr lang="en-AU" sz="2800" dirty="0">
                <a:solidFill>
                  <a:schemeClr val="accent3">
                    <a:lumMod val="75000"/>
                  </a:schemeClr>
                </a:solidFill>
                <a:latin typeface="HelveticaNeueLT Pro 55 Roman"/>
              </a:rPr>
              <a:t>Provides the opportunity to document how the evaluation focus will be narrowed and the rationale for the prioritization process. Given that there are never enough resources or time to answer every evaluation question, it is critical to work collaboratively to prioritize the evaluation based on a shared understanding of the theory of change identified in the logic model, the stage of development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198438" y="-254000"/>
            <a:ext cx="11609387"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000">
              <a:solidFill>
                <a:srgbClr val="000000"/>
              </a:solidFill>
              <a:latin typeface="HelveticaNeueLT Pro 75 Bd"/>
            </a:endParaRPr>
          </a:p>
          <a:p>
            <a:endParaRPr lang="en-AU" altLang="en-US" sz="2000">
              <a:latin typeface="HelveticaNeueLT Pro 75 Bd"/>
            </a:endParaRPr>
          </a:p>
          <a:p>
            <a:r>
              <a:rPr lang="en-AU" altLang="en-US" sz="2800" b="1">
                <a:solidFill>
                  <a:srgbClr val="FF0000"/>
                </a:solidFill>
                <a:latin typeface="HelveticaNeueLT Pro 75 Bd"/>
              </a:rPr>
              <a:t>Methods: </a:t>
            </a:r>
            <a:r>
              <a:rPr lang="en-AU" altLang="en-US" sz="2800">
                <a:solidFill>
                  <a:srgbClr val="7030A0"/>
                </a:solidFill>
                <a:latin typeface="HelveticaNeueLT Pro 55 Roman"/>
              </a:rPr>
              <a:t>Identifies evaluation indicators and performance measures, data sources and methods, as well as roles and responsibilities. This section provides a clear description of how the evaluation will be implemented to ensure credibility of evaluation information</a:t>
            </a:r>
            <a:r>
              <a:rPr lang="en-AU" altLang="en-US" sz="2800">
                <a:latin typeface="HelveticaNeueLT Pro 55 Roman"/>
              </a:rPr>
              <a:t>. </a:t>
            </a:r>
          </a:p>
          <a:p>
            <a:r>
              <a:rPr lang="en-AU" altLang="en-US" sz="2800">
                <a:latin typeface="HelveticaNeueLT Pro 75 Bd"/>
              </a:rPr>
              <a:t>.</a:t>
            </a:r>
            <a:r>
              <a:rPr lang="en-AU" altLang="en-US" sz="2800">
                <a:latin typeface="Wingdings" panose="05000000000000000000" pitchFamily="2" charset="2"/>
              </a:rPr>
              <a:t>.</a:t>
            </a:r>
            <a:r>
              <a:rPr lang="en-AU" altLang="en-US" sz="2800" b="1">
                <a:solidFill>
                  <a:srgbClr val="FF0000"/>
                </a:solidFill>
                <a:latin typeface="HelveticaNeueLT Pro 75 Bd"/>
              </a:rPr>
              <a:t>Analysis and interpretation plan</a:t>
            </a:r>
            <a:r>
              <a:rPr lang="en-AU" altLang="en-US" sz="2800" b="1">
                <a:latin typeface="HelveticaNeueLT Pro 75 Bd"/>
              </a:rPr>
              <a:t>: </a:t>
            </a:r>
            <a:r>
              <a:rPr lang="en-AU" altLang="en-US" sz="2800">
                <a:solidFill>
                  <a:srgbClr val="7030A0"/>
                </a:solidFill>
                <a:latin typeface="HelveticaNeueLT Pro 55 Roman"/>
              </a:rPr>
              <a:t>Clarifies how information will be analyzed and describes the process for interpretation of results. This section describes who will get to see interim results, whether there will be a stakeholder interpretation meeting or meetings, and methods that will be used to analyze the data. </a:t>
            </a:r>
          </a:p>
          <a:p>
            <a:r>
              <a:rPr lang="en-AU" altLang="en-US" sz="2800">
                <a:latin typeface="HelveticaNeueLT Pro 75 Bd"/>
              </a:rPr>
              <a:t>.</a:t>
            </a:r>
            <a:r>
              <a:rPr lang="en-AU" altLang="en-US" sz="2800">
                <a:latin typeface="Wingdings" panose="05000000000000000000" pitchFamily="2" charset="2"/>
              </a:rPr>
              <a:t>.</a:t>
            </a:r>
            <a:r>
              <a:rPr lang="en-AU" altLang="en-US" sz="2800" b="1">
                <a:solidFill>
                  <a:srgbClr val="FF0000"/>
                </a:solidFill>
                <a:latin typeface="HelveticaNeueLT Pro 75 Bd"/>
              </a:rPr>
              <a:t>Use, dissemination, and sharing plan</a:t>
            </a:r>
            <a:r>
              <a:rPr lang="en-AU" altLang="en-US" sz="2800" b="1">
                <a:latin typeface="HelveticaNeueLT Pro 75 Bd"/>
              </a:rPr>
              <a:t>: </a:t>
            </a:r>
            <a:r>
              <a:rPr lang="en-AU" altLang="en-US" sz="2800">
                <a:solidFill>
                  <a:srgbClr val="7030A0"/>
                </a:solidFill>
                <a:latin typeface="HelveticaNeueLT Pro 55 Roman"/>
              </a:rPr>
              <a:t>Describes plans for use of evaluation results and dissemination of evaluation findings. Clear, specific plans for evaluation use should be discussed from the beginning.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54263" y="0"/>
            <a:ext cx="6365875"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795338" y="250825"/>
            <a:ext cx="11264900" cy="384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endParaRPr lang="en-AU" altLang="en-US" sz="2000">
              <a:solidFill>
                <a:srgbClr val="000000"/>
              </a:solidFill>
              <a:latin typeface="HelveticaNeueLT Pro 75 Bd"/>
            </a:endParaRPr>
          </a:p>
          <a:p>
            <a:r>
              <a:rPr lang="en-AU" altLang="en-US" sz="2800" b="1">
                <a:solidFill>
                  <a:srgbClr val="FF0000"/>
                </a:solidFill>
                <a:latin typeface="HelveticaNeueLT Pro 75 Bd"/>
              </a:rPr>
              <a:t>Utility: </a:t>
            </a:r>
            <a:r>
              <a:rPr lang="en-AU" altLang="en-US" sz="2800">
                <a:solidFill>
                  <a:srgbClr val="C00000"/>
                </a:solidFill>
                <a:latin typeface="HelveticaNeueLT Pro 55 Roman"/>
              </a:rPr>
              <a:t>Serve information needs of intended users. </a:t>
            </a:r>
          </a:p>
          <a:p>
            <a:endParaRPr lang="en-AU" altLang="en-US" sz="2800">
              <a:solidFill>
                <a:srgbClr val="C00000"/>
              </a:solidFill>
              <a:latin typeface="HelveticaNeueLT Pro 55 Roman"/>
            </a:endParaRPr>
          </a:p>
          <a:p>
            <a:r>
              <a:rPr lang="en-AU" altLang="en-US" sz="2800" b="1">
                <a:solidFill>
                  <a:srgbClr val="FF0000"/>
                </a:solidFill>
                <a:latin typeface="HelveticaNeueLT Pro 75 Bd"/>
              </a:rPr>
              <a:t>Feasibility</a:t>
            </a:r>
            <a:r>
              <a:rPr lang="en-AU" altLang="en-US" sz="2800" b="1">
                <a:solidFill>
                  <a:srgbClr val="C00000"/>
                </a:solidFill>
                <a:latin typeface="HelveticaNeueLT Pro 75 Bd"/>
              </a:rPr>
              <a:t>: </a:t>
            </a:r>
            <a:r>
              <a:rPr lang="en-AU" altLang="en-US" sz="2800">
                <a:solidFill>
                  <a:srgbClr val="C00000"/>
                </a:solidFill>
                <a:latin typeface="HelveticaNeueLT Pro 55 Roman"/>
              </a:rPr>
              <a:t>Be realistic, prudent, diplomatic, and frugal.</a:t>
            </a:r>
          </a:p>
          <a:p>
            <a:r>
              <a:rPr lang="en-AU" altLang="en-US" sz="2800">
                <a:solidFill>
                  <a:srgbClr val="C00000"/>
                </a:solidFill>
                <a:latin typeface="HelveticaNeueLT Pro 55 Roman"/>
              </a:rPr>
              <a:t> </a:t>
            </a:r>
          </a:p>
          <a:p>
            <a:r>
              <a:rPr lang="en-AU" altLang="en-US" sz="2800" b="1">
                <a:solidFill>
                  <a:srgbClr val="FF0000"/>
                </a:solidFill>
                <a:latin typeface="HelveticaNeueLT Pro 75 Bd"/>
              </a:rPr>
              <a:t>Propriety</a:t>
            </a:r>
            <a:r>
              <a:rPr lang="en-AU" altLang="en-US" sz="2800" b="1">
                <a:solidFill>
                  <a:srgbClr val="C00000"/>
                </a:solidFill>
                <a:latin typeface="HelveticaNeueLT Pro 75 Bd"/>
              </a:rPr>
              <a:t>: </a:t>
            </a:r>
            <a:r>
              <a:rPr lang="en-AU" altLang="en-US" sz="2800">
                <a:solidFill>
                  <a:srgbClr val="C00000"/>
                </a:solidFill>
                <a:latin typeface="HelveticaNeueLT Pro 55 Roman"/>
              </a:rPr>
              <a:t>Behave legally, ethically, and with due regard for the welfare of those involved and those affected. </a:t>
            </a:r>
          </a:p>
          <a:p>
            <a:endParaRPr lang="en-AU" altLang="en-US" sz="2800">
              <a:solidFill>
                <a:srgbClr val="C00000"/>
              </a:solidFill>
              <a:latin typeface="HelveticaNeueLT Pro 55 Roman"/>
            </a:endParaRPr>
          </a:p>
          <a:p>
            <a:r>
              <a:rPr lang="en-AU" altLang="en-US" sz="2800" b="1">
                <a:solidFill>
                  <a:srgbClr val="FF0000"/>
                </a:solidFill>
                <a:latin typeface="HelveticaNeueLT Pro 75 Bd"/>
              </a:rPr>
              <a:t>Accuracy</a:t>
            </a:r>
            <a:r>
              <a:rPr lang="en-AU" altLang="en-US" sz="2800" b="1">
                <a:solidFill>
                  <a:srgbClr val="C00000"/>
                </a:solidFill>
                <a:latin typeface="HelveticaNeueLT Pro 75 Bd"/>
              </a:rPr>
              <a:t>: </a:t>
            </a:r>
            <a:r>
              <a:rPr lang="en-AU" altLang="en-US" sz="2800">
                <a:solidFill>
                  <a:srgbClr val="C00000"/>
                </a:solidFill>
                <a:latin typeface="HelveticaNeueLT Pro 55 Roman"/>
              </a:rPr>
              <a:t>Evaluation is comprehensive and grounded in the data. </a:t>
            </a:r>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96</TotalTime>
  <Words>4277</Words>
  <Application>Microsoft Office PowerPoint</Application>
  <PresentationFormat>Widescreen</PresentationFormat>
  <Paragraphs>332</Paragraphs>
  <Slides>55</Slides>
  <Notes>0</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55</vt:i4>
      </vt:variant>
    </vt:vector>
  </HeadingPairs>
  <TitlesOfParts>
    <vt:vector size="74" baseType="lpstr">
      <vt:lpstr>Gill Sans MT</vt:lpstr>
      <vt:lpstr>Arial</vt:lpstr>
      <vt:lpstr>Calibri</vt:lpstr>
      <vt:lpstr>HelveticaNeueLT Pro 65 Md</vt:lpstr>
      <vt:lpstr>HelveticaNeueLT Pro 55 Roman</vt:lpstr>
      <vt:lpstr>HelveticaNeueLT Pro 56 It</vt:lpstr>
      <vt:lpstr>HelveticaNeueLT Pro 75 Bd</vt:lpstr>
      <vt:lpstr>Wingdings</vt:lpstr>
      <vt:lpstr>Verdana</vt:lpstr>
      <vt:lpstr>TimesNewRomanPSMT</vt:lpstr>
      <vt:lpstr>Arial-BoldItalicMT</vt:lpstr>
      <vt:lpstr>TimesNewRomanPS-BoldItalicMT</vt:lpstr>
      <vt:lpstr>TimesNewRomanPS-ItalicMT</vt:lpstr>
      <vt:lpstr>Arial-BoldMT</vt:lpstr>
      <vt:lpstr>Symbol</vt:lpstr>
      <vt:lpstr>TimesNewRomanPS-BoldMT</vt:lpstr>
      <vt:lpstr>Lucida Sans Unicode</vt:lpstr>
      <vt:lpstr>Georgia</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ukyawnaing</dc:creator>
  <cp:lastModifiedBy>ukyawnaing</cp:lastModifiedBy>
  <cp:revision>79</cp:revision>
  <dcterms:created xsi:type="dcterms:W3CDTF">2017-03-24T07:07:35Z</dcterms:created>
  <dcterms:modified xsi:type="dcterms:W3CDTF">2017-03-26T02:59:37Z</dcterms:modified>
</cp:coreProperties>
</file>