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5" r:id="rId19"/>
    <p:sldId id="276" r:id="rId20"/>
    <p:sldId id="277" r:id="rId21"/>
    <p:sldId id="273" r:id="rId22"/>
    <p:sldId id="278" r:id="rId23"/>
    <p:sldId id="279" r:id="rId24"/>
    <p:sldId id="280" r:id="rId25"/>
    <p:sldId id="281" r:id="rId26"/>
    <p:sldId id="282" r:id="rId27"/>
    <p:sldId id="283" r:id="rId28"/>
    <p:sldId id="284" r:id="rId29"/>
    <p:sldId id="286" r:id="rId30"/>
    <p:sldId id="287" r:id="rId31"/>
    <p:sldId id="288" r:id="rId32"/>
    <p:sldId id="289" r:id="rId33"/>
    <p:sldId id="285" r:id="rId34"/>
    <p:sldId id="290" r:id="rId35"/>
    <p:sldId id="291" r:id="rId36"/>
    <p:sldId id="292" r:id="rId37"/>
    <p:sldId id="293" r:id="rId38"/>
    <p:sldId id="294" r:id="rId39"/>
    <p:sldId id="297" r:id="rId40"/>
    <p:sldId id="298" r:id="rId41"/>
    <p:sldId id="299" r:id="rId42"/>
    <p:sldId id="295" r:id="rId43"/>
    <p:sldId id="296" r:id="rId44"/>
    <p:sldId id="300" r:id="rId45"/>
    <p:sldId id="301" r:id="rId46"/>
    <p:sldId id="302" r:id="rId47"/>
    <p:sldId id="303" r:id="rId48"/>
    <p:sldId id="304" r:id="rId49"/>
    <p:sldId id="305" r:id="rId50"/>
    <p:sldId id="306" r:id="rId51"/>
    <p:sldId id="307" r:id="rId52"/>
    <p:sldId id="308" r:id="rId53"/>
    <p:sldId id="309"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649DE826-A27A-4CF3-96E8-34E3588DAABB}" type="datetimeFigureOut">
              <a:rPr lang="en-AU" smtClean="0"/>
              <a:t>24/03/2017</a:t>
            </a:fld>
            <a:endParaRPr lang="en-AU"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AU"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4DF384F-F436-45E7-BE2B-4CE1CA4F0CA9}" type="slidenum">
              <a:rPr lang="en-AU" smtClean="0"/>
              <a:t>‹#›</a:t>
            </a:fld>
            <a:endParaRPr lang="en-AU"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5903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289413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422915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294824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649DE826-A27A-4CF3-96E8-34E3588DAABB}" type="datetimeFigureOut">
              <a:rPr lang="en-AU" smtClean="0"/>
              <a:t>24/03/2017</a:t>
            </a:fld>
            <a:endParaRPr lang="en-AU"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AU"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4DF384F-F436-45E7-BE2B-4CE1CA4F0CA9}" type="slidenum">
              <a:rPr lang="en-AU" smtClean="0"/>
              <a:t>‹#›</a:t>
            </a:fld>
            <a:endParaRPr lang="en-AU"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74901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137198132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16472073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1732918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DE826-A27A-4CF3-96E8-34E3588DAABB}" type="datetimeFigureOut">
              <a:rPr lang="en-AU" smtClean="0"/>
              <a:t>24/03/2017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346955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649DE826-A27A-4CF3-96E8-34E3588DAABB}" type="datetimeFigureOut">
              <a:rPr lang="en-AU" smtClean="0"/>
              <a:t>24/03/2017</a:t>
            </a:fld>
            <a:endParaRPr lang="en-AU" dirty="0"/>
          </a:p>
        </p:txBody>
      </p:sp>
      <p:sp>
        <p:nvSpPr>
          <p:cNvPr id="6" name="Footer Placeholder 5"/>
          <p:cNvSpPr>
            <a:spLocks noGrp="1"/>
          </p:cNvSpPr>
          <p:nvPr>
            <p:ph type="ftr" sz="quarter" idx="11"/>
          </p:nvPr>
        </p:nvSpPr>
        <p:spPr>
          <a:xfrm>
            <a:off x="2103620" y="6375679"/>
            <a:ext cx="3482179" cy="345796"/>
          </a:xfrm>
        </p:spPr>
        <p:txBody>
          <a:bodyPr/>
          <a:lstStyle/>
          <a:p>
            <a:endParaRPr lang="en-AU" dirty="0"/>
          </a:p>
        </p:txBody>
      </p:sp>
      <p:sp>
        <p:nvSpPr>
          <p:cNvPr id="7" name="Slide Number Placeholder 6"/>
          <p:cNvSpPr>
            <a:spLocks noGrp="1"/>
          </p:cNvSpPr>
          <p:nvPr>
            <p:ph type="sldNum" sz="quarter" idx="12"/>
          </p:nvPr>
        </p:nvSpPr>
        <p:spPr>
          <a:xfrm>
            <a:off x="5691014" y="6375679"/>
            <a:ext cx="1232456" cy="345796"/>
          </a:xfrm>
        </p:spPr>
        <p:txBody>
          <a:bodyPr/>
          <a:lstStyle/>
          <a:p>
            <a:fld id="{44DF384F-F436-45E7-BE2B-4CE1CA4F0CA9}" type="slidenum">
              <a:rPr lang="en-AU" smtClean="0"/>
              <a:t>‹#›</a:t>
            </a:fld>
            <a:endParaRPr lang="en-AU"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6060282"/>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649DE826-A27A-4CF3-96E8-34E3588DAABB}" type="datetimeFigureOut">
              <a:rPr lang="en-AU" smtClean="0"/>
              <a:t>24/03/2017</a:t>
            </a:fld>
            <a:endParaRPr lang="en-AU" dirty="0"/>
          </a:p>
        </p:txBody>
      </p:sp>
      <p:sp>
        <p:nvSpPr>
          <p:cNvPr id="6" name="Footer Placeholder 5"/>
          <p:cNvSpPr>
            <a:spLocks noGrp="1"/>
          </p:cNvSpPr>
          <p:nvPr>
            <p:ph type="ftr" sz="quarter" idx="11"/>
          </p:nvPr>
        </p:nvSpPr>
        <p:spPr>
          <a:xfrm>
            <a:off x="2103621" y="6375679"/>
            <a:ext cx="3482178" cy="345796"/>
          </a:xfrm>
        </p:spPr>
        <p:txBody>
          <a:bodyPr/>
          <a:lstStyle/>
          <a:p>
            <a:endParaRPr lang="en-AU" dirty="0"/>
          </a:p>
        </p:txBody>
      </p:sp>
      <p:sp>
        <p:nvSpPr>
          <p:cNvPr id="7" name="Slide Number Placeholder 6"/>
          <p:cNvSpPr>
            <a:spLocks noGrp="1"/>
          </p:cNvSpPr>
          <p:nvPr>
            <p:ph type="sldNum" sz="quarter" idx="12"/>
          </p:nvPr>
        </p:nvSpPr>
        <p:spPr>
          <a:xfrm>
            <a:off x="5687568" y="6375679"/>
            <a:ext cx="1234440" cy="345796"/>
          </a:xfrm>
        </p:spPr>
        <p:txBody>
          <a:bodyPr/>
          <a:lstStyle/>
          <a:p>
            <a:fld id="{44DF384F-F436-45E7-BE2B-4CE1CA4F0CA9}" type="slidenum">
              <a:rPr lang="en-AU" smtClean="0"/>
              <a:t>‹#›</a:t>
            </a:fld>
            <a:endParaRPr lang="en-AU" dirty="0"/>
          </a:p>
        </p:txBody>
      </p:sp>
    </p:spTree>
    <p:extLst>
      <p:ext uri="{BB962C8B-B14F-4D97-AF65-F5344CB8AC3E}">
        <p14:creationId xmlns:p14="http://schemas.microsoft.com/office/powerpoint/2010/main" val="3632712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649DE826-A27A-4CF3-96E8-34E3588DAABB}" type="datetimeFigureOut">
              <a:rPr lang="en-AU" smtClean="0"/>
              <a:t>24/03/2017</a:t>
            </a:fld>
            <a:endParaRPr lang="en-AU"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AU"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4DF384F-F436-45E7-BE2B-4CE1CA4F0CA9}" type="slidenum">
              <a:rPr lang="en-AU" smtClean="0"/>
              <a:t>‹#›</a:t>
            </a:fld>
            <a:endParaRPr lang="en-AU"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23184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uc.edu/journals/composition-studies/submissions/course-designs/ervin.html#institutionalcontext" TargetMode="External"/><Relationship Id="rId2" Type="http://schemas.openxmlformats.org/officeDocument/2006/relationships/hyperlink" Target="https://www.uc.edu/journals/composition-studies/submissions/course-designs/ervin.html#coursedescription"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uc.edu/journals/composition-studies/submissions/course-designs/ervin.html#theoreticalrationale"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uc.edu/journals/composition-studies/submissions/course-designs/ervin.html#criticalreflection"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uc.edu/journals/composition-studies/submissions/course-designs/ervin.html#syllabus"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9356" y="424070"/>
            <a:ext cx="10840278" cy="6000040"/>
          </a:xfrm>
          <a:prstGeom prst="rect">
            <a:avLst/>
          </a:prstGeom>
        </p:spPr>
        <p:txBody>
          <a:bodyPr wrap="square">
            <a:spAutoFit/>
          </a:bodyPr>
          <a:lstStyle/>
          <a:p>
            <a:pPr marL="381000">
              <a:lnSpc>
                <a:spcPct val="107000"/>
              </a:lnSpc>
              <a:spcAft>
                <a:spcPts val="0"/>
              </a:spcAf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1) A </a:t>
            </a:r>
            <a:r>
              <a:rPr lang="en-US" sz="24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course description</a:t>
            </a: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that briefly outlines the course. Each CD begins with the official course title (as it is listed in the institution’s course catalog/schedule), the teacher’s (or teachers’) name, and the institution where the course is taught. Following this, include a brief (about 100 words) overview of the course’s subject matter, underlying assumptions, major goals, and/or pedagogical approach.</a:t>
            </a:r>
            <a:b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br>
            <a:br>
              <a:rPr lang="en-US" sz="24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2"/>
              </a:rPr>
            </a:br>
            <a:r>
              <a:rPr lang="en-US" sz="24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2"/>
              </a:rPr>
              <a:t>Example Course Description</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81000">
              <a:lnSpc>
                <a:spcPct val="107000"/>
              </a:lnSpc>
              <a:spcAft>
                <a:spcPts val="0"/>
              </a:spcAf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2) A </a:t>
            </a:r>
            <a:r>
              <a:rPr lang="en-US" sz="24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description of the institutional context</a:t>
            </a: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explaining the relationship between the course and/or its specific design and the program, department, institution, or community in which the course is offered. The CD feature assumes that despite the normalization of institutional and disciplinary practices, teaching is a local activity.</a:t>
            </a:r>
            <a:b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br>
            <a:b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br>
            <a:r>
              <a:rPr lang="en-US" sz="24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3"/>
              </a:rPr>
              <a:t>Example of Institutional Context</a:t>
            </a:r>
            <a:endParaRPr lang="en-AU" sz="2400" dirty="0">
              <a:solidFill>
                <a:srgbClr val="1E1E1E"/>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813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263559"/>
            <a:ext cx="10561983" cy="6432530"/>
          </a:xfrm>
          <a:prstGeom prst="rect">
            <a:avLst/>
          </a:prstGeom>
        </p:spPr>
        <p:txBody>
          <a:bodyPr wrap="square">
            <a:spAutoFit/>
          </a:bodyPr>
          <a:lstStyle/>
          <a:p>
            <a:endParaRPr lang="en-AU" sz="2000" dirty="0">
              <a:solidFill>
                <a:srgbClr val="000000"/>
              </a:solidFill>
              <a:latin typeface="Symbol" panose="05050102010706020507" pitchFamily="18" charset="2"/>
            </a:endParaRPr>
          </a:p>
          <a:p>
            <a:r>
              <a:rPr lang="en-AU" sz="2800" b="1" dirty="0">
                <a:solidFill>
                  <a:srgbClr val="C00000"/>
                </a:solidFill>
                <a:latin typeface="Symbol" panose="05050102010706020507" pitchFamily="18" charset="2"/>
              </a:rPr>
              <a:t> </a:t>
            </a:r>
            <a:r>
              <a:rPr lang="en-AU" sz="2800" b="1" dirty="0">
                <a:solidFill>
                  <a:srgbClr val="C00000"/>
                </a:solidFill>
                <a:latin typeface="Garamond" panose="02020404030301010803" pitchFamily="18" charset="0"/>
              </a:rPr>
              <a:t>How can you continue your involvement with this group or social issue? </a:t>
            </a:r>
          </a:p>
          <a:p>
            <a:r>
              <a:rPr lang="en-AU" sz="2800" b="1" dirty="0">
                <a:solidFill>
                  <a:srgbClr val="C00000"/>
                </a:solidFill>
                <a:latin typeface="Garamond" panose="02020404030301010803" pitchFamily="18" charset="0"/>
              </a:rPr>
              <a:t> How can you educate others or raise awareness about this group or social issue? </a:t>
            </a:r>
          </a:p>
          <a:p>
            <a:r>
              <a:rPr lang="en-AU" sz="2800" b="1" dirty="0">
                <a:solidFill>
                  <a:srgbClr val="C00000"/>
                </a:solidFill>
                <a:latin typeface="Garamond" panose="02020404030301010803" pitchFamily="18" charset="0"/>
              </a:rPr>
              <a:t> What are the most difficult or satisfying parts of your work? Why? </a:t>
            </a:r>
          </a:p>
          <a:p>
            <a:r>
              <a:rPr lang="en-AU" sz="2800" b="1" dirty="0">
                <a:solidFill>
                  <a:srgbClr val="C00000"/>
                </a:solidFill>
                <a:latin typeface="Garamond" panose="02020404030301010803" pitchFamily="18" charset="0"/>
              </a:rPr>
              <a:t> Talk about any disappointments or successes of your project. What did you learn from it? </a:t>
            </a:r>
          </a:p>
          <a:p>
            <a:r>
              <a:rPr lang="en-AU" sz="2800" b="1" dirty="0">
                <a:solidFill>
                  <a:srgbClr val="C00000"/>
                </a:solidFill>
                <a:latin typeface="Garamond" panose="02020404030301010803" pitchFamily="18" charset="0"/>
              </a:rPr>
              <a:t> During your community work experience, have you dealt with being an "outsider" at your site? How does being an "outsider" differ from being an "insider"? </a:t>
            </a:r>
          </a:p>
          <a:p>
            <a:r>
              <a:rPr lang="en-AU" sz="2800" b="1" dirty="0">
                <a:solidFill>
                  <a:srgbClr val="C00000"/>
                </a:solidFill>
                <a:latin typeface="Garamond" panose="02020404030301010803" pitchFamily="18" charset="0"/>
              </a:rPr>
              <a:t> How are your values expressed through your community work? </a:t>
            </a:r>
          </a:p>
          <a:p>
            <a:r>
              <a:rPr lang="en-AU" sz="2800" b="1" dirty="0">
                <a:solidFill>
                  <a:srgbClr val="C00000"/>
                </a:solidFill>
                <a:latin typeface="Garamond" panose="02020404030301010803" pitchFamily="18" charset="0"/>
              </a:rPr>
              <a:t> What sorts of things make you feel uncomfortable when you are working in the community? Why? </a:t>
            </a:r>
          </a:p>
          <a:p>
            <a:r>
              <a:rPr lang="en-AU" sz="2800" b="1" dirty="0">
                <a:solidFill>
                  <a:srgbClr val="C00000"/>
                </a:solidFill>
                <a:latin typeface="Garamond" panose="02020404030301010803" pitchFamily="18" charset="0"/>
              </a:rPr>
              <a:t> Complete this sentence: Because of my service-learning, I am... </a:t>
            </a:r>
          </a:p>
        </p:txBody>
      </p:sp>
    </p:spTree>
    <p:extLst>
      <p:ext uri="{BB962C8B-B14F-4D97-AF65-F5344CB8AC3E}">
        <p14:creationId xmlns:p14="http://schemas.microsoft.com/office/powerpoint/2010/main" val="2350074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1235" y="178907"/>
            <a:ext cx="10084904" cy="6555641"/>
          </a:xfrm>
          <a:prstGeom prst="rect">
            <a:avLst/>
          </a:prstGeom>
        </p:spPr>
        <p:txBody>
          <a:bodyPr wrap="square">
            <a:spAutoFit/>
          </a:bodyPr>
          <a:lstStyle/>
          <a:p>
            <a:r>
              <a:rPr lang="en-AU" sz="2800" b="1" dirty="0">
                <a:solidFill>
                  <a:srgbClr val="FF0000"/>
                </a:solidFill>
                <a:latin typeface="Garamond" panose="02020404030301010803" pitchFamily="18" charset="0"/>
              </a:rPr>
              <a:t>Directed journals </a:t>
            </a:r>
          </a:p>
          <a:p>
            <a:r>
              <a:rPr lang="en-AU" sz="2800" b="1" dirty="0">
                <a:solidFill>
                  <a:srgbClr val="00B050"/>
                </a:solidFill>
                <a:latin typeface="Garamond" panose="02020404030301010803" pitchFamily="18" charset="0"/>
              </a:rPr>
              <a:t>Ask students to respond to a specific question relating their community experiences and course work on a weekly basis. Questions might be designed to build upon one another. Specify an audience for these entries. </a:t>
            </a:r>
          </a:p>
          <a:p>
            <a:r>
              <a:rPr lang="en-AU" sz="2800" b="1" dirty="0">
                <a:solidFill>
                  <a:srgbClr val="FF0000"/>
                </a:solidFill>
                <a:latin typeface="Garamond" panose="02020404030301010803" pitchFamily="18" charset="0"/>
              </a:rPr>
              <a:t>Class journal </a:t>
            </a:r>
          </a:p>
          <a:p>
            <a:r>
              <a:rPr lang="en-AU" sz="2800" b="1" dirty="0">
                <a:solidFill>
                  <a:srgbClr val="00B050"/>
                </a:solidFill>
                <a:latin typeface="Garamond" panose="02020404030301010803" pitchFamily="18" charset="0"/>
              </a:rPr>
              <a:t>Ask students to post entries about their community experiences, respond or comment on one another’s experiences, react to assigned readings, and connect ideas or threads in the discussion. This writing can be highly student-directed or highly instructor-moderated depending on your course goals. Orchestrating and shifting roles among students (some students write new posts, some students respond to others’ writing) can enrich the conversation. Clarifying the purpose and audience for the journal entries is important for success. </a:t>
            </a:r>
            <a:endParaRPr lang="en-AU" sz="2800" b="1" dirty="0">
              <a:solidFill>
                <a:srgbClr val="00B050"/>
              </a:solidFill>
            </a:endParaRPr>
          </a:p>
        </p:txBody>
      </p:sp>
    </p:spTree>
    <p:extLst>
      <p:ext uri="{BB962C8B-B14F-4D97-AF65-F5344CB8AC3E}">
        <p14:creationId xmlns:p14="http://schemas.microsoft.com/office/powerpoint/2010/main" val="1710783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8712" y="570495"/>
            <a:ext cx="10455965" cy="6124754"/>
          </a:xfrm>
          <a:prstGeom prst="rect">
            <a:avLst/>
          </a:prstGeom>
        </p:spPr>
        <p:txBody>
          <a:bodyPr wrap="square">
            <a:spAutoFit/>
          </a:bodyPr>
          <a:lstStyle/>
          <a:p>
            <a:r>
              <a:rPr lang="en-AU" sz="2800" b="1" dirty="0">
                <a:solidFill>
                  <a:srgbClr val="FF0000"/>
                </a:solidFill>
                <a:latin typeface="Garamond" panose="02020404030301010803" pitchFamily="18" charset="0"/>
              </a:rPr>
              <a:t>Reading/Service log </a:t>
            </a:r>
            <a:endParaRPr lang="en-AU" sz="2800" dirty="0">
              <a:solidFill>
                <a:srgbClr val="FF0000"/>
              </a:solidFill>
              <a:latin typeface="Garamond" panose="02020404030301010803" pitchFamily="18" charset="0"/>
            </a:endParaRPr>
          </a:p>
          <a:p>
            <a:r>
              <a:rPr lang="en-AU" sz="2800" dirty="0">
                <a:solidFill>
                  <a:srgbClr val="7030A0"/>
                </a:solidFill>
                <a:latin typeface="Garamond" panose="02020404030301010803" pitchFamily="18" charset="0"/>
              </a:rPr>
              <a:t>Assign students to summarize course readings and relate what they read to their community experience. You can assign this task to groups of students or half of the class at a time. (The whole class does not need to write every time.) Ask students to trade logs once a week and read others’ entries. Make sure everyone writes and reads an equal amount. </a:t>
            </a:r>
          </a:p>
          <a:p>
            <a:r>
              <a:rPr lang="en-AU" sz="2800" b="1" dirty="0">
                <a:solidFill>
                  <a:srgbClr val="FF0000"/>
                </a:solidFill>
                <a:latin typeface="Garamond" panose="02020404030301010803" pitchFamily="18" charset="0"/>
              </a:rPr>
              <a:t>One-page weekly papers </a:t>
            </a:r>
            <a:endParaRPr lang="en-AU" sz="2800" dirty="0">
              <a:solidFill>
                <a:srgbClr val="FF0000"/>
              </a:solidFill>
              <a:latin typeface="Garamond" panose="02020404030301010803" pitchFamily="18" charset="0"/>
            </a:endParaRPr>
          </a:p>
          <a:p>
            <a:r>
              <a:rPr lang="en-AU" sz="2800" dirty="0">
                <a:solidFill>
                  <a:srgbClr val="7030A0"/>
                </a:solidFill>
                <a:latin typeface="Garamond" panose="02020404030301010803" pitchFamily="18" charset="0"/>
              </a:rPr>
              <a:t>Assign students to write and post about some aspect of their service in one page (250 words). You can leave the topic open-ended or give them a topic or issue to address. Regularly select writing to read out loud at the opening or close of the class period as a point of further discussion or to provoke further thinking. You can distribute this assignment throughout the semester—one part of the class writes during the first third of the course, another group during the second third and so on. </a:t>
            </a:r>
            <a:endParaRPr lang="en-AU" sz="2800" dirty="0">
              <a:solidFill>
                <a:srgbClr val="7030A0"/>
              </a:solidFill>
            </a:endParaRPr>
          </a:p>
        </p:txBody>
      </p:sp>
    </p:spTree>
    <p:extLst>
      <p:ext uri="{BB962C8B-B14F-4D97-AF65-F5344CB8AC3E}">
        <p14:creationId xmlns:p14="http://schemas.microsoft.com/office/powerpoint/2010/main" val="475490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0991" y="298177"/>
            <a:ext cx="10151166" cy="6555641"/>
          </a:xfrm>
          <a:prstGeom prst="rect">
            <a:avLst/>
          </a:prstGeom>
        </p:spPr>
        <p:txBody>
          <a:bodyPr wrap="square">
            <a:spAutoFit/>
          </a:bodyPr>
          <a:lstStyle/>
          <a:p>
            <a:r>
              <a:rPr lang="en-AU" sz="2800" b="1" dirty="0">
                <a:solidFill>
                  <a:srgbClr val="FF0000"/>
                </a:solidFill>
                <a:latin typeface="Garamond" panose="02020404030301010803" pitchFamily="18" charset="0"/>
              </a:rPr>
              <a:t>Theory/Application writing </a:t>
            </a:r>
            <a:endParaRPr lang="en-AU" sz="2800" dirty="0">
              <a:solidFill>
                <a:srgbClr val="FF0000"/>
              </a:solidFill>
              <a:latin typeface="Garamond" panose="02020404030301010803" pitchFamily="18" charset="0"/>
            </a:endParaRPr>
          </a:p>
          <a:p>
            <a:r>
              <a:rPr lang="en-AU" sz="2800" dirty="0">
                <a:solidFill>
                  <a:srgbClr val="00B050"/>
                </a:solidFill>
                <a:latin typeface="Garamond" panose="02020404030301010803" pitchFamily="18" charset="0"/>
              </a:rPr>
              <a:t>Like problem/solution writings described below, ask students to summarize a theory in the course and then discuss how it is or is not appearing in their service experience. Later in the semester, ask students to write again, either revising their initial thoughts (hopefully with more information or complex understanding from their experience) or ask them to apply a different theory to the same situation. Add rounds as described above. </a:t>
            </a:r>
          </a:p>
          <a:p>
            <a:r>
              <a:rPr lang="en-AU" sz="2800" b="1" dirty="0">
                <a:solidFill>
                  <a:srgbClr val="FF0000"/>
                </a:solidFill>
                <a:latin typeface="Garamond" panose="02020404030301010803" pitchFamily="18" charset="0"/>
              </a:rPr>
              <a:t>Group writing </a:t>
            </a:r>
            <a:endParaRPr lang="en-AU" sz="2800" dirty="0">
              <a:solidFill>
                <a:srgbClr val="FF0000"/>
              </a:solidFill>
              <a:latin typeface="Garamond" panose="02020404030301010803" pitchFamily="18" charset="0"/>
            </a:endParaRPr>
          </a:p>
          <a:p>
            <a:r>
              <a:rPr lang="en-AU" sz="2800" dirty="0">
                <a:solidFill>
                  <a:srgbClr val="00B050"/>
                </a:solidFill>
                <a:latin typeface="Garamond" panose="02020404030301010803" pitchFamily="18" charset="0"/>
              </a:rPr>
              <a:t>Create groups of three. Assign students to write a group report related to their community experiences using a team site space or email exchange. The topic of the report may be open-ended or focused as suits your course, but the students should be clear about the purpose and audience (as determined by you) of the report—why and to whom are they writing? </a:t>
            </a:r>
            <a:endParaRPr lang="en-AU" sz="2800" dirty="0">
              <a:solidFill>
                <a:srgbClr val="00B050"/>
              </a:solidFill>
            </a:endParaRPr>
          </a:p>
        </p:txBody>
      </p:sp>
    </p:spTree>
    <p:extLst>
      <p:ext uri="{BB962C8B-B14F-4D97-AF65-F5344CB8AC3E}">
        <p14:creationId xmlns:p14="http://schemas.microsoft.com/office/powerpoint/2010/main" val="3986211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1964" y="294288"/>
            <a:ext cx="10336696" cy="3539430"/>
          </a:xfrm>
          <a:prstGeom prst="rect">
            <a:avLst/>
          </a:prstGeom>
        </p:spPr>
        <p:txBody>
          <a:bodyPr wrap="square">
            <a:spAutoFit/>
          </a:bodyPr>
          <a:lstStyle/>
          <a:p>
            <a:r>
              <a:rPr lang="en-AU" sz="2800" b="1" dirty="0">
                <a:solidFill>
                  <a:srgbClr val="FF0000"/>
                </a:solidFill>
                <a:latin typeface="Garamond" panose="02020404030301010803" pitchFamily="18" charset="0"/>
              </a:rPr>
              <a:t>Five-minute in-class writings </a:t>
            </a:r>
            <a:endParaRPr lang="en-AU" sz="2800" dirty="0">
              <a:solidFill>
                <a:srgbClr val="FF0000"/>
              </a:solidFill>
              <a:latin typeface="Garamond" panose="02020404030301010803" pitchFamily="18" charset="0"/>
            </a:endParaRPr>
          </a:p>
          <a:p>
            <a:r>
              <a:rPr lang="en-AU" sz="2800" dirty="0">
                <a:solidFill>
                  <a:srgbClr val="002060"/>
                </a:solidFill>
                <a:latin typeface="Garamond" panose="02020404030301010803" pitchFamily="18" charset="0"/>
              </a:rPr>
              <a:t>At the beginning of class, ask students to respond to a question related to the day’s topic and their community experiences. Let them write for five minutes, then conduct a class discussion addressing the question. </a:t>
            </a:r>
          </a:p>
          <a:p>
            <a:r>
              <a:rPr lang="en-AU" sz="2800" b="1" dirty="0">
                <a:solidFill>
                  <a:srgbClr val="FF0000"/>
                </a:solidFill>
                <a:latin typeface="Garamond" panose="02020404030301010803" pitchFamily="18" charset="0"/>
              </a:rPr>
              <a:t>In-class presentation </a:t>
            </a:r>
            <a:endParaRPr lang="en-AU" sz="2800" dirty="0">
              <a:solidFill>
                <a:srgbClr val="FF0000"/>
              </a:solidFill>
              <a:latin typeface="Garamond" panose="02020404030301010803" pitchFamily="18" charset="0"/>
            </a:endParaRPr>
          </a:p>
          <a:p>
            <a:r>
              <a:rPr lang="en-AU" sz="2800" dirty="0">
                <a:solidFill>
                  <a:srgbClr val="002060"/>
                </a:solidFill>
                <a:latin typeface="Garamond" panose="02020404030301010803" pitchFamily="18" charset="0"/>
              </a:rPr>
              <a:t>Ask students to give a five-minute presentation about their placement and their contributions and course-related observations periodically throughout the semester. </a:t>
            </a:r>
            <a:endParaRPr lang="en-AU" sz="2800" dirty="0">
              <a:solidFill>
                <a:srgbClr val="002060"/>
              </a:solidFill>
            </a:endParaRPr>
          </a:p>
        </p:txBody>
      </p:sp>
      <p:sp>
        <p:nvSpPr>
          <p:cNvPr id="3" name="Rectangle 2"/>
          <p:cNvSpPr/>
          <p:nvPr/>
        </p:nvSpPr>
        <p:spPr>
          <a:xfrm>
            <a:off x="1311964" y="3704993"/>
            <a:ext cx="10508975" cy="3170099"/>
          </a:xfrm>
          <a:prstGeom prst="rect">
            <a:avLst/>
          </a:prstGeom>
        </p:spPr>
        <p:txBody>
          <a:bodyPr wrap="square">
            <a:spAutoFit/>
          </a:bodyPr>
          <a:lstStyle/>
          <a:p>
            <a:r>
              <a:rPr lang="en-AU" sz="2000" b="1" dirty="0">
                <a:solidFill>
                  <a:srgbClr val="FF0000"/>
                </a:solidFill>
                <a:latin typeface="Garamond" panose="02020404030301010803" pitchFamily="18" charset="0"/>
              </a:rPr>
              <a:t>Problem/solution writing </a:t>
            </a:r>
            <a:endParaRPr lang="en-AU" sz="2000" dirty="0">
              <a:solidFill>
                <a:srgbClr val="FF0000"/>
              </a:solidFill>
              <a:latin typeface="Garamond" panose="02020404030301010803" pitchFamily="18" charset="0"/>
            </a:endParaRPr>
          </a:p>
          <a:p>
            <a:r>
              <a:rPr lang="en-AU" sz="2000" b="1" dirty="0">
                <a:solidFill>
                  <a:srgbClr val="7030A0"/>
                </a:solidFill>
                <a:latin typeface="Garamond" panose="02020404030301010803" pitchFamily="18" charset="0"/>
              </a:rPr>
              <a:t>Early in their community experiences, ask students to describe, in a paragraph or a page, a problem that they have observed at their placement (this problem might be practical, conceptual, logistical, ethical, etc.) Later in the semester, ask them to propose solutions (or if that isn’t possible, further articulate the complexities of the problem) in another similar length assignment. You can add another round by asking students to share the original problem with another student and have the other student propose their solution to the problem. An additional exercise would ask the original writer to compare the two solutions and explore why the problem has not been solved in the actual situation. Eventually, students might compile their pieces into a case study. </a:t>
            </a:r>
            <a:endParaRPr lang="en-AU" sz="2000" b="1" dirty="0">
              <a:solidFill>
                <a:srgbClr val="7030A0"/>
              </a:solidFill>
            </a:endParaRPr>
          </a:p>
        </p:txBody>
      </p:sp>
    </p:spTree>
    <p:extLst>
      <p:ext uri="{BB962C8B-B14F-4D97-AF65-F5344CB8AC3E}">
        <p14:creationId xmlns:p14="http://schemas.microsoft.com/office/powerpoint/2010/main" val="3421164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3513" y="216577"/>
            <a:ext cx="9912626" cy="6370975"/>
          </a:xfrm>
          <a:prstGeom prst="rect">
            <a:avLst/>
          </a:prstGeom>
        </p:spPr>
        <p:txBody>
          <a:bodyPr wrap="square">
            <a:spAutoFit/>
          </a:bodyPr>
          <a:lstStyle/>
          <a:p>
            <a:r>
              <a:rPr lang="en-AU" sz="2400" dirty="0">
                <a:solidFill>
                  <a:srgbClr val="7030A0"/>
                </a:solidFill>
                <a:latin typeface="Garamond" panose="02020404030301010803" pitchFamily="18" charset="0"/>
              </a:rPr>
              <a:t>Portfolios </a:t>
            </a:r>
          </a:p>
          <a:p>
            <a:r>
              <a:rPr lang="en-AU" sz="2400" dirty="0">
                <a:solidFill>
                  <a:schemeClr val="accent1">
                    <a:lumMod val="50000"/>
                  </a:schemeClr>
                </a:solidFill>
                <a:latin typeface="Garamond" panose="02020404030301010803" pitchFamily="18" charset="0"/>
              </a:rPr>
              <a:t>Ask each student to compile a service-learning portfolio throughout the semester to submit for a grade at the end of the semester. In addition to sharing their portfolio with you, students may want to think of this as material they may use in a job interview in the future or as a personal scrapbook of the experience. </a:t>
            </a:r>
          </a:p>
          <a:p>
            <a:r>
              <a:rPr lang="en-AU" sz="2400" dirty="0">
                <a:solidFill>
                  <a:schemeClr val="accent1">
                    <a:lumMod val="50000"/>
                  </a:schemeClr>
                </a:solidFill>
                <a:latin typeface="Garamond" panose="02020404030301010803" pitchFamily="18" charset="0"/>
              </a:rPr>
              <a:t>Portfolios could include: </a:t>
            </a:r>
          </a:p>
          <a:p>
            <a:r>
              <a:rPr lang="en-AU" sz="2400" dirty="0">
                <a:solidFill>
                  <a:srgbClr val="000000"/>
                </a:solidFill>
                <a:latin typeface="Garamond" panose="02020404030301010803" pitchFamily="18" charset="0"/>
              </a:rPr>
              <a:t>- </a:t>
            </a:r>
            <a:r>
              <a:rPr lang="en-AU" sz="2400" i="1" dirty="0">
                <a:solidFill>
                  <a:srgbClr val="7030A0"/>
                </a:solidFill>
                <a:latin typeface="Garamond" panose="02020404030301010803" pitchFamily="18" charset="0"/>
              </a:rPr>
              <a:t>Writing about the site </a:t>
            </a:r>
            <a:r>
              <a:rPr lang="en-AU" sz="2400" dirty="0">
                <a:solidFill>
                  <a:srgbClr val="7030A0"/>
                </a:solidFill>
                <a:latin typeface="Garamond" panose="02020404030301010803" pitchFamily="18" charset="0"/>
              </a:rPr>
              <a:t>(description of site, history of the organization, mission statements, journal entries, case studies, personal statements about this experience, volunteer service in general, role of organization in the community, etc.) </a:t>
            </a: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Evidence of completed projects or nature of service </a:t>
            </a:r>
            <a:r>
              <a:rPr lang="en-AU" sz="2400" dirty="0">
                <a:solidFill>
                  <a:srgbClr val="7030A0"/>
                </a:solidFill>
                <a:latin typeface="Garamond" panose="02020404030301010803" pitchFamily="18" charset="0"/>
              </a:rPr>
              <a:t>(photos, flyers, memos, chart of progress on project, quotes from participants at the site) </a:t>
            </a: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Evaluations by supervisors </a:t>
            </a:r>
            <a:endParaRPr lang="en-AU" sz="2400" dirty="0">
              <a:solidFill>
                <a:srgbClr val="7030A0"/>
              </a:solidFill>
              <a:latin typeface="Garamond" panose="02020404030301010803" pitchFamily="18" charset="0"/>
            </a:endParaRP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Case study </a:t>
            </a:r>
            <a:r>
              <a:rPr lang="en-AU" sz="2400" dirty="0">
                <a:solidFill>
                  <a:srgbClr val="7030A0"/>
                </a:solidFill>
                <a:latin typeface="Garamond" panose="02020404030301010803" pitchFamily="18" charset="0"/>
              </a:rPr>
              <a:t>drawn from the site </a:t>
            </a: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List of skills gained at the site </a:t>
            </a:r>
            <a:r>
              <a:rPr lang="en-AU" sz="2400" dirty="0">
                <a:solidFill>
                  <a:srgbClr val="7030A0"/>
                </a:solidFill>
                <a:latin typeface="Garamond" panose="02020404030301010803" pitchFamily="18" charset="0"/>
              </a:rPr>
              <a:t>(</a:t>
            </a:r>
            <a:r>
              <a:rPr lang="en-AU" sz="2400" dirty="0" err="1">
                <a:solidFill>
                  <a:srgbClr val="7030A0"/>
                </a:solidFill>
                <a:latin typeface="Garamond" panose="02020404030301010803" pitchFamily="18" charset="0"/>
              </a:rPr>
              <a:t>initialed</a:t>
            </a:r>
            <a:r>
              <a:rPr lang="en-AU" sz="2400" dirty="0">
                <a:solidFill>
                  <a:srgbClr val="7030A0"/>
                </a:solidFill>
                <a:latin typeface="Garamond" panose="02020404030301010803" pitchFamily="18" charset="0"/>
              </a:rPr>
              <a:t> by supervisor, if appropriate) </a:t>
            </a: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List of completed projects </a:t>
            </a:r>
            <a:endParaRPr lang="en-AU" sz="2400" dirty="0">
              <a:solidFill>
                <a:srgbClr val="7030A0"/>
              </a:solidFill>
              <a:latin typeface="Garamond" panose="02020404030301010803" pitchFamily="18" charset="0"/>
            </a:endParaRP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Book/article reviews of related readings </a:t>
            </a:r>
            <a:endParaRPr lang="en-AU" sz="2400" dirty="0">
              <a:solidFill>
                <a:srgbClr val="7030A0"/>
              </a:solidFill>
              <a:latin typeface="Garamond" panose="02020404030301010803" pitchFamily="18" charset="0"/>
            </a:endParaRPr>
          </a:p>
          <a:p>
            <a:r>
              <a:rPr lang="en-AU" sz="2400" dirty="0">
                <a:solidFill>
                  <a:srgbClr val="7030A0"/>
                </a:solidFill>
                <a:latin typeface="Garamond" panose="02020404030301010803" pitchFamily="18" charset="0"/>
              </a:rPr>
              <a:t>- </a:t>
            </a:r>
            <a:r>
              <a:rPr lang="en-AU" sz="2400" i="1" dirty="0">
                <a:solidFill>
                  <a:srgbClr val="7030A0"/>
                </a:solidFill>
                <a:latin typeface="Garamond" panose="02020404030301010803" pitchFamily="18" charset="0"/>
              </a:rPr>
              <a:t>Annotated bibliography of related readings </a:t>
            </a:r>
            <a:endParaRPr lang="en-AU" sz="2400" dirty="0">
              <a:solidFill>
                <a:srgbClr val="7030A0"/>
              </a:solidFill>
            </a:endParaRPr>
          </a:p>
        </p:txBody>
      </p:sp>
    </p:spTree>
    <p:extLst>
      <p:ext uri="{BB962C8B-B14F-4D97-AF65-F5344CB8AC3E}">
        <p14:creationId xmlns:p14="http://schemas.microsoft.com/office/powerpoint/2010/main" val="2636472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443" y="406282"/>
            <a:ext cx="10641495" cy="3108543"/>
          </a:xfrm>
          <a:prstGeom prst="rect">
            <a:avLst/>
          </a:prstGeom>
        </p:spPr>
        <p:txBody>
          <a:bodyPr wrap="square">
            <a:spAutoFit/>
          </a:bodyPr>
          <a:lstStyle/>
          <a:p>
            <a:r>
              <a:rPr lang="en-AU" sz="2800" b="1" dirty="0">
                <a:solidFill>
                  <a:srgbClr val="FF0000"/>
                </a:solidFill>
                <a:latin typeface="Garamond" panose="02020404030301010803" pitchFamily="18" charset="0"/>
              </a:rPr>
              <a:t>In-class presentations </a:t>
            </a:r>
            <a:endParaRPr lang="en-AU" sz="2800" dirty="0">
              <a:solidFill>
                <a:srgbClr val="FF0000"/>
              </a:solidFill>
              <a:latin typeface="Garamond" panose="02020404030301010803" pitchFamily="18" charset="0"/>
            </a:endParaRPr>
          </a:p>
          <a:p>
            <a:r>
              <a:rPr lang="en-AU" sz="2800" dirty="0">
                <a:solidFill>
                  <a:srgbClr val="00B050"/>
                </a:solidFill>
                <a:latin typeface="Garamond" panose="02020404030301010803" pitchFamily="18" charset="0"/>
              </a:rPr>
              <a:t>Ask students to give a five-minute presentation about their community experiences and their contributions and course-related observations. </a:t>
            </a:r>
          </a:p>
          <a:p>
            <a:r>
              <a:rPr lang="en-AU" sz="2800" b="1" dirty="0">
                <a:solidFill>
                  <a:srgbClr val="FF0000"/>
                </a:solidFill>
                <a:latin typeface="Garamond" panose="02020404030301010803" pitchFamily="18" charset="0"/>
              </a:rPr>
              <a:t>Note card questions </a:t>
            </a:r>
            <a:endParaRPr lang="en-AU" sz="2800" dirty="0">
              <a:solidFill>
                <a:srgbClr val="FF0000"/>
              </a:solidFill>
              <a:latin typeface="Garamond" panose="02020404030301010803" pitchFamily="18" charset="0"/>
            </a:endParaRPr>
          </a:p>
          <a:p>
            <a:r>
              <a:rPr lang="en-AU" sz="2800" dirty="0">
                <a:solidFill>
                  <a:srgbClr val="00B050"/>
                </a:solidFill>
                <a:latin typeface="Garamond" panose="02020404030301010803" pitchFamily="18" charset="0"/>
              </a:rPr>
              <a:t>Ask students to submit questions on note cards once a week on the course material and their community experiences. Draw one or two out of the hat to add to class discussion each class period. </a:t>
            </a:r>
            <a:endParaRPr lang="en-AU" sz="2800" dirty="0">
              <a:solidFill>
                <a:srgbClr val="00B050"/>
              </a:solidFill>
            </a:endParaRPr>
          </a:p>
        </p:txBody>
      </p:sp>
    </p:spTree>
    <p:extLst>
      <p:ext uri="{BB962C8B-B14F-4D97-AF65-F5344CB8AC3E}">
        <p14:creationId xmlns:p14="http://schemas.microsoft.com/office/powerpoint/2010/main" val="857448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1235" y="517486"/>
            <a:ext cx="10243930" cy="4893647"/>
          </a:xfrm>
          <a:prstGeom prst="rect">
            <a:avLst/>
          </a:prstGeom>
        </p:spPr>
        <p:txBody>
          <a:bodyPr wrap="square">
            <a:spAutoFit/>
          </a:bodyPr>
          <a:lstStyle/>
          <a:p>
            <a:r>
              <a:rPr lang="en-AU" sz="2400" b="1" dirty="0">
                <a:solidFill>
                  <a:srgbClr val="FF0000"/>
                </a:solidFill>
                <a:latin typeface="Garamond" panose="02020404030301010803" pitchFamily="18" charset="0"/>
              </a:rPr>
              <a:t>Observation paragraphs </a:t>
            </a:r>
            <a:endParaRPr lang="en-AU" sz="2400" dirty="0">
              <a:solidFill>
                <a:srgbClr val="FF0000"/>
              </a:solidFill>
              <a:latin typeface="Garamond" panose="02020404030301010803" pitchFamily="18" charset="0"/>
            </a:endParaRPr>
          </a:p>
          <a:p>
            <a:r>
              <a:rPr lang="en-AU" sz="2400" dirty="0">
                <a:solidFill>
                  <a:srgbClr val="7030A0"/>
                </a:solidFill>
                <a:latin typeface="Garamond" panose="02020404030301010803" pitchFamily="18" charset="0"/>
              </a:rPr>
              <a:t>Each class meeting, assign a few students to express something they have observed from their experience in one paragraph and make copies for the whole class (or distribute through a listserv). At some point in the semester, ask students to write another paragraph that responds to another person’s observation and share their response with the original writer and with you. You might ask them to respond several times to a variety of people. For example, each student must write three observations during the semester and three responses during the semester. </a:t>
            </a:r>
          </a:p>
          <a:p>
            <a:endParaRPr lang="en-AU" sz="2400" dirty="0">
              <a:solidFill>
                <a:srgbClr val="7030A0"/>
              </a:solidFill>
              <a:latin typeface="Garamond" panose="02020404030301010803" pitchFamily="18" charset="0"/>
            </a:endParaRPr>
          </a:p>
          <a:p>
            <a:r>
              <a:rPr lang="en-AU" sz="2400" b="1" dirty="0">
                <a:solidFill>
                  <a:srgbClr val="FF0000"/>
                </a:solidFill>
                <a:latin typeface="Garamond" panose="02020404030301010803" pitchFamily="18" charset="0"/>
              </a:rPr>
              <a:t>Observation bullets (speaking variation on observation paragraphs above</a:t>
            </a:r>
            <a:r>
              <a:rPr lang="en-AU" sz="2400" b="1" dirty="0">
                <a:solidFill>
                  <a:srgbClr val="7030A0"/>
                </a:solidFill>
                <a:latin typeface="Garamond" panose="02020404030301010803" pitchFamily="18" charset="0"/>
              </a:rPr>
              <a:t>) </a:t>
            </a:r>
            <a:endParaRPr lang="en-AU" sz="2400" dirty="0">
              <a:solidFill>
                <a:srgbClr val="7030A0"/>
              </a:solidFill>
              <a:latin typeface="Garamond" panose="02020404030301010803" pitchFamily="18" charset="0"/>
            </a:endParaRPr>
          </a:p>
          <a:p>
            <a:r>
              <a:rPr lang="en-AU" sz="2400" dirty="0">
                <a:solidFill>
                  <a:srgbClr val="7030A0"/>
                </a:solidFill>
                <a:latin typeface="Garamond" panose="02020404030301010803" pitchFamily="18" charset="0"/>
              </a:rPr>
              <a:t>Each class period, ask a few students to prepare three bullet points or talking points about their community experiences. At the beginning or end of class, ask these students to stand up and present their three observations to the class. </a:t>
            </a:r>
            <a:endParaRPr lang="en-AU" sz="2400" dirty="0">
              <a:solidFill>
                <a:srgbClr val="7030A0"/>
              </a:solidFill>
            </a:endParaRPr>
          </a:p>
        </p:txBody>
      </p:sp>
    </p:spTree>
    <p:extLst>
      <p:ext uri="{BB962C8B-B14F-4D97-AF65-F5344CB8AC3E}">
        <p14:creationId xmlns:p14="http://schemas.microsoft.com/office/powerpoint/2010/main" val="484503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981" y="334550"/>
            <a:ext cx="10217427" cy="6370975"/>
          </a:xfrm>
          <a:prstGeom prst="rect">
            <a:avLst/>
          </a:prstGeom>
        </p:spPr>
        <p:txBody>
          <a:bodyPr wrap="square">
            <a:spAutoFit/>
          </a:bodyPr>
          <a:lstStyle/>
          <a:p>
            <a:r>
              <a:rPr lang="en-AU" sz="2400" b="1" dirty="0">
                <a:solidFill>
                  <a:srgbClr val="FF0000"/>
                </a:solidFill>
                <a:latin typeface="Garamond" panose="02020404030301010803" pitchFamily="18" charset="0"/>
              </a:rPr>
              <a:t>Critical incident journal </a:t>
            </a:r>
          </a:p>
          <a:p>
            <a:r>
              <a:rPr lang="en-AU" sz="2400" b="1" dirty="0">
                <a:solidFill>
                  <a:srgbClr val="00B0F0"/>
                </a:solidFill>
                <a:latin typeface="Garamond" panose="02020404030301010803" pitchFamily="18" charset="0"/>
              </a:rPr>
              <a:t>This focuses the student on analysis of a particular event that occurred during the week. By answering one of the following sets of prompts, students are asked to consider their thoughts and reactions and articulate the action they plan to take in the future: Describe a significant event that occurred as a part of the service-learning experience. Why was this significant to you? What underlying issues (societal, interpersonal) surfaced as a result of this experience? How will this incident influence your future </a:t>
            </a:r>
            <a:r>
              <a:rPr lang="en-AU" sz="2400" b="1" dirty="0" err="1">
                <a:solidFill>
                  <a:srgbClr val="00B0F0"/>
                </a:solidFill>
                <a:latin typeface="Garamond" panose="02020404030301010803" pitchFamily="18" charset="0"/>
              </a:rPr>
              <a:t>behavior</a:t>
            </a:r>
            <a:r>
              <a:rPr lang="en-AU" sz="2400" b="1" dirty="0">
                <a:solidFill>
                  <a:srgbClr val="00B0F0"/>
                </a:solidFill>
                <a:latin typeface="Garamond" panose="02020404030301010803" pitchFamily="18" charset="0"/>
              </a:rPr>
              <a:t>? Another set of questions for a critical incident journal includes the following prompts: Describe an incident or situation that created a dilemma for you in terms of what to say or do. What is the first thing thought of to say or do? List three other actions you might have taken. Which of the above seems best to you now and why do you think this is the best response? </a:t>
            </a:r>
          </a:p>
          <a:p>
            <a:r>
              <a:rPr lang="en-AU" sz="2400" b="1" dirty="0">
                <a:solidFill>
                  <a:srgbClr val="FF0000"/>
                </a:solidFill>
                <a:latin typeface="Garamond" panose="02020404030301010803" pitchFamily="18" charset="0"/>
              </a:rPr>
              <a:t>Book/article review </a:t>
            </a:r>
          </a:p>
          <a:p>
            <a:r>
              <a:rPr lang="en-AU" sz="2400" b="1" dirty="0">
                <a:solidFill>
                  <a:srgbClr val="00B0F0"/>
                </a:solidFill>
                <a:latin typeface="Garamond" panose="02020404030301010803" pitchFamily="18" charset="0"/>
              </a:rPr>
              <a:t>Mid-semester, ask students to research and review a book or article related to the community experiences. Copy the reviews and put them on reserve. Ask students to read one and then respond to the review in a one page paper. </a:t>
            </a:r>
            <a:endParaRPr lang="en-AU" sz="2400" b="1" dirty="0">
              <a:solidFill>
                <a:srgbClr val="00B0F0"/>
              </a:solidFill>
            </a:endParaRPr>
          </a:p>
        </p:txBody>
      </p:sp>
    </p:spTree>
    <p:extLst>
      <p:ext uri="{BB962C8B-B14F-4D97-AF65-F5344CB8AC3E}">
        <p14:creationId xmlns:p14="http://schemas.microsoft.com/office/powerpoint/2010/main" val="3447247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470" y="239192"/>
            <a:ext cx="10402956" cy="6555641"/>
          </a:xfrm>
          <a:prstGeom prst="rect">
            <a:avLst/>
          </a:prstGeom>
        </p:spPr>
        <p:txBody>
          <a:bodyPr wrap="square">
            <a:spAutoFit/>
          </a:bodyPr>
          <a:lstStyle/>
          <a:p>
            <a:r>
              <a:rPr lang="en-AU" sz="2800" b="1" dirty="0">
                <a:solidFill>
                  <a:srgbClr val="00B050"/>
                </a:solidFill>
                <a:latin typeface="Garamond" panose="02020404030301010803" pitchFamily="18" charset="0"/>
              </a:rPr>
              <a:t>Site survey </a:t>
            </a:r>
            <a:endParaRPr lang="en-AU" sz="2800" dirty="0">
              <a:solidFill>
                <a:srgbClr val="00B050"/>
              </a:solidFill>
              <a:latin typeface="Garamond" panose="02020404030301010803" pitchFamily="18" charset="0"/>
            </a:endParaRPr>
          </a:p>
          <a:p>
            <a:r>
              <a:rPr lang="en-AU" sz="2800" dirty="0">
                <a:solidFill>
                  <a:srgbClr val="C00000"/>
                </a:solidFill>
                <a:latin typeface="Garamond" panose="02020404030301010803" pitchFamily="18" charset="0"/>
              </a:rPr>
              <a:t>Ask students to investigate the context in which they are serving. Ask them to collect the organization’s mission statement, published materials, organizational chart of the staff and history. Requiring an interview with staff members may be helpful when practical. </a:t>
            </a:r>
          </a:p>
          <a:p>
            <a:r>
              <a:rPr lang="en-AU" sz="2800" b="1" dirty="0">
                <a:solidFill>
                  <a:srgbClr val="00B050"/>
                </a:solidFill>
                <a:latin typeface="Garamond" panose="02020404030301010803" pitchFamily="18" charset="0"/>
              </a:rPr>
              <a:t>Politics of site </a:t>
            </a:r>
            <a:endParaRPr lang="en-AU" sz="2800" dirty="0">
              <a:solidFill>
                <a:srgbClr val="00B050"/>
              </a:solidFill>
              <a:latin typeface="Garamond" panose="02020404030301010803" pitchFamily="18" charset="0"/>
            </a:endParaRPr>
          </a:p>
          <a:p>
            <a:r>
              <a:rPr lang="en-AU" sz="2800" dirty="0">
                <a:solidFill>
                  <a:srgbClr val="C00000"/>
                </a:solidFill>
                <a:latin typeface="Garamond" panose="02020404030301010803" pitchFamily="18" charset="0"/>
              </a:rPr>
              <a:t>Ask students to research and write about the larger context of the organization they serve. Where, why, how did the organization come into being? Where does it receive its funding? What challenges does it face in the community? </a:t>
            </a:r>
          </a:p>
          <a:p>
            <a:r>
              <a:rPr lang="en-AU" sz="2800" b="1" dirty="0">
                <a:solidFill>
                  <a:srgbClr val="00B050"/>
                </a:solidFill>
                <a:latin typeface="Garamond" panose="02020404030301010803" pitchFamily="18" charset="0"/>
              </a:rPr>
              <a:t>Self-assessment </a:t>
            </a:r>
            <a:endParaRPr lang="en-AU" sz="2800" dirty="0">
              <a:solidFill>
                <a:srgbClr val="00B050"/>
              </a:solidFill>
              <a:latin typeface="Garamond" panose="02020404030301010803" pitchFamily="18" charset="0"/>
            </a:endParaRPr>
          </a:p>
          <a:p>
            <a:r>
              <a:rPr lang="en-AU" sz="2800" dirty="0">
                <a:solidFill>
                  <a:srgbClr val="C00000"/>
                </a:solidFill>
                <a:latin typeface="Garamond" panose="02020404030301010803" pitchFamily="18" charset="0"/>
              </a:rPr>
              <a:t>Ask students to assess their roles, effectiveness and impact in the organization during the semester. What did they bring to the organization? In what ways, (maybe unexpected ways) were they able to serve? </a:t>
            </a:r>
            <a:endParaRPr lang="en-AU" sz="2800" dirty="0">
              <a:solidFill>
                <a:srgbClr val="C00000"/>
              </a:solidFill>
            </a:endParaRPr>
          </a:p>
        </p:txBody>
      </p:sp>
    </p:spTree>
    <p:extLst>
      <p:ext uri="{BB962C8B-B14F-4D97-AF65-F5344CB8AC3E}">
        <p14:creationId xmlns:p14="http://schemas.microsoft.com/office/powerpoint/2010/main" val="2135852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6679" y="583685"/>
            <a:ext cx="10959548" cy="6093976"/>
          </a:xfrm>
          <a:prstGeom prst="rect">
            <a:avLst/>
          </a:prstGeom>
        </p:spPr>
        <p:txBody>
          <a:bodyPr wrap="square">
            <a:spAutoFit/>
          </a:bodyPr>
          <a:lstStyle/>
          <a:p>
            <a:pPr marL="381000">
              <a:lnSpc>
                <a:spcPct val="107000"/>
              </a:lnSpc>
              <a:spcAft>
                <a:spcPts val="0"/>
              </a:spcAf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3) A </a:t>
            </a:r>
            <a:r>
              <a:rPr lang="en-US" sz="20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theoretical rationale</a:t>
            </a: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that explains the course’s theoretical assumptions and their relationship to the content, structure, activities, and assignments announced in the syllabus. This section establishes the scholarly antecedents or influences that inform the course’s practical components and the teacher’s expectations. Critical to this section is an explicit discussion of the purpose(s) of the course, its perceived goals and outcomes, both in general and in relation to its particular pedagogical design: What is the course for? Why has it been designed the way it has? What might result if it is effectively taught? Together with the critical reflection that follows, this section is the heart of the course design.</a:t>
            </a:r>
            <a:b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br>
            <a:b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br>
            <a:r>
              <a:rPr lang="en-US" sz="20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2"/>
              </a:rPr>
              <a:t>Example of Theoretical Rationale</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Helvetica" panose="020B0604020202020204" pitchFamily="34" charset="0"/>
                <a:ea typeface="Times New Roman" panose="02020603050405020304" pitchFamily="18" charset="0"/>
              </a:rPr>
              <a:t>4) A </a:t>
            </a:r>
            <a:r>
              <a:rPr lang="en-US" sz="2000" b="1" dirty="0">
                <a:latin typeface="Helvetica" panose="020B0604020202020204" pitchFamily="34" charset="0"/>
                <a:ea typeface="Times New Roman" panose="02020603050405020304" pitchFamily="18" charset="0"/>
              </a:rPr>
              <a:t>critical reflection</a:t>
            </a:r>
            <a:r>
              <a:rPr lang="en-US" sz="2000" dirty="0">
                <a:latin typeface="Helvetica" panose="020B0604020202020204" pitchFamily="34" charset="0"/>
                <a:ea typeface="Times New Roman" panose="02020603050405020304" pitchFamily="18" charset="0"/>
              </a:rPr>
              <a:t> in which the author assesses strengths and acknowledges weaknesses, proposes adjustments or modifications based on outcomes, and discusses implications for the field at large. A basic assumption driving the CD feature is that pedagogical practices are not static and so benefit from continual rethinking in light of shifting institutional, sociopolitical, and intellectual contexts. While we are interested in courses that seem to “work,” we seek submissions that are attentive to opportunities for revision or that frame coursework as an opportunity for reflecting on the shape, purpose, and value of writing studies writ large.</a:t>
            </a:r>
            <a:br>
              <a:rPr lang="en-US" sz="2000" dirty="0">
                <a:latin typeface="Helvetica" panose="020B0604020202020204" pitchFamily="34" charset="0"/>
                <a:ea typeface="Times New Roman" panose="02020603050405020304" pitchFamily="18" charset="0"/>
              </a:rPr>
            </a:br>
            <a:br>
              <a:rPr lang="en-US" dirty="0">
                <a:latin typeface="Helvetica" panose="020B0604020202020204" pitchFamily="34" charset="0"/>
                <a:ea typeface="Times New Roman" panose="02020603050405020304" pitchFamily="18" charset="0"/>
              </a:rPr>
            </a:br>
            <a:endParaRPr lang="en-AU" dirty="0"/>
          </a:p>
        </p:txBody>
      </p:sp>
    </p:spTree>
    <p:extLst>
      <p:ext uri="{BB962C8B-B14F-4D97-AF65-F5344CB8AC3E}">
        <p14:creationId xmlns:p14="http://schemas.microsoft.com/office/powerpoint/2010/main" val="3460675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9" y="130513"/>
            <a:ext cx="10098157" cy="6617196"/>
          </a:xfrm>
          <a:prstGeom prst="rect">
            <a:avLst/>
          </a:prstGeom>
        </p:spPr>
        <p:txBody>
          <a:bodyPr wrap="square">
            <a:spAutoFit/>
          </a:bodyPr>
          <a:lstStyle/>
          <a:p>
            <a:r>
              <a:rPr lang="en-AU" sz="3600" b="1" dirty="0">
                <a:solidFill>
                  <a:srgbClr val="000000"/>
                </a:solidFill>
                <a:latin typeface="Verdana" panose="020B0604030504040204" pitchFamily="34" charset="0"/>
              </a:rPr>
              <a:t>Faculty Worksheet on 10 Themes of Civic Engagement Course Design/Redesign </a:t>
            </a:r>
            <a:endParaRPr lang="en-AU" sz="3600" dirty="0">
              <a:solidFill>
                <a:srgbClr val="000000"/>
              </a:solidFill>
              <a:latin typeface="Verdana" panose="020B0604030504040204" pitchFamily="34" charset="0"/>
            </a:endParaRPr>
          </a:p>
          <a:p>
            <a:r>
              <a:rPr lang="en-AU" sz="2800" b="1" dirty="0">
                <a:solidFill>
                  <a:srgbClr val="000000"/>
                </a:solidFill>
                <a:latin typeface="Verdana" panose="020B0604030504040204" pitchFamily="34" charset="0"/>
              </a:rPr>
              <a:t>1. Values/ Background </a:t>
            </a:r>
            <a:endParaRPr lang="en-AU" sz="28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1. Your underlying values/background related to civic engagement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2. Your students’ values/background related to civic engagement. Or, how will you find out?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3. Campus or Department values/ mission related to civic engagement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4. Potential community partner(s)’s values/mission: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5. Notes about connections/disconnections </a:t>
            </a:r>
          </a:p>
        </p:txBody>
      </p:sp>
    </p:spTree>
    <p:extLst>
      <p:ext uri="{BB962C8B-B14F-4D97-AF65-F5344CB8AC3E}">
        <p14:creationId xmlns:p14="http://schemas.microsoft.com/office/powerpoint/2010/main" val="1382164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469" y="408059"/>
            <a:ext cx="10296939" cy="5262979"/>
          </a:xfrm>
          <a:prstGeom prst="rect">
            <a:avLst/>
          </a:prstGeom>
        </p:spPr>
        <p:txBody>
          <a:bodyPr wrap="square">
            <a:spAutoFit/>
          </a:bodyPr>
          <a:lstStyle/>
          <a:p>
            <a:r>
              <a:rPr lang="en-AU" sz="2400" b="1" dirty="0">
                <a:solidFill>
                  <a:srgbClr val="000000"/>
                </a:solidFill>
                <a:latin typeface="Verdana" panose="020B0604030504040204" pitchFamily="34" charset="0"/>
              </a:rPr>
              <a:t>2. Goals/Outcomes </a:t>
            </a:r>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1. What specific outcomes/goals do you have for the course (student, department, community)?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2. What outcomes/goals can be facilitated by civic engagement component? “traditional” components? Both?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3. What specific kind of civic engagement activities (service-learning, community-based research, public scholarship) can help you meet those goals? Why? </a:t>
            </a:r>
          </a:p>
          <a:p>
            <a:endParaRPr lang="en-AU" sz="2400" dirty="0">
              <a:solidFill>
                <a:srgbClr val="000000"/>
              </a:solidFill>
              <a:latin typeface="Verdana" panose="020B0604030504040204" pitchFamily="34" charset="0"/>
            </a:endParaRPr>
          </a:p>
          <a:p>
            <a:r>
              <a:rPr lang="en-AU" sz="2400" dirty="0">
                <a:solidFill>
                  <a:srgbClr val="000000"/>
                </a:solidFill>
                <a:latin typeface="Verdana" panose="020B0604030504040204" pitchFamily="34" charset="0"/>
              </a:rPr>
              <a:t>4. What structure of civic engagement activities can best help you meet the goals: optional or required; group or individual? One partner or many? Why? </a:t>
            </a:r>
          </a:p>
        </p:txBody>
      </p:sp>
    </p:spTree>
    <p:extLst>
      <p:ext uri="{BB962C8B-B14F-4D97-AF65-F5344CB8AC3E}">
        <p14:creationId xmlns:p14="http://schemas.microsoft.com/office/powerpoint/2010/main" val="3381951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56138"/>
            <a:ext cx="10310191" cy="6801862"/>
          </a:xfrm>
          <a:prstGeom prst="rect">
            <a:avLst/>
          </a:prstGeom>
        </p:spPr>
        <p:txBody>
          <a:bodyPr wrap="square">
            <a:spAutoFit/>
          </a:bodyPr>
          <a:lstStyle/>
          <a:p>
            <a:r>
              <a:rPr lang="en-AU" sz="2800" b="1" dirty="0">
                <a:solidFill>
                  <a:srgbClr val="000000"/>
                </a:solidFill>
                <a:latin typeface="Verdana" panose="020B0604030504040204" pitchFamily="34" charset="0"/>
              </a:rPr>
              <a:t>3. Community Partnership </a:t>
            </a:r>
            <a:endParaRPr lang="en-AU" sz="2800" dirty="0">
              <a:solidFill>
                <a:srgbClr val="000000"/>
              </a:solidFill>
              <a:latin typeface="Verdana" panose="020B0604030504040204" pitchFamily="34" charset="0"/>
            </a:endParaRPr>
          </a:p>
          <a:p>
            <a:r>
              <a:rPr lang="en-AU" sz="2400" dirty="0">
                <a:solidFill>
                  <a:srgbClr val="7030A0"/>
                </a:solidFill>
                <a:latin typeface="Verdana" panose="020B0604030504040204" pitchFamily="34" charset="0"/>
              </a:rPr>
              <a:t>1. What community partner(s) might best match course goals (or allow you to adapt course goals in positive ways)? </a:t>
            </a:r>
          </a:p>
          <a:p>
            <a:endParaRPr lang="en-AU" sz="2400" dirty="0">
              <a:solidFill>
                <a:srgbClr val="7030A0"/>
              </a:solidFill>
              <a:latin typeface="Verdana" panose="020B0604030504040204" pitchFamily="34" charset="0"/>
            </a:endParaRPr>
          </a:p>
          <a:p>
            <a:r>
              <a:rPr lang="en-AU" sz="2400" dirty="0">
                <a:solidFill>
                  <a:srgbClr val="FF0000"/>
                </a:solidFill>
                <a:latin typeface="Verdana" panose="020B0604030504040204" pitchFamily="34" charset="0"/>
              </a:rPr>
              <a:t>Values/Mission </a:t>
            </a:r>
          </a:p>
          <a:p>
            <a:endParaRPr lang="en-AU" sz="2400" dirty="0">
              <a:solidFill>
                <a:srgbClr val="7030A0"/>
              </a:solidFill>
              <a:latin typeface="Verdana" panose="020B0604030504040204" pitchFamily="34" charset="0"/>
            </a:endParaRPr>
          </a:p>
          <a:p>
            <a:r>
              <a:rPr lang="en-AU" sz="2400" dirty="0">
                <a:solidFill>
                  <a:srgbClr val="7030A0"/>
                </a:solidFill>
                <a:latin typeface="Verdana" panose="020B0604030504040204" pitchFamily="34" charset="0"/>
              </a:rPr>
              <a:t>Structure of program and supervision/contact </a:t>
            </a:r>
          </a:p>
          <a:p>
            <a:endParaRPr lang="en-AU" sz="2400" dirty="0">
              <a:solidFill>
                <a:srgbClr val="7030A0"/>
              </a:solidFill>
              <a:latin typeface="Verdana" panose="020B0604030504040204" pitchFamily="34" charset="0"/>
            </a:endParaRPr>
          </a:p>
          <a:p>
            <a:r>
              <a:rPr lang="en-AU" sz="2400" dirty="0">
                <a:solidFill>
                  <a:srgbClr val="7030A0"/>
                </a:solidFill>
                <a:latin typeface="Verdana" panose="020B0604030504040204" pitchFamily="34" charset="0"/>
              </a:rPr>
              <a:t>Stakeholders and relationship between “community” &amp; community partner </a:t>
            </a:r>
          </a:p>
          <a:p>
            <a:endParaRPr lang="en-AU" sz="2400" dirty="0">
              <a:solidFill>
                <a:srgbClr val="7030A0"/>
              </a:solidFill>
              <a:latin typeface="Verdana" panose="020B0604030504040204" pitchFamily="34" charset="0"/>
            </a:endParaRPr>
          </a:p>
          <a:p>
            <a:r>
              <a:rPr lang="en-AU" sz="2400" dirty="0">
                <a:solidFill>
                  <a:srgbClr val="7030A0"/>
                </a:solidFill>
                <a:latin typeface="Verdana" panose="020B0604030504040204" pitchFamily="34" charset="0"/>
              </a:rPr>
              <a:t>Relationship/history with college, students, or you; “length” of partnership required </a:t>
            </a:r>
          </a:p>
          <a:p>
            <a:endParaRPr lang="en-AU" sz="2400" dirty="0">
              <a:solidFill>
                <a:srgbClr val="7030A0"/>
              </a:solidFill>
              <a:latin typeface="Verdana" panose="020B0604030504040204" pitchFamily="34" charset="0"/>
            </a:endParaRPr>
          </a:p>
          <a:p>
            <a:r>
              <a:rPr lang="en-AU" sz="2400" dirty="0">
                <a:solidFill>
                  <a:srgbClr val="7030A0"/>
                </a:solidFill>
                <a:latin typeface="Verdana" panose="020B0604030504040204" pitchFamily="34" charset="0"/>
              </a:rPr>
              <a:t>2. What is the potential benefit to the community partner? </a:t>
            </a:r>
          </a:p>
          <a:p>
            <a:endParaRPr lang="en-AU" sz="2400" dirty="0">
              <a:solidFill>
                <a:srgbClr val="7030A0"/>
              </a:solidFill>
              <a:latin typeface="Verdana" panose="020B0604030504040204" pitchFamily="34" charset="0"/>
            </a:endParaRPr>
          </a:p>
          <a:p>
            <a:r>
              <a:rPr lang="en-AU" sz="2400" dirty="0">
                <a:solidFill>
                  <a:srgbClr val="7030A0"/>
                </a:solidFill>
                <a:latin typeface="Verdana" panose="020B0604030504040204" pitchFamily="34" charset="0"/>
              </a:rPr>
              <a:t>3. How much of a direct involvement in campus-community organization will the partnership require and by whom? </a:t>
            </a:r>
            <a:endParaRPr lang="en-AU" sz="2400" dirty="0">
              <a:solidFill>
                <a:srgbClr val="7030A0"/>
              </a:solidFill>
            </a:endParaRPr>
          </a:p>
        </p:txBody>
      </p:sp>
    </p:spTree>
    <p:extLst>
      <p:ext uri="{BB962C8B-B14F-4D97-AF65-F5344CB8AC3E}">
        <p14:creationId xmlns:p14="http://schemas.microsoft.com/office/powerpoint/2010/main" val="2865969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443" y="299449"/>
            <a:ext cx="10363200" cy="5693866"/>
          </a:xfrm>
          <a:prstGeom prst="rect">
            <a:avLst/>
          </a:prstGeom>
        </p:spPr>
        <p:txBody>
          <a:bodyPr wrap="square">
            <a:spAutoFit/>
          </a:bodyPr>
          <a:lstStyle/>
          <a:p>
            <a:r>
              <a:rPr lang="en-AU" sz="2800" b="1" dirty="0">
                <a:solidFill>
                  <a:srgbClr val="FF0000"/>
                </a:solidFill>
                <a:latin typeface="Verdana" panose="020B0604030504040204" pitchFamily="34" charset="0"/>
              </a:rPr>
              <a:t>4. Preparation / Orientation </a:t>
            </a:r>
            <a:endParaRPr lang="en-AU" sz="2800" dirty="0">
              <a:solidFill>
                <a:srgbClr val="FF0000"/>
              </a:solidFill>
              <a:latin typeface="Verdana" panose="020B0604030504040204" pitchFamily="34" charset="0"/>
            </a:endParaRPr>
          </a:p>
          <a:p>
            <a:r>
              <a:rPr lang="en-AU" sz="2800" dirty="0">
                <a:solidFill>
                  <a:srgbClr val="000000"/>
                </a:solidFill>
                <a:latin typeface="Verdana" panose="020B0604030504040204" pitchFamily="34" charset="0"/>
              </a:rPr>
              <a:t>1. What preparation do you need for the course? Who will do this? </a:t>
            </a:r>
          </a:p>
          <a:p>
            <a:endParaRPr lang="en-AU" sz="2800" dirty="0">
              <a:solidFill>
                <a:srgbClr val="000000"/>
              </a:solidFill>
              <a:latin typeface="Verdana" panose="020B0604030504040204" pitchFamily="34" charset="0"/>
            </a:endParaRPr>
          </a:p>
          <a:p>
            <a:r>
              <a:rPr lang="en-AU" sz="2800" dirty="0">
                <a:solidFill>
                  <a:srgbClr val="000000"/>
                </a:solidFill>
                <a:latin typeface="Verdana" panose="020B0604030504040204" pitchFamily="34" charset="0"/>
              </a:rPr>
              <a:t>2. What preparation do your students need for the course? Who will do this? </a:t>
            </a:r>
          </a:p>
          <a:p>
            <a:endParaRPr lang="en-AU" sz="2800" dirty="0">
              <a:solidFill>
                <a:srgbClr val="000000"/>
              </a:solidFill>
              <a:latin typeface="Verdana" panose="020B0604030504040204" pitchFamily="34" charset="0"/>
            </a:endParaRPr>
          </a:p>
          <a:p>
            <a:r>
              <a:rPr lang="en-AU" sz="2800" dirty="0">
                <a:solidFill>
                  <a:srgbClr val="000000"/>
                </a:solidFill>
                <a:latin typeface="Verdana" panose="020B0604030504040204" pitchFamily="34" charset="0"/>
              </a:rPr>
              <a:t>3. What preparation do your community partner/(s) need for the course? Who will do this? </a:t>
            </a:r>
          </a:p>
          <a:p>
            <a:endParaRPr lang="en-AU" sz="2800" dirty="0">
              <a:solidFill>
                <a:srgbClr val="000000"/>
              </a:solidFill>
              <a:latin typeface="Verdana" panose="020B0604030504040204" pitchFamily="34" charset="0"/>
            </a:endParaRPr>
          </a:p>
          <a:p>
            <a:r>
              <a:rPr lang="en-AU" sz="2800" dirty="0">
                <a:solidFill>
                  <a:srgbClr val="000000"/>
                </a:solidFill>
                <a:latin typeface="Verdana" panose="020B0604030504040204" pitchFamily="34" charset="0"/>
              </a:rPr>
              <a:t>4. Who will ensure ethics/responsibility? How? What are the particular ethical/responsibility questions inherent in this particular class? </a:t>
            </a:r>
          </a:p>
        </p:txBody>
      </p:sp>
    </p:spTree>
    <p:extLst>
      <p:ext uri="{BB962C8B-B14F-4D97-AF65-F5344CB8AC3E}">
        <p14:creationId xmlns:p14="http://schemas.microsoft.com/office/powerpoint/2010/main" val="2651933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9443" y="315294"/>
            <a:ext cx="10336695" cy="4955203"/>
          </a:xfrm>
          <a:prstGeom prst="rect">
            <a:avLst/>
          </a:prstGeom>
        </p:spPr>
        <p:txBody>
          <a:bodyPr wrap="square">
            <a:spAutoFit/>
          </a:bodyPr>
          <a:lstStyle/>
          <a:p>
            <a:r>
              <a:rPr lang="en-AU" sz="2800" b="1" dirty="0">
                <a:solidFill>
                  <a:srgbClr val="FF0000"/>
                </a:solidFill>
                <a:latin typeface="Verdana" panose="020B0604030504040204" pitchFamily="34" charset="0"/>
              </a:rPr>
              <a:t>5. Integration </a:t>
            </a:r>
            <a:endParaRPr lang="en-AU" sz="2800" dirty="0">
              <a:solidFill>
                <a:srgbClr val="FF0000"/>
              </a:solidFill>
              <a:latin typeface="Verdana" panose="020B0604030504040204" pitchFamily="34" charset="0"/>
            </a:endParaRPr>
          </a:p>
          <a:p>
            <a:r>
              <a:rPr lang="en-AU" sz="2400" dirty="0">
                <a:solidFill>
                  <a:srgbClr val="00B050"/>
                </a:solidFill>
                <a:latin typeface="Verdana" panose="020B0604030504040204" pitchFamily="34" charset="0"/>
              </a:rPr>
              <a:t>1. How will your readings, lectures, field trips, etc., be integrated with civic engagement component? Kept distinct? </a:t>
            </a:r>
          </a:p>
          <a:p>
            <a:endParaRPr lang="en-AU" sz="2400" dirty="0">
              <a:solidFill>
                <a:srgbClr val="00B050"/>
              </a:solidFill>
              <a:latin typeface="Verdana" panose="020B0604030504040204" pitchFamily="34" charset="0"/>
            </a:endParaRPr>
          </a:p>
          <a:p>
            <a:r>
              <a:rPr lang="en-AU" sz="2400" dirty="0">
                <a:solidFill>
                  <a:srgbClr val="00B050"/>
                </a:solidFill>
                <a:latin typeface="Verdana" panose="020B0604030504040204" pitchFamily="34" charset="0"/>
              </a:rPr>
              <a:t>2. How will the experiences/expectations of students and of community partner(s) change as a result of the civic engagement experience? How will your expectations and experiences change? Where are you flexible and where are you not flexible? </a:t>
            </a:r>
          </a:p>
          <a:p>
            <a:endParaRPr lang="en-AU" sz="2400" dirty="0">
              <a:solidFill>
                <a:srgbClr val="00B050"/>
              </a:solidFill>
              <a:latin typeface="Verdana" panose="020B0604030504040204" pitchFamily="34" charset="0"/>
            </a:endParaRPr>
          </a:p>
          <a:p>
            <a:r>
              <a:rPr lang="en-AU" sz="2400" dirty="0">
                <a:solidFill>
                  <a:srgbClr val="00B050"/>
                </a:solidFill>
                <a:latin typeface="Verdana" panose="020B0604030504040204" pitchFamily="34" charset="0"/>
              </a:rPr>
              <a:t>3. How will you factor in the unexpected and unintended? </a:t>
            </a:r>
          </a:p>
          <a:p>
            <a:endParaRPr lang="en-AU" sz="2400" dirty="0">
              <a:solidFill>
                <a:srgbClr val="00B050"/>
              </a:solidFill>
              <a:latin typeface="Verdana" panose="020B0604030504040204" pitchFamily="34" charset="0"/>
            </a:endParaRPr>
          </a:p>
          <a:p>
            <a:r>
              <a:rPr lang="en-AU" sz="2400" dirty="0">
                <a:solidFill>
                  <a:srgbClr val="00B050"/>
                </a:solidFill>
                <a:latin typeface="Verdana" panose="020B0604030504040204" pitchFamily="34" charset="0"/>
              </a:rPr>
              <a:t>4. Where is the “fun” and meaning in this for you, the student, and the community partner? </a:t>
            </a:r>
          </a:p>
        </p:txBody>
      </p:sp>
    </p:spTree>
    <p:extLst>
      <p:ext uri="{BB962C8B-B14F-4D97-AF65-F5344CB8AC3E}">
        <p14:creationId xmlns:p14="http://schemas.microsoft.com/office/powerpoint/2010/main" val="4209645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5216" y="293471"/>
            <a:ext cx="10389705" cy="6124754"/>
          </a:xfrm>
          <a:prstGeom prst="rect">
            <a:avLst/>
          </a:prstGeom>
        </p:spPr>
        <p:txBody>
          <a:bodyPr wrap="square">
            <a:spAutoFit/>
          </a:bodyPr>
          <a:lstStyle/>
          <a:p>
            <a:r>
              <a:rPr lang="en-AU" sz="2800" b="1" dirty="0">
                <a:solidFill>
                  <a:srgbClr val="FF0000"/>
                </a:solidFill>
                <a:latin typeface="Verdana" panose="020B0604030504040204" pitchFamily="34" charset="0"/>
              </a:rPr>
              <a:t>6. Reflection / Process </a:t>
            </a:r>
          </a:p>
          <a:p>
            <a:endParaRPr lang="en-AU" sz="2800" dirty="0">
              <a:solidFill>
                <a:srgbClr val="000000"/>
              </a:solidFill>
              <a:latin typeface="Verdana" panose="020B0604030504040204" pitchFamily="34" charset="0"/>
            </a:endParaRPr>
          </a:p>
          <a:p>
            <a:r>
              <a:rPr lang="en-AU" sz="2800" dirty="0">
                <a:solidFill>
                  <a:srgbClr val="00B050"/>
                </a:solidFill>
                <a:latin typeface="Verdana" panose="020B0604030504040204" pitchFamily="34" charset="0"/>
              </a:rPr>
              <a:t>1. What specific goals do you have for the reflection?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2. How methods will you use for your students to reflect and process their civic engagement work (journal, conversation, small group, electronic) and reach those goals?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3. Who will have access to the student reflection/process? (Is it personal, group, public?) And who is included in the reflection?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4. Specifically, how will you evaluate the reflection? </a:t>
            </a:r>
            <a:endParaRPr lang="en-AU" sz="2800" dirty="0">
              <a:solidFill>
                <a:srgbClr val="00B050"/>
              </a:solidFill>
            </a:endParaRPr>
          </a:p>
        </p:txBody>
      </p:sp>
    </p:spTree>
    <p:extLst>
      <p:ext uri="{BB962C8B-B14F-4D97-AF65-F5344CB8AC3E}">
        <p14:creationId xmlns:p14="http://schemas.microsoft.com/office/powerpoint/2010/main" val="244047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469" y="302359"/>
            <a:ext cx="10204174" cy="6555641"/>
          </a:xfrm>
          <a:prstGeom prst="rect">
            <a:avLst/>
          </a:prstGeom>
        </p:spPr>
        <p:txBody>
          <a:bodyPr wrap="square">
            <a:spAutoFit/>
          </a:bodyPr>
          <a:lstStyle/>
          <a:p>
            <a:r>
              <a:rPr lang="en-AU" sz="2800" b="1" dirty="0">
                <a:solidFill>
                  <a:srgbClr val="FF0000"/>
                </a:solidFill>
                <a:latin typeface="Verdana" panose="020B0604030504040204" pitchFamily="34" charset="0"/>
              </a:rPr>
              <a:t>7. Assessment/Benchmarks </a:t>
            </a:r>
            <a:endParaRPr lang="en-AU" sz="2800" dirty="0">
              <a:solidFill>
                <a:srgbClr val="FF0000"/>
              </a:solidFill>
              <a:latin typeface="Verdana" panose="020B0604030504040204" pitchFamily="34" charset="0"/>
            </a:endParaRPr>
          </a:p>
          <a:p>
            <a:r>
              <a:rPr lang="en-AU" sz="2800" dirty="0">
                <a:solidFill>
                  <a:srgbClr val="C00000"/>
                </a:solidFill>
                <a:latin typeface="Verdana" panose="020B0604030504040204" pitchFamily="34" charset="0"/>
              </a:rPr>
              <a:t>1. What does success mean in the context of this course? </a:t>
            </a:r>
          </a:p>
          <a:p>
            <a:endParaRPr lang="en-AU" sz="2800" dirty="0">
              <a:solidFill>
                <a:srgbClr val="C00000"/>
              </a:solidFill>
              <a:latin typeface="Verdana" panose="020B0604030504040204" pitchFamily="34" charset="0"/>
            </a:endParaRPr>
          </a:p>
          <a:p>
            <a:r>
              <a:rPr lang="en-AU" sz="2800" dirty="0">
                <a:solidFill>
                  <a:srgbClr val="C00000"/>
                </a:solidFill>
                <a:latin typeface="Verdana" panose="020B0604030504040204" pitchFamily="34" charset="0"/>
              </a:rPr>
              <a:t>2. Are there benchmarks to success that you can set up? </a:t>
            </a:r>
          </a:p>
          <a:p>
            <a:endParaRPr lang="en-AU" sz="2800" dirty="0">
              <a:solidFill>
                <a:srgbClr val="C00000"/>
              </a:solidFill>
              <a:latin typeface="Verdana" panose="020B0604030504040204" pitchFamily="34" charset="0"/>
            </a:endParaRPr>
          </a:p>
          <a:p>
            <a:r>
              <a:rPr lang="en-AU" sz="2800" dirty="0">
                <a:solidFill>
                  <a:srgbClr val="C00000"/>
                </a:solidFill>
                <a:latin typeface="Verdana" panose="020B0604030504040204" pitchFamily="34" charset="0"/>
              </a:rPr>
              <a:t>3. How will you know if you are being successful? And when will you know? </a:t>
            </a:r>
          </a:p>
          <a:p>
            <a:endParaRPr lang="en-AU" sz="2800" dirty="0">
              <a:solidFill>
                <a:srgbClr val="C00000"/>
              </a:solidFill>
              <a:latin typeface="Verdana" panose="020B0604030504040204" pitchFamily="34" charset="0"/>
            </a:endParaRPr>
          </a:p>
          <a:p>
            <a:r>
              <a:rPr lang="en-AU" sz="2800" dirty="0">
                <a:solidFill>
                  <a:srgbClr val="C00000"/>
                </a:solidFill>
                <a:latin typeface="Verdana" panose="020B0604030504040204" pitchFamily="34" charset="0"/>
              </a:rPr>
              <a:t>4. How will students know if they are being successful? And when will they know? </a:t>
            </a:r>
          </a:p>
          <a:p>
            <a:endParaRPr lang="en-AU" sz="2800" dirty="0">
              <a:solidFill>
                <a:srgbClr val="C00000"/>
              </a:solidFill>
              <a:latin typeface="Verdana" panose="020B0604030504040204" pitchFamily="34" charset="0"/>
            </a:endParaRPr>
          </a:p>
          <a:p>
            <a:r>
              <a:rPr lang="en-AU" sz="2800" dirty="0">
                <a:solidFill>
                  <a:srgbClr val="C00000"/>
                </a:solidFill>
                <a:latin typeface="Verdana" panose="020B0604030504040204" pitchFamily="34" charset="0"/>
              </a:rPr>
              <a:t>5. How will community partners know if they are being successful? And when will they know? </a:t>
            </a:r>
          </a:p>
        </p:txBody>
      </p:sp>
    </p:spTree>
    <p:extLst>
      <p:ext uri="{BB962C8B-B14F-4D97-AF65-F5344CB8AC3E}">
        <p14:creationId xmlns:p14="http://schemas.microsoft.com/office/powerpoint/2010/main" val="2759101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8957" y="490956"/>
            <a:ext cx="10416208" cy="6124754"/>
          </a:xfrm>
          <a:prstGeom prst="rect">
            <a:avLst/>
          </a:prstGeom>
        </p:spPr>
        <p:txBody>
          <a:bodyPr wrap="square">
            <a:spAutoFit/>
          </a:bodyPr>
          <a:lstStyle/>
          <a:p>
            <a:r>
              <a:rPr lang="en-AU" sz="2800" b="1" dirty="0">
                <a:solidFill>
                  <a:srgbClr val="FF0000"/>
                </a:solidFill>
                <a:latin typeface="Verdana" panose="020B0604030504040204" pitchFamily="34" charset="0"/>
              </a:rPr>
              <a:t>8. Evaluation </a:t>
            </a:r>
          </a:p>
          <a:p>
            <a:endParaRPr lang="en-AU" sz="2800" dirty="0">
              <a:solidFill>
                <a:srgbClr val="000000"/>
              </a:solidFill>
              <a:latin typeface="Verdana" panose="020B0604030504040204" pitchFamily="34" charset="0"/>
            </a:endParaRPr>
          </a:p>
          <a:p>
            <a:r>
              <a:rPr lang="en-AU" sz="2800" b="1" dirty="0">
                <a:solidFill>
                  <a:srgbClr val="0070C0"/>
                </a:solidFill>
                <a:latin typeface="Verdana" panose="020B0604030504040204" pitchFamily="34" charset="0"/>
              </a:rPr>
              <a:t>1. How will students be evaluated? When? By whom? </a:t>
            </a:r>
          </a:p>
          <a:p>
            <a:endParaRPr lang="en-AU" sz="2800" b="1" dirty="0">
              <a:solidFill>
                <a:srgbClr val="0070C0"/>
              </a:solidFill>
              <a:latin typeface="Verdana" panose="020B0604030504040204" pitchFamily="34" charset="0"/>
            </a:endParaRPr>
          </a:p>
          <a:p>
            <a:r>
              <a:rPr lang="en-AU" sz="2800" b="1" dirty="0">
                <a:solidFill>
                  <a:srgbClr val="0070C0"/>
                </a:solidFill>
                <a:latin typeface="Verdana" panose="020B0604030504040204" pitchFamily="34" charset="0"/>
              </a:rPr>
              <a:t>2. How will the partnership be evaluated? When? By whom? </a:t>
            </a:r>
          </a:p>
          <a:p>
            <a:endParaRPr lang="en-AU" sz="2800" b="1" dirty="0">
              <a:solidFill>
                <a:srgbClr val="0070C0"/>
              </a:solidFill>
              <a:latin typeface="Verdana" panose="020B0604030504040204" pitchFamily="34" charset="0"/>
            </a:endParaRPr>
          </a:p>
          <a:p>
            <a:r>
              <a:rPr lang="en-AU" sz="2800" b="1" dirty="0">
                <a:solidFill>
                  <a:srgbClr val="0070C0"/>
                </a:solidFill>
                <a:latin typeface="Verdana" panose="020B0604030504040204" pitchFamily="34" charset="0"/>
              </a:rPr>
              <a:t>3. How will the overall course be evaluated? When? By whom? </a:t>
            </a:r>
          </a:p>
          <a:p>
            <a:endParaRPr lang="en-AU" sz="2800" b="1" dirty="0">
              <a:solidFill>
                <a:srgbClr val="0070C0"/>
              </a:solidFill>
              <a:latin typeface="Verdana" panose="020B0604030504040204" pitchFamily="34" charset="0"/>
            </a:endParaRPr>
          </a:p>
          <a:p>
            <a:r>
              <a:rPr lang="en-AU" sz="2800" b="1" dirty="0">
                <a:solidFill>
                  <a:srgbClr val="0070C0"/>
                </a:solidFill>
                <a:latin typeface="Verdana" panose="020B0604030504040204" pitchFamily="34" charset="0"/>
              </a:rPr>
              <a:t>4. Who is stakeholder in the evaluation? (Grant, Tenure Review File, Dept.) Are there ramifications? </a:t>
            </a:r>
          </a:p>
        </p:txBody>
      </p:sp>
    </p:spTree>
    <p:extLst>
      <p:ext uri="{BB962C8B-B14F-4D97-AF65-F5344CB8AC3E}">
        <p14:creationId xmlns:p14="http://schemas.microsoft.com/office/powerpoint/2010/main" val="28684102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8469" y="292173"/>
            <a:ext cx="10151165" cy="4832092"/>
          </a:xfrm>
          <a:prstGeom prst="rect">
            <a:avLst/>
          </a:prstGeom>
        </p:spPr>
        <p:txBody>
          <a:bodyPr wrap="square">
            <a:spAutoFit/>
          </a:bodyPr>
          <a:lstStyle/>
          <a:p>
            <a:r>
              <a:rPr lang="en-AU" sz="2800" b="1" dirty="0">
                <a:solidFill>
                  <a:srgbClr val="FF0000"/>
                </a:solidFill>
                <a:latin typeface="Verdana" panose="020B0604030504040204" pitchFamily="34" charset="0"/>
              </a:rPr>
              <a:t>9. Product </a:t>
            </a:r>
          </a:p>
          <a:p>
            <a:endParaRPr lang="en-AU" sz="2800" dirty="0">
              <a:solidFill>
                <a:srgbClr val="000000"/>
              </a:solidFill>
              <a:latin typeface="Verdana" panose="020B0604030504040204" pitchFamily="34" charset="0"/>
            </a:endParaRPr>
          </a:p>
          <a:p>
            <a:r>
              <a:rPr lang="en-AU" sz="2800" dirty="0">
                <a:solidFill>
                  <a:srgbClr val="00B050"/>
                </a:solidFill>
                <a:latin typeface="Verdana" panose="020B0604030504040204" pitchFamily="34" charset="0"/>
              </a:rPr>
              <a:t>1. What kind of end-product(s) is the best match for the course?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2. Who is the audience(s)?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3. Who will have access to the end-product? Feedback on the end-product? “Ownership” of the end-product? </a:t>
            </a:r>
          </a:p>
          <a:p>
            <a:endParaRPr lang="en-AU" sz="2800" dirty="0">
              <a:solidFill>
                <a:srgbClr val="00B050"/>
              </a:solidFill>
              <a:latin typeface="Verdana" panose="020B0604030504040204" pitchFamily="34" charset="0"/>
            </a:endParaRPr>
          </a:p>
          <a:p>
            <a:r>
              <a:rPr lang="en-AU" sz="2800" dirty="0">
                <a:solidFill>
                  <a:srgbClr val="00B050"/>
                </a:solidFill>
                <a:latin typeface="Verdana" panose="020B0604030504040204" pitchFamily="34" charset="0"/>
              </a:rPr>
              <a:t>4. Will the end-product be adapted after the course? </a:t>
            </a:r>
          </a:p>
        </p:txBody>
      </p:sp>
    </p:spTree>
    <p:extLst>
      <p:ext uri="{BB962C8B-B14F-4D97-AF65-F5344CB8AC3E}">
        <p14:creationId xmlns:p14="http://schemas.microsoft.com/office/powerpoint/2010/main" val="4412365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4" y="412717"/>
            <a:ext cx="10654748" cy="4832092"/>
          </a:xfrm>
          <a:prstGeom prst="rect">
            <a:avLst/>
          </a:prstGeom>
        </p:spPr>
        <p:txBody>
          <a:bodyPr wrap="square">
            <a:spAutoFit/>
          </a:bodyPr>
          <a:lstStyle/>
          <a:p>
            <a:r>
              <a:rPr lang="en-AU" sz="2800" b="1" dirty="0">
                <a:solidFill>
                  <a:srgbClr val="FF0000"/>
                </a:solidFill>
                <a:latin typeface="Verdana" panose="020B0604030504040204" pitchFamily="34" charset="0"/>
              </a:rPr>
              <a:t>10. Celebration and Recognition </a:t>
            </a:r>
          </a:p>
          <a:p>
            <a:endParaRPr lang="en-AU" sz="2800" dirty="0">
              <a:solidFill>
                <a:srgbClr val="000000"/>
              </a:solidFill>
              <a:latin typeface="Verdana" panose="020B0604030504040204" pitchFamily="34" charset="0"/>
            </a:endParaRPr>
          </a:p>
          <a:p>
            <a:r>
              <a:rPr lang="en-AU" sz="2800" b="1" dirty="0">
                <a:solidFill>
                  <a:srgbClr val="7030A0"/>
                </a:solidFill>
                <a:latin typeface="Verdana" panose="020B0604030504040204" pitchFamily="34" charset="0"/>
              </a:rPr>
              <a:t>1. How will the story of the course be told? </a:t>
            </a:r>
          </a:p>
          <a:p>
            <a:endParaRPr lang="en-AU" sz="2800" b="1" dirty="0">
              <a:solidFill>
                <a:srgbClr val="7030A0"/>
              </a:solidFill>
              <a:latin typeface="Verdana" panose="020B0604030504040204" pitchFamily="34" charset="0"/>
            </a:endParaRPr>
          </a:p>
          <a:p>
            <a:r>
              <a:rPr lang="en-AU" sz="2800" b="1" dirty="0">
                <a:solidFill>
                  <a:srgbClr val="7030A0"/>
                </a:solidFill>
                <a:latin typeface="Verdana" panose="020B0604030504040204" pitchFamily="34" charset="0"/>
              </a:rPr>
              <a:t>2. Is there a safety net? Is there a next step/ next life for the project? </a:t>
            </a:r>
          </a:p>
          <a:p>
            <a:endParaRPr lang="en-AU" sz="2800" b="1" dirty="0">
              <a:solidFill>
                <a:srgbClr val="7030A0"/>
              </a:solidFill>
              <a:latin typeface="Verdana" panose="020B0604030504040204" pitchFamily="34" charset="0"/>
            </a:endParaRPr>
          </a:p>
          <a:p>
            <a:r>
              <a:rPr lang="en-AU" sz="2800" b="1" dirty="0">
                <a:solidFill>
                  <a:srgbClr val="7030A0"/>
                </a:solidFill>
                <a:latin typeface="Verdana" panose="020B0604030504040204" pitchFamily="34" charset="0"/>
              </a:rPr>
              <a:t>3. What would it mean for you, your students, community partner to feel valued?</a:t>
            </a:r>
          </a:p>
          <a:p>
            <a:r>
              <a:rPr lang="en-AU" sz="2800" b="1" dirty="0">
                <a:solidFill>
                  <a:srgbClr val="7030A0"/>
                </a:solidFill>
                <a:latin typeface="Verdana" panose="020B0604030504040204" pitchFamily="34" charset="0"/>
              </a:rPr>
              <a:t> </a:t>
            </a:r>
          </a:p>
          <a:p>
            <a:r>
              <a:rPr lang="en-AU" sz="2800" b="1" dirty="0">
                <a:solidFill>
                  <a:srgbClr val="7030A0"/>
                </a:solidFill>
                <a:latin typeface="Verdana" panose="020B0604030504040204" pitchFamily="34" charset="0"/>
              </a:rPr>
              <a:t>4. Who needs credit and thanks? How? </a:t>
            </a:r>
            <a:endParaRPr lang="en-AU" sz="2800" b="1" dirty="0">
              <a:solidFill>
                <a:srgbClr val="7030A0"/>
              </a:solidFill>
            </a:endParaRPr>
          </a:p>
        </p:txBody>
      </p:sp>
    </p:spTree>
    <p:extLst>
      <p:ext uri="{BB962C8B-B14F-4D97-AF65-F5344CB8AC3E}">
        <p14:creationId xmlns:p14="http://schemas.microsoft.com/office/powerpoint/2010/main" val="2020234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905" y="0"/>
            <a:ext cx="10694504" cy="6395212"/>
          </a:xfrm>
          <a:prstGeom prst="rect">
            <a:avLst/>
          </a:prstGeom>
        </p:spPr>
        <p:txBody>
          <a:bodyPr wrap="square">
            <a:spAutoFit/>
          </a:bodyPr>
          <a:lstStyle/>
          <a:p>
            <a:pPr marL="381000">
              <a:lnSpc>
                <a:spcPct val="107000"/>
              </a:lnSpc>
              <a:spcAft>
                <a:spcPts val="0"/>
              </a:spcAft>
            </a:pPr>
            <a:r>
              <a:rPr lang="en-US" sz="24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2"/>
              </a:rPr>
              <a:t>Example of Critical Reflection</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81000">
              <a:lnSpc>
                <a:spcPct val="107000"/>
              </a:lnSpc>
              <a:spcAft>
                <a:spcPts val="0"/>
              </a:spcAf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5) A </a:t>
            </a:r>
            <a:r>
              <a:rPr lang="en-US" sz="24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works cited</a:t>
            </a: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that includes titles referenced or consulted, with the exception of those referenced in the syllabus (those works should be cited in the syllabus itself—see below). Please adhere to current MLA guidelines.</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81000">
              <a:lnSpc>
                <a:spcPct val="107000"/>
              </a:lnSpc>
              <a:spcAft>
                <a:spcPts val="0"/>
              </a:spcAf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6) A </a:t>
            </a:r>
            <a:r>
              <a:rPr lang="en-US" sz="24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syllabus</a:t>
            </a: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presented as closely as possible to the document actually distributed to students. That said, any section not critical to an understanding of the course and its context (for instance, an attendance policy) may be removed. We encourage authors to keep syllabi under six single-spaced manuscript pages, including calendar. In general, the syllabus should include a course description, statement of goals, or expectations; a brief explanation of the assignment sequence, including evaluation criteria; a bibliography of required readings; a calendar; and inclusion of any features unique to the course. In an attempt to preserve the visual rhetoric of this document, we scan the syllabus and reduce it approximately 30% to fit the journal’s page size.</a:t>
            </a:r>
            <a:endParaRPr lang="en-AU" sz="2400" dirty="0">
              <a:solidFill>
                <a:srgbClr val="1E1E1E"/>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3325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442537" y="367175"/>
            <a:ext cx="5356907" cy="6132618"/>
          </a:xfrm>
          <a:prstGeom prst="rect">
            <a:avLst/>
          </a:prstGeom>
        </p:spPr>
      </p:pic>
    </p:spTree>
    <p:extLst>
      <p:ext uri="{BB962C8B-B14F-4D97-AF65-F5344CB8AC3E}">
        <p14:creationId xmlns:p14="http://schemas.microsoft.com/office/powerpoint/2010/main" val="1723565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199" y="0"/>
            <a:ext cx="10429461" cy="2677656"/>
          </a:xfrm>
          <a:prstGeom prst="rect">
            <a:avLst/>
          </a:prstGeom>
        </p:spPr>
        <p:txBody>
          <a:bodyPr wrap="square">
            <a:spAutoFit/>
          </a:bodyPr>
          <a:lstStyle/>
          <a:p>
            <a:r>
              <a:rPr lang="en-AU" sz="2800" b="1" dirty="0">
                <a:solidFill>
                  <a:srgbClr val="FF0000"/>
                </a:solidFill>
                <a:latin typeface="Times New Roman" panose="02020603050405020304" pitchFamily="18" charset="0"/>
              </a:rPr>
              <a:t>Stage 1: Course Learning Outcomes </a:t>
            </a:r>
          </a:p>
          <a:p>
            <a:r>
              <a:rPr lang="en-AU" sz="2800" b="1" dirty="0">
                <a:solidFill>
                  <a:srgbClr val="00B050"/>
                </a:solidFill>
                <a:latin typeface="Times New Roman" panose="02020603050405020304" pitchFamily="18" charset="0"/>
              </a:rPr>
              <a:t>The Course Design Cycle starts with the end in mind asking the questions: What do we want students to know, be able to do, and what will they value when they complete my course? Thinking through these questions and developing learning outcomes based on these identified results is the first stage .</a:t>
            </a:r>
            <a:endParaRPr lang="en-AU" sz="2800" b="1" dirty="0">
              <a:solidFill>
                <a:srgbClr val="00B050"/>
              </a:solidFill>
            </a:endParaRPr>
          </a:p>
        </p:txBody>
      </p:sp>
      <p:sp>
        <p:nvSpPr>
          <p:cNvPr id="4" name="Rectangle 3"/>
          <p:cNvSpPr/>
          <p:nvPr/>
        </p:nvSpPr>
        <p:spPr>
          <a:xfrm>
            <a:off x="1219199" y="2677656"/>
            <a:ext cx="10031896" cy="4154984"/>
          </a:xfrm>
          <a:prstGeom prst="rect">
            <a:avLst/>
          </a:prstGeom>
        </p:spPr>
        <p:txBody>
          <a:bodyPr wrap="square">
            <a:spAutoFit/>
          </a:bodyPr>
          <a:lstStyle/>
          <a:p>
            <a:r>
              <a:rPr lang="en-AU" sz="2400" b="1" dirty="0">
                <a:solidFill>
                  <a:srgbClr val="FF0000"/>
                </a:solidFill>
                <a:latin typeface="Times New Roman" panose="02020603050405020304" pitchFamily="18" charset="0"/>
              </a:rPr>
              <a:t>Stage 2: Assessment </a:t>
            </a:r>
            <a:endParaRPr lang="en-AU" sz="2400" dirty="0">
              <a:solidFill>
                <a:srgbClr val="FF0000"/>
              </a:solidFill>
              <a:latin typeface="Times New Roman" panose="02020603050405020304" pitchFamily="18" charset="0"/>
            </a:endParaRPr>
          </a:p>
          <a:p>
            <a:r>
              <a:rPr lang="en-AU" sz="2400" dirty="0">
                <a:solidFill>
                  <a:srgbClr val="00B050"/>
                </a:solidFill>
                <a:latin typeface="Times New Roman" panose="02020603050405020304" pitchFamily="18" charset="0"/>
              </a:rPr>
              <a:t>The next stage in the Backward Design model that informs the Course Design Cycle is to determine evidence that will demonstrate what students are learning (Wiggins &amp; </a:t>
            </a:r>
            <a:r>
              <a:rPr lang="en-AU" sz="2400" dirty="0" err="1">
                <a:solidFill>
                  <a:srgbClr val="00B050"/>
                </a:solidFill>
                <a:latin typeface="Times New Roman" panose="02020603050405020304" pitchFamily="18" charset="0"/>
              </a:rPr>
              <a:t>McTighe</a:t>
            </a:r>
            <a:r>
              <a:rPr lang="en-AU" sz="2400" dirty="0">
                <a:solidFill>
                  <a:srgbClr val="00B050"/>
                </a:solidFill>
                <a:latin typeface="Times New Roman" panose="02020603050405020304" pitchFamily="18" charset="0"/>
              </a:rPr>
              <a:t>, 2005). This evidence can be gathered through ongoing feedback for student learning improvement (formative assessment) and feedback for a grade (summative assessment). In the context of the Course Design Cycle, assessment can be understood as an ongoing process of ascertaining, understanding, and improving student learning. Assessment can come in many forms. For example, homework assignments, written reports, presentations, exams, portfolios, learning journals, and class discussions can all be used to assess student learning. </a:t>
            </a:r>
            <a:endParaRPr lang="en-AU" sz="2400" dirty="0">
              <a:solidFill>
                <a:srgbClr val="00B050"/>
              </a:solidFill>
            </a:endParaRPr>
          </a:p>
        </p:txBody>
      </p:sp>
    </p:spTree>
    <p:extLst>
      <p:ext uri="{BB962C8B-B14F-4D97-AF65-F5344CB8AC3E}">
        <p14:creationId xmlns:p14="http://schemas.microsoft.com/office/powerpoint/2010/main" val="30429993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5217" y="276353"/>
            <a:ext cx="10018644" cy="4832092"/>
          </a:xfrm>
          <a:prstGeom prst="rect">
            <a:avLst/>
          </a:prstGeom>
        </p:spPr>
        <p:txBody>
          <a:bodyPr wrap="square">
            <a:spAutoFit/>
          </a:bodyPr>
          <a:lstStyle/>
          <a:p>
            <a:r>
              <a:rPr lang="en-AU" sz="2800" b="1" dirty="0">
                <a:solidFill>
                  <a:srgbClr val="FF0000"/>
                </a:solidFill>
                <a:latin typeface="Times New Roman" panose="02020603050405020304" pitchFamily="18" charset="0"/>
              </a:rPr>
              <a:t>Stage 3: Learning Activities </a:t>
            </a:r>
          </a:p>
          <a:p>
            <a:endParaRPr lang="en-AU" sz="2800" dirty="0">
              <a:solidFill>
                <a:srgbClr val="000000"/>
              </a:solidFill>
              <a:latin typeface="Times New Roman" panose="02020603050405020304" pitchFamily="18" charset="0"/>
            </a:endParaRPr>
          </a:p>
          <a:p>
            <a:r>
              <a:rPr lang="en-AU" sz="2800" dirty="0">
                <a:solidFill>
                  <a:srgbClr val="00B050"/>
                </a:solidFill>
                <a:latin typeface="Times New Roman" panose="02020603050405020304" pitchFamily="18" charset="0"/>
              </a:rPr>
              <a:t>Identifying appropriate learning activities is the next step in course design. Knowing what the expected learning outcomes are and what evidence we will require of students to show how well they are achieving the learning outcomes makes instruction planning targeted and purposeful. Teaching methods, instructional materials and resources, organization, and sequencing of lessons are all considerations that need to be made with the intent of providing students with learning experiences that will help them achieve success with the learning outcomes. </a:t>
            </a:r>
            <a:endParaRPr lang="en-AU" sz="2800" dirty="0">
              <a:solidFill>
                <a:srgbClr val="00B050"/>
              </a:solidFill>
            </a:endParaRPr>
          </a:p>
        </p:txBody>
      </p:sp>
    </p:spTree>
    <p:extLst>
      <p:ext uri="{BB962C8B-B14F-4D97-AF65-F5344CB8AC3E}">
        <p14:creationId xmlns:p14="http://schemas.microsoft.com/office/powerpoint/2010/main" val="4113273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4973" y="441358"/>
            <a:ext cx="9952383" cy="4154984"/>
          </a:xfrm>
          <a:prstGeom prst="rect">
            <a:avLst/>
          </a:prstGeom>
        </p:spPr>
        <p:txBody>
          <a:bodyPr wrap="square">
            <a:spAutoFit/>
          </a:bodyPr>
          <a:lstStyle/>
          <a:p>
            <a:r>
              <a:rPr lang="en-AU" sz="2400" b="1" dirty="0">
                <a:solidFill>
                  <a:srgbClr val="FF0000"/>
                </a:solidFill>
                <a:latin typeface="Times New Roman" panose="02020603050405020304" pitchFamily="18" charset="0"/>
              </a:rPr>
              <a:t>Stage 4: Syllabus Alignment </a:t>
            </a:r>
          </a:p>
          <a:p>
            <a:endParaRPr lang="en-AU" sz="2400" dirty="0">
              <a:solidFill>
                <a:srgbClr val="FF0000"/>
              </a:solidFill>
              <a:latin typeface="Times New Roman" panose="02020603050405020304" pitchFamily="18" charset="0"/>
            </a:endParaRPr>
          </a:p>
          <a:p>
            <a:r>
              <a:rPr lang="en-AU" sz="2400" b="1" dirty="0">
                <a:solidFill>
                  <a:srgbClr val="7030A0"/>
                </a:solidFill>
                <a:latin typeface="Times New Roman" panose="02020603050405020304" pitchFamily="18" charset="0"/>
              </a:rPr>
              <a:t>How do we make these components in course development explicit for our students? This is one of the major goals of the syllabus. The syllabus should describe the expected knowledge and skills entering the course; the knowledge, skills and values to be gained in the course; the assignments and assessments to allow demonstration of the learning outcomes; and finally a plan of what students will do to achieve the learning outcomes. The syllabus is a very effective communication tool for us and the students entering our course. The tone for the course is often set by the tone in the syllabus </a:t>
            </a:r>
            <a:endParaRPr lang="en-AU" sz="2400" b="1" dirty="0">
              <a:solidFill>
                <a:srgbClr val="7030A0"/>
              </a:solidFill>
            </a:endParaRPr>
          </a:p>
        </p:txBody>
      </p:sp>
    </p:spTree>
    <p:extLst>
      <p:ext uri="{BB962C8B-B14F-4D97-AF65-F5344CB8AC3E}">
        <p14:creationId xmlns:p14="http://schemas.microsoft.com/office/powerpoint/2010/main" val="20005314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4731" y="455907"/>
            <a:ext cx="10217426" cy="5262979"/>
          </a:xfrm>
          <a:prstGeom prst="rect">
            <a:avLst/>
          </a:prstGeom>
        </p:spPr>
        <p:txBody>
          <a:bodyPr wrap="square">
            <a:spAutoFit/>
          </a:bodyPr>
          <a:lstStyle/>
          <a:p>
            <a:r>
              <a:rPr lang="en-AU" sz="2800" b="1" dirty="0">
                <a:solidFill>
                  <a:srgbClr val="FF0000"/>
                </a:solidFill>
                <a:latin typeface="Times New Roman" panose="02020603050405020304" pitchFamily="18" charset="0"/>
              </a:rPr>
              <a:t>Stage 5: Analysis &amp; Action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Once learning outcomes, assessment strategies, and learning activities have been designed and integrated, it is tempting to consider our course design complete. However, continuous inquiry into how our students are performing and what is working or not working in our course is an important component in the Course Design Cycle. Thus, the process of course design continues with an analysis of the information gathered throughout a course including, for example, formal and informal assessments conducted, reflections on teaching strategies used, and student reactions and responses to course activities and expectations </a:t>
            </a:r>
            <a:endParaRPr lang="en-AU" sz="2800" dirty="0">
              <a:solidFill>
                <a:srgbClr val="7030A0"/>
              </a:solidFill>
            </a:endParaRPr>
          </a:p>
        </p:txBody>
      </p:sp>
    </p:spTree>
    <p:extLst>
      <p:ext uri="{BB962C8B-B14F-4D97-AF65-F5344CB8AC3E}">
        <p14:creationId xmlns:p14="http://schemas.microsoft.com/office/powerpoint/2010/main" val="17380124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1965" y="513596"/>
            <a:ext cx="10071652" cy="4401205"/>
          </a:xfrm>
          <a:prstGeom prst="rect">
            <a:avLst/>
          </a:prstGeom>
        </p:spPr>
        <p:txBody>
          <a:bodyPr wrap="square">
            <a:spAutoFit/>
          </a:bodyPr>
          <a:lstStyle/>
          <a:p>
            <a:r>
              <a:rPr lang="en-AU" sz="2800" b="1" dirty="0">
                <a:solidFill>
                  <a:srgbClr val="FF0000"/>
                </a:solidFill>
                <a:latin typeface="Times New Roman" panose="02020603050405020304" pitchFamily="18" charset="0"/>
              </a:rPr>
              <a:t>Reflection</a:t>
            </a:r>
            <a:r>
              <a:rPr lang="en-AU" sz="2800" b="1" dirty="0">
                <a:solidFill>
                  <a:srgbClr val="000000"/>
                </a:solidFill>
                <a:latin typeface="Times New Roman" panose="02020603050405020304" pitchFamily="18" charset="0"/>
              </a:rPr>
              <a:t> </a:t>
            </a:r>
          </a:p>
          <a:p>
            <a:endParaRPr lang="en-AU" sz="2800"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As the Course Design Cycle indicates, reflection is integrated throughout the process. The significance of reflection on teaching and learning has been well-documented in the education literature (</a:t>
            </a:r>
            <a:r>
              <a:rPr lang="en-AU" sz="2800" dirty="0" err="1">
                <a:solidFill>
                  <a:srgbClr val="7030A0"/>
                </a:solidFill>
                <a:latin typeface="Times New Roman" panose="02020603050405020304" pitchFamily="18" charset="0"/>
              </a:rPr>
              <a:t>Boud</a:t>
            </a:r>
            <a:r>
              <a:rPr lang="en-AU" sz="2800" dirty="0">
                <a:solidFill>
                  <a:srgbClr val="7030A0"/>
                </a:solidFill>
                <a:latin typeface="Times New Roman" panose="02020603050405020304" pitchFamily="18" charset="0"/>
              </a:rPr>
              <a:t>, Keogh, &amp; Walker, 1985; </a:t>
            </a:r>
            <a:r>
              <a:rPr lang="en-AU" sz="2800" dirty="0" err="1">
                <a:solidFill>
                  <a:srgbClr val="7030A0"/>
                </a:solidFill>
                <a:latin typeface="Times New Roman" panose="02020603050405020304" pitchFamily="18" charset="0"/>
              </a:rPr>
              <a:t>Boud</a:t>
            </a:r>
            <a:r>
              <a:rPr lang="en-AU" sz="2800" dirty="0">
                <a:solidFill>
                  <a:srgbClr val="7030A0"/>
                </a:solidFill>
                <a:latin typeface="Times New Roman" panose="02020603050405020304" pitchFamily="18" charset="0"/>
              </a:rPr>
              <a:t>, &amp; Walker, 1993; Boyd, &amp; Fales, 1983; Brookfield, 1990, 1995; Dewey, 1933; </a:t>
            </a:r>
            <a:r>
              <a:rPr lang="en-AU" sz="2800" dirty="0" err="1">
                <a:solidFill>
                  <a:srgbClr val="7030A0"/>
                </a:solidFill>
                <a:latin typeface="Times New Roman" panose="02020603050405020304" pitchFamily="18" charset="0"/>
              </a:rPr>
              <a:t>Mezirow</a:t>
            </a:r>
            <a:r>
              <a:rPr lang="en-AU" sz="2800" dirty="0">
                <a:solidFill>
                  <a:srgbClr val="7030A0"/>
                </a:solidFill>
                <a:latin typeface="Times New Roman" panose="02020603050405020304" pitchFamily="18" charset="0"/>
              </a:rPr>
              <a:t> &amp; Associates, 1990; </a:t>
            </a:r>
            <a:r>
              <a:rPr lang="en-AU" sz="2800" dirty="0" err="1">
                <a:solidFill>
                  <a:srgbClr val="7030A0"/>
                </a:solidFill>
                <a:latin typeface="Times New Roman" panose="02020603050405020304" pitchFamily="18" charset="0"/>
              </a:rPr>
              <a:t>Mezirow</a:t>
            </a:r>
            <a:r>
              <a:rPr lang="en-AU" sz="2800" dirty="0">
                <a:solidFill>
                  <a:srgbClr val="7030A0"/>
                </a:solidFill>
                <a:latin typeface="Times New Roman" panose="02020603050405020304" pitchFamily="18" charset="0"/>
              </a:rPr>
              <a:t>, 1991; </a:t>
            </a:r>
            <a:r>
              <a:rPr lang="en-AU" sz="2800" dirty="0" err="1">
                <a:solidFill>
                  <a:srgbClr val="7030A0"/>
                </a:solidFill>
                <a:latin typeface="Times New Roman" panose="02020603050405020304" pitchFamily="18" charset="0"/>
              </a:rPr>
              <a:t>Schön</a:t>
            </a:r>
            <a:r>
              <a:rPr lang="en-AU" sz="2800" dirty="0">
                <a:solidFill>
                  <a:srgbClr val="7030A0"/>
                </a:solidFill>
                <a:latin typeface="Times New Roman" panose="02020603050405020304" pitchFamily="18" charset="0"/>
              </a:rPr>
              <a:t>, 1983, 1987). Engaging in a process of continuous reflection and improvement is essential to the practice of good teaching.</a:t>
            </a:r>
            <a:endParaRPr lang="en-AU" sz="2800" dirty="0">
              <a:solidFill>
                <a:srgbClr val="7030A0"/>
              </a:solidFill>
            </a:endParaRPr>
          </a:p>
        </p:txBody>
      </p:sp>
    </p:spTree>
    <p:extLst>
      <p:ext uri="{BB962C8B-B14F-4D97-AF65-F5344CB8AC3E}">
        <p14:creationId xmlns:p14="http://schemas.microsoft.com/office/powerpoint/2010/main" val="42334480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2939" y="0"/>
            <a:ext cx="9594574" cy="3847207"/>
          </a:xfrm>
          <a:prstGeom prst="rect">
            <a:avLst/>
          </a:prstGeom>
        </p:spPr>
        <p:txBody>
          <a:bodyPr wrap="square">
            <a:spAutoFit/>
          </a:bodyPr>
          <a:lstStyle/>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a:t>
            </a:r>
            <a:r>
              <a:rPr lang="en-AU" sz="2800" dirty="0">
                <a:solidFill>
                  <a:srgbClr val="FF0000"/>
                </a:solidFill>
                <a:latin typeface="Arial" panose="020B0604020202020204" pitchFamily="34" charset="0"/>
              </a:rPr>
              <a:t>Graduate attributes are defined by the Australian Technology Network (Bowden, Hart, King, </a:t>
            </a:r>
            <a:r>
              <a:rPr lang="en-AU" sz="2800" dirty="0" err="1">
                <a:solidFill>
                  <a:srgbClr val="FF0000"/>
                </a:solidFill>
                <a:latin typeface="Arial" panose="020B0604020202020204" pitchFamily="34" charset="0"/>
              </a:rPr>
              <a:t>Trigwell</a:t>
            </a:r>
            <a:r>
              <a:rPr lang="en-AU" sz="2800" dirty="0">
                <a:solidFill>
                  <a:srgbClr val="FF0000"/>
                </a:solidFill>
                <a:latin typeface="Arial" panose="020B0604020202020204" pitchFamily="34" charset="0"/>
              </a:rPr>
              <a:t> &amp; Watts, 2000) as</a:t>
            </a:r>
            <a:r>
              <a:rPr lang="en-AU" sz="2800" dirty="0">
                <a:solidFill>
                  <a:srgbClr val="000000"/>
                </a:solidFill>
                <a:latin typeface="Arial" panose="020B0604020202020204" pitchFamily="34" charset="0"/>
              </a:rPr>
              <a:t>: </a:t>
            </a:r>
          </a:p>
          <a:p>
            <a:r>
              <a:rPr lang="en-AU" sz="2800" dirty="0">
                <a:solidFill>
                  <a:srgbClr val="000000"/>
                </a:solidFill>
                <a:latin typeface="Arial" panose="020B0604020202020204" pitchFamily="34" charset="0"/>
              </a:rPr>
              <a:t>……… </a:t>
            </a:r>
            <a:r>
              <a:rPr lang="en-AU" sz="2800" dirty="0">
                <a:solidFill>
                  <a:srgbClr val="00B050"/>
                </a:solidFill>
                <a:latin typeface="Arial" panose="020B0604020202020204" pitchFamily="34" charset="0"/>
              </a:rPr>
              <a:t>the qualities, skills and understandings a university community agrees its students would desirably develop during their time at the institution and consequently shape the contribution they are able to make to their profession and as a citizen. </a:t>
            </a:r>
            <a:endParaRPr lang="en-AU" sz="2800" dirty="0">
              <a:solidFill>
                <a:srgbClr val="00B050"/>
              </a:solidFill>
            </a:endParaRPr>
          </a:p>
        </p:txBody>
      </p:sp>
      <p:sp>
        <p:nvSpPr>
          <p:cNvPr id="3" name="Rectangle 2"/>
          <p:cNvSpPr/>
          <p:nvPr/>
        </p:nvSpPr>
        <p:spPr>
          <a:xfrm>
            <a:off x="1060174" y="3503235"/>
            <a:ext cx="10031896" cy="3354765"/>
          </a:xfrm>
          <a:prstGeom prst="rect">
            <a:avLst/>
          </a:prstGeom>
        </p:spPr>
        <p:txBody>
          <a:bodyPr wrap="square">
            <a:spAutoFit/>
          </a:bodyPr>
          <a:lstStyle/>
          <a:p>
            <a:endParaRPr lang="en-AU" sz="2000" dirty="0">
              <a:solidFill>
                <a:srgbClr val="000000"/>
              </a:solidFill>
              <a:latin typeface="Arial" panose="020B0604020202020204" pitchFamily="34" charset="0"/>
            </a:endParaRPr>
          </a:p>
          <a:p>
            <a:r>
              <a:rPr lang="en-AU" sz="2000" dirty="0">
                <a:solidFill>
                  <a:srgbClr val="000000"/>
                </a:solidFill>
                <a:latin typeface="Arial" panose="020B0604020202020204" pitchFamily="34" charset="0"/>
              </a:rPr>
              <a:t> </a:t>
            </a:r>
            <a:r>
              <a:rPr lang="en-AU" sz="2400" dirty="0">
                <a:solidFill>
                  <a:srgbClr val="C00000"/>
                </a:solidFill>
                <a:latin typeface="Arial" panose="020B0604020202020204" pitchFamily="34" charset="0"/>
              </a:rPr>
              <a:t>Sometimes referred to as generic skills, transferable skills, core skills, soft skills, graduate capabilities, work-ready skills and key skills, graduate attributes are no longer seen as being independent of discipline knowledge because they interact with discipline knowledge.</a:t>
            </a:r>
          </a:p>
          <a:p>
            <a:endParaRPr lang="en-AU" sz="2400" dirty="0">
              <a:solidFill>
                <a:srgbClr val="C00000"/>
              </a:solidFill>
              <a:latin typeface="Arial" panose="020B0604020202020204" pitchFamily="34" charset="0"/>
            </a:endParaRPr>
          </a:p>
          <a:p>
            <a:r>
              <a:rPr lang="en-AU" sz="2400" dirty="0">
                <a:solidFill>
                  <a:srgbClr val="C00000"/>
                </a:solidFill>
                <a:latin typeface="Arial" panose="020B0604020202020204" pitchFamily="34" charset="0"/>
              </a:rPr>
              <a:t> They are a specialised and differentiated form of understanding generic abilities, which are developed to meet the needs of a specific discipline or field of knowledge </a:t>
            </a:r>
            <a:endParaRPr lang="en-AU" sz="2400" dirty="0">
              <a:solidFill>
                <a:srgbClr val="C00000"/>
              </a:solidFill>
            </a:endParaRPr>
          </a:p>
        </p:txBody>
      </p:sp>
    </p:spTree>
    <p:extLst>
      <p:ext uri="{BB962C8B-B14F-4D97-AF65-F5344CB8AC3E}">
        <p14:creationId xmlns:p14="http://schemas.microsoft.com/office/powerpoint/2010/main" val="2406709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9686" y="407577"/>
            <a:ext cx="10323443" cy="4832092"/>
          </a:xfrm>
          <a:prstGeom prst="rect">
            <a:avLst/>
          </a:prstGeom>
        </p:spPr>
        <p:txBody>
          <a:bodyPr wrap="square">
            <a:spAutoFit/>
          </a:bodyPr>
          <a:lstStyle/>
          <a:p>
            <a:r>
              <a:rPr lang="en-AU" sz="2800" b="1" dirty="0">
                <a:solidFill>
                  <a:srgbClr val="FF0000"/>
                </a:solidFill>
                <a:latin typeface="Arial" panose="020B0604020202020204" pitchFamily="34" charset="0"/>
              </a:rPr>
              <a:t>Development of graduate attributes during university studies </a:t>
            </a:r>
          </a:p>
          <a:p>
            <a:endParaRPr lang="en-AU" sz="2800" dirty="0">
              <a:solidFill>
                <a:srgbClr val="000000"/>
              </a:solidFill>
              <a:latin typeface="Arial" panose="020B0604020202020204" pitchFamily="34" charset="0"/>
            </a:endParaRPr>
          </a:p>
          <a:p>
            <a:r>
              <a:rPr lang="en-AU" sz="2800" dirty="0">
                <a:solidFill>
                  <a:srgbClr val="7030A0"/>
                </a:solidFill>
                <a:latin typeface="Arial" panose="020B0604020202020204" pitchFamily="34" charset="0"/>
              </a:rPr>
              <a:t>Although skills and attributes are often used interchangeably they have different meanings. Skills are typically practical such as communication, time management and teamwork. </a:t>
            </a:r>
          </a:p>
          <a:p>
            <a:endParaRPr lang="en-AU" sz="2800" dirty="0">
              <a:solidFill>
                <a:srgbClr val="7030A0"/>
              </a:solidFill>
              <a:latin typeface="Arial" panose="020B0604020202020204" pitchFamily="34" charset="0"/>
            </a:endParaRPr>
          </a:p>
          <a:p>
            <a:r>
              <a:rPr lang="en-AU" sz="2800" dirty="0">
                <a:solidFill>
                  <a:srgbClr val="7030A0"/>
                </a:solidFill>
                <a:latin typeface="Arial" panose="020B0604020202020204" pitchFamily="34" charset="0"/>
              </a:rPr>
              <a:t>Graduate attributes are usually broader than skills and include qualities such as loyalty, commitment, honesty and integrity. Such qualities, which have been found to be highly desirable by employers.</a:t>
            </a:r>
            <a:endParaRPr lang="en-AU" sz="2800" dirty="0">
              <a:solidFill>
                <a:srgbClr val="7030A0"/>
              </a:solidFill>
            </a:endParaRPr>
          </a:p>
        </p:txBody>
      </p:sp>
    </p:spTree>
    <p:extLst>
      <p:ext uri="{BB962C8B-B14F-4D97-AF65-F5344CB8AC3E}">
        <p14:creationId xmlns:p14="http://schemas.microsoft.com/office/powerpoint/2010/main" val="4209566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5218" y="470455"/>
            <a:ext cx="9819860" cy="6001643"/>
          </a:xfrm>
          <a:prstGeom prst="rect">
            <a:avLst/>
          </a:prstGeom>
        </p:spPr>
        <p:txBody>
          <a:bodyPr wrap="square">
            <a:spAutoFit/>
          </a:bodyPr>
          <a:lstStyle/>
          <a:p>
            <a:r>
              <a:rPr lang="en-AU" sz="2400" dirty="0" err="1">
                <a:solidFill>
                  <a:srgbClr val="00B050"/>
                </a:solidFill>
                <a:latin typeface="Arial" panose="020B0604020202020204" pitchFamily="34" charset="0"/>
              </a:rPr>
              <a:t>Kamvounias</a:t>
            </a:r>
            <a:r>
              <a:rPr lang="en-AU" sz="2400" dirty="0">
                <a:solidFill>
                  <a:srgbClr val="00B050"/>
                </a:solidFill>
                <a:latin typeface="Arial" panose="020B0604020202020204" pitchFamily="34" charset="0"/>
              </a:rPr>
              <a:t> and Thompson (2008) state that graduate attributes can be conceptualised at different institutional levels such as university, faculty, school, department, program of study and particular subjects. Such a conceptualisation does present challenges for curriculum development. </a:t>
            </a:r>
          </a:p>
          <a:p>
            <a:endParaRPr lang="en-AU" sz="2400" dirty="0">
              <a:solidFill>
                <a:srgbClr val="000000"/>
              </a:solidFill>
              <a:latin typeface="Arial" panose="020B0604020202020204" pitchFamily="34" charset="0"/>
            </a:endParaRPr>
          </a:p>
          <a:p>
            <a:r>
              <a:rPr lang="en-AU" sz="2400" dirty="0">
                <a:solidFill>
                  <a:srgbClr val="000000"/>
                </a:solidFill>
                <a:latin typeface="Arial" panose="020B0604020202020204" pitchFamily="34" charset="0"/>
              </a:rPr>
              <a:t>One approach to managing the varying levels is the use of overarching graduate attributes that are then broken down to specifics that can be implemented at lower levels. Subsequently, these graduate attributes are translated by the faculty into a set of more specific learning goals relevant to the degrees. </a:t>
            </a:r>
          </a:p>
          <a:p>
            <a:endParaRPr lang="en-AU" sz="2400" dirty="0">
              <a:solidFill>
                <a:srgbClr val="000000"/>
              </a:solidFill>
              <a:latin typeface="Arial" panose="020B0604020202020204" pitchFamily="34" charset="0"/>
            </a:endParaRPr>
          </a:p>
          <a:p>
            <a:r>
              <a:rPr lang="en-AU" sz="2400" dirty="0">
                <a:solidFill>
                  <a:srgbClr val="0070C0"/>
                </a:solidFill>
                <a:latin typeface="Arial" panose="020B0604020202020204" pitchFamily="34" charset="0"/>
              </a:rPr>
              <a:t>The successful development of graduate attributes may then be facilitated by aligning learning design, learning outcomes, teaching and learning activities, and assessment criteria and tasks with the graduate attributes. </a:t>
            </a:r>
            <a:endParaRPr lang="en-AU" sz="2400" dirty="0">
              <a:solidFill>
                <a:srgbClr val="0070C0"/>
              </a:solidFill>
            </a:endParaRPr>
          </a:p>
        </p:txBody>
      </p:sp>
    </p:spTree>
    <p:extLst>
      <p:ext uri="{BB962C8B-B14F-4D97-AF65-F5344CB8AC3E}">
        <p14:creationId xmlns:p14="http://schemas.microsoft.com/office/powerpoint/2010/main" val="2129608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190" y="0"/>
            <a:ext cx="10310191" cy="6370975"/>
          </a:xfrm>
          <a:prstGeom prst="rect">
            <a:avLst/>
          </a:prstGeom>
        </p:spPr>
        <p:txBody>
          <a:bodyPr wrap="square">
            <a:spAutoFit/>
          </a:bodyPr>
          <a:lstStyle/>
          <a:p>
            <a:r>
              <a:rPr lang="en-AU" sz="2400" dirty="0">
                <a:solidFill>
                  <a:srgbClr val="C00000"/>
                </a:solidFill>
                <a:latin typeface="Arial" panose="020B0604020202020204" pitchFamily="34" charset="0"/>
              </a:rPr>
              <a:t>Worldwide, employers demand that the graduates they hire should ‘fit’ and add value to the business in the short-term and long-term (Nankervis, Compton &amp; Baird, 2005). </a:t>
            </a:r>
          </a:p>
          <a:p>
            <a:endParaRPr lang="en-AU" sz="2400" dirty="0">
              <a:solidFill>
                <a:srgbClr val="C00000"/>
              </a:solidFill>
              <a:latin typeface="Arial" panose="020B0604020202020204" pitchFamily="34" charset="0"/>
            </a:endParaRPr>
          </a:p>
          <a:p>
            <a:r>
              <a:rPr lang="en-AU" sz="2400" dirty="0">
                <a:solidFill>
                  <a:srgbClr val="C00000"/>
                </a:solidFill>
                <a:latin typeface="Arial" panose="020B0604020202020204" pitchFamily="34" charset="0"/>
              </a:rPr>
              <a:t>Many employers assume that graduates have the required academic skills (Yorke, 2006). Yorke discusses the preparation of graduates for work as a two-layered approach. Job-readiness is the first layer of a student’s preparation for the workforce and it is linked to professional knowledge. </a:t>
            </a:r>
          </a:p>
          <a:p>
            <a:endParaRPr lang="en-AU" sz="2400" dirty="0">
              <a:solidFill>
                <a:srgbClr val="C00000"/>
              </a:solidFill>
              <a:latin typeface="Arial" panose="020B0604020202020204" pitchFamily="34" charset="0"/>
            </a:endParaRPr>
          </a:p>
          <a:p>
            <a:r>
              <a:rPr lang="en-AU" sz="2400" dirty="0">
                <a:solidFill>
                  <a:srgbClr val="C00000"/>
                </a:solidFill>
                <a:latin typeface="Arial" panose="020B0604020202020204" pitchFamily="34" charset="0"/>
              </a:rPr>
              <a:t>Employability is the second layer of student preparation and involves the ability and willingness of graduates to think beyond knowledge. </a:t>
            </a:r>
          </a:p>
          <a:p>
            <a:endParaRPr lang="en-AU" sz="2400" dirty="0">
              <a:solidFill>
                <a:srgbClr val="C00000"/>
              </a:solidFill>
              <a:latin typeface="Arial" panose="020B0604020202020204" pitchFamily="34" charset="0"/>
            </a:endParaRPr>
          </a:p>
          <a:p>
            <a:r>
              <a:rPr lang="en-AU" sz="2400" dirty="0">
                <a:solidFill>
                  <a:srgbClr val="C00000"/>
                </a:solidFill>
                <a:latin typeface="Arial" panose="020B0604020202020204" pitchFamily="34" charset="0"/>
              </a:rPr>
              <a:t>The employer perspectives are reflected by this layer. When difficulties or challenges arise at work, graduates need to be able to combine the most appropriate knowledge for the situation, i.e. both job-specific skills and generic skills, to develop an ability to read the situation and determine a suitable strategy. </a:t>
            </a:r>
            <a:endParaRPr lang="en-AU" sz="2400" dirty="0">
              <a:solidFill>
                <a:srgbClr val="C00000"/>
              </a:solidFill>
            </a:endParaRPr>
          </a:p>
        </p:txBody>
      </p:sp>
    </p:spTree>
    <p:extLst>
      <p:ext uri="{BB962C8B-B14F-4D97-AF65-F5344CB8AC3E}">
        <p14:creationId xmlns:p14="http://schemas.microsoft.com/office/powerpoint/2010/main" val="149466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903" y="110766"/>
            <a:ext cx="10561983" cy="6000040"/>
          </a:xfrm>
          <a:prstGeom prst="rect">
            <a:avLst/>
          </a:prstGeom>
        </p:spPr>
        <p:txBody>
          <a:bodyPr wrap="square">
            <a:spAutoFit/>
          </a:bodyPr>
          <a:lstStyle/>
          <a:p>
            <a:pPr>
              <a:lnSpc>
                <a:spcPct val="107000"/>
              </a:lnSpc>
              <a:spcAft>
                <a:spcPts val="0"/>
              </a:spcAft>
            </a:pPr>
            <a:r>
              <a:rPr lang="en-US" sz="2400" b="1" dirty="0">
                <a:solidFill>
                  <a:srgbClr val="E00122"/>
                </a:solidFill>
                <a:latin typeface="Helvetica" panose="020B0604020202020204" pitchFamily="34" charset="0"/>
                <a:ea typeface="Times New Roman" panose="02020603050405020304" pitchFamily="18" charset="0"/>
                <a:cs typeface="Times New Roman" panose="02020603050405020304" pitchFamily="18" charset="0"/>
              </a:rPr>
              <a:t>Please format the syllabus as follows:</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Type no smaller than 12-point to allow for readable reduction of the document.</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The calendar should list meetings, requirements, due dates, etc. under headings such as “Day One” or “Week Five” rather than specific dates.</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References to published work—required reading, etc.—must be accompanied by complete citation information.</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Authors should take care to prevent the inference that distribution of required course reading might be in violation of copyright law.</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81000">
              <a:lnSpc>
                <a:spcPct val="107000"/>
              </a:lnSpc>
              <a:spcAft>
                <a:spcPts val="0"/>
              </a:spcAft>
            </a:pPr>
            <a:r>
              <a:rPr lang="en-US" sz="2400" dirty="0">
                <a:solidFill>
                  <a:srgbClr val="0000FF"/>
                </a:solidFill>
                <a:latin typeface="Helvetica" panose="020B0604020202020204" pitchFamily="34" charset="0"/>
                <a:ea typeface="Times New Roman" panose="02020603050405020304" pitchFamily="18" charset="0"/>
                <a:cs typeface="Times New Roman" panose="02020603050405020304" pitchFamily="18" charset="0"/>
                <a:hlinkClick r:id="rId2"/>
              </a:rPr>
              <a:t>Example Syllabus</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b="1" dirty="0">
                <a:solidFill>
                  <a:srgbClr val="E00122"/>
                </a:solidFill>
                <a:latin typeface="Helvetica" panose="020B0604020202020204" pitchFamily="34" charset="0"/>
                <a:ea typeface="Times New Roman" panose="02020603050405020304" pitchFamily="18" charset="0"/>
                <a:cs typeface="Times New Roman" panose="02020603050405020304" pitchFamily="18" charset="0"/>
              </a:rPr>
              <a:t>Purpose &amp; Review Process</a:t>
            </a:r>
            <a:endParaRPr lang="en-AU" sz="24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4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As writing/rhetoric instructors, most of us are notorious “borrowers”; indeed, we often complain that we lack sufficient opportunities to exchange the successful activities and approaches we’ve developed through years in the classroom.</a:t>
            </a:r>
            <a:endParaRPr lang="en-AU" sz="2400" dirty="0">
              <a:solidFill>
                <a:srgbClr val="1E1E1E"/>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7483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3426" y="169038"/>
            <a:ext cx="10482470" cy="5693866"/>
          </a:xfrm>
          <a:prstGeom prst="rect">
            <a:avLst/>
          </a:prstGeom>
        </p:spPr>
        <p:txBody>
          <a:bodyPr wrap="square">
            <a:spAutoFit/>
          </a:bodyPr>
          <a:lstStyle/>
          <a:p>
            <a:r>
              <a:rPr lang="en-AU" sz="2800" dirty="0">
                <a:solidFill>
                  <a:srgbClr val="7030A0"/>
                </a:solidFill>
                <a:latin typeface="Arial" panose="020B0604020202020204" pitchFamily="34" charset="0"/>
              </a:rPr>
              <a:t>James, </a:t>
            </a:r>
            <a:r>
              <a:rPr lang="en-AU" sz="2800" dirty="0" err="1">
                <a:solidFill>
                  <a:srgbClr val="7030A0"/>
                </a:solidFill>
                <a:latin typeface="Arial" panose="020B0604020202020204" pitchFamily="34" charset="0"/>
              </a:rPr>
              <a:t>Lefoe</a:t>
            </a:r>
            <a:r>
              <a:rPr lang="en-AU" sz="2800" dirty="0">
                <a:solidFill>
                  <a:srgbClr val="7030A0"/>
                </a:solidFill>
                <a:latin typeface="Arial" panose="020B0604020202020204" pitchFamily="34" charset="0"/>
              </a:rPr>
              <a:t> &amp; </a:t>
            </a:r>
            <a:r>
              <a:rPr lang="en-AU" sz="2800" dirty="0" err="1">
                <a:solidFill>
                  <a:srgbClr val="7030A0"/>
                </a:solidFill>
                <a:latin typeface="Arial" panose="020B0604020202020204" pitchFamily="34" charset="0"/>
              </a:rPr>
              <a:t>Hadi</a:t>
            </a:r>
            <a:r>
              <a:rPr lang="en-AU" sz="2800" dirty="0">
                <a:solidFill>
                  <a:srgbClr val="7030A0"/>
                </a:solidFill>
                <a:latin typeface="Arial" panose="020B0604020202020204" pitchFamily="34" charset="0"/>
              </a:rPr>
              <a:t> (2004) argue that the development of graduate attributes is a shared responsibility of teachers and students. </a:t>
            </a:r>
          </a:p>
          <a:p>
            <a:endParaRPr lang="en-AU" sz="2800" dirty="0">
              <a:solidFill>
                <a:srgbClr val="000000"/>
              </a:solidFill>
              <a:latin typeface="Arial" panose="020B0604020202020204" pitchFamily="34" charset="0"/>
            </a:endParaRPr>
          </a:p>
          <a:p>
            <a:r>
              <a:rPr lang="en-AU" sz="2800" dirty="0">
                <a:solidFill>
                  <a:srgbClr val="00B050"/>
                </a:solidFill>
                <a:latin typeface="Arial" panose="020B0604020202020204" pitchFamily="34" charset="0"/>
              </a:rPr>
              <a:t>Furthermore, graduate attributes should not just be viewed as a compliance issue, but instead used as a medium for good teaching practice and the development of a community of practice. </a:t>
            </a:r>
          </a:p>
          <a:p>
            <a:endParaRPr lang="en-AU" sz="2800" dirty="0">
              <a:solidFill>
                <a:srgbClr val="000000"/>
              </a:solidFill>
              <a:latin typeface="Arial" panose="020B0604020202020204" pitchFamily="34" charset="0"/>
            </a:endParaRPr>
          </a:p>
          <a:p>
            <a:r>
              <a:rPr lang="en-AU" sz="2800" dirty="0">
                <a:solidFill>
                  <a:srgbClr val="002060"/>
                </a:solidFill>
                <a:latin typeface="Arial" panose="020B0604020202020204" pitchFamily="34" charset="0"/>
              </a:rPr>
              <a:t>They discuss knowledge, purpose and graduate attributes where knowledge includes cognitive understanding (disciplinary) and affective knowledge (values and attitudes, such as commitment capability etc.). </a:t>
            </a:r>
            <a:endParaRPr lang="en-AU" sz="2800" dirty="0">
              <a:solidFill>
                <a:srgbClr val="002060"/>
              </a:solidFill>
            </a:endParaRPr>
          </a:p>
        </p:txBody>
      </p:sp>
    </p:spTree>
    <p:extLst>
      <p:ext uri="{BB962C8B-B14F-4D97-AF65-F5344CB8AC3E}">
        <p14:creationId xmlns:p14="http://schemas.microsoft.com/office/powerpoint/2010/main" val="469762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3181" y="106668"/>
            <a:ext cx="10257183" cy="6555641"/>
          </a:xfrm>
          <a:prstGeom prst="rect">
            <a:avLst/>
          </a:prstGeom>
        </p:spPr>
        <p:txBody>
          <a:bodyPr wrap="square">
            <a:spAutoFit/>
          </a:bodyPr>
          <a:lstStyle/>
          <a:p>
            <a:r>
              <a:rPr lang="en-AU" sz="2800" dirty="0">
                <a:solidFill>
                  <a:srgbClr val="C00000"/>
                </a:solidFill>
                <a:latin typeface="Arial" panose="020B0604020202020204" pitchFamily="34" charset="0"/>
              </a:rPr>
              <a:t>Definition of employability skills: </a:t>
            </a:r>
          </a:p>
          <a:p>
            <a:endParaRPr lang="en-AU" sz="2800" dirty="0">
              <a:solidFill>
                <a:srgbClr val="000000"/>
              </a:solidFill>
              <a:latin typeface="Arial" panose="020B0604020202020204" pitchFamily="34" charset="0"/>
            </a:endParaRPr>
          </a:p>
          <a:p>
            <a:r>
              <a:rPr lang="en-AU" sz="2800" dirty="0">
                <a:solidFill>
                  <a:srgbClr val="0070C0"/>
                </a:solidFill>
                <a:latin typeface="Arial" panose="020B0604020202020204" pitchFamily="34" charset="0"/>
              </a:rPr>
              <a:t>Skills required not only to gain employment but also to progress within an enterprise so as to achieve one's potential and contribute successfully to enterprise strategic directions </a:t>
            </a:r>
          </a:p>
          <a:p>
            <a:r>
              <a:rPr lang="en-AU" sz="2800" dirty="0">
                <a:solidFill>
                  <a:srgbClr val="0070C0"/>
                </a:solidFill>
                <a:latin typeface="Arial" panose="020B0604020202020204" pitchFamily="34" charset="0"/>
              </a:rPr>
              <a:t>Eight employability skills and broad personal attributes across all industry sectors are identified in the Framework. They are: </a:t>
            </a:r>
          </a:p>
          <a:p>
            <a:r>
              <a:rPr lang="en-AU" sz="2800" dirty="0">
                <a:solidFill>
                  <a:srgbClr val="00B050"/>
                </a:solidFill>
                <a:latin typeface="Arial" panose="020B0604020202020204" pitchFamily="34" charset="0"/>
              </a:rPr>
              <a:t>1. Communication;</a:t>
            </a:r>
          </a:p>
          <a:p>
            <a:r>
              <a:rPr lang="en-AU" sz="2800" dirty="0">
                <a:solidFill>
                  <a:srgbClr val="00B050"/>
                </a:solidFill>
                <a:latin typeface="Arial" panose="020B0604020202020204" pitchFamily="34" charset="0"/>
              </a:rPr>
              <a:t>2. Teamwork; </a:t>
            </a:r>
          </a:p>
          <a:p>
            <a:r>
              <a:rPr lang="en-AU" sz="2800" dirty="0">
                <a:solidFill>
                  <a:srgbClr val="00B050"/>
                </a:solidFill>
                <a:latin typeface="Arial" panose="020B0604020202020204" pitchFamily="34" charset="0"/>
              </a:rPr>
              <a:t>3. Problem-solving; </a:t>
            </a:r>
          </a:p>
          <a:p>
            <a:r>
              <a:rPr lang="en-AU" sz="2800" dirty="0">
                <a:solidFill>
                  <a:srgbClr val="00B050"/>
                </a:solidFill>
                <a:latin typeface="Arial" panose="020B0604020202020204" pitchFamily="34" charset="0"/>
              </a:rPr>
              <a:t>4. Self-management; </a:t>
            </a:r>
          </a:p>
          <a:p>
            <a:r>
              <a:rPr lang="en-AU" sz="2800" dirty="0">
                <a:solidFill>
                  <a:srgbClr val="00B050"/>
                </a:solidFill>
                <a:latin typeface="Arial" panose="020B0604020202020204" pitchFamily="34" charset="0"/>
              </a:rPr>
              <a:t>5. Planning and organizing; </a:t>
            </a:r>
          </a:p>
          <a:p>
            <a:r>
              <a:rPr lang="en-AU" sz="2800" dirty="0">
                <a:solidFill>
                  <a:srgbClr val="00B050"/>
                </a:solidFill>
                <a:latin typeface="Arial" panose="020B0604020202020204" pitchFamily="34" charset="0"/>
              </a:rPr>
              <a:t>6. Technology; </a:t>
            </a:r>
          </a:p>
          <a:p>
            <a:r>
              <a:rPr lang="en-AU" sz="2800" dirty="0">
                <a:solidFill>
                  <a:srgbClr val="00B050"/>
                </a:solidFill>
                <a:latin typeface="Arial" panose="020B0604020202020204" pitchFamily="34" charset="0"/>
              </a:rPr>
              <a:t>7. Lifelong learning; and </a:t>
            </a:r>
          </a:p>
          <a:p>
            <a:r>
              <a:rPr lang="en-AU" sz="2800" dirty="0">
                <a:solidFill>
                  <a:srgbClr val="00B050"/>
                </a:solidFill>
                <a:latin typeface="Arial" panose="020B0604020202020204" pitchFamily="34" charset="0"/>
              </a:rPr>
              <a:t>8. Initiative and enterprise. </a:t>
            </a:r>
          </a:p>
        </p:txBody>
      </p:sp>
    </p:spTree>
    <p:extLst>
      <p:ext uri="{BB962C8B-B14F-4D97-AF65-F5344CB8AC3E}">
        <p14:creationId xmlns:p14="http://schemas.microsoft.com/office/powerpoint/2010/main" val="27169761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2695" y="434082"/>
            <a:ext cx="10031896" cy="6124754"/>
          </a:xfrm>
          <a:prstGeom prst="rect">
            <a:avLst/>
          </a:prstGeom>
        </p:spPr>
        <p:txBody>
          <a:bodyPr wrap="square">
            <a:spAutoFit/>
          </a:bodyPr>
          <a:lstStyle/>
          <a:p>
            <a:r>
              <a:rPr lang="en-AU" sz="2800" b="1" dirty="0">
                <a:solidFill>
                  <a:srgbClr val="FF0000"/>
                </a:solidFill>
                <a:latin typeface="Arial" panose="020B0604020202020204" pitchFamily="34" charset="0"/>
              </a:rPr>
              <a:t>Theme 1 </a:t>
            </a:r>
            <a:r>
              <a:rPr lang="en-AU" sz="2800" dirty="0">
                <a:solidFill>
                  <a:srgbClr val="7030A0"/>
                </a:solidFill>
                <a:latin typeface="Arial" panose="020B0604020202020204" pitchFamily="34" charset="0"/>
              </a:rPr>
              <a:t>Professional skills IT graduates believe are required for their work </a:t>
            </a:r>
          </a:p>
          <a:p>
            <a:endParaRPr lang="en-AU" sz="2800" dirty="0">
              <a:solidFill>
                <a:srgbClr val="7030A0"/>
              </a:solidFill>
              <a:latin typeface="Arial" panose="020B0604020202020204" pitchFamily="34" charset="0"/>
            </a:endParaRPr>
          </a:p>
          <a:p>
            <a:r>
              <a:rPr lang="en-AU" sz="2800" b="1" dirty="0">
                <a:solidFill>
                  <a:srgbClr val="FF0000"/>
                </a:solidFill>
                <a:latin typeface="Arial" panose="020B0604020202020204" pitchFamily="34" charset="0"/>
              </a:rPr>
              <a:t>Theme 2 </a:t>
            </a:r>
            <a:r>
              <a:rPr lang="en-AU" sz="2800" dirty="0">
                <a:solidFill>
                  <a:srgbClr val="7030A0"/>
                </a:solidFill>
                <a:latin typeface="Arial" panose="020B0604020202020204" pitchFamily="34" charset="0"/>
              </a:rPr>
              <a:t>Sources of professional skills for IT graduates </a:t>
            </a:r>
          </a:p>
          <a:p>
            <a:endParaRPr lang="en-AU" sz="2800" dirty="0">
              <a:solidFill>
                <a:srgbClr val="7030A0"/>
              </a:solidFill>
              <a:latin typeface="Arial" panose="020B0604020202020204" pitchFamily="34" charset="0"/>
            </a:endParaRPr>
          </a:p>
          <a:p>
            <a:r>
              <a:rPr lang="en-AU" sz="2800" b="1" dirty="0">
                <a:solidFill>
                  <a:srgbClr val="FF0000"/>
                </a:solidFill>
                <a:latin typeface="Arial" panose="020B0604020202020204" pitchFamily="34" charset="0"/>
              </a:rPr>
              <a:t>Theme 3 </a:t>
            </a:r>
            <a:r>
              <a:rPr lang="en-AU" sz="2800" dirty="0">
                <a:solidFill>
                  <a:srgbClr val="7030A0"/>
                </a:solidFill>
                <a:latin typeface="Arial" panose="020B0604020202020204" pitchFamily="34" charset="0"/>
              </a:rPr>
              <a:t>Most useful aspects of university studies that IT graduates believe contributed towards their professional skills development </a:t>
            </a:r>
          </a:p>
          <a:p>
            <a:endParaRPr lang="en-AU" sz="2800" dirty="0">
              <a:solidFill>
                <a:srgbClr val="7030A0"/>
              </a:solidFill>
              <a:latin typeface="Arial" panose="020B0604020202020204" pitchFamily="34" charset="0"/>
            </a:endParaRPr>
          </a:p>
          <a:p>
            <a:r>
              <a:rPr lang="en-AU" sz="2800" b="1" dirty="0">
                <a:solidFill>
                  <a:srgbClr val="FF0000"/>
                </a:solidFill>
                <a:latin typeface="Arial" panose="020B0604020202020204" pitchFamily="34" charset="0"/>
              </a:rPr>
              <a:t>Theme 4 </a:t>
            </a:r>
            <a:r>
              <a:rPr lang="en-AU" sz="2800" dirty="0">
                <a:solidFill>
                  <a:srgbClr val="7030A0"/>
                </a:solidFill>
                <a:latin typeface="Arial" panose="020B0604020202020204" pitchFamily="34" charset="0"/>
              </a:rPr>
              <a:t>Challenges faced by IT graduates at workplaces </a:t>
            </a:r>
          </a:p>
          <a:p>
            <a:endParaRPr lang="en-AU" sz="2800" dirty="0">
              <a:solidFill>
                <a:srgbClr val="7030A0"/>
              </a:solidFill>
              <a:latin typeface="Arial" panose="020B0604020202020204" pitchFamily="34" charset="0"/>
            </a:endParaRPr>
          </a:p>
          <a:p>
            <a:r>
              <a:rPr lang="en-AU" sz="2800" b="1" dirty="0">
                <a:solidFill>
                  <a:srgbClr val="FF0000"/>
                </a:solidFill>
                <a:latin typeface="Arial" panose="020B0604020202020204" pitchFamily="34" charset="0"/>
              </a:rPr>
              <a:t>Theme 5 </a:t>
            </a:r>
            <a:r>
              <a:rPr lang="en-AU" sz="2800" dirty="0">
                <a:solidFill>
                  <a:srgbClr val="7030A0"/>
                </a:solidFill>
                <a:latin typeface="Arial" panose="020B0604020202020204" pitchFamily="34" charset="0"/>
              </a:rPr>
              <a:t>Graduate perceptions of differences between university and the  workplace in the application of professional skills. </a:t>
            </a:r>
            <a:endParaRPr lang="en-AU" sz="2800" dirty="0">
              <a:solidFill>
                <a:srgbClr val="7030A0"/>
              </a:solidFill>
            </a:endParaRPr>
          </a:p>
        </p:txBody>
      </p:sp>
    </p:spTree>
    <p:extLst>
      <p:ext uri="{BB962C8B-B14F-4D97-AF65-F5344CB8AC3E}">
        <p14:creationId xmlns:p14="http://schemas.microsoft.com/office/powerpoint/2010/main" val="1761608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23736" y="1"/>
            <a:ext cx="10415338" cy="5816977"/>
          </a:xfrm>
          <a:prstGeom prst="rect">
            <a:avLst/>
          </a:prstGeom>
        </p:spPr>
        <p:txBody>
          <a:bodyPr wrap="square">
            <a:spAutoFit/>
          </a:bodyPr>
          <a:lstStyle/>
          <a:p>
            <a:r>
              <a:rPr lang="en-AU" b="1" dirty="0">
                <a:solidFill>
                  <a:srgbClr val="FF0000"/>
                </a:solidFill>
                <a:latin typeface="Arial" panose="020B0604020202020204" pitchFamily="34" charset="0"/>
              </a:rPr>
              <a:t>Communication </a:t>
            </a:r>
            <a:r>
              <a:rPr lang="en-AU" dirty="0">
                <a:solidFill>
                  <a:srgbClr val="FF0000"/>
                </a:solidFill>
                <a:latin typeface="Arial" panose="020B0604020202020204" pitchFamily="34" charset="0"/>
              </a:rPr>
              <a:t> </a:t>
            </a:r>
            <a:r>
              <a:rPr lang="en-AU" b="1" dirty="0">
                <a:solidFill>
                  <a:srgbClr val="FF0000"/>
                </a:solidFill>
                <a:latin typeface="Arial" panose="020B0604020202020204" pitchFamily="34" charset="0"/>
              </a:rPr>
              <a:t>Skills </a:t>
            </a:r>
            <a:r>
              <a:rPr lang="en-AU" dirty="0">
                <a:solidFill>
                  <a:srgbClr val="000000"/>
                </a:solidFill>
                <a:latin typeface="Arial" panose="020B0604020202020204" pitchFamily="34" charset="0"/>
              </a:rPr>
              <a:t>	</a:t>
            </a:r>
          </a:p>
          <a:p>
            <a:endParaRPr lang="en-AU" dirty="0">
              <a:solidFill>
                <a:srgbClr val="000000"/>
              </a:solidFill>
              <a:latin typeface="Arial" panose="020B0604020202020204" pitchFamily="34" charset="0"/>
            </a:endParaRPr>
          </a:p>
          <a:p>
            <a:pPr marL="342900" indent="-342900">
              <a:buFont typeface="Arial" panose="020B0604020202020204" pitchFamily="34" charset="0"/>
              <a:buChar char="•"/>
            </a:pPr>
            <a:r>
              <a:rPr lang="en-AU" sz="2400" dirty="0">
                <a:solidFill>
                  <a:srgbClr val="7030A0"/>
                </a:solidFill>
                <a:latin typeface="Arial" panose="020B0604020202020204" pitchFamily="34" charset="0"/>
              </a:rPr>
              <a:t>Use of language in communication with clients/peers/superiors </a:t>
            </a:r>
          </a:p>
          <a:p>
            <a:pPr marL="342900" indent="-342900">
              <a:buFont typeface="Arial" panose="020B0604020202020204" pitchFamily="34" charset="0"/>
              <a:buChar char="•"/>
            </a:pPr>
            <a:r>
              <a:rPr lang="fr-FR" sz="2400" dirty="0">
                <a:solidFill>
                  <a:srgbClr val="7030A0"/>
                </a:solidFill>
                <a:latin typeface="Arial" panose="020B0604020202020204" pitchFamily="34" charset="0"/>
              </a:rPr>
              <a:t>Communication style (</a:t>
            </a:r>
            <a:r>
              <a:rPr lang="fr-FR" sz="2400" dirty="0" err="1">
                <a:solidFill>
                  <a:srgbClr val="7030A0"/>
                </a:solidFill>
                <a:latin typeface="Arial" panose="020B0604020202020204" pitchFamily="34" charset="0"/>
              </a:rPr>
              <a:t>formal</a:t>
            </a:r>
            <a:r>
              <a:rPr lang="fr-FR" sz="2400" dirty="0">
                <a:solidFill>
                  <a:srgbClr val="7030A0"/>
                </a:solidFill>
                <a:latin typeface="Arial" panose="020B0604020202020204" pitchFamily="34" charset="0"/>
              </a:rPr>
              <a:t> versus </a:t>
            </a:r>
            <a:r>
              <a:rPr lang="fr-FR" sz="2400" dirty="0" err="1">
                <a:solidFill>
                  <a:srgbClr val="7030A0"/>
                </a:solidFill>
                <a:latin typeface="Arial" panose="020B0604020202020204" pitchFamily="34" charset="0"/>
              </a:rPr>
              <a:t>informal</a:t>
            </a:r>
            <a:r>
              <a:rPr lang="fr-FR" sz="2400" dirty="0">
                <a:solidFill>
                  <a:srgbClr val="7030A0"/>
                </a:solidFill>
                <a:latin typeface="Arial" panose="020B0604020202020204" pitchFamily="34" charset="0"/>
              </a:rPr>
              <a:t>)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Communication mode (verbal, written, e-mail, online, face-to-face meetings)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Documenting communication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Structure of messages, choice of language in business and technical communication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Ability to communicate bad news-tactical communication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Communication with senior colleagues and people from different cultures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Communication in an international work environment with people from different cultures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Meeting facilitation, feedback communication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Communication to solve problems, communication to sell ideas </a:t>
            </a:r>
          </a:p>
          <a:p>
            <a:pPr marL="342900" indent="-342900">
              <a:buFont typeface="Arial" panose="020B0604020202020204" pitchFamily="34" charset="0"/>
              <a:buChar char="•"/>
            </a:pPr>
            <a:r>
              <a:rPr lang="en-AU" sz="2400" dirty="0">
                <a:solidFill>
                  <a:srgbClr val="7030A0"/>
                </a:solidFill>
                <a:latin typeface="Arial" panose="020B0604020202020204" pitchFamily="34" charset="0"/>
              </a:rPr>
              <a:t>Timeliness of communication </a:t>
            </a:r>
            <a:r>
              <a:rPr lang="en-AU" dirty="0">
                <a:solidFill>
                  <a:srgbClr val="7030A0"/>
                </a:solidFill>
                <a:latin typeface="Arial" panose="020B0604020202020204" pitchFamily="34" charset="0"/>
              </a:rPr>
              <a:t>	</a:t>
            </a:r>
          </a:p>
        </p:txBody>
      </p:sp>
    </p:spTree>
    <p:extLst>
      <p:ext uri="{BB962C8B-B14F-4D97-AF65-F5344CB8AC3E}">
        <p14:creationId xmlns:p14="http://schemas.microsoft.com/office/powerpoint/2010/main" val="14089666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8727" y="0"/>
            <a:ext cx="9573126" cy="5201424"/>
          </a:xfrm>
          <a:prstGeom prst="rect">
            <a:avLst/>
          </a:prstGeom>
        </p:spPr>
        <p:txBody>
          <a:bodyPr wrap="square">
            <a:spAutoFit/>
          </a:bodyPr>
          <a:lstStyle/>
          <a:p>
            <a:r>
              <a:rPr lang="en-AU" sz="2400" b="1" dirty="0">
                <a:solidFill>
                  <a:srgbClr val="FF0000"/>
                </a:solidFill>
                <a:latin typeface="Arial" panose="020B0604020202020204" pitchFamily="34" charset="0"/>
              </a:rPr>
              <a:t>Time </a:t>
            </a:r>
            <a:r>
              <a:rPr lang="en-AU" sz="2400" dirty="0">
                <a:solidFill>
                  <a:srgbClr val="FF0000"/>
                </a:solidFill>
                <a:latin typeface="Arial" panose="020B0604020202020204" pitchFamily="34" charset="0"/>
              </a:rPr>
              <a:t> </a:t>
            </a:r>
            <a:r>
              <a:rPr lang="en-AU" sz="2400" b="1" dirty="0">
                <a:solidFill>
                  <a:srgbClr val="FF0000"/>
                </a:solidFill>
                <a:latin typeface="Arial" panose="020B0604020202020204" pitchFamily="34" charset="0"/>
              </a:rPr>
              <a:t>management </a:t>
            </a:r>
            <a:r>
              <a:rPr lang="en-AU" sz="2400" dirty="0">
                <a:solidFill>
                  <a:srgbClr val="FF0000"/>
                </a:solidFill>
                <a:latin typeface="Arial" panose="020B0604020202020204" pitchFamily="34" charset="0"/>
              </a:rPr>
              <a:t> </a:t>
            </a:r>
            <a:r>
              <a:rPr lang="en-AU" sz="2400" b="1" dirty="0">
                <a:solidFill>
                  <a:srgbClr val="FF0000"/>
                </a:solidFill>
                <a:latin typeface="Arial" panose="020B0604020202020204" pitchFamily="34" charset="0"/>
              </a:rPr>
              <a:t>skills </a:t>
            </a:r>
            <a:r>
              <a:rPr lang="en-AU" sz="2400" dirty="0">
                <a:solidFill>
                  <a:srgbClr val="000000"/>
                </a:solidFill>
                <a:latin typeface="Arial" panose="020B0604020202020204" pitchFamily="34" charset="0"/>
              </a:rPr>
              <a:t>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Schedule management (projects, resources) with different project duration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Time management in an international work environment with people from different time zones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Use of technology, tools and techniques to manage time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Multitasking ability, timely delegation/escalation of issues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Handling different workloads (under, normal, over, crisis)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Timeliness of work delivery, handling pressure and time management for self and for the team </a:t>
            </a:r>
            <a:r>
              <a:rPr lang="en-AU" sz="2000" dirty="0">
                <a:solidFill>
                  <a:srgbClr val="000000"/>
                </a:solidFill>
                <a:latin typeface="Arial" panose="020B0604020202020204" pitchFamily="34" charset="0"/>
              </a:rPr>
              <a:t>	</a:t>
            </a:r>
          </a:p>
          <a:p>
            <a:endParaRPr lang="en-AU" sz="2000" dirty="0">
              <a:solidFill>
                <a:srgbClr val="000000"/>
              </a:solidFill>
              <a:latin typeface="Arial" panose="020B0604020202020204" pitchFamily="34" charset="0"/>
            </a:endParaRPr>
          </a:p>
          <a:p>
            <a:r>
              <a:rPr lang="en-AU" sz="2400" b="1" dirty="0">
                <a:solidFill>
                  <a:srgbClr val="FF0000"/>
                </a:solidFill>
                <a:latin typeface="Arial" panose="020B0604020202020204" pitchFamily="34" charset="0"/>
              </a:rPr>
              <a:t>Teamwork </a:t>
            </a:r>
            <a:r>
              <a:rPr lang="en-AU" sz="2400" dirty="0">
                <a:solidFill>
                  <a:srgbClr val="FF0000"/>
                </a:solidFill>
                <a:latin typeface="Arial" panose="020B0604020202020204" pitchFamily="34" charset="0"/>
              </a:rPr>
              <a:t> </a:t>
            </a:r>
            <a:r>
              <a:rPr lang="en-AU" sz="2400" b="1" dirty="0">
                <a:solidFill>
                  <a:srgbClr val="FF0000"/>
                </a:solidFill>
                <a:latin typeface="Arial" panose="020B0604020202020204" pitchFamily="34" charset="0"/>
              </a:rPr>
              <a:t>skills </a:t>
            </a:r>
            <a:r>
              <a:rPr lang="en-AU" sz="2400" dirty="0">
                <a:solidFill>
                  <a:srgbClr val="000000"/>
                </a:solidFill>
                <a:latin typeface="Arial" panose="020B0604020202020204" pitchFamily="34" charset="0"/>
              </a:rPr>
              <a:t>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Team dynamics, Nature of teams (formal, informal) and team player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Team size and composition, international team, handling feedback to and from team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Team monitoring and motivation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Use of technology, tools and techniques for team interaction </a:t>
            </a:r>
            <a:r>
              <a:rPr lang="en-AU" sz="2400" dirty="0">
                <a:solidFill>
                  <a:srgbClr val="7030A0"/>
                </a:solidFill>
                <a:latin typeface="Arial" panose="020B0604020202020204" pitchFamily="34" charset="0"/>
              </a:rPr>
              <a:t>	</a:t>
            </a:r>
          </a:p>
        </p:txBody>
      </p:sp>
      <p:sp>
        <p:nvSpPr>
          <p:cNvPr id="3" name="Rectangle 2"/>
          <p:cNvSpPr/>
          <p:nvPr/>
        </p:nvSpPr>
        <p:spPr>
          <a:xfrm>
            <a:off x="1038727" y="5229269"/>
            <a:ext cx="9837820" cy="707886"/>
          </a:xfrm>
          <a:prstGeom prst="rect">
            <a:avLst/>
          </a:prstGeom>
        </p:spPr>
        <p:txBody>
          <a:bodyPr wrap="square">
            <a:spAutoFit/>
          </a:bodyPr>
          <a:lstStyle/>
          <a:p>
            <a:pPr marL="342900" indent="-342900">
              <a:buFont typeface="Arial" panose="020B0604020202020204" pitchFamily="34" charset="0"/>
              <a:buChar char="•"/>
            </a:pPr>
            <a:r>
              <a:rPr lang="en-AU" sz="2000" dirty="0">
                <a:solidFill>
                  <a:srgbClr val="7030A0"/>
                </a:solidFill>
                <a:latin typeface="Arial" panose="020B0604020202020204" pitchFamily="34" charset="0"/>
              </a:rPr>
              <a:t>Handling team conflicts and negotiation </a:t>
            </a:r>
          </a:p>
          <a:p>
            <a:pPr marL="342900" indent="-342900">
              <a:buFont typeface="Arial" panose="020B0604020202020204" pitchFamily="34" charset="0"/>
              <a:buChar char="•"/>
            </a:pPr>
            <a:r>
              <a:rPr lang="en-AU" sz="2000" dirty="0">
                <a:solidFill>
                  <a:srgbClr val="7030A0"/>
                </a:solidFill>
                <a:latin typeface="Arial" panose="020B0604020202020204" pitchFamily="34" charset="0"/>
              </a:rPr>
              <a:t>Pre meeting planning and management, conducting meetings, post meeting tasks </a:t>
            </a:r>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4775532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4052" y="378912"/>
            <a:ext cx="9139989" cy="5816977"/>
          </a:xfrm>
          <a:prstGeom prst="rect">
            <a:avLst/>
          </a:prstGeom>
        </p:spPr>
        <p:txBody>
          <a:bodyPr wrap="square">
            <a:spAutoFit/>
          </a:bodyPr>
          <a:lstStyle/>
          <a:p>
            <a:r>
              <a:rPr lang="en-AU" b="1" dirty="0">
                <a:solidFill>
                  <a:srgbClr val="FF0000"/>
                </a:solidFill>
                <a:latin typeface="Arial" panose="020B0604020202020204" pitchFamily="34" charset="0"/>
              </a:rPr>
              <a:t>Working with </a:t>
            </a:r>
            <a:r>
              <a:rPr lang="en-AU" dirty="0">
                <a:solidFill>
                  <a:srgbClr val="FF0000"/>
                </a:solidFill>
                <a:latin typeface="Arial" panose="020B0604020202020204" pitchFamily="34" charset="0"/>
              </a:rPr>
              <a:t> </a:t>
            </a:r>
            <a:r>
              <a:rPr lang="en-AU" b="1" dirty="0">
                <a:solidFill>
                  <a:srgbClr val="FF0000"/>
                </a:solidFill>
                <a:latin typeface="Arial" panose="020B0604020202020204" pitchFamily="34" charset="0"/>
              </a:rPr>
              <a:t>people </a:t>
            </a:r>
            <a:r>
              <a:rPr lang="en-AU" dirty="0">
                <a:solidFill>
                  <a:srgbClr val="000000"/>
                </a:solidFill>
                <a:latin typeface="Arial" panose="020B0604020202020204" pitchFamily="34" charset="0"/>
              </a:rPr>
              <a:t>	</a:t>
            </a:r>
          </a:p>
          <a:p>
            <a:endParaRPr lang="en-AU" dirty="0">
              <a:solidFill>
                <a:srgbClr val="000000"/>
              </a:solidFill>
              <a:latin typeface="Arial" panose="020B0604020202020204" pitchFamily="34" charset="0"/>
            </a:endParaRPr>
          </a:p>
          <a:p>
            <a:pPr marL="285750" indent="-285750">
              <a:buFont typeface="Arial" panose="020B0604020202020204" pitchFamily="34" charset="0"/>
              <a:buChar char="•"/>
            </a:pPr>
            <a:r>
              <a:rPr lang="en-AU" sz="2400" dirty="0">
                <a:solidFill>
                  <a:srgbClr val="7030A0"/>
                </a:solidFill>
                <a:latin typeface="Arial" panose="020B0604020202020204" pitchFamily="34" charset="0"/>
              </a:rPr>
              <a:t>Managing expectations of manager, forecast stakeholder reaction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Managing client expectations, managing team expectations, work–life balance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Building trust, professional relationship with clients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Being aware of hierarchical work relationships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Use of appropriate conflict management strategies to resolve problems at work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Ability to work with competent and incompetent peers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Assisting managers with recruitment of staff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Ability to care for customers and build good relationships </a:t>
            </a:r>
          </a:p>
          <a:p>
            <a:pPr marL="285750" indent="-285750">
              <a:buFont typeface="Arial" panose="020B0604020202020204" pitchFamily="34" charset="0"/>
              <a:buChar char="•"/>
            </a:pPr>
            <a:r>
              <a:rPr lang="en-AU" sz="2400" dirty="0">
                <a:solidFill>
                  <a:srgbClr val="7030A0"/>
                </a:solidFill>
                <a:latin typeface="Arial" panose="020B0604020202020204" pitchFamily="34" charset="0"/>
              </a:rPr>
              <a:t>Understanding customers from different cultural backgrounds and customer relationship management, use of appropriate customer service strategies 	</a:t>
            </a:r>
          </a:p>
        </p:txBody>
      </p:sp>
    </p:spTree>
    <p:extLst>
      <p:ext uri="{BB962C8B-B14F-4D97-AF65-F5344CB8AC3E}">
        <p14:creationId xmlns:p14="http://schemas.microsoft.com/office/powerpoint/2010/main" val="5372486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9516" y="228601"/>
            <a:ext cx="10246894" cy="5632311"/>
          </a:xfrm>
          <a:prstGeom prst="rect">
            <a:avLst/>
          </a:prstGeom>
        </p:spPr>
        <p:txBody>
          <a:bodyPr wrap="square">
            <a:spAutoFit/>
          </a:bodyPr>
          <a:lstStyle/>
          <a:p>
            <a:r>
              <a:rPr lang="en-AU" sz="2000" b="1" dirty="0">
                <a:solidFill>
                  <a:srgbClr val="FF0000"/>
                </a:solidFill>
                <a:latin typeface="Arial" panose="020B0604020202020204" pitchFamily="34" charset="0"/>
              </a:rPr>
              <a:t>Working across cultures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Ability to work with people from different work culture (business, IT, international and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interstate sites)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Ability to work with international people from different work culture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Cultural communication style (choice of correct writing style)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Being aware of language issues and local customs when working on international sites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Language barriers </a:t>
            </a:r>
          </a:p>
          <a:p>
            <a:r>
              <a:rPr lang="en-AU" sz="2000" dirty="0">
                <a:solidFill>
                  <a:srgbClr val="000000"/>
                </a:solidFill>
                <a:latin typeface="Arial" panose="020B0604020202020204" pitchFamily="34" charset="0"/>
              </a:rPr>
              <a:t>	</a:t>
            </a:r>
          </a:p>
          <a:p>
            <a:r>
              <a:rPr lang="en-AU" sz="2000" b="1" dirty="0">
                <a:solidFill>
                  <a:srgbClr val="FF0000"/>
                </a:solidFill>
                <a:latin typeface="Arial" panose="020B0604020202020204" pitchFamily="34" charset="0"/>
              </a:rPr>
              <a:t>Project management </a:t>
            </a:r>
            <a:r>
              <a:rPr lang="en-AU" sz="2000" dirty="0">
                <a:solidFill>
                  <a:srgbClr val="000000"/>
                </a:solidFill>
                <a:latin typeface="Arial" panose="020B0604020202020204" pitchFamily="34" charset="0"/>
              </a:rPr>
              <a:t>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Change management, quality assurance, research and information management, infrastructure management, scope management, resources management, cost and time management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Work delegation, job competency (analysis, research, logical, economical)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Managing risk issues in work processes, managing product related risks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Compliance and work accountability, following company procedures while handling problems </a:t>
            </a:r>
          </a:p>
          <a:p>
            <a:pPr marL="342900" indent="-342900">
              <a:buFont typeface="Arial" panose="020B0604020202020204" pitchFamily="34" charset="0"/>
              <a:buChar char="•"/>
            </a:pPr>
            <a:r>
              <a:rPr lang="en-AU" sz="2000" dirty="0">
                <a:solidFill>
                  <a:srgbClr val="000000"/>
                </a:solidFill>
                <a:latin typeface="Arial" panose="020B0604020202020204" pitchFamily="34" charset="0"/>
              </a:rPr>
              <a:t>Use or development of appropriate problem solving strategies </a:t>
            </a:r>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18040138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7957" y="330239"/>
            <a:ext cx="9946105" cy="5016758"/>
          </a:xfrm>
          <a:prstGeom prst="rect">
            <a:avLst/>
          </a:prstGeom>
        </p:spPr>
        <p:txBody>
          <a:bodyPr wrap="square">
            <a:spAutoFit/>
          </a:bodyPr>
          <a:lstStyle/>
          <a:p>
            <a:r>
              <a:rPr lang="en-AU" sz="2000" b="1" dirty="0">
                <a:solidFill>
                  <a:srgbClr val="FF0000"/>
                </a:solidFill>
                <a:latin typeface="Arial" panose="020B0604020202020204" pitchFamily="34" charset="0"/>
              </a:rPr>
              <a:t>Business </a:t>
            </a:r>
            <a:r>
              <a:rPr lang="en-AU" sz="2000" dirty="0">
                <a:solidFill>
                  <a:srgbClr val="FF0000"/>
                </a:solidFill>
                <a:latin typeface="Arial" panose="020B0604020202020204" pitchFamily="34" charset="0"/>
              </a:rPr>
              <a:t> </a:t>
            </a:r>
            <a:r>
              <a:rPr lang="en-AU" sz="2000" b="1" dirty="0">
                <a:solidFill>
                  <a:srgbClr val="FF0000"/>
                </a:solidFill>
                <a:latin typeface="Arial" panose="020B0604020202020204" pitchFamily="34" charset="0"/>
              </a:rPr>
              <a:t>Skills </a:t>
            </a:r>
            <a:r>
              <a:rPr lang="en-AU" sz="2000" dirty="0">
                <a:solidFill>
                  <a:srgbClr val="000000"/>
                </a:solidFill>
                <a:latin typeface="Arial" panose="020B0604020202020204" pitchFamily="34" charset="0"/>
              </a:rPr>
              <a:t>	</a:t>
            </a:r>
          </a:p>
          <a:p>
            <a:endParaRPr lang="en-AU" sz="2000" dirty="0">
              <a:solidFill>
                <a:srgbClr val="000000"/>
              </a:solidFill>
              <a:latin typeface="Arial" panose="020B0604020202020204" pitchFamily="34" charset="0"/>
            </a:endParaRPr>
          </a:p>
          <a:p>
            <a:pPr marL="285750" indent="-285750">
              <a:buFont typeface="Arial" panose="020B0604020202020204" pitchFamily="34" charset="0"/>
              <a:buChar char="•"/>
            </a:pPr>
            <a:r>
              <a:rPr lang="en-AU" sz="2000" dirty="0">
                <a:solidFill>
                  <a:srgbClr val="00B050"/>
                </a:solidFill>
                <a:latin typeface="Arial" panose="020B0604020202020204" pitchFamily="34" charset="0"/>
              </a:rPr>
              <a:t>Understanding management style and work procedures, product knowledge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Business knowledge, business analysis, business representation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Ability to promote products, ideas and services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Understanding the importance of marketing and stakeholder relationships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Understanding team dynamics, performance appraisal skills </a:t>
            </a:r>
          </a:p>
          <a:p>
            <a:pPr marL="285750" indent="-285750">
              <a:buFont typeface="Arial" panose="020B0604020202020204" pitchFamily="34" charset="0"/>
              <a:buChar char="•"/>
            </a:pPr>
            <a:r>
              <a:rPr lang="sv-SE" sz="2000" dirty="0">
                <a:solidFill>
                  <a:srgbClr val="00B050"/>
                </a:solidFill>
                <a:latin typeface="Arial" panose="020B0604020202020204" pitchFamily="34" charset="0"/>
              </a:rPr>
              <a:t>Information gathering skills, Information processing skills 	</a:t>
            </a:r>
          </a:p>
          <a:p>
            <a:endParaRPr lang="en-AU" sz="2000" b="1" dirty="0">
              <a:solidFill>
                <a:srgbClr val="000000"/>
              </a:solidFill>
              <a:latin typeface="Arial" panose="020B0604020202020204" pitchFamily="34" charset="0"/>
            </a:endParaRPr>
          </a:p>
          <a:p>
            <a:r>
              <a:rPr lang="en-AU" sz="2000" b="1" dirty="0">
                <a:solidFill>
                  <a:srgbClr val="FF0000"/>
                </a:solidFill>
                <a:latin typeface="Arial" panose="020B0604020202020204" pitchFamily="34" charset="0"/>
              </a:rPr>
              <a:t>Personal </a:t>
            </a:r>
            <a:r>
              <a:rPr lang="en-AU" sz="2000" dirty="0">
                <a:solidFill>
                  <a:srgbClr val="FF0000"/>
                </a:solidFill>
                <a:latin typeface="Arial" panose="020B0604020202020204" pitchFamily="34" charset="0"/>
              </a:rPr>
              <a:t> </a:t>
            </a:r>
            <a:r>
              <a:rPr lang="en-AU" sz="2000" b="1" dirty="0">
                <a:solidFill>
                  <a:srgbClr val="FF0000"/>
                </a:solidFill>
                <a:latin typeface="Arial" panose="020B0604020202020204" pitchFamily="34" charset="0"/>
              </a:rPr>
              <a:t>Attributes </a:t>
            </a:r>
            <a:r>
              <a:rPr lang="en-AU" sz="2000" dirty="0">
                <a:solidFill>
                  <a:srgbClr val="000000"/>
                </a:solidFill>
                <a:latin typeface="Arial" panose="020B0604020202020204" pitchFamily="34" charset="0"/>
              </a:rPr>
              <a:t>	</a:t>
            </a:r>
          </a:p>
          <a:p>
            <a:endParaRPr lang="en-AU" sz="2000" dirty="0">
              <a:solidFill>
                <a:srgbClr val="000000"/>
              </a:solidFill>
              <a:latin typeface="Arial" panose="020B0604020202020204" pitchFamily="34" charset="0"/>
            </a:endParaRPr>
          </a:p>
          <a:p>
            <a:pPr marL="285750" indent="-285750">
              <a:buFont typeface="Arial" panose="020B0604020202020204" pitchFamily="34" charset="0"/>
              <a:buChar char="•"/>
            </a:pPr>
            <a:r>
              <a:rPr lang="en-AU" sz="2000" dirty="0">
                <a:solidFill>
                  <a:srgbClr val="00B050"/>
                </a:solidFill>
                <a:latin typeface="Arial" panose="020B0604020202020204" pitchFamily="34" charset="0"/>
              </a:rPr>
              <a:t>Adapting to dynamic work requirements, ability to assess one’s strengths and weakness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Emotional intelligence, ability to confidently conduct oneself, passion/enthusiasm for the job </a:t>
            </a:r>
          </a:p>
          <a:p>
            <a:pPr marL="285750" indent="-285750">
              <a:buFont typeface="Arial" panose="020B0604020202020204" pitchFamily="34" charset="0"/>
              <a:buChar char="•"/>
            </a:pPr>
            <a:r>
              <a:rPr lang="en-AU" sz="2000" dirty="0">
                <a:solidFill>
                  <a:srgbClr val="00B050"/>
                </a:solidFill>
                <a:latin typeface="Arial" panose="020B0604020202020204" pitchFamily="34" charset="0"/>
              </a:rPr>
              <a:t>Work ethic, experiential learning, ability to develop new skills </a:t>
            </a:r>
            <a:r>
              <a:rPr lang="en-AU" dirty="0">
                <a:solidFill>
                  <a:srgbClr val="000000"/>
                </a:solidFill>
                <a:latin typeface="Arial" panose="020B0604020202020204" pitchFamily="34" charset="0"/>
              </a:rPr>
              <a:t>	</a:t>
            </a:r>
          </a:p>
        </p:txBody>
      </p:sp>
    </p:spTree>
    <p:extLst>
      <p:ext uri="{BB962C8B-B14F-4D97-AF65-F5344CB8AC3E}">
        <p14:creationId xmlns:p14="http://schemas.microsoft.com/office/powerpoint/2010/main" val="41255597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9357" y="452190"/>
            <a:ext cx="10018295" cy="5262979"/>
          </a:xfrm>
          <a:prstGeom prst="rect">
            <a:avLst/>
          </a:prstGeom>
        </p:spPr>
        <p:txBody>
          <a:bodyPr wrap="square">
            <a:spAutoFit/>
          </a:bodyPr>
          <a:lstStyle/>
          <a:p>
            <a:r>
              <a:rPr lang="en-AU" sz="2800" b="1" dirty="0">
                <a:solidFill>
                  <a:srgbClr val="FF0000"/>
                </a:solidFill>
                <a:latin typeface="Times New Roman" panose="02020603050405020304" pitchFamily="18" charset="0"/>
              </a:rPr>
              <a:t>Initial Design Phase: Building Strong Primary Components </a:t>
            </a:r>
          </a:p>
          <a:p>
            <a:endParaRPr lang="en-AU" sz="2800" b="1" dirty="0">
              <a:solidFill>
                <a:srgbClr val="000000"/>
              </a:solidFill>
              <a:latin typeface="Times New Roman" panose="02020603050405020304" pitchFamily="18" charset="0"/>
            </a:endParaRPr>
          </a:p>
          <a:p>
            <a:r>
              <a:rPr lang="en-AU" sz="2800" dirty="0">
                <a:solidFill>
                  <a:srgbClr val="7030A0"/>
                </a:solidFill>
                <a:latin typeface="Times New Roman" panose="02020603050405020304" pitchFamily="18" charset="0"/>
              </a:rPr>
              <a:t> Preview of the Initial Design Phase: </a:t>
            </a:r>
          </a:p>
          <a:p>
            <a:endParaRPr lang="en-AU" sz="2800" dirty="0">
              <a:solidFill>
                <a:srgbClr val="7030A0"/>
              </a:solidFill>
              <a:latin typeface="Times New Roman" panose="02020603050405020304" pitchFamily="18" charset="0"/>
            </a:endParaRPr>
          </a:p>
          <a:p>
            <a:r>
              <a:rPr lang="en-AU" sz="2800" dirty="0">
                <a:solidFill>
                  <a:srgbClr val="7030A0"/>
                </a:solidFill>
                <a:latin typeface="Times New Roman" panose="02020603050405020304" pitchFamily="18" charset="0"/>
              </a:rPr>
              <a:t>Designing Courses that Promote . . . </a:t>
            </a:r>
          </a:p>
          <a:p>
            <a:r>
              <a:rPr lang="en-AU" sz="2800" dirty="0">
                <a:solidFill>
                  <a:srgbClr val="7030A0"/>
                </a:solidFill>
                <a:latin typeface="Times New Roman" panose="02020603050405020304" pitchFamily="18" charset="0"/>
              </a:rPr>
              <a:t>Step 1. Situational Factors </a:t>
            </a:r>
          </a:p>
          <a:p>
            <a:r>
              <a:rPr lang="en-AU" sz="2800" dirty="0">
                <a:solidFill>
                  <a:srgbClr val="7030A0"/>
                </a:solidFill>
                <a:latin typeface="Times New Roman" panose="02020603050405020304" pitchFamily="18" charset="0"/>
              </a:rPr>
              <a:t>Step 2. Learning Goals  </a:t>
            </a:r>
          </a:p>
          <a:p>
            <a:r>
              <a:rPr lang="en-AU" sz="2800" dirty="0">
                <a:solidFill>
                  <a:srgbClr val="7030A0"/>
                </a:solidFill>
                <a:latin typeface="Times New Roman" panose="02020603050405020304" pitchFamily="18" charset="0"/>
              </a:rPr>
              <a:t>Step 3. Feedback and Assessment </a:t>
            </a:r>
          </a:p>
          <a:p>
            <a:r>
              <a:rPr lang="en-AU" sz="2800" dirty="0">
                <a:solidFill>
                  <a:srgbClr val="7030A0"/>
                </a:solidFill>
                <a:latin typeface="Times New Roman" panose="02020603050405020304" pitchFamily="18" charset="0"/>
              </a:rPr>
              <a:t>Step 4. Teaching/Learning Activities  Active Learning /Learning Experiences / In-Depth Reflective Dialogue /Information and Ideas </a:t>
            </a:r>
          </a:p>
          <a:p>
            <a:endParaRPr lang="en-AU" sz="2800" dirty="0">
              <a:solidFill>
                <a:srgbClr val="7030A0"/>
              </a:solidFill>
              <a:latin typeface="Times New Roman" panose="02020603050405020304" pitchFamily="18" charset="0"/>
            </a:endParaRPr>
          </a:p>
          <a:p>
            <a:r>
              <a:rPr lang="en-AU" sz="2800" dirty="0">
                <a:solidFill>
                  <a:srgbClr val="7030A0"/>
                </a:solidFill>
                <a:latin typeface="Times New Roman" panose="02020603050405020304" pitchFamily="18" charset="0"/>
              </a:rPr>
              <a:t>Step 5. Integration </a:t>
            </a:r>
            <a:endParaRPr lang="en-AU" sz="2800" dirty="0">
              <a:solidFill>
                <a:srgbClr val="7030A0"/>
              </a:solidFill>
            </a:endParaRPr>
          </a:p>
        </p:txBody>
      </p:sp>
    </p:spTree>
    <p:extLst>
      <p:ext uri="{BB962C8B-B14F-4D97-AF65-F5344CB8AC3E}">
        <p14:creationId xmlns:p14="http://schemas.microsoft.com/office/powerpoint/2010/main" val="17021315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7009" y="530805"/>
            <a:ext cx="10246895" cy="2246769"/>
          </a:xfrm>
          <a:prstGeom prst="rect">
            <a:avLst/>
          </a:prstGeom>
        </p:spPr>
        <p:txBody>
          <a:bodyPr wrap="square">
            <a:spAutoFit/>
          </a:bodyPr>
          <a:lstStyle/>
          <a:p>
            <a:r>
              <a:rPr lang="en-AU" sz="2800" b="1" dirty="0">
                <a:solidFill>
                  <a:srgbClr val="FF0000"/>
                </a:solidFill>
                <a:latin typeface="Times New Roman" panose="02020603050405020304" pitchFamily="18" charset="0"/>
              </a:rPr>
              <a:t>Intermediate Design Phase: Assembling the Components into a Coherent Whole </a:t>
            </a:r>
          </a:p>
          <a:p>
            <a:r>
              <a:rPr lang="en-AU" sz="2800" dirty="0">
                <a:solidFill>
                  <a:srgbClr val="00B050"/>
                </a:solidFill>
                <a:latin typeface="Times New Roman" panose="02020603050405020304" pitchFamily="18" charset="0"/>
              </a:rPr>
              <a:t>Step 6. Course Structure </a:t>
            </a:r>
          </a:p>
          <a:p>
            <a:r>
              <a:rPr lang="en-AU" sz="2800" dirty="0">
                <a:solidFill>
                  <a:srgbClr val="00B050"/>
                </a:solidFill>
                <a:latin typeface="Times New Roman" panose="02020603050405020304" pitchFamily="18" charset="0"/>
              </a:rPr>
              <a:t>Step 7. Instructional Strategy </a:t>
            </a:r>
          </a:p>
          <a:p>
            <a:r>
              <a:rPr lang="en-AU" sz="2800" dirty="0">
                <a:solidFill>
                  <a:srgbClr val="00B050"/>
                </a:solidFill>
                <a:latin typeface="Times New Roman" panose="02020603050405020304" pitchFamily="18" charset="0"/>
              </a:rPr>
              <a:t>Step 8. Creating the Overall Scheme of Learning Activities </a:t>
            </a:r>
            <a:endParaRPr lang="en-AU" sz="2800" dirty="0">
              <a:solidFill>
                <a:srgbClr val="00B050"/>
              </a:solidFill>
            </a:endParaRPr>
          </a:p>
        </p:txBody>
      </p:sp>
      <p:sp>
        <p:nvSpPr>
          <p:cNvPr id="3" name="Rectangle 2"/>
          <p:cNvSpPr/>
          <p:nvPr/>
        </p:nvSpPr>
        <p:spPr>
          <a:xfrm>
            <a:off x="1147008" y="3051282"/>
            <a:ext cx="10246895" cy="2677656"/>
          </a:xfrm>
          <a:prstGeom prst="rect">
            <a:avLst/>
          </a:prstGeom>
        </p:spPr>
        <p:txBody>
          <a:bodyPr wrap="square">
            <a:spAutoFit/>
          </a:bodyPr>
          <a:lstStyle/>
          <a:p>
            <a:r>
              <a:rPr lang="en-AU" sz="2800" b="1" dirty="0">
                <a:solidFill>
                  <a:srgbClr val="FF0000"/>
                </a:solidFill>
                <a:latin typeface="Times New Roman" panose="02020603050405020304" pitchFamily="18" charset="0"/>
              </a:rPr>
              <a:t>Final Design Phase: Important Remaining Tasks </a:t>
            </a:r>
          </a:p>
          <a:p>
            <a:r>
              <a:rPr lang="en-AU" sz="2800" dirty="0">
                <a:solidFill>
                  <a:srgbClr val="00B050"/>
                </a:solidFill>
                <a:latin typeface="Times New Roman" panose="02020603050405020304" pitchFamily="18" charset="0"/>
              </a:rPr>
              <a:t>Step 9. How Are You Going to Grade? </a:t>
            </a:r>
          </a:p>
          <a:p>
            <a:r>
              <a:rPr lang="en-AU" sz="2800" dirty="0">
                <a:solidFill>
                  <a:srgbClr val="00B050"/>
                </a:solidFill>
                <a:latin typeface="Times New Roman" panose="02020603050405020304" pitchFamily="18" charset="0"/>
              </a:rPr>
              <a:t>Step 10. What Could Go Wrong? </a:t>
            </a:r>
          </a:p>
          <a:p>
            <a:r>
              <a:rPr lang="en-AU" sz="2800" dirty="0">
                <a:solidFill>
                  <a:srgbClr val="00B050"/>
                </a:solidFill>
                <a:latin typeface="Times New Roman" panose="02020603050405020304" pitchFamily="18" charset="0"/>
              </a:rPr>
              <a:t>Step 11. Let Students Know What You Are Planning </a:t>
            </a:r>
          </a:p>
          <a:p>
            <a:r>
              <a:rPr lang="en-AU" sz="2800" dirty="0">
                <a:solidFill>
                  <a:srgbClr val="00B050"/>
                </a:solidFill>
                <a:latin typeface="Times New Roman" panose="02020603050405020304" pitchFamily="18" charset="0"/>
              </a:rPr>
              <a:t>Step 12. How Will You Know How the Course Is Going? How It Went? </a:t>
            </a:r>
            <a:endParaRPr lang="en-AU" sz="2800" dirty="0">
              <a:solidFill>
                <a:srgbClr val="00B050"/>
              </a:solidFill>
            </a:endParaRPr>
          </a:p>
        </p:txBody>
      </p:sp>
    </p:spTree>
    <p:extLst>
      <p:ext uri="{BB962C8B-B14F-4D97-AF65-F5344CB8AC3E}">
        <p14:creationId xmlns:p14="http://schemas.microsoft.com/office/powerpoint/2010/main" val="886544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7164" y="440891"/>
            <a:ext cx="10614991" cy="5015540"/>
          </a:xfrm>
          <a:prstGeom prst="rect">
            <a:avLst/>
          </a:prstGeom>
        </p:spPr>
        <p:txBody>
          <a:bodyPr wrap="square">
            <a:spAutoFit/>
          </a:bodyPr>
          <a:lstStyle/>
          <a:p>
            <a:pPr>
              <a:lnSpc>
                <a:spcPct val="107000"/>
              </a:lnSpc>
              <a:spcAft>
                <a:spcPts val="0"/>
              </a:spcAft>
            </a:pPr>
            <a:r>
              <a:rPr lang="en-US" sz="20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Course Designs</a:t>
            </a: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addresses this need in a concrete way that nevertheless acknowledges the difficulty of transplanting a specific design into another instructor’s classroom, given the range of experience, teaching styles, pedagogies, material circumstances, etc. of our readers. Thus, rather than supply a package of materials for readers to reproduce, the primary purpose of </a:t>
            </a:r>
            <a:r>
              <a:rPr lang="en-US" sz="20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Course Designs</a:t>
            </a: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 is to inspire, to provoke reflection, to offer new approaches, to challenge prevailing assumptions, and to suggest possibilities.</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2000" b="1"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Criteria: </a:t>
            </a: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Given the above purpose, the editor will evaluate each course design submission according to how well it</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presents an innovative instructional approach</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moves beyond “what I did in my class last term” to examine what students and teacher learned.</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theorizes the content of the course as well as the pedagogical approach—that is, the ends and means of the writing instruction being presented.</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adds to/complicates/calls into question commonly held ideas about teaching writing.</a:t>
            </a:r>
            <a:endParaRPr lang="en-AU" sz="2000" dirty="0">
              <a:solidFill>
                <a:srgbClr val="1E1E1E"/>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000" dirty="0">
                <a:solidFill>
                  <a:srgbClr val="1E1E1E"/>
                </a:solidFill>
                <a:latin typeface="Helvetica" panose="020B0604020202020204" pitchFamily="34" charset="0"/>
                <a:ea typeface="Times New Roman" panose="02020603050405020304" pitchFamily="18" charset="0"/>
                <a:cs typeface="Times New Roman" panose="02020603050405020304" pitchFamily="18" charset="0"/>
              </a:rPr>
              <a:t>connects to a larger concern or dilemma in the field of writing studies.</a:t>
            </a:r>
            <a:endParaRPr lang="en-AU" sz="2000" dirty="0">
              <a:solidFill>
                <a:srgbClr val="1E1E1E"/>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4928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0147" y="776771"/>
            <a:ext cx="10006263" cy="4832092"/>
          </a:xfrm>
          <a:prstGeom prst="rect">
            <a:avLst/>
          </a:prstGeom>
        </p:spPr>
        <p:txBody>
          <a:bodyPr wrap="square">
            <a:spAutoFit/>
          </a:bodyPr>
          <a:lstStyle/>
          <a:p>
            <a:r>
              <a:rPr lang="en-AU" sz="2800" dirty="0">
                <a:solidFill>
                  <a:srgbClr val="000000"/>
                </a:solidFill>
                <a:latin typeface="Tahoma" panose="020B0604030504040204" pitchFamily="34" charset="0"/>
              </a:rPr>
              <a:t>First, we design the course by gathering information and making a number of decisions about the way the course will be taught. </a:t>
            </a:r>
          </a:p>
          <a:p>
            <a:endParaRPr lang="en-AU" sz="2800" dirty="0">
              <a:solidFill>
                <a:srgbClr val="000000"/>
              </a:solidFill>
              <a:latin typeface="Tahoma" panose="020B0604030504040204" pitchFamily="34" charset="0"/>
            </a:endParaRPr>
          </a:p>
          <a:p>
            <a:r>
              <a:rPr lang="en-AU" sz="2800" dirty="0">
                <a:solidFill>
                  <a:srgbClr val="000000"/>
                </a:solidFill>
                <a:latin typeface="Tahoma" panose="020B0604030504040204" pitchFamily="34" charset="0"/>
              </a:rPr>
              <a:t>Second, we engage in teacher-student interactions as we implement the course we have designed. The concept of Teacher-Student Interaction as used here is a broad one that includes lecturing, leading discussions, running labs, advising, communicating by email, etc. In order to teach well, one must be competent in both course design and teacher-student interactions. </a:t>
            </a:r>
            <a:endParaRPr lang="en-AU" sz="2800" dirty="0"/>
          </a:p>
        </p:txBody>
      </p:sp>
    </p:spTree>
    <p:extLst>
      <p:ext uri="{BB962C8B-B14F-4D97-AF65-F5344CB8AC3E}">
        <p14:creationId xmlns:p14="http://schemas.microsoft.com/office/powerpoint/2010/main" val="30440372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8884" y="0"/>
            <a:ext cx="10523621" cy="6001643"/>
          </a:xfrm>
          <a:prstGeom prst="rect">
            <a:avLst/>
          </a:prstGeom>
        </p:spPr>
        <p:txBody>
          <a:bodyPr wrap="square">
            <a:spAutoFit/>
          </a:bodyPr>
          <a:lstStyle/>
          <a:p>
            <a:r>
              <a:rPr lang="en-AU" sz="2400" b="1" dirty="0">
                <a:solidFill>
                  <a:srgbClr val="FF0000"/>
                </a:solidFill>
                <a:latin typeface="Tahoma" panose="020B0604030504040204" pitchFamily="34" charset="0"/>
              </a:rPr>
              <a:t>INITIAL DESIGN PHASE: Build Strong Primary Components </a:t>
            </a:r>
          </a:p>
          <a:p>
            <a:endParaRPr lang="en-AU" sz="2400" dirty="0">
              <a:solidFill>
                <a:srgbClr val="000000"/>
              </a:solidFill>
              <a:latin typeface="Tahoma" panose="020B0604030504040204" pitchFamily="34" charset="0"/>
            </a:endParaRPr>
          </a:p>
          <a:p>
            <a:r>
              <a:rPr lang="en-AU" sz="2400" dirty="0">
                <a:solidFill>
                  <a:srgbClr val="000000"/>
                </a:solidFill>
                <a:latin typeface="Tahoma" panose="020B0604030504040204" pitchFamily="34" charset="0"/>
              </a:rPr>
              <a:t>Step 1. Identify important </a:t>
            </a:r>
            <a:r>
              <a:rPr lang="en-AU" sz="2400" b="1" dirty="0">
                <a:solidFill>
                  <a:srgbClr val="000000"/>
                </a:solidFill>
                <a:latin typeface="Tahoma" panose="020B0604030504040204" pitchFamily="34" charset="0"/>
              </a:rPr>
              <a:t>situational factors </a:t>
            </a:r>
          </a:p>
          <a:p>
            <a:r>
              <a:rPr lang="en-AU" sz="2400" dirty="0">
                <a:solidFill>
                  <a:srgbClr val="000000"/>
                </a:solidFill>
                <a:latin typeface="Tahoma" panose="020B0604030504040204" pitchFamily="34" charset="0"/>
              </a:rPr>
              <a:t>Step 2. Identify important </a:t>
            </a:r>
            <a:r>
              <a:rPr lang="en-AU" sz="2400" b="1" dirty="0">
                <a:solidFill>
                  <a:srgbClr val="000000"/>
                </a:solidFill>
                <a:latin typeface="Tahoma" panose="020B0604030504040204" pitchFamily="34" charset="0"/>
              </a:rPr>
              <a:t>learning goals </a:t>
            </a:r>
          </a:p>
          <a:p>
            <a:r>
              <a:rPr lang="en-AU" sz="2400" dirty="0">
                <a:solidFill>
                  <a:srgbClr val="000000"/>
                </a:solidFill>
                <a:latin typeface="Tahoma" panose="020B0604030504040204" pitchFamily="34" charset="0"/>
              </a:rPr>
              <a:t>Step 3. Formulate appropriate </a:t>
            </a:r>
            <a:r>
              <a:rPr lang="en-AU" sz="2400" b="1" dirty="0">
                <a:solidFill>
                  <a:srgbClr val="000000"/>
                </a:solidFill>
                <a:latin typeface="Tahoma" panose="020B0604030504040204" pitchFamily="34" charset="0"/>
              </a:rPr>
              <a:t>feedback and assessment procedures </a:t>
            </a:r>
          </a:p>
          <a:p>
            <a:r>
              <a:rPr lang="en-AU" sz="2400" dirty="0">
                <a:solidFill>
                  <a:srgbClr val="000000"/>
                </a:solidFill>
                <a:latin typeface="Tahoma" panose="020B0604030504040204" pitchFamily="34" charset="0"/>
              </a:rPr>
              <a:t>Step 4. Select effective </a:t>
            </a:r>
            <a:r>
              <a:rPr lang="en-AU" sz="2400" b="1" dirty="0">
                <a:solidFill>
                  <a:srgbClr val="000000"/>
                </a:solidFill>
                <a:latin typeface="Tahoma" panose="020B0604030504040204" pitchFamily="34" charset="0"/>
              </a:rPr>
              <a:t>teaching/learning activities </a:t>
            </a:r>
          </a:p>
          <a:p>
            <a:r>
              <a:rPr lang="en-AU" sz="2400" dirty="0">
                <a:solidFill>
                  <a:srgbClr val="000000"/>
                </a:solidFill>
                <a:latin typeface="Tahoma" panose="020B0604030504040204" pitchFamily="34" charset="0"/>
              </a:rPr>
              <a:t>Step 5. Make sure the primary components are </a:t>
            </a:r>
            <a:r>
              <a:rPr lang="en-AU" sz="2400" b="1" dirty="0">
                <a:solidFill>
                  <a:srgbClr val="000000"/>
                </a:solidFill>
                <a:latin typeface="Tahoma" panose="020B0604030504040204" pitchFamily="34" charset="0"/>
              </a:rPr>
              <a:t>integrated </a:t>
            </a:r>
          </a:p>
          <a:p>
            <a:endParaRPr lang="en-AU" sz="2400" b="1" dirty="0">
              <a:solidFill>
                <a:srgbClr val="000000"/>
              </a:solidFill>
              <a:latin typeface="Tahoma" panose="020B0604030504040204" pitchFamily="34" charset="0"/>
            </a:endParaRPr>
          </a:p>
          <a:p>
            <a:r>
              <a:rPr lang="en-AU" sz="2400" b="1" dirty="0">
                <a:solidFill>
                  <a:srgbClr val="FF0000"/>
                </a:solidFill>
                <a:latin typeface="Tahoma" panose="020B0604030504040204" pitchFamily="34" charset="0"/>
              </a:rPr>
              <a:t>INTERMEDIATE DESIGN PHASE: Assemble the Components into a Coherent Whole </a:t>
            </a:r>
          </a:p>
          <a:p>
            <a:endParaRPr lang="en-AU" sz="2400" dirty="0">
              <a:solidFill>
                <a:srgbClr val="000000"/>
              </a:solidFill>
              <a:latin typeface="Tahoma" panose="020B0604030504040204" pitchFamily="34" charset="0"/>
            </a:endParaRPr>
          </a:p>
          <a:p>
            <a:r>
              <a:rPr lang="en-AU" sz="2400" dirty="0">
                <a:solidFill>
                  <a:srgbClr val="000000"/>
                </a:solidFill>
                <a:latin typeface="Tahoma" panose="020B0604030504040204" pitchFamily="34" charset="0"/>
              </a:rPr>
              <a:t>Step 6. Create a thematic </a:t>
            </a:r>
            <a:r>
              <a:rPr lang="en-AU" sz="2400" b="1" dirty="0">
                <a:solidFill>
                  <a:srgbClr val="000000"/>
                </a:solidFill>
                <a:latin typeface="Tahoma" panose="020B0604030504040204" pitchFamily="34" charset="0"/>
              </a:rPr>
              <a:t>structure for the course </a:t>
            </a:r>
          </a:p>
          <a:p>
            <a:r>
              <a:rPr lang="en-AU" sz="2400" dirty="0">
                <a:solidFill>
                  <a:srgbClr val="000000"/>
                </a:solidFill>
                <a:latin typeface="Tahoma" panose="020B0604030504040204" pitchFamily="34" charset="0"/>
              </a:rPr>
              <a:t>Step 7. Select or create an </a:t>
            </a:r>
            <a:r>
              <a:rPr lang="en-AU" sz="2400" b="1" dirty="0">
                <a:solidFill>
                  <a:srgbClr val="000000"/>
                </a:solidFill>
                <a:latin typeface="Tahoma" panose="020B0604030504040204" pitchFamily="34" charset="0"/>
              </a:rPr>
              <a:t>instructional strategy </a:t>
            </a:r>
          </a:p>
          <a:p>
            <a:r>
              <a:rPr lang="en-AU" sz="2400" dirty="0">
                <a:solidFill>
                  <a:srgbClr val="000000"/>
                </a:solidFill>
                <a:latin typeface="Tahoma" panose="020B0604030504040204" pitchFamily="34" charset="0"/>
              </a:rPr>
              <a:t>Step 8. Integrate the course structure and the instructional strategy to create an </a:t>
            </a:r>
            <a:r>
              <a:rPr lang="en-AU" sz="2400" b="1" dirty="0">
                <a:solidFill>
                  <a:srgbClr val="000000"/>
                </a:solidFill>
                <a:latin typeface="Tahoma" panose="020B0604030504040204" pitchFamily="34" charset="0"/>
              </a:rPr>
              <a:t>overall scheme of learning activities </a:t>
            </a:r>
          </a:p>
          <a:p>
            <a:endParaRPr lang="en-AU" sz="2400" b="1" dirty="0">
              <a:solidFill>
                <a:srgbClr val="000000"/>
              </a:solidFill>
              <a:latin typeface="Tahoma" panose="020B0604030504040204" pitchFamily="34" charset="0"/>
            </a:endParaRPr>
          </a:p>
        </p:txBody>
      </p:sp>
    </p:spTree>
    <p:extLst>
      <p:ext uri="{BB962C8B-B14F-4D97-AF65-F5344CB8AC3E}">
        <p14:creationId xmlns:p14="http://schemas.microsoft.com/office/powerpoint/2010/main" val="40002652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5611" y="1150022"/>
            <a:ext cx="9922042" cy="3539430"/>
          </a:xfrm>
          <a:prstGeom prst="rect">
            <a:avLst/>
          </a:prstGeom>
        </p:spPr>
        <p:txBody>
          <a:bodyPr wrap="square">
            <a:spAutoFit/>
          </a:bodyPr>
          <a:lstStyle/>
          <a:p>
            <a:r>
              <a:rPr lang="en-AU" sz="2800" b="1" dirty="0">
                <a:solidFill>
                  <a:srgbClr val="FF0000"/>
                </a:solidFill>
                <a:latin typeface="Tahoma" panose="020B0604030504040204" pitchFamily="34" charset="0"/>
              </a:rPr>
              <a:t>FINAL DESIGN PHASE: Finish Important Remaining Tasks</a:t>
            </a:r>
          </a:p>
          <a:p>
            <a:endParaRPr lang="en-AU" sz="2800" b="1" dirty="0">
              <a:solidFill>
                <a:srgbClr val="000000"/>
              </a:solidFill>
              <a:latin typeface="Tahoma" panose="020B0604030504040204" pitchFamily="34" charset="0"/>
            </a:endParaRPr>
          </a:p>
          <a:p>
            <a:r>
              <a:rPr lang="en-AU" sz="2800" dirty="0">
                <a:solidFill>
                  <a:srgbClr val="000000"/>
                </a:solidFill>
                <a:latin typeface="Tahoma" panose="020B0604030504040204" pitchFamily="34" charset="0"/>
              </a:rPr>
              <a:t>Step 9. Develop the </a:t>
            </a:r>
            <a:r>
              <a:rPr lang="en-AU" sz="2800" b="1" dirty="0">
                <a:solidFill>
                  <a:srgbClr val="000000"/>
                </a:solidFill>
                <a:latin typeface="Tahoma" panose="020B0604030504040204" pitchFamily="34" charset="0"/>
              </a:rPr>
              <a:t>grading system </a:t>
            </a:r>
          </a:p>
          <a:p>
            <a:r>
              <a:rPr lang="en-AU" sz="2800" dirty="0">
                <a:solidFill>
                  <a:srgbClr val="000000"/>
                </a:solidFill>
                <a:latin typeface="Tahoma" panose="020B0604030504040204" pitchFamily="34" charset="0"/>
              </a:rPr>
              <a:t>Step 10. De-Bug </a:t>
            </a:r>
            <a:r>
              <a:rPr lang="en-AU" sz="2800" b="1" dirty="0">
                <a:solidFill>
                  <a:srgbClr val="000000"/>
                </a:solidFill>
                <a:latin typeface="Tahoma" panose="020B0604030504040204" pitchFamily="34" charset="0"/>
              </a:rPr>
              <a:t>possible problems</a:t>
            </a:r>
          </a:p>
          <a:p>
            <a:r>
              <a:rPr lang="en-AU" sz="2800" dirty="0">
                <a:solidFill>
                  <a:srgbClr val="000000"/>
                </a:solidFill>
                <a:latin typeface="Tahoma" panose="020B0604030504040204" pitchFamily="34" charset="0"/>
              </a:rPr>
              <a:t>Step 11. Write the course </a:t>
            </a:r>
            <a:r>
              <a:rPr lang="en-AU" sz="2800" b="1" dirty="0">
                <a:solidFill>
                  <a:srgbClr val="000000"/>
                </a:solidFill>
                <a:latin typeface="Tahoma" panose="020B0604030504040204" pitchFamily="34" charset="0"/>
              </a:rPr>
              <a:t>syllabus </a:t>
            </a:r>
          </a:p>
          <a:p>
            <a:r>
              <a:rPr lang="en-AU" sz="2800" dirty="0">
                <a:solidFill>
                  <a:srgbClr val="000000"/>
                </a:solidFill>
                <a:latin typeface="Tahoma" panose="020B0604030504040204" pitchFamily="34" charset="0"/>
              </a:rPr>
              <a:t>Step 12. Plan an </a:t>
            </a:r>
            <a:r>
              <a:rPr lang="en-AU" sz="2800" b="1" dirty="0">
                <a:solidFill>
                  <a:srgbClr val="000000"/>
                </a:solidFill>
                <a:latin typeface="Tahoma" panose="020B0604030504040204" pitchFamily="34" charset="0"/>
              </a:rPr>
              <a:t>evaluation </a:t>
            </a:r>
            <a:r>
              <a:rPr lang="en-AU" sz="2800" dirty="0">
                <a:solidFill>
                  <a:srgbClr val="000000"/>
                </a:solidFill>
                <a:latin typeface="Tahoma" panose="020B0604030504040204" pitchFamily="34" charset="0"/>
              </a:rPr>
              <a:t>of the course and of your teaching </a:t>
            </a:r>
            <a:endParaRPr lang="en-AU" sz="2800" dirty="0"/>
          </a:p>
        </p:txBody>
      </p:sp>
    </p:spTree>
    <p:extLst>
      <p:ext uri="{BB962C8B-B14F-4D97-AF65-F5344CB8AC3E}">
        <p14:creationId xmlns:p14="http://schemas.microsoft.com/office/powerpoint/2010/main" val="39857920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2111" y="221800"/>
            <a:ext cx="8248284" cy="6986528"/>
          </a:xfrm>
          <a:prstGeom prst="rect">
            <a:avLst/>
          </a:prstGeom>
          <a:noFill/>
        </p:spPr>
        <p:txBody>
          <a:bodyPr wrap="none" rtlCol="0">
            <a:spAutoFit/>
          </a:bodyPr>
          <a:lstStyle/>
          <a:p>
            <a:r>
              <a:rPr lang="en-AU" sz="2800" dirty="0">
                <a:solidFill>
                  <a:srgbClr val="FF0000"/>
                </a:solidFill>
              </a:rPr>
              <a:t>Read  </a:t>
            </a:r>
            <a:r>
              <a:rPr lang="en-AU" sz="2800" dirty="0">
                <a:solidFill>
                  <a:srgbClr val="00B050"/>
                </a:solidFill>
              </a:rPr>
              <a:t>ED432E-course goals</a:t>
            </a:r>
          </a:p>
          <a:p>
            <a:endParaRPr lang="en-AU" sz="2800" dirty="0"/>
          </a:p>
          <a:p>
            <a:r>
              <a:rPr lang="en-AU" sz="2800" dirty="0"/>
              <a:t>Examples of Course level goals</a:t>
            </a:r>
          </a:p>
          <a:p>
            <a:r>
              <a:rPr lang="en-AU" sz="2800" dirty="0"/>
              <a:t>Writing Course Goals and Learning Objectives</a:t>
            </a:r>
          </a:p>
          <a:p>
            <a:endParaRPr lang="en-AU" sz="2800" dirty="0"/>
          </a:p>
          <a:p>
            <a:r>
              <a:rPr lang="en-AU" sz="2800" dirty="0">
                <a:solidFill>
                  <a:srgbClr val="FF0000"/>
                </a:solidFill>
              </a:rPr>
              <a:t>Read  </a:t>
            </a:r>
            <a:r>
              <a:rPr lang="en-AU" sz="2800" dirty="0">
                <a:solidFill>
                  <a:srgbClr val="00B050"/>
                </a:solidFill>
              </a:rPr>
              <a:t>ED432F-curriculum design</a:t>
            </a:r>
          </a:p>
          <a:p>
            <a:endParaRPr lang="en-AU" sz="2800" dirty="0">
              <a:solidFill>
                <a:srgbClr val="00B050"/>
              </a:solidFill>
            </a:endParaRPr>
          </a:p>
          <a:p>
            <a:r>
              <a:rPr lang="en-AU" sz="2800" dirty="0"/>
              <a:t>Curriculum Design</a:t>
            </a:r>
          </a:p>
          <a:p>
            <a:r>
              <a:rPr lang="en-AU" sz="2800" dirty="0"/>
              <a:t>Curriculum-Design-Learning-Objectives-and-Outcomes</a:t>
            </a:r>
          </a:p>
          <a:p>
            <a:r>
              <a:rPr lang="en-AU" sz="2800" dirty="0"/>
              <a:t>Strategic approach to curriculum design</a:t>
            </a:r>
          </a:p>
          <a:p>
            <a:endParaRPr lang="en-AU" sz="2800" dirty="0"/>
          </a:p>
          <a:p>
            <a:r>
              <a:rPr lang="en-AU" sz="2800" dirty="0">
                <a:solidFill>
                  <a:srgbClr val="FF0000"/>
                </a:solidFill>
              </a:rPr>
              <a:t>Read  </a:t>
            </a:r>
            <a:r>
              <a:rPr lang="en-AU" sz="2800" dirty="0">
                <a:solidFill>
                  <a:srgbClr val="00B050"/>
                </a:solidFill>
              </a:rPr>
              <a:t>ED432G-graduate attributes</a:t>
            </a:r>
          </a:p>
          <a:p>
            <a:r>
              <a:rPr lang="en-AU" sz="2800" dirty="0" err="1"/>
              <a:t>Graduate_attributes</a:t>
            </a:r>
            <a:endParaRPr lang="en-AU" sz="2800" dirty="0"/>
          </a:p>
          <a:p>
            <a:r>
              <a:rPr lang="en-AU" sz="2800" dirty="0"/>
              <a:t>Integrating Graduate Attributes with Assessment</a:t>
            </a:r>
          </a:p>
          <a:p>
            <a:r>
              <a:rPr lang="en-AU" sz="2800" dirty="0"/>
              <a:t>mapping graduate attribute</a:t>
            </a:r>
          </a:p>
          <a:p>
            <a:endParaRPr lang="en-AU" sz="2800" dirty="0"/>
          </a:p>
        </p:txBody>
      </p:sp>
    </p:spTree>
    <p:extLst>
      <p:ext uri="{BB962C8B-B14F-4D97-AF65-F5344CB8AC3E}">
        <p14:creationId xmlns:p14="http://schemas.microsoft.com/office/powerpoint/2010/main" val="1616219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191" y="0"/>
            <a:ext cx="10257182" cy="6740307"/>
          </a:xfrm>
          <a:prstGeom prst="rect">
            <a:avLst/>
          </a:prstGeom>
        </p:spPr>
        <p:txBody>
          <a:bodyPr wrap="square">
            <a:spAutoFit/>
          </a:bodyPr>
          <a:lstStyle/>
          <a:p>
            <a:pPr>
              <a:spcAft>
                <a:spcPts val="0"/>
              </a:spcAft>
            </a:pPr>
            <a:r>
              <a:rPr lang="en-US" sz="2400" u="sng" dirty="0">
                <a:latin typeface="Comic Sans MS" panose="030F0702030302020204" pitchFamily="66" charset="0"/>
                <a:ea typeface="Times New Roman" panose="02020603050405020304" pitchFamily="18" charset="0"/>
              </a:rPr>
              <a:t>Design Questions:</a:t>
            </a:r>
            <a:endParaRPr lang="en-AU" sz="2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n-US" sz="2400" u="sng" dirty="0">
                <a:latin typeface="Comic Sans MS" panose="030F0702030302020204" pitchFamily="66" charset="0"/>
                <a:ea typeface="Times New Roman" panose="02020603050405020304" pitchFamily="18" charset="0"/>
              </a:rPr>
              <a:t>What and how students will engage the subject-what they will read, discuss, experience, study, and hopefully learn?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Students will engage the subject by participating in classroom discussion centered on a lecture topic. There will be direct questioning throughout the class time.  New topics will be integrated into the structure of already-learned topics. Following the introduction of a topic, there will be small class time activities and short programs to write. </a:t>
            </a:r>
            <a:endParaRPr lang="en-AU" sz="2400" dirty="0">
              <a:latin typeface="Times New Roman" panose="02020603050405020304" pitchFamily="18" charset="0"/>
              <a:ea typeface="Times New Roman" panose="02020603050405020304" pitchFamily="18" charset="0"/>
            </a:endParaRPr>
          </a:p>
          <a:p>
            <a:pPr marL="342900" lvl="0" indent="-342900">
              <a:spcAft>
                <a:spcPts val="0"/>
              </a:spcAft>
              <a:buFont typeface="Symbol" panose="05050102010706020507" pitchFamily="18" charset="2"/>
              <a:buChar char=""/>
              <a:tabLst>
                <a:tab pos="457200" algn="l"/>
              </a:tabLst>
            </a:pPr>
            <a:r>
              <a:rPr lang="en-US" sz="2400" u="sng" dirty="0">
                <a:latin typeface="Comic Sans MS" panose="030F0702030302020204" pitchFamily="66" charset="0"/>
                <a:ea typeface="Times New Roman" panose="02020603050405020304" pitchFamily="18" charset="0"/>
              </a:rPr>
              <a:t>What are the parts and how do they fit together?</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The parts of the class: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	lecture,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	program in and out of class,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	work in pairs, </a:t>
            </a:r>
            <a:endParaRPr lang="en-AU" sz="2400" dirty="0">
              <a:latin typeface="Times New Roman" panose="02020603050405020304" pitchFamily="18" charset="0"/>
              <a:ea typeface="Times New Roman" panose="02020603050405020304" pitchFamily="18" charset="0"/>
            </a:endParaRPr>
          </a:p>
          <a:p>
            <a:pPr>
              <a:spcAft>
                <a:spcPts val="0"/>
              </a:spcAft>
            </a:pPr>
            <a:r>
              <a:rPr lang="en-US" sz="2400" dirty="0">
                <a:latin typeface="Comic Sans MS" panose="030F0702030302020204" pitchFamily="66" charset="0"/>
                <a:ea typeface="Times New Roman" panose="02020603050405020304" pitchFamily="18" charset="0"/>
              </a:rPr>
              <a:t>	write program design steps based on a design template, </a:t>
            </a:r>
            <a:endParaRPr lang="en-AU" sz="2400" dirty="0">
              <a:latin typeface="Times New Roman" panose="02020603050405020304" pitchFamily="18" charset="0"/>
              <a:ea typeface="Times New Roman" panose="02020603050405020304" pitchFamily="18" charset="0"/>
            </a:endParaRPr>
          </a:p>
          <a:p>
            <a:pPr marL="457200">
              <a:spcAft>
                <a:spcPts val="0"/>
              </a:spcAft>
            </a:pPr>
            <a:r>
              <a:rPr lang="en-US" sz="2400" dirty="0">
                <a:latin typeface="Comic Sans MS" panose="030F0702030302020204" pitchFamily="66" charset="0"/>
                <a:ea typeface="Times New Roman" panose="02020603050405020304" pitchFamily="18" charset="0"/>
              </a:rPr>
              <a:t>create larger programs based on smaller work done in class, </a:t>
            </a:r>
            <a:endParaRPr lang="en-AU" sz="2400" dirty="0">
              <a:latin typeface="Times New Roman" panose="02020603050405020304" pitchFamily="18" charset="0"/>
              <a:ea typeface="Times New Roman" panose="02020603050405020304" pitchFamily="18" charset="0"/>
            </a:endParaRPr>
          </a:p>
          <a:p>
            <a:pPr marL="457200">
              <a:spcAft>
                <a:spcPts val="0"/>
              </a:spcAft>
            </a:pPr>
            <a:r>
              <a:rPr lang="en-US" sz="2400" dirty="0">
                <a:latin typeface="Comic Sans MS" panose="030F0702030302020204" pitchFamily="66" charset="0"/>
                <a:ea typeface="Times New Roman" panose="02020603050405020304" pitchFamily="18" charset="0"/>
              </a:rPr>
              <a:t>work with others informally as well in pairs. </a:t>
            </a:r>
            <a:endParaRPr lang="en-AU"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4709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6434" y="116030"/>
            <a:ext cx="10734261" cy="4401205"/>
          </a:xfrm>
          <a:prstGeom prst="rect">
            <a:avLst/>
          </a:prstGeom>
        </p:spPr>
        <p:txBody>
          <a:bodyPr wrap="square">
            <a:spAutoFit/>
          </a:bodyPr>
          <a:lstStyle/>
          <a:p>
            <a:r>
              <a:rPr lang="en-AU" sz="2800" b="1" dirty="0">
                <a:solidFill>
                  <a:srgbClr val="000000"/>
                </a:solidFill>
                <a:latin typeface="Garamond" panose="02020404030301010803" pitchFamily="18" charset="0"/>
              </a:rPr>
              <a:t>The DEAL Model for Written Critical Reflection: </a:t>
            </a:r>
            <a:endParaRPr lang="en-AU" sz="2800" dirty="0">
              <a:solidFill>
                <a:srgbClr val="000000"/>
              </a:solidFill>
              <a:latin typeface="Garamond" panose="02020404030301010803" pitchFamily="18" charset="0"/>
            </a:endParaRPr>
          </a:p>
          <a:p>
            <a:r>
              <a:rPr lang="en-AU" sz="2800" dirty="0">
                <a:solidFill>
                  <a:srgbClr val="000000"/>
                </a:solidFill>
                <a:latin typeface="Garamond" panose="02020404030301010803" pitchFamily="18" charset="0"/>
              </a:rPr>
              <a:t> </a:t>
            </a:r>
            <a:r>
              <a:rPr lang="en-AU" sz="2800" b="1" dirty="0">
                <a:solidFill>
                  <a:srgbClr val="000000"/>
                </a:solidFill>
                <a:latin typeface="Garamond" panose="02020404030301010803" pitchFamily="18" charset="0"/>
              </a:rPr>
              <a:t>D</a:t>
            </a:r>
            <a:r>
              <a:rPr lang="en-AU" sz="2800" dirty="0">
                <a:solidFill>
                  <a:srgbClr val="000000"/>
                </a:solidFill>
                <a:latin typeface="Garamond" panose="02020404030301010803" pitchFamily="18" charset="0"/>
              </a:rPr>
              <a:t>ESCRIBE in fair detail and as objectively as possible the experience, the activity, the reading, etc. </a:t>
            </a:r>
          </a:p>
          <a:p>
            <a:r>
              <a:rPr lang="en-AU" sz="2800" dirty="0">
                <a:solidFill>
                  <a:srgbClr val="000000"/>
                </a:solidFill>
                <a:latin typeface="Garamond" panose="02020404030301010803" pitchFamily="18" charset="0"/>
              </a:rPr>
              <a:t> </a:t>
            </a:r>
            <a:r>
              <a:rPr lang="en-AU" sz="2800" b="1" dirty="0">
                <a:solidFill>
                  <a:srgbClr val="000000"/>
                </a:solidFill>
                <a:latin typeface="Garamond" panose="02020404030301010803" pitchFamily="18" charset="0"/>
              </a:rPr>
              <a:t>E</a:t>
            </a:r>
            <a:r>
              <a:rPr lang="en-AU" sz="2800" dirty="0">
                <a:solidFill>
                  <a:srgbClr val="000000"/>
                </a:solidFill>
                <a:latin typeface="Garamond" panose="02020404030301010803" pitchFamily="18" charset="0"/>
              </a:rPr>
              <a:t>XAMINE, in accordance with the learning objectives, through responding to prompts, engaging with a quote, playing games, etc. </a:t>
            </a:r>
          </a:p>
          <a:p>
            <a:r>
              <a:rPr lang="en-AU" sz="2800" dirty="0">
                <a:solidFill>
                  <a:srgbClr val="000000"/>
                </a:solidFill>
                <a:latin typeface="Garamond" panose="02020404030301010803" pitchFamily="18" charset="0"/>
              </a:rPr>
              <a:t> </a:t>
            </a:r>
            <a:r>
              <a:rPr lang="en-AU" sz="2800" b="1" dirty="0">
                <a:solidFill>
                  <a:srgbClr val="000000"/>
                </a:solidFill>
                <a:latin typeface="Garamond" panose="02020404030301010803" pitchFamily="18" charset="0"/>
              </a:rPr>
              <a:t>A</a:t>
            </a:r>
            <a:r>
              <a:rPr lang="en-AU" sz="2800" dirty="0">
                <a:solidFill>
                  <a:srgbClr val="000000"/>
                </a:solidFill>
                <a:latin typeface="Garamond" panose="02020404030301010803" pitchFamily="18" charset="0"/>
              </a:rPr>
              <a:t>RTICULATE </a:t>
            </a:r>
            <a:r>
              <a:rPr lang="en-AU" sz="2800" b="1" dirty="0">
                <a:solidFill>
                  <a:srgbClr val="000000"/>
                </a:solidFill>
                <a:latin typeface="Garamond" panose="02020404030301010803" pitchFamily="18" charset="0"/>
              </a:rPr>
              <a:t>L</a:t>
            </a:r>
            <a:r>
              <a:rPr lang="en-AU" sz="2800" dirty="0">
                <a:solidFill>
                  <a:srgbClr val="000000"/>
                </a:solidFill>
                <a:latin typeface="Garamond" panose="02020404030301010803" pitchFamily="18" charset="0"/>
              </a:rPr>
              <a:t>EARNING </a:t>
            </a:r>
          </a:p>
          <a:p>
            <a:r>
              <a:rPr lang="en-AU" sz="2800" dirty="0">
                <a:solidFill>
                  <a:srgbClr val="000000"/>
                </a:solidFill>
                <a:latin typeface="Garamond" panose="02020404030301010803" pitchFamily="18" charset="0"/>
              </a:rPr>
              <a:t> What did I learn? </a:t>
            </a:r>
          </a:p>
          <a:p>
            <a:r>
              <a:rPr lang="en-AU" sz="2800" dirty="0">
                <a:solidFill>
                  <a:srgbClr val="000000"/>
                </a:solidFill>
                <a:latin typeface="Garamond" panose="02020404030301010803" pitchFamily="18" charset="0"/>
              </a:rPr>
              <a:t> How did I learn it? </a:t>
            </a:r>
          </a:p>
          <a:p>
            <a:r>
              <a:rPr lang="en-AU" sz="2800" dirty="0">
                <a:solidFill>
                  <a:srgbClr val="000000"/>
                </a:solidFill>
                <a:latin typeface="Garamond" panose="02020404030301010803" pitchFamily="18" charset="0"/>
              </a:rPr>
              <a:t> Why does it matter? </a:t>
            </a:r>
          </a:p>
          <a:p>
            <a:r>
              <a:rPr lang="en-AU" sz="2800" dirty="0">
                <a:solidFill>
                  <a:srgbClr val="000000"/>
                </a:solidFill>
                <a:latin typeface="Garamond" panose="02020404030301010803" pitchFamily="18" charset="0"/>
              </a:rPr>
              <a:t> What will I do in the future, in light of it? </a:t>
            </a:r>
          </a:p>
        </p:txBody>
      </p:sp>
    </p:spTree>
    <p:extLst>
      <p:ext uri="{BB962C8B-B14F-4D97-AF65-F5344CB8AC3E}">
        <p14:creationId xmlns:p14="http://schemas.microsoft.com/office/powerpoint/2010/main" val="526607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3913" y="122464"/>
            <a:ext cx="10787270" cy="5570756"/>
          </a:xfrm>
          <a:prstGeom prst="rect">
            <a:avLst/>
          </a:prstGeom>
        </p:spPr>
        <p:txBody>
          <a:bodyPr wrap="square">
            <a:spAutoFit/>
          </a:bodyPr>
          <a:lstStyle/>
          <a:p>
            <a:endParaRPr lang="en-AU" sz="2000" dirty="0">
              <a:solidFill>
                <a:srgbClr val="000000"/>
              </a:solidFill>
              <a:latin typeface="Symbol" panose="05050102010706020507" pitchFamily="18" charset="2"/>
            </a:endParaRPr>
          </a:p>
          <a:p>
            <a:r>
              <a:rPr lang="en-AU" sz="2800" b="1" dirty="0">
                <a:solidFill>
                  <a:srgbClr val="7030A0"/>
                </a:solidFill>
                <a:latin typeface="Symbol" panose="05050102010706020507" pitchFamily="18" charset="2"/>
              </a:rPr>
              <a:t> </a:t>
            </a:r>
            <a:r>
              <a:rPr lang="en-AU" sz="2800" b="1" dirty="0">
                <a:solidFill>
                  <a:srgbClr val="7030A0"/>
                </a:solidFill>
                <a:latin typeface="Garamond" panose="02020404030301010803" pitchFamily="18" charset="0"/>
              </a:rPr>
              <a:t>What is your role at the community site? </a:t>
            </a:r>
          </a:p>
          <a:p>
            <a:r>
              <a:rPr lang="en-AU" sz="2800" b="1" dirty="0">
                <a:solidFill>
                  <a:srgbClr val="7030A0"/>
                </a:solidFill>
                <a:latin typeface="Garamond" panose="02020404030301010803" pitchFamily="18" charset="0"/>
              </a:rPr>
              <a:t> What were your initial expectations? Have these expectations changed? If so, how? Why? </a:t>
            </a:r>
          </a:p>
          <a:p>
            <a:r>
              <a:rPr lang="en-AU" sz="2800" b="1" dirty="0">
                <a:solidFill>
                  <a:srgbClr val="7030A0"/>
                </a:solidFill>
                <a:latin typeface="Garamond" panose="02020404030301010803" pitchFamily="18" charset="0"/>
              </a:rPr>
              <a:t> What about your community involvement has been an eye-opening experience? </a:t>
            </a:r>
          </a:p>
          <a:p>
            <a:r>
              <a:rPr lang="en-AU" sz="2800" b="1" dirty="0">
                <a:solidFill>
                  <a:srgbClr val="7030A0"/>
                </a:solidFill>
                <a:latin typeface="Garamond" panose="02020404030301010803" pitchFamily="18" charset="0"/>
              </a:rPr>
              <a:t> How has the course content informed your service with your community organization? </a:t>
            </a:r>
          </a:p>
          <a:p>
            <a:r>
              <a:rPr lang="en-AU" sz="2800" b="1" dirty="0">
                <a:solidFill>
                  <a:srgbClr val="7030A0"/>
                </a:solidFill>
                <a:latin typeface="Garamond" panose="02020404030301010803" pitchFamily="18" charset="0"/>
              </a:rPr>
              <a:t> Discuss any dissonance between the course content and your experience with the community. </a:t>
            </a:r>
          </a:p>
          <a:p>
            <a:r>
              <a:rPr lang="en-AU" sz="2800" b="1" dirty="0">
                <a:solidFill>
                  <a:srgbClr val="7030A0"/>
                </a:solidFill>
                <a:latin typeface="Garamond" panose="02020404030301010803" pitchFamily="18" charset="0"/>
              </a:rPr>
              <a:t> What specific skills did you use at your community site? </a:t>
            </a:r>
          </a:p>
          <a:p>
            <a:r>
              <a:rPr lang="en-AU" sz="2800" b="1" dirty="0">
                <a:solidFill>
                  <a:srgbClr val="7030A0"/>
                </a:solidFill>
                <a:latin typeface="Garamond" panose="02020404030301010803" pitchFamily="18" charset="0"/>
              </a:rPr>
              <a:t> Describe a person you've encountered in the community who made a strong impression of you, positive or negative</a:t>
            </a:r>
            <a:r>
              <a:rPr lang="en-AU" b="1" dirty="0">
                <a:solidFill>
                  <a:srgbClr val="7030A0"/>
                </a:solidFill>
                <a:latin typeface="Garamond" panose="02020404030301010803" pitchFamily="18" charset="0"/>
              </a:rPr>
              <a:t>. </a:t>
            </a:r>
          </a:p>
        </p:txBody>
      </p:sp>
    </p:spTree>
    <p:extLst>
      <p:ext uri="{BB962C8B-B14F-4D97-AF65-F5344CB8AC3E}">
        <p14:creationId xmlns:p14="http://schemas.microsoft.com/office/powerpoint/2010/main" val="351134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4974" y="0"/>
            <a:ext cx="10389704" cy="5570756"/>
          </a:xfrm>
          <a:prstGeom prst="rect">
            <a:avLst/>
          </a:prstGeom>
        </p:spPr>
        <p:txBody>
          <a:bodyPr wrap="square">
            <a:spAutoFit/>
          </a:bodyPr>
          <a:lstStyle/>
          <a:p>
            <a:endParaRPr lang="en-AU" sz="2000" dirty="0">
              <a:solidFill>
                <a:srgbClr val="000000"/>
              </a:solidFill>
              <a:latin typeface="Symbol" panose="05050102010706020507" pitchFamily="18" charset="2"/>
            </a:endParaRPr>
          </a:p>
          <a:p>
            <a:r>
              <a:rPr lang="en-AU" sz="2400" b="1" dirty="0">
                <a:solidFill>
                  <a:srgbClr val="7030A0"/>
                </a:solidFill>
                <a:latin typeface="Symbol" panose="05050102010706020507" pitchFamily="18" charset="2"/>
              </a:rPr>
              <a:t> </a:t>
            </a:r>
            <a:r>
              <a:rPr lang="en-AU" sz="2400" b="1" dirty="0">
                <a:solidFill>
                  <a:srgbClr val="7030A0"/>
                </a:solidFill>
                <a:latin typeface="Garamond" panose="02020404030301010803" pitchFamily="18" charset="0"/>
              </a:rPr>
              <a:t>Do you see benefits of doing community work? Why or why not? </a:t>
            </a:r>
          </a:p>
          <a:p>
            <a:r>
              <a:rPr lang="en-AU" sz="2400" b="1" dirty="0">
                <a:solidFill>
                  <a:srgbClr val="7030A0"/>
                </a:solidFill>
                <a:latin typeface="Garamond" panose="02020404030301010803" pitchFamily="18" charset="0"/>
              </a:rPr>
              <a:t> Has your view of the population with whom you have been working changed? If so, how? </a:t>
            </a:r>
          </a:p>
          <a:p>
            <a:r>
              <a:rPr lang="en-AU" sz="2400" b="1" dirty="0">
                <a:solidFill>
                  <a:srgbClr val="7030A0"/>
                </a:solidFill>
                <a:latin typeface="Garamond" panose="02020404030301010803" pitchFamily="18" charset="0"/>
              </a:rPr>
              <a:t> How has the environment and social conditions affected the people at your site? </a:t>
            </a:r>
          </a:p>
          <a:p>
            <a:r>
              <a:rPr lang="en-AU" sz="2400" b="1" dirty="0">
                <a:solidFill>
                  <a:srgbClr val="7030A0"/>
                </a:solidFill>
                <a:latin typeface="Garamond" panose="02020404030301010803" pitchFamily="18" charset="0"/>
              </a:rPr>
              <a:t> What institutional structures are in place at your site or in the community? How do they affect the people you work with? </a:t>
            </a:r>
          </a:p>
          <a:p>
            <a:r>
              <a:rPr lang="en-AU" sz="2400" b="1" dirty="0">
                <a:solidFill>
                  <a:srgbClr val="7030A0"/>
                </a:solidFill>
                <a:latin typeface="Garamond" panose="02020404030301010803" pitchFamily="18" charset="0"/>
              </a:rPr>
              <a:t> Has the experience affected your worldview? If so, how? </a:t>
            </a:r>
          </a:p>
          <a:p>
            <a:r>
              <a:rPr lang="en-AU" sz="2400" b="1" dirty="0">
                <a:solidFill>
                  <a:srgbClr val="7030A0"/>
                </a:solidFill>
                <a:latin typeface="Garamond" panose="02020404030301010803" pitchFamily="18" charset="0"/>
              </a:rPr>
              <a:t> Have your career options been expanded by your service experience? </a:t>
            </a:r>
          </a:p>
          <a:p>
            <a:r>
              <a:rPr lang="en-AU" sz="2400" b="1" dirty="0">
                <a:solidFill>
                  <a:srgbClr val="7030A0"/>
                </a:solidFill>
                <a:latin typeface="Garamond" panose="02020404030301010803" pitchFamily="18" charset="0"/>
              </a:rPr>
              <a:t> Why does the organization you are working for exist? </a:t>
            </a:r>
          </a:p>
          <a:p>
            <a:r>
              <a:rPr lang="en-AU" sz="2400" b="1" dirty="0">
                <a:solidFill>
                  <a:srgbClr val="7030A0"/>
                </a:solidFill>
                <a:latin typeface="Garamond" panose="02020404030301010803" pitchFamily="18" charset="0"/>
              </a:rPr>
              <a:t> Did anything about your community involvement surprise you? If so, what? </a:t>
            </a:r>
          </a:p>
          <a:p>
            <a:r>
              <a:rPr lang="en-AU" sz="2400" b="1" dirty="0">
                <a:solidFill>
                  <a:srgbClr val="7030A0"/>
                </a:solidFill>
                <a:latin typeface="Garamond" panose="02020404030301010803" pitchFamily="18" charset="0"/>
              </a:rPr>
              <a:t> What did you do that seemed to be effective or ineffective in the community? </a:t>
            </a:r>
          </a:p>
          <a:p>
            <a:r>
              <a:rPr lang="en-AU" sz="2400" b="1" dirty="0">
                <a:solidFill>
                  <a:srgbClr val="7030A0"/>
                </a:solidFill>
                <a:latin typeface="Garamond" panose="02020404030301010803" pitchFamily="18" charset="0"/>
              </a:rPr>
              <a:t> How does your understanding of the community change as a result of your participation in this project? </a:t>
            </a:r>
          </a:p>
        </p:txBody>
      </p:sp>
    </p:spTree>
    <p:extLst>
      <p:ext uri="{BB962C8B-B14F-4D97-AF65-F5344CB8AC3E}">
        <p14:creationId xmlns:p14="http://schemas.microsoft.com/office/powerpoint/2010/main" val="99034268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98</TotalTime>
  <Words>5326</Words>
  <Application>Microsoft Office PowerPoint</Application>
  <PresentationFormat>Widescreen</PresentationFormat>
  <Paragraphs>403</Paragraphs>
  <Slides>53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53</vt:i4>
      </vt:variant>
    </vt:vector>
  </HeadingPairs>
  <TitlesOfParts>
    <vt:vector size="65" baseType="lpstr">
      <vt:lpstr>Arial</vt:lpstr>
      <vt:lpstr>Calibri</vt:lpstr>
      <vt:lpstr>Comic Sans MS</vt:lpstr>
      <vt:lpstr>Garamond</vt:lpstr>
      <vt:lpstr>Gill Sans MT</vt:lpstr>
      <vt:lpstr>Helvetica</vt:lpstr>
      <vt:lpstr>Impact</vt:lpstr>
      <vt:lpstr>Symbol</vt:lpstr>
      <vt:lpstr>Tahoma</vt:lpstr>
      <vt:lpstr>Times New Roman</vt:lpstr>
      <vt:lpstr>Verdana</vt:lpstr>
      <vt:lpstr>Badge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ukyawnaing</dc:creator>
  <cp:lastModifiedBy>ukyawnaing</cp:lastModifiedBy>
  <cp:revision>60</cp:revision>
  <dcterms:created xsi:type="dcterms:W3CDTF">2017-03-24T05:24:49Z</dcterms:created>
  <dcterms:modified xsi:type="dcterms:W3CDTF">2017-03-24T07:05:49Z</dcterms:modified>
</cp:coreProperties>
</file>