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0"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5" r:id="rId48"/>
    <p:sldId id="302" r:id="rId49"/>
    <p:sldId id="303" r:id="rId50"/>
    <p:sldId id="304" r:id="rId51"/>
    <p:sldId id="306" r:id="rId52"/>
    <p:sldId id="307" r:id="rId53"/>
    <p:sldId id="308" r:id="rId54"/>
    <p:sldId id="309" r:id="rId55"/>
    <p:sldId id="310" r:id="rId56"/>
    <p:sldId id="311" r:id="rId57"/>
    <p:sldId id="312" r:id="rId58"/>
    <p:sldId id="313" r:id="rId59"/>
    <p:sldId id="314" r:id="rId60"/>
    <p:sldId id="315" r:id="rId61"/>
    <p:sldId id="316" r:id="rId62"/>
    <p:sldId id="319" r:id="rId63"/>
    <p:sldId id="320" r:id="rId64"/>
    <p:sldId id="321" r:id="rId65"/>
    <p:sldId id="317" r:id="rId66"/>
    <p:sldId id="318" r:id="rId67"/>
    <p:sldId id="322" r:id="rId68"/>
    <p:sldId id="323" r:id="rId69"/>
    <p:sldId id="324" r:id="rId70"/>
    <p:sldId id="325" r:id="rId71"/>
    <p:sldId id="326" r:id="rId72"/>
    <p:sldId id="327" r:id="rId7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35CE2EC-33A2-4FB9-A628-DA07EBAF8CB8}" type="datetimeFigureOut">
              <a:rPr lang="en-AU" smtClean="0"/>
              <a:t>23/03/2017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1D3204B-FDCF-4879-A4C3-0195194B3B95}" type="slidenum">
              <a:rPr lang="en-AU" smtClean="0"/>
              <a:t>‹#›</a:t>
            </a:fld>
            <a:endParaRPr lang="en-AU"/>
          </a:p>
        </p:txBody>
      </p:sp>
    </p:spTree>
    <p:extLst>
      <p:ext uri="{BB962C8B-B14F-4D97-AF65-F5344CB8AC3E}">
        <p14:creationId xmlns:p14="http://schemas.microsoft.com/office/powerpoint/2010/main" val="1244173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5CE2EC-33A2-4FB9-A628-DA07EBAF8CB8}" type="datetimeFigureOut">
              <a:rPr lang="en-AU" smtClean="0"/>
              <a:t>23/03/2017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1D3204B-FDCF-4879-A4C3-0195194B3B95}" type="slidenum">
              <a:rPr lang="en-AU" smtClean="0"/>
              <a:t>‹#›</a:t>
            </a:fld>
            <a:endParaRPr lang="en-AU"/>
          </a:p>
        </p:txBody>
      </p:sp>
    </p:spTree>
    <p:extLst>
      <p:ext uri="{BB962C8B-B14F-4D97-AF65-F5344CB8AC3E}">
        <p14:creationId xmlns:p14="http://schemas.microsoft.com/office/powerpoint/2010/main" val="139177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5CE2EC-33A2-4FB9-A628-DA07EBAF8CB8}" type="datetimeFigureOut">
              <a:rPr lang="en-AU" smtClean="0"/>
              <a:t>23/03/2017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1D3204B-FDCF-4879-A4C3-0195194B3B95}" type="slidenum">
              <a:rPr lang="en-AU" smtClean="0"/>
              <a:t>‹#›</a:t>
            </a:fld>
            <a:endParaRPr lang="en-A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251226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5CE2EC-33A2-4FB9-A628-DA07EBAF8CB8}" type="datetimeFigureOut">
              <a:rPr lang="en-AU" smtClean="0"/>
              <a:t>23/03/2017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1D3204B-FDCF-4879-A4C3-0195194B3B95}" type="slidenum">
              <a:rPr lang="en-AU" smtClean="0"/>
              <a:t>‹#›</a:t>
            </a:fld>
            <a:endParaRPr lang="en-AU"/>
          </a:p>
        </p:txBody>
      </p:sp>
    </p:spTree>
    <p:extLst>
      <p:ext uri="{BB962C8B-B14F-4D97-AF65-F5344CB8AC3E}">
        <p14:creationId xmlns:p14="http://schemas.microsoft.com/office/powerpoint/2010/main" val="255961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5CE2EC-33A2-4FB9-A628-DA07EBAF8CB8}" type="datetimeFigureOut">
              <a:rPr lang="en-AU" smtClean="0"/>
              <a:t>23/03/2017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1D3204B-FDCF-4879-A4C3-0195194B3B95}"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343192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5CE2EC-33A2-4FB9-A628-DA07EBAF8CB8}" type="datetimeFigureOut">
              <a:rPr lang="en-AU" smtClean="0"/>
              <a:t>23/03/2017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1D3204B-FDCF-4879-A4C3-0195194B3B95}" type="slidenum">
              <a:rPr lang="en-AU" smtClean="0"/>
              <a:t>‹#›</a:t>
            </a:fld>
            <a:endParaRPr lang="en-AU"/>
          </a:p>
        </p:txBody>
      </p:sp>
    </p:spTree>
    <p:extLst>
      <p:ext uri="{BB962C8B-B14F-4D97-AF65-F5344CB8AC3E}">
        <p14:creationId xmlns:p14="http://schemas.microsoft.com/office/powerpoint/2010/main" val="26474415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5CE2EC-33A2-4FB9-A628-DA07EBAF8CB8}" type="datetimeFigureOut">
              <a:rPr lang="en-AU" smtClean="0"/>
              <a:t>23/03/2017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1D3204B-FDCF-4879-A4C3-0195194B3B95}" type="slidenum">
              <a:rPr lang="en-AU" smtClean="0"/>
              <a:t>‹#›</a:t>
            </a:fld>
            <a:endParaRPr lang="en-AU"/>
          </a:p>
        </p:txBody>
      </p:sp>
    </p:spTree>
    <p:extLst>
      <p:ext uri="{BB962C8B-B14F-4D97-AF65-F5344CB8AC3E}">
        <p14:creationId xmlns:p14="http://schemas.microsoft.com/office/powerpoint/2010/main" val="3782402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5CE2EC-33A2-4FB9-A628-DA07EBAF8CB8}" type="datetimeFigureOut">
              <a:rPr lang="en-AU" smtClean="0"/>
              <a:t>23/03/2017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1D3204B-FDCF-4879-A4C3-0195194B3B95}" type="slidenum">
              <a:rPr lang="en-AU" smtClean="0"/>
              <a:t>‹#›</a:t>
            </a:fld>
            <a:endParaRPr lang="en-AU"/>
          </a:p>
        </p:txBody>
      </p:sp>
    </p:spTree>
    <p:extLst>
      <p:ext uri="{BB962C8B-B14F-4D97-AF65-F5344CB8AC3E}">
        <p14:creationId xmlns:p14="http://schemas.microsoft.com/office/powerpoint/2010/main" val="2880751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5CE2EC-33A2-4FB9-A628-DA07EBAF8CB8}" type="datetimeFigureOut">
              <a:rPr lang="en-AU" smtClean="0"/>
              <a:t>23/03/2017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1D3204B-FDCF-4879-A4C3-0195194B3B95}" type="slidenum">
              <a:rPr lang="en-AU" smtClean="0"/>
              <a:t>‹#›</a:t>
            </a:fld>
            <a:endParaRPr lang="en-AU"/>
          </a:p>
        </p:txBody>
      </p:sp>
    </p:spTree>
    <p:extLst>
      <p:ext uri="{BB962C8B-B14F-4D97-AF65-F5344CB8AC3E}">
        <p14:creationId xmlns:p14="http://schemas.microsoft.com/office/powerpoint/2010/main" val="4089885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5CE2EC-33A2-4FB9-A628-DA07EBAF8CB8}" type="datetimeFigureOut">
              <a:rPr lang="en-AU" smtClean="0"/>
              <a:t>23/03/2017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1D3204B-FDCF-4879-A4C3-0195194B3B95}" type="slidenum">
              <a:rPr lang="en-AU" smtClean="0"/>
              <a:t>‹#›</a:t>
            </a:fld>
            <a:endParaRPr lang="en-AU"/>
          </a:p>
        </p:txBody>
      </p:sp>
    </p:spTree>
    <p:extLst>
      <p:ext uri="{BB962C8B-B14F-4D97-AF65-F5344CB8AC3E}">
        <p14:creationId xmlns:p14="http://schemas.microsoft.com/office/powerpoint/2010/main" val="3258625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35CE2EC-33A2-4FB9-A628-DA07EBAF8CB8}" type="datetimeFigureOut">
              <a:rPr lang="en-AU" smtClean="0"/>
              <a:t>23/03/2017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1D3204B-FDCF-4879-A4C3-0195194B3B95}" type="slidenum">
              <a:rPr lang="en-AU" smtClean="0"/>
              <a:t>‹#›</a:t>
            </a:fld>
            <a:endParaRPr lang="en-AU"/>
          </a:p>
        </p:txBody>
      </p:sp>
    </p:spTree>
    <p:extLst>
      <p:ext uri="{BB962C8B-B14F-4D97-AF65-F5344CB8AC3E}">
        <p14:creationId xmlns:p14="http://schemas.microsoft.com/office/powerpoint/2010/main" val="443517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35CE2EC-33A2-4FB9-A628-DA07EBAF8CB8}" type="datetimeFigureOut">
              <a:rPr lang="en-AU" smtClean="0"/>
              <a:t>23/03/2017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D1D3204B-FDCF-4879-A4C3-0195194B3B95}" type="slidenum">
              <a:rPr lang="en-AU" smtClean="0"/>
              <a:t>‹#›</a:t>
            </a:fld>
            <a:endParaRPr lang="en-AU"/>
          </a:p>
        </p:txBody>
      </p:sp>
    </p:spTree>
    <p:extLst>
      <p:ext uri="{BB962C8B-B14F-4D97-AF65-F5344CB8AC3E}">
        <p14:creationId xmlns:p14="http://schemas.microsoft.com/office/powerpoint/2010/main" val="1484684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35CE2EC-33A2-4FB9-A628-DA07EBAF8CB8}" type="datetimeFigureOut">
              <a:rPr lang="en-AU" smtClean="0"/>
              <a:t>23/03/2017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D1D3204B-FDCF-4879-A4C3-0195194B3B95}" type="slidenum">
              <a:rPr lang="en-AU" smtClean="0"/>
              <a:t>‹#›</a:t>
            </a:fld>
            <a:endParaRPr lang="en-AU"/>
          </a:p>
        </p:txBody>
      </p:sp>
    </p:spTree>
    <p:extLst>
      <p:ext uri="{BB962C8B-B14F-4D97-AF65-F5344CB8AC3E}">
        <p14:creationId xmlns:p14="http://schemas.microsoft.com/office/powerpoint/2010/main" val="1020908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5CE2EC-33A2-4FB9-A628-DA07EBAF8CB8}" type="datetimeFigureOut">
              <a:rPr lang="en-AU" smtClean="0"/>
              <a:t>23/03/2017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D1D3204B-FDCF-4879-A4C3-0195194B3B95}" type="slidenum">
              <a:rPr lang="en-AU" smtClean="0"/>
              <a:t>‹#›</a:t>
            </a:fld>
            <a:endParaRPr lang="en-AU"/>
          </a:p>
        </p:txBody>
      </p:sp>
    </p:spTree>
    <p:extLst>
      <p:ext uri="{BB962C8B-B14F-4D97-AF65-F5344CB8AC3E}">
        <p14:creationId xmlns:p14="http://schemas.microsoft.com/office/powerpoint/2010/main" val="4097923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5CE2EC-33A2-4FB9-A628-DA07EBAF8CB8}" type="datetimeFigureOut">
              <a:rPr lang="en-AU" smtClean="0"/>
              <a:t>23/03/2017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1D3204B-FDCF-4879-A4C3-0195194B3B95}" type="slidenum">
              <a:rPr lang="en-AU" smtClean="0"/>
              <a:t>‹#›</a:t>
            </a:fld>
            <a:endParaRPr lang="en-AU"/>
          </a:p>
        </p:txBody>
      </p:sp>
    </p:spTree>
    <p:extLst>
      <p:ext uri="{BB962C8B-B14F-4D97-AF65-F5344CB8AC3E}">
        <p14:creationId xmlns:p14="http://schemas.microsoft.com/office/powerpoint/2010/main" val="971506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5CE2EC-33A2-4FB9-A628-DA07EBAF8CB8}" type="datetimeFigureOut">
              <a:rPr lang="en-AU" smtClean="0"/>
              <a:t>23/03/2017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1D3204B-FDCF-4879-A4C3-0195194B3B95}" type="slidenum">
              <a:rPr lang="en-AU" smtClean="0"/>
              <a:t>‹#›</a:t>
            </a:fld>
            <a:endParaRPr lang="en-AU"/>
          </a:p>
        </p:txBody>
      </p:sp>
    </p:spTree>
    <p:extLst>
      <p:ext uri="{BB962C8B-B14F-4D97-AF65-F5344CB8AC3E}">
        <p14:creationId xmlns:p14="http://schemas.microsoft.com/office/powerpoint/2010/main" val="2457275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35CE2EC-33A2-4FB9-A628-DA07EBAF8CB8}" type="datetimeFigureOut">
              <a:rPr lang="en-AU" smtClean="0"/>
              <a:t>23/03/2017</a:t>
            </a:fld>
            <a:endParaRPr lang="en-A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1D3204B-FDCF-4879-A4C3-0195194B3B95}" type="slidenum">
              <a:rPr lang="en-AU" smtClean="0"/>
              <a:t>‹#›</a:t>
            </a:fld>
            <a:endParaRPr lang="en-AU"/>
          </a:p>
        </p:txBody>
      </p:sp>
    </p:spTree>
    <p:extLst>
      <p:ext uri="{BB962C8B-B14F-4D97-AF65-F5344CB8AC3E}">
        <p14:creationId xmlns:p14="http://schemas.microsoft.com/office/powerpoint/2010/main" val="896181117"/>
      </p:ext>
    </p:extLst>
  </p:cSld>
  <p:clrMap bg1="lt1" tx1="dk1" bg2="lt2" tx2="dk2" accent1="accent1" accent2="accent2" accent3="accent3" accent4="accent4" accent5="accent5" accent6="accent6" hlink="hlink" folHlink="folHlink"/>
  <p:sldLayoutIdLst>
    <p:sldLayoutId id="2147483924" r:id="rId1"/>
    <p:sldLayoutId id="2147483925" r:id="rId2"/>
    <p:sldLayoutId id="2147483926" r:id="rId3"/>
    <p:sldLayoutId id="2147483927" r:id="rId4"/>
    <p:sldLayoutId id="2147483928" r:id="rId5"/>
    <p:sldLayoutId id="2147483929" r:id="rId6"/>
    <p:sldLayoutId id="2147483930" r:id="rId7"/>
    <p:sldLayoutId id="2147483931" r:id="rId8"/>
    <p:sldLayoutId id="2147483932" r:id="rId9"/>
    <p:sldLayoutId id="2147483933" r:id="rId10"/>
    <p:sldLayoutId id="2147483934" r:id="rId11"/>
    <p:sldLayoutId id="2147483935" r:id="rId12"/>
    <p:sldLayoutId id="2147483936" r:id="rId13"/>
    <p:sldLayoutId id="2147483937" r:id="rId14"/>
    <p:sldLayoutId id="2147483938" r:id="rId15"/>
    <p:sldLayoutId id="214748393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377" y="0"/>
            <a:ext cx="9796630" cy="4401205"/>
          </a:xfrm>
          <a:prstGeom prst="rect">
            <a:avLst/>
          </a:prstGeom>
        </p:spPr>
        <p:txBody>
          <a:bodyPr wrap="square">
            <a:spAutoFit/>
          </a:bodyPr>
          <a:lstStyle/>
          <a:p>
            <a:endParaRPr lang="en-AU" sz="2800" dirty="0">
              <a:solidFill>
                <a:srgbClr val="000000"/>
              </a:solidFill>
              <a:latin typeface="Arial" panose="020B0604020202020204" pitchFamily="34" charset="0"/>
            </a:endParaRPr>
          </a:p>
          <a:p>
            <a:r>
              <a:rPr lang="en-AU" sz="2800" dirty="0">
                <a:solidFill>
                  <a:srgbClr val="000000"/>
                </a:solidFill>
                <a:latin typeface="Arial" panose="020B0604020202020204" pitchFamily="34" charset="0"/>
              </a:rPr>
              <a:t> </a:t>
            </a:r>
            <a:r>
              <a:rPr lang="en-AU" sz="2800" dirty="0">
                <a:solidFill>
                  <a:srgbClr val="FF0000"/>
                </a:solidFill>
                <a:latin typeface="Arial" panose="020B0604020202020204" pitchFamily="34" charset="0"/>
              </a:rPr>
              <a:t>Assessment plays an essential role in shaping student learning </a:t>
            </a:r>
            <a:endParaRPr lang="en-AU" sz="2800" dirty="0" smtClean="0">
              <a:solidFill>
                <a:srgbClr val="FF0000"/>
              </a:solidFill>
              <a:latin typeface="Arial" panose="020B0604020202020204" pitchFamily="34" charset="0"/>
            </a:endParaRPr>
          </a:p>
          <a:p>
            <a:endParaRPr lang="en-AU" sz="2800" dirty="0">
              <a:solidFill>
                <a:srgbClr val="000000"/>
              </a:solidFill>
              <a:latin typeface="Arial" panose="020B0604020202020204" pitchFamily="34" charset="0"/>
            </a:endParaRPr>
          </a:p>
          <a:p>
            <a:r>
              <a:rPr lang="en-AU" sz="2800" dirty="0">
                <a:solidFill>
                  <a:srgbClr val="7030A0"/>
                </a:solidFill>
                <a:latin typeface="Arial" panose="020B0604020202020204" pitchFamily="34" charset="0"/>
              </a:rPr>
              <a:t>Assessment practices should promote student engagement as described in the University’s Teaching and Learning Framework. </a:t>
            </a:r>
            <a:endParaRPr lang="en-AU" sz="2800" dirty="0" smtClean="0">
              <a:solidFill>
                <a:srgbClr val="7030A0"/>
              </a:solidFill>
              <a:latin typeface="Arial" panose="020B0604020202020204" pitchFamily="34" charset="0"/>
            </a:endParaRPr>
          </a:p>
          <a:p>
            <a:endParaRPr lang="en-AU" sz="2800" dirty="0">
              <a:solidFill>
                <a:srgbClr val="7030A0"/>
              </a:solidFill>
              <a:latin typeface="Arial" panose="020B0604020202020204" pitchFamily="34" charset="0"/>
            </a:endParaRPr>
          </a:p>
          <a:p>
            <a:r>
              <a:rPr lang="en-AU" sz="2800" dirty="0" smtClean="0">
                <a:solidFill>
                  <a:srgbClr val="7030A0"/>
                </a:solidFill>
                <a:latin typeface="Arial" panose="020B0604020202020204" pitchFamily="34" charset="0"/>
              </a:rPr>
              <a:t>Good </a:t>
            </a:r>
            <a:r>
              <a:rPr lang="en-AU" sz="2800" dirty="0">
                <a:solidFill>
                  <a:srgbClr val="7030A0"/>
                </a:solidFill>
                <a:latin typeface="Arial" panose="020B0604020202020204" pitchFamily="34" charset="0"/>
              </a:rPr>
              <a:t>assessment practices judge levels of performance and support student learning. </a:t>
            </a:r>
            <a:endParaRPr lang="en-AU" sz="2800" dirty="0">
              <a:solidFill>
                <a:srgbClr val="7030A0"/>
              </a:solidFill>
            </a:endParaRPr>
          </a:p>
        </p:txBody>
      </p:sp>
    </p:spTree>
    <p:extLst>
      <p:ext uri="{BB962C8B-B14F-4D97-AF65-F5344CB8AC3E}">
        <p14:creationId xmlns:p14="http://schemas.microsoft.com/office/powerpoint/2010/main" val="1314148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951" y="97743"/>
            <a:ext cx="10122946" cy="1569660"/>
          </a:xfrm>
          <a:prstGeom prst="rect">
            <a:avLst/>
          </a:prstGeom>
        </p:spPr>
        <p:txBody>
          <a:bodyPr wrap="square">
            <a:spAutoFit/>
          </a:bodyPr>
          <a:lstStyle/>
          <a:p>
            <a:r>
              <a:rPr lang="en-AU" sz="2400" dirty="0">
                <a:solidFill>
                  <a:srgbClr val="C00000"/>
                </a:solidFill>
                <a:latin typeface="Arial" panose="020B0604020202020204" pitchFamily="34" charset="0"/>
              </a:rPr>
              <a:t>f. all text-based assessment tasks should be submitted electronically using the University’s electronic assignment management system within </a:t>
            </a:r>
            <a:r>
              <a:rPr lang="en-AU" sz="2400" i="1" dirty="0" err="1">
                <a:solidFill>
                  <a:srgbClr val="C00000"/>
                </a:solidFill>
                <a:latin typeface="Arial" panose="020B0604020202020204" pitchFamily="34" charset="0"/>
              </a:rPr>
              <a:t>learnonline</a:t>
            </a:r>
            <a:r>
              <a:rPr lang="en-AU" sz="2400" dirty="0">
                <a:solidFill>
                  <a:srgbClr val="C00000"/>
                </a:solidFill>
                <a:latin typeface="Arial" panose="020B0604020202020204" pitchFamily="34" charset="0"/>
              </a:rPr>
              <a:t>. Special provisions will be made for those students who do not have access to electronic communication. </a:t>
            </a:r>
            <a:endParaRPr lang="en-AU" sz="2400" dirty="0">
              <a:solidFill>
                <a:srgbClr val="C00000"/>
              </a:solidFill>
            </a:endParaRPr>
          </a:p>
        </p:txBody>
      </p:sp>
      <p:sp>
        <p:nvSpPr>
          <p:cNvPr id="3" name="Rectangle 2"/>
          <p:cNvSpPr/>
          <p:nvPr/>
        </p:nvSpPr>
        <p:spPr>
          <a:xfrm>
            <a:off x="164951" y="1836474"/>
            <a:ext cx="9549204" cy="4524315"/>
          </a:xfrm>
          <a:prstGeom prst="rect">
            <a:avLst/>
          </a:prstGeom>
        </p:spPr>
        <p:txBody>
          <a:bodyPr wrap="square">
            <a:spAutoFit/>
          </a:bodyPr>
          <a:lstStyle/>
          <a:p>
            <a:r>
              <a:rPr lang="en-AU" sz="2400" dirty="0">
                <a:solidFill>
                  <a:srgbClr val="7030A0"/>
                </a:solidFill>
                <a:latin typeface="Arial" panose="020B0604020202020204" pitchFamily="34" charset="0"/>
              </a:rPr>
              <a:t>The above requirements apply particularly to courses where assessment is principally text-based. In courses where assessment is of a different kind, the requirements should be adjusted, but aim to be equivalent in complexity and workload. </a:t>
            </a:r>
            <a:endParaRPr lang="en-AU" sz="2400" dirty="0" smtClean="0">
              <a:solidFill>
                <a:srgbClr val="7030A0"/>
              </a:solidFill>
              <a:latin typeface="Arial" panose="020B0604020202020204" pitchFamily="34" charset="0"/>
            </a:endParaRPr>
          </a:p>
          <a:p>
            <a:endParaRPr lang="en-AU" sz="2400" dirty="0">
              <a:solidFill>
                <a:srgbClr val="000000"/>
              </a:solidFill>
              <a:latin typeface="Arial" panose="020B0604020202020204" pitchFamily="34" charset="0"/>
            </a:endParaRPr>
          </a:p>
          <a:p>
            <a:r>
              <a:rPr lang="en-AU" sz="2400" dirty="0" smtClean="0">
                <a:solidFill>
                  <a:srgbClr val="002060"/>
                </a:solidFill>
                <a:latin typeface="Arial" panose="020B0604020202020204" pitchFamily="34" charset="0"/>
              </a:rPr>
              <a:t>This </a:t>
            </a:r>
            <a:r>
              <a:rPr lang="en-AU" sz="2400" dirty="0">
                <a:solidFill>
                  <a:srgbClr val="002060"/>
                </a:solidFill>
                <a:latin typeface="Arial" panose="020B0604020202020204" pitchFamily="34" charset="0"/>
              </a:rPr>
              <a:t>requires being aware of the workload involved (e.g. in group work, or the creation and development of a performance) and the degree of intellectual independence and creativity required</a:t>
            </a:r>
            <a:r>
              <a:rPr lang="en-AU" sz="2400" dirty="0" smtClean="0">
                <a:solidFill>
                  <a:srgbClr val="002060"/>
                </a:solidFill>
                <a:latin typeface="Arial" panose="020B0604020202020204" pitchFamily="34" charset="0"/>
              </a:rPr>
              <a:t>.</a:t>
            </a:r>
          </a:p>
          <a:p>
            <a:endParaRPr lang="en-AU" sz="2400" dirty="0">
              <a:solidFill>
                <a:srgbClr val="000000"/>
              </a:solidFill>
              <a:latin typeface="Arial" panose="020B0604020202020204" pitchFamily="34" charset="0"/>
            </a:endParaRPr>
          </a:p>
          <a:p>
            <a:r>
              <a:rPr lang="en-AU" sz="2400" dirty="0" smtClean="0">
                <a:solidFill>
                  <a:srgbClr val="000000"/>
                </a:solidFill>
                <a:latin typeface="Arial" panose="020B0604020202020204" pitchFamily="34" charset="0"/>
              </a:rPr>
              <a:t> </a:t>
            </a:r>
            <a:endParaRPr lang="en-AU" sz="2400" dirty="0">
              <a:solidFill>
                <a:srgbClr val="000000"/>
              </a:solidFill>
              <a:latin typeface="Arial" panose="020B0604020202020204" pitchFamily="34" charset="0"/>
            </a:endParaRPr>
          </a:p>
          <a:p>
            <a:r>
              <a:rPr lang="en-AU" sz="2400" b="1" dirty="0">
                <a:solidFill>
                  <a:schemeClr val="accent6">
                    <a:lumMod val="75000"/>
                  </a:schemeClr>
                </a:solidFill>
                <a:latin typeface="Arial" panose="020B0604020202020204" pitchFamily="34" charset="0"/>
              </a:rPr>
              <a:t>Staff should avoid the overuse of continuous assessment tasks, particularly in higher level courses. </a:t>
            </a:r>
            <a:endParaRPr lang="en-AU" sz="2400" b="1" dirty="0">
              <a:solidFill>
                <a:schemeClr val="accent6">
                  <a:lumMod val="75000"/>
                </a:schemeClr>
              </a:solidFill>
            </a:endParaRPr>
          </a:p>
        </p:txBody>
      </p:sp>
    </p:spTree>
    <p:extLst>
      <p:ext uri="{BB962C8B-B14F-4D97-AF65-F5344CB8AC3E}">
        <p14:creationId xmlns:p14="http://schemas.microsoft.com/office/powerpoint/2010/main" val="2268165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3284" y="0"/>
            <a:ext cx="9947238" cy="6562165"/>
          </a:xfrm>
          <a:prstGeom prst="rect">
            <a:avLst/>
          </a:prstGeom>
        </p:spPr>
        <p:txBody>
          <a:bodyPr wrap="square">
            <a:spAutoFit/>
          </a:bodyPr>
          <a:lstStyle/>
          <a:p>
            <a:r>
              <a:rPr lang="en-AU" sz="2400" dirty="0" smtClean="0">
                <a:solidFill>
                  <a:schemeClr val="accent6">
                    <a:lumMod val="75000"/>
                  </a:schemeClr>
                </a:solidFill>
                <a:latin typeface="Arial" panose="020B0604020202020204" pitchFamily="34" charset="0"/>
              </a:rPr>
              <a:t>The </a:t>
            </a:r>
            <a:r>
              <a:rPr lang="en-AU" sz="2400" dirty="0">
                <a:solidFill>
                  <a:schemeClr val="accent6">
                    <a:lumMod val="75000"/>
                  </a:schemeClr>
                </a:solidFill>
                <a:latin typeface="Arial" panose="020B0604020202020204" pitchFamily="34" charset="0"/>
              </a:rPr>
              <a:t>course outline will explain the expectations of the assessment task, its relationship to the program Graduate Qualities, and the criteria and standards by which performance will be judged</a:t>
            </a:r>
            <a:r>
              <a:rPr lang="en-AU" sz="2400" dirty="0">
                <a:solidFill>
                  <a:srgbClr val="000000"/>
                </a:solidFill>
                <a:latin typeface="Arial" panose="020B0604020202020204" pitchFamily="34" charset="0"/>
              </a:rPr>
              <a:t>. </a:t>
            </a:r>
            <a:endParaRPr lang="en-AU" sz="2400" dirty="0" smtClean="0">
              <a:solidFill>
                <a:srgbClr val="000000"/>
              </a:solidFill>
              <a:latin typeface="Arial" panose="020B0604020202020204" pitchFamily="34" charset="0"/>
            </a:endParaRPr>
          </a:p>
          <a:p>
            <a:endParaRPr lang="en-AU" sz="2400" dirty="0">
              <a:solidFill>
                <a:srgbClr val="000000"/>
              </a:solidFill>
              <a:latin typeface="Arial" panose="020B0604020202020204" pitchFamily="34" charset="0"/>
            </a:endParaRPr>
          </a:p>
          <a:p>
            <a:r>
              <a:rPr lang="en-AU" sz="2400" dirty="0" smtClean="0">
                <a:solidFill>
                  <a:srgbClr val="FF0000"/>
                </a:solidFill>
                <a:latin typeface="Arial" panose="020B0604020202020204" pitchFamily="34" charset="0"/>
              </a:rPr>
              <a:t>Students </a:t>
            </a:r>
            <a:r>
              <a:rPr lang="en-AU" sz="2400" dirty="0">
                <a:solidFill>
                  <a:srgbClr val="FF0000"/>
                </a:solidFill>
                <a:latin typeface="Arial" panose="020B0604020202020204" pitchFamily="34" charset="0"/>
              </a:rPr>
              <a:t>will also be made aware of assessment requirements such as length, weighting, submission dates, provisions for extension and re-submission, form of presentation and the extent to which these (and the assessment task itself) are negotiable between academic staff and students </a:t>
            </a:r>
            <a:r>
              <a:rPr lang="en-AU" sz="2400" dirty="0" smtClean="0">
                <a:solidFill>
                  <a:srgbClr val="FF0000"/>
                </a:solidFill>
                <a:latin typeface="Arial" panose="020B0604020202020204" pitchFamily="34" charset="0"/>
              </a:rPr>
              <a:t>.</a:t>
            </a:r>
          </a:p>
          <a:p>
            <a:endParaRPr lang="en-AU" sz="2400" dirty="0">
              <a:solidFill>
                <a:srgbClr val="000000"/>
              </a:solidFill>
              <a:latin typeface="Arial" panose="020B0604020202020204" pitchFamily="34" charset="0"/>
            </a:endParaRPr>
          </a:p>
          <a:p>
            <a:r>
              <a:rPr lang="en-AU" sz="2400" dirty="0" smtClean="0">
                <a:solidFill>
                  <a:srgbClr val="7030A0"/>
                </a:solidFill>
                <a:latin typeface="Arial" panose="020B0604020202020204" pitchFamily="34" charset="0"/>
              </a:rPr>
              <a:t>Additional </a:t>
            </a:r>
            <a:r>
              <a:rPr lang="en-AU" sz="2400" dirty="0">
                <a:solidFill>
                  <a:srgbClr val="7030A0"/>
                </a:solidFill>
                <a:latin typeface="Arial" panose="020B0604020202020204" pitchFamily="34" charset="0"/>
              </a:rPr>
              <a:t>assessment requirements </a:t>
            </a:r>
            <a:r>
              <a:rPr lang="en-AU" sz="2400" dirty="0" smtClean="0">
                <a:solidFill>
                  <a:srgbClr val="7030A0"/>
                </a:solidFill>
                <a:latin typeface="Arial" panose="020B0604020202020204" pitchFamily="34" charset="0"/>
              </a:rPr>
              <a:t>should </a:t>
            </a:r>
            <a:r>
              <a:rPr lang="en-AU" sz="2400" dirty="0">
                <a:solidFill>
                  <a:srgbClr val="7030A0"/>
                </a:solidFill>
                <a:latin typeface="Arial" panose="020B0604020202020204" pitchFamily="34" charset="0"/>
              </a:rPr>
              <a:t>be included in the course statement and in the section of the approved course outline headed ‘Additional assessment requirements’. </a:t>
            </a:r>
            <a:endParaRPr lang="en-AU" sz="2400" dirty="0" smtClean="0">
              <a:solidFill>
                <a:srgbClr val="7030A0"/>
              </a:solidFill>
              <a:latin typeface="Arial" panose="020B0604020202020204" pitchFamily="34" charset="0"/>
            </a:endParaRPr>
          </a:p>
          <a:p>
            <a:endParaRPr lang="en-AU" sz="2400" dirty="0">
              <a:solidFill>
                <a:srgbClr val="000000"/>
              </a:solidFill>
              <a:latin typeface="Arial" panose="020B0604020202020204" pitchFamily="34" charset="0"/>
            </a:endParaRPr>
          </a:p>
          <a:p>
            <a:r>
              <a:rPr lang="en-AU" sz="2400" dirty="0" smtClean="0">
                <a:solidFill>
                  <a:srgbClr val="0070C0"/>
                </a:solidFill>
                <a:latin typeface="Arial" panose="020B0604020202020204" pitchFamily="34" charset="0"/>
              </a:rPr>
              <a:t>Students </a:t>
            </a:r>
            <a:r>
              <a:rPr lang="en-AU" sz="2400" dirty="0">
                <a:solidFill>
                  <a:srgbClr val="0070C0"/>
                </a:solidFill>
                <a:latin typeface="Arial" panose="020B0604020202020204" pitchFamily="34" charset="0"/>
              </a:rPr>
              <a:t>are responsible for ensuring they are aware of and understand the assessment requirements for the course(s) in which they are enrolled. </a:t>
            </a:r>
            <a:endParaRPr lang="en-AU" sz="2400" dirty="0">
              <a:solidFill>
                <a:srgbClr val="0070C0"/>
              </a:solidFill>
            </a:endParaRPr>
          </a:p>
        </p:txBody>
      </p:sp>
    </p:spTree>
    <p:extLst>
      <p:ext uri="{BB962C8B-B14F-4D97-AF65-F5344CB8AC3E}">
        <p14:creationId xmlns:p14="http://schemas.microsoft.com/office/powerpoint/2010/main" val="288162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920" y="314246"/>
            <a:ext cx="9646024" cy="1938992"/>
          </a:xfrm>
          <a:prstGeom prst="rect">
            <a:avLst/>
          </a:prstGeom>
        </p:spPr>
        <p:txBody>
          <a:bodyPr wrap="square">
            <a:spAutoFit/>
          </a:bodyPr>
          <a:lstStyle/>
          <a:p>
            <a:r>
              <a:rPr lang="en-AU" sz="2400" dirty="0">
                <a:solidFill>
                  <a:srgbClr val="FF0000"/>
                </a:solidFill>
                <a:latin typeface="Arial" panose="020B0604020202020204" pitchFamily="34" charset="0"/>
              </a:rPr>
              <a:t>Feedback is one of the most important aspects of the learning process and serves the critical function of enabling students to make timely and informed judgements about their performance so that subsequent assessment can be undertaken with improved likelihood of success and enhancement. </a:t>
            </a:r>
            <a:endParaRPr lang="en-AU" sz="2400" dirty="0">
              <a:solidFill>
                <a:srgbClr val="FF0000"/>
              </a:solidFill>
            </a:endParaRPr>
          </a:p>
        </p:txBody>
      </p:sp>
      <p:sp>
        <p:nvSpPr>
          <p:cNvPr id="4" name="Rectangle 3"/>
          <p:cNvSpPr/>
          <p:nvPr/>
        </p:nvSpPr>
        <p:spPr>
          <a:xfrm>
            <a:off x="423135" y="2330018"/>
            <a:ext cx="9678296" cy="3785652"/>
          </a:xfrm>
          <a:prstGeom prst="rect">
            <a:avLst/>
          </a:prstGeom>
        </p:spPr>
        <p:txBody>
          <a:bodyPr wrap="square">
            <a:spAutoFit/>
          </a:bodyPr>
          <a:lstStyle/>
          <a:p>
            <a:r>
              <a:rPr lang="en-AU" sz="2000" dirty="0">
                <a:solidFill>
                  <a:srgbClr val="7030A0"/>
                </a:solidFill>
                <a:latin typeface="Arial" panose="020B0604020202020204" pitchFamily="34" charset="0"/>
              </a:rPr>
              <a:t>Feedback is provided in a variety of ways, including: </a:t>
            </a:r>
            <a:endParaRPr lang="en-AU" sz="2000" dirty="0" smtClean="0">
              <a:solidFill>
                <a:srgbClr val="7030A0"/>
              </a:solidFill>
              <a:latin typeface="Arial" panose="020B0604020202020204" pitchFamily="34" charset="0"/>
            </a:endParaRPr>
          </a:p>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a. model answers to questions </a:t>
            </a:r>
          </a:p>
          <a:p>
            <a:r>
              <a:rPr lang="en-AU" sz="2000" dirty="0">
                <a:solidFill>
                  <a:srgbClr val="000000"/>
                </a:solidFill>
                <a:latin typeface="Arial" panose="020B0604020202020204" pitchFamily="34" charset="0"/>
              </a:rPr>
              <a:t>b. verbal comments from teaching staff, both individually and to the class </a:t>
            </a:r>
          </a:p>
          <a:p>
            <a:r>
              <a:rPr lang="en-AU" sz="2000" dirty="0">
                <a:solidFill>
                  <a:srgbClr val="000000"/>
                </a:solidFill>
                <a:latin typeface="Arial" panose="020B0604020202020204" pitchFamily="34" charset="0"/>
              </a:rPr>
              <a:t>c. emails and online forum comments, both individually and to the class </a:t>
            </a:r>
          </a:p>
          <a:p>
            <a:r>
              <a:rPr lang="en-AU" sz="2000" dirty="0">
                <a:solidFill>
                  <a:srgbClr val="000000"/>
                </a:solidFill>
                <a:latin typeface="Arial" panose="020B0604020202020204" pitchFamily="34" charset="0"/>
              </a:rPr>
              <a:t>d. verbal comments on presentations and participation in class discussions </a:t>
            </a:r>
          </a:p>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e. preliminary assessment task advice </a:t>
            </a:r>
          </a:p>
          <a:p>
            <a:r>
              <a:rPr lang="en-AU" sz="2000" dirty="0">
                <a:solidFill>
                  <a:srgbClr val="000000"/>
                </a:solidFill>
                <a:latin typeface="Arial" panose="020B0604020202020204" pitchFamily="34" charset="0"/>
              </a:rPr>
              <a:t>f. face-to-face assessment task discussion, individually, and in groups </a:t>
            </a:r>
          </a:p>
          <a:p>
            <a:r>
              <a:rPr lang="en-AU" sz="2000" dirty="0">
                <a:solidFill>
                  <a:srgbClr val="000000"/>
                </a:solidFill>
                <a:latin typeface="Arial" panose="020B0604020202020204" pitchFamily="34" charset="0"/>
              </a:rPr>
              <a:t>g. written feedback comments regarding drafts and assessment tasks </a:t>
            </a:r>
          </a:p>
          <a:p>
            <a:r>
              <a:rPr lang="en-AU" sz="2000" dirty="0">
                <a:solidFill>
                  <a:srgbClr val="000000"/>
                </a:solidFill>
                <a:latin typeface="Arial" panose="020B0604020202020204" pitchFamily="34" charset="0"/>
              </a:rPr>
              <a:t>h. written comments on feedback </a:t>
            </a:r>
            <a:r>
              <a:rPr lang="en-AU" sz="2000" dirty="0" err="1">
                <a:solidFill>
                  <a:srgbClr val="000000"/>
                </a:solidFill>
                <a:latin typeface="Arial" panose="020B0604020202020204" pitchFamily="34" charset="0"/>
              </a:rPr>
              <a:t>proformas</a:t>
            </a:r>
            <a:r>
              <a:rPr lang="en-AU" sz="2000" dirty="0">
                <a:solidFill>
                  <a:srgbClr val="000000"/>
                </a:solidFill>
                <a:latin typeface="Arial" panose="020B0604020202020204" pitchFamily="34" charset="0"/>
              </a:rPr>
              <a:t> </a:t>
            </a:r>
          </a:p>
          <a:p>
            <a:r>
              <a:rPr lang="en-AU" sz="2000" dirty="0" err="1">
                <a:solidFill>
                  <a:srgbClr val="000000"/>
                </a:solidFill>
                <a:latin typeface="Arial" panose="020B0604020202020204" pitchFamily="34" charset="0"/>
              </a:rPr>
              <a:t>i</a:t>
            </a:r>
            <a:r>
              <a:rPr lang="en-AU" sz="2000" dirty="0">
                <a:solidFill>
                  <a:srgbClr val="000000"/>
                </a:solidFill>
                <a:latin typeface="Arial" panose="020B0604020202020204" pitchFamily="34" charset="0"/>
              </a:rPr>
              <a:t>. via the University’s electronic assignment management system within </a:t>
            </a:r>
            <a:r>
              <a:rPr lang="en-AU" sz="2000" i="1" dirty="0" err="1">
                <a:solidFill>
                  <a:srgbClr val="000000"/>
                </a:solidFill>
                <a:latin typeface="Arial" panose="020B0604020202020204" pitchFamily="34" charset="0"/>
              </a:rPr>
              <a:t>learnonline</a:t>
            </a:r>
            <a:r>
              <a:rPr lang="en-AU" sz="2000" dirty="0">
                <a:solidFill>
                  <a:srgbClr val="000000"/>
                </a:solidFill>
                <a:latin typeface="Arial" panose="020B0604020202020204" pitchFamily="34" charset="0"/>
              </a:rPr>
              <a:t>. </a:t>
            </a:r>
            <a:endParaRPr lang="en-AU" sz="2000" dirty="0"/>
          </a:p>
        </p:txBody>
      </p:sp>
    </p:spTree>
    <p:extLst>
      <p:ext uri="{BB962C8B-B14F-4D97-AF65-F5344CB8AC3E}">
        <p14:creationId xmlns:p14="http://schemas.microsoft.com/office/powerpoint/2010/main" val="3406126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224" y="88336"/>
            <a:ext cx="9441628" cy="2677656"/>
          </a:xfrm>
          <a:prstGeom prst="rect">
            <a:avLst/>
          </a:prstGeom>
        </p:spPr>
        <p:txBody>
          <a:bodyPr wrap="square">
            <a:spAutoFit/>
          </a:bodyPr>
          <a:lstStyle/>
          <a:p>
            <a:r>
              <a:rPr lang="en-AU" sz="2800" dirty="0">
                <a:solidFill>
                  <a:srgbClr val="0070C0"/>
                </a:solidFill>
                <a:latin typeface="Arial" panose="020B0604020202020204" pitchFamily="34" charset="0"/>
              </a:rPr>
              <a:t>Feedback on assessment tasks for students studying internally will normally be provided within ten working days, but no longer than 15 working days following the deadline for submission of the assessment task. For those students studying externally and offshore, feedback will be provided within 15 working days. </a:t>
            </a:r>
            <a:endParaRPr lang="en-AU" sz="2800" dirty="0">
              <a:solidFill>
                <a:srgbClr val="0070C0"/>
              </a:solidFill>
            </a:endParaRPr>
          </a:p>
        </p:txBody>
      </p:sp>
      <p:sp>
        <p:nvSpPr>
          <p:cNvPr id="3" name="Rectangle 2"/>
          <p:cNvSpPr/>
          <p:nvPr/>
        </p:nvSpPr>
        <p:spPr>
          <a:xfrm>
            <a:off x="197224" y="2765992"/>
            <a:ext cx="9689054" cy="2246769"/>
          </a:xfrm>
          <a:prstGeom prst="rect">
            <a:avLst/>
          </a:prstGeom>
        </p:spPr>
        <p:txBody>
          <a:bodyPr wrap="square">
            <a:spAutoFit/>
          </a:bodyPr>
          <a:lstStyle/>
          <a:p>
            <a:r>
              <a:rPr lang="en-AU" sz="2800" dirty="0">
                <a:solidFill>
                  <a:srgbClr val="7030A0"/>
                </a:solidFill>
                <a:latin typeface="Arial" panose="020B0604020202020204" pitchFamily="34" charset="0"/>
              </a:rPr>
              <a:t>Where a subsequent assessment task builds on earlier assessment tasks, the earlier assessment task will be returned at least ten working days before the deadline for submission of the later assessment task (or equivalent for intensive teaching). </a:t>
            </a:r>
            <a:endParaRPr lang="en-AU" sz="2800" dirty="0">
              <a:solidFill>
                <a:srgbClr val="7030A0"/>
              </a:solidFill>
            </a:endParaRPr>
          </a:p>
        </p:txBody>
      </p:sp>
      <p:sp>
        <p:nvSpPr>
          <p:cNvPr id="4" name="Rectangle 3"/>
          <p:cNvSpPr/>
          <p:nvPr/>
        </p:nvSpPr>
        <p:spPr>
          <a:xfrm>
            <a:off x="369346" y="5130973"/>
            <a:ext cx="9022080" cy="1200329"/>
          </a:xfrm>
          <a:prstGeom prst="rect">
            <a:avLst/>
          </a:prstGeom>
        </p:spPr>
        <p:txBody>
          <a:bodyPr wrap="square">
            <a:spAutoFit/>
          </a:bodyPr>
          <a:lstStyle/>
          <a:p>
            <a:r>
              <a:rPr lang="en-AU" sz="2400" dirty="0">
                <a:solidFill>
                  <a:srgbClr val="C00000"/>
                </a:solidFill>
                <a:latin typeface="Arial" panose="020B0604020202020204" pitchFamily="34" charset="0"/>
              </a:rPr>
              <a:t>Where possible, some expectation should be built into the assessment design and grading process requiring students to acknowledge and act on the feedback provided</a:t>
            </a:r>
            <a:r>
              <a:rPr lang="en-AU" dirty="0">
                <a:solidFill>
                  <a:srgbClr val="000000"/>
                </a:solidFill>
                <a:latin typeface="Arial" panose="020B0604020202020204" pitchFamily="34" charset="0"/>
              </a:rPr>
              <a:t>. </a:t>
            </a:r>
            <a:endParaRPr lang="en-AU" dirty="0"/>
          </a:p>
        </p:txBody>
      </p:sp>
    </p:spTree>
    <p:extLst>
      <p:ext uri="{BB962C8B-B14F-4D97-AF65-F5344CB8AC3E}">
        <p14:creationId xmlns:p14="http://schemas.microsoft.com/office/powerpoint/2010/main" val="3057246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0254" y="0"/>
            <a:ext cx="9355567" cy="7848302"/>
          </a:xfrm>
          <a:prstGeom prst="rect">
            <a:avLst/>
          </a:prstGeom>
        </p:spPr>
        <p:txBody>
          <a:bodyPr wrap="square">
            <a:spAutoFit/>
          </a:bodyPr>
          <a:lstStyle/>
          <a:p>
            <a:r>
              <a:rPr lang="en-AU" sz="2800" dirty="0">
                <a:solidFill>
                  <a:srgbClr val="C00000"/>
                </a:solidFill>
                <a:latin typeface="Arial" panose="020B0604020202020204" pitchFamily="34" charset="0"/>
              </a:rPr>
              <a:t>Feedback for formative assessment may be provided via the University’s electronic assignment management system within </a:t>
            </a:r>
            <a:r>
              <a:rPr lang="en-AU" sz="2800" i="1" dirty="0" err="1">
                <a:solidFill>
                  <a:srgbClr val="C00000"/>
                </a:solidFill>
                <a:latin typeface="Arial" panose="020B0604020202020204" pitchFamily="34" charset="0"/>
              </a:rPr>
              <a:t>learnonline</a:t>
            </a:r>
            <a:r>
              <a:rPr lang="en-AU" sz="2800" i="1" dirty="0">
                <a:solidFill>
                  <a:srgbClr val="C00000"/>
                </a:solidFill>
                <a:latin typeface="Arial" panose="020B0604020202020204" pitchFamily="34" charset="0"/>
              </a:rPr>
              <a:t> </a:t>
            </a:r>
            <a:r>
              <a:rPr lang="en-AU" sz="2800" dirty="0">
                <a:solidFill>
                  <a:srgbClr val="C00000"/>
                </a:solidFill>
                <a:latin typeface="Arial" panose="020B0604020202020204" pitchFamily="34" charset="0"/>
              </a:rPr>
              <a:t>where practical. (A hyperlink will be included in the course outline and on the </a:t>
            </a:r>
            <a:r>
              <a:rPr lang="en-AU" sz="2800" i="1" dirty="0" err="1">
                <a:solidFill>
                  <a:srgbClr val="C00000"/>
                </a:solidFill>
                <a:latin typeface="Arial" panose="020B0604020202020204" pitchFamily="34" charset="0"/>
              </a:rPr>
              <a:t>learnonline</a:t>
            </a:r>
            <a:r>
              <a:rPr lang="en-AU" sz="2800" i="1" dirty="0">
                <a:solidFill>
                  <a:srgbClr val="C00000"/>
                </a:solidFill>
                <a:latin typeface="Arial" panose="020B0604020202020204" pitchFamily="34" charset="0"/>
              </a:rPr>
              <a:t> </a:t>
            </a:r>
            <a:r>
              <a:rPr lang="en-AU" sz="2800" dirty="0">
                <a:solidFill>
                  <a:srgbClr val="C00000"/>
                </a:solidFill>
                <a:latin typeface="Arial" panose="020B0604020202020204" pitchFamily="34" charset="0"/>
              </a:rPr>
              <a:t>course site). Feedback may include either marks or grades, or a combination of both, as appropriate for the assessment task in question. </a:t>
            </a:r>
          </a:p>
          <a:p>
            <a:endParaRPr lang="en-AU" sz="2800" dirty="0" smtClean="0">
              <a:solidFill>
                <a:srgbClr val="000000"/>
              </a:solidFill>
              <a:latin typeface="Arial" panose="020B0604020202020204" pitchFamily="34" charset="0"/>
            </a:endParaRPr>
          </a:p>
          <a:p>
            <a:r>
              <a:rPr lang="en-AU" sz="2800" dirty="0" smtClean="0">
                <a:solidFill>
                  <a:srgbClr val="7030A0"/>
                </a:solidFill>
                <a:latin typeface="Arial" panose="020B0604020202020204" pitchFamily="34" charset="0"/>
              </a:rPr>
              <a:t>Feedback </a:t>
            </a:r>
            <a:r>
              <a:rPr lang="en-AU" sz="2800" dirty="0">
                <a:solidFill>
                  <a:srgbClr val="7030A0"/>
                </a:solidFill>
                <a:latin typeface="Arial" panose="020B0604020202020204" pitchFamily="34" charset="0"/>
              </a:rPr>
              <a:t>for summative assessment will be provided via the University’s electronic assignment management system within </a:t>
            </a:r>
            <a:r>
              <a:rPr lang="en-AU" sz="2800" i="1" dirty="0" err="1">
                <a:solidFill>
                  <a:srgbClr val="7030A0"/>
                </a:solidFill>
                <a:latin typeface="Arial" panose="020B0604020202020204" pitchFamily="34" charset="0"/>
              </a:rPr>
              <a:t>learnonline</a:t>
            </a:r>
            <a:r>
              <a:rPr lang="en-AU" sz="2800" i="1" dirty="0">
                <a:solidFill>
                  <a:srgbClr val="7030A0"/>
                </a:solidFill>
                <a:latin typeface="Arial" panose="020B0604020202020204" pitchFamily="34" charset="0"/>
              </a:rPr>
              <a:t> </a:t>
            </a:r>
            <a:r>
              <a:rPr lang="en-AU" sz="2800" dirty="0">
                <a:solidFill>
                  <a:srgbClr val="7030A0"/>
                </a:solidFill>
                <a:latin typeface="Arial" panose="020B0604020202020204" pitchFamily="34" charset="0"/>
              </a:rPr>
              <a:t>and will include as a minimum</a:t>
            </a:r>
            <a:r>
              <a:rPr lang="en-AU" sz="2800" dirty="0" smtClean="0">
                <a:solidFill>
                  <a:srgbClr val="7030A0"/>
                </a:solidFill>
                <a:latin typeface="Arial" panose="020B0604020202020204" pitchFamily="34" charset="0"/>
              </a:rPr>
              <a:t>:</a:t>
            </a:r>
          </a:p>
          <a:p>
            <a:r>
              <a:rPr lang="en-AU" sz="2800" dirty="0" smtClean="0">
                <a:solidFill>
                  <a:srgbClr val="000000"/>
                </a:solidFill>
                <a:latin typeface="Arial" panose="020B0604020202020204" pitchFamily="34" charset="0"/>
              </a:rPr>
              <a:t> </a:t>
            </a:r>
            <a:endParaRPr lang="en-AU" sz="2800" dirty="0">
              <a:solidFill>
                <a:srgbClr val="000000"/>
              </a:solidFill>
              <a:latin typeface="Arial" panose="020B0604020202020204" pitchFamily="34" charset="0"/>
            </a:endParaRPr>
          </a:p>
          <a:p>
            <a:r>
              <a:rPr lang="en-AU" sz="2800" dirty="0">
                <a:solidFill>
                  <a:srgbClr val="0070C0"/>
                </a:solidFill>
                <a:latin typeface="Arial" panose="020B0604020202020204" pitchFamily="34" charset="0"/>
              </a:rPr>
              <a:t>a. an indication of the Graduate Qualities being assessed by the task </a:t>
            </a:r>
          </a:p>
          <a:p>
            <a:r>
              <a:rPr lang="en-AU" sz="2800" dirty="0">
                <a:solidFill>
                  <a:srgbClr val="0070C0"/>
                </a:solidFill>
                <a:latin typeface="Arial" panose="020B0604020202020204" pitchFamily="34" charset="0"/>
              </a:rPr>
              <a:t>b. marks and/or comments in response to key components of the task, and </a:t>
            </a:r>
          </a:p>
          <a:p>
            <a:endParaRPr lang="en-AU" sz="2800" dirty="0">
              <a:solidFill>
                <a:srgbClr val="000000"/>
              </a:solidFill>
              <a:latin typeface="Arial" panose="020B0604020202020204" pitchFamily="34" charset="0"/>
            </a:endParaRPr>
          </a:p>
          <a:p>
            <a:r>
              <a:rPr lang="en-AU" sz="2800" dirty="0">
                <a:solidFill>
                  <a:srgbClr val="000000"/>
                </a:solidFill>
                <a:latin typeface="Arial" panose="020B0604020202020204" pitchFamily="34" charset="0"/>
              </a:rPr>
              <a:t>c. a summary comment. </a:t>
            </a:r>
            <a:endParaRPr lang="en-AU" sz="2800" dirty="0"/>
          </a:p>
        </p:txBody>
      </p:sp>
    </p:spTree>
    <p:extLst>
      <p:ext uri="{BB962C8B-B14F-4D97-AF65-F5344CB8AC3E}">
        <p14:creationId xmlns:p14="http://schemas.microsoft.com/office/powerpoint/2010/main" val="3338066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677" y="123351"/>
            <a:ext cx="9893449" cy="5632311"/>
          </a:xfrm>
          <a:prstGeom prst="rect">
            <a:avLst/>
          </a:prstGeom>
        </p:spPr>
        <p:txBody>
          <a:bodyPr wrap="square">
            <a:spAutoFit/>
          </a:bodyPr>
          <a:lstStyle/>
          <a:p>
            <a:r>
              <a:rPr lang="en-AU" sz="2400" dirty="0">
                <a:solidFill>
                  <a:srgbClr val="0070C0"/>
                </a:solidFill>
                <a:latin typeface="Arial" panose="020B0604020202020204" pitchFamily="34" charset="0"/>
              </a:rPr>
              <a:t>Where summative examinations are used in a course, </a:t>
            </a:r>
            <a:r>
              <a:rPr lang="en-AU" sz="2400" u="sng" dirty="0">
                <a:solidFill>
                  <a:srgbClr val="0070C0"/>
                </a:solidFill>
                <a:latin typeface="Arial" panose="020B0604020202020204" pitchFamily="34" charset="0"/>
              </a:rPr>
              <a:t>course coordinator</a:t>
            </a:r>
            <a:r>
              <a:rPr lang="en-AU" sz="2400" dirty="0">
                <a:solidFill>
                  <a:srgbClr val="0070C0"/>
                </a:solidFill>
                <a:latin typeface="Arial" panose="020B0604020202020204" pitchFamily="34" charset="0"/>
              </a:rPr>
              <a:t>s will ensure that arrangements are made for appropriate feedback to students (e.g. provision of worked solutions on the </a:t>
            </a:r>
            <a:r>
              <a:rPr lang="en-AU" sz="2400" i="1" dirty="0" err="1">
                <a:solidFill>
                  <a:srgbClr val="0070C0"/>
                </a:solidFill>
                <a:latin typeface="Arial" panose="020B0604020202020204" pitchFamily="34" charset="0"/>
              </a:rPr>
              <a:t>learnonline</a:t>
            </a:r>
            <a:r>
              <a:rPr lang="en-AU" sz="2400" i="1" dirty="0">
                <a:solidFill>
                  <a:srgbClr val="0070C0"/>
                </a:solidFill>
                <a:latin typeface="Arial" panose="020B0604020202020204" pitchFamily="34" charset="0"/>
              </a:rPr>
              <a:t> </a:t>
            </a:r>
            <a:r>
              <a:rPr lang="en-AU" sz="2400" dirty="0">
                <a:solidFill>
                  <a:srgbClr val="0070C0"/>
                </a:solidFill>
                <a:latin typeface="Arial" panose="020B0604020202020204" pitchFamily="34" charset="0"/>
              </a:rPr>
              <a:t>course site or group feedback sessions). </a:t>
            </a:r>
          </a:p>
          <a:p>
            <a:endParaRPr lang="en-AU" sz="2400" dirty="0" smtClean="0">
              <a:solidFill>
                <a:srgbClr val="0070C0"/>
              </a:solidFill>
              <a:latin typeface="Arial" panose="020B0604020202020204" pitchFamily="34" charset="0"/>
            </a:endParaRPr>
          </a:p>
          <a:p>
            <a:r>
              <a:rPr lang="en-AU" sz="2400" dirty="0" smtClean="0">
                <a:solidFill>
                  <a:srgbClr val="00B050"/>
                </a:solidFill>
                <a:latin typeface="Arial" panose="020B0604020202020204" pitchFamily="34" charset="0"/>
              </a:rPr>
              <a:t>In </a:t>
            </a:r>
            <a:r>
              <a:rPr lang="en-AU" sz="2400" dirty="0">
                <a:solidFill>
                  <a:srgbClr val="00B050"/>
                </a:solidFill>
                <a:latin typeface="Arial" panose="020B0604020202020204" pitchFamily="34" charset="0"/>
              </a:rPr>
              <a:t>the case of summative examinations, students have the right to sight their examination scripts, but are not entitled to either the original or a copy. (In the case of offshore, OUA or external students, this will be arranged on a case by case basis.) </a:t>
            </a:r>
            <a:endParaRPr lang="en-AU" sz="2400" dirty="0" smtClean="0">
              <a:solidFill>
                <a:srgbClr val="00B050"/>
              </a:solidFill>
              <a:latin typeface="Arial" panose="020B0604020202020204" pitchFamily="34" charset="0"/>
            </a:endParaRPr>
          </a:p>
          <a:p>
            <a:endParaRPr lang="en-AU" sz="2400" dirty="0">
              <a:solidFill>
                <a:srgbClr val="00B050"/>
              </a:solidFill>
              <a:latin typeface="Arial" panose="020B0604020202020204" pitchFamily="34" charset="0"/>
            </a:endParaRPr>
          </a:p>
          <a:p>
            <a:r>
              <a:rPr lang="en-AU" sz="2400" dirty="0" smtClean="0">
                <a:solidFill>
                  <a:srgbClr val="00B050"/>
                </a:solidFill>
                <a:latin typeface="Arial" panose="020B0604020202020204" pitchFamily="34" charset="0"/>
              </a:rPr>
              <a:t>Students </a:t>
            </a:r>
            <a:r>
              <a:rPr lang="en-AU" sz="2400" dirty="0">
                <a:solidFill>
                  <a:srgbClr val="00B050"/>
                </a:solidFill>
                <a:latin typeface="Arial" panose="020B0604020202020204" pitchFamily="34" charset="0"/>
              </a:rPr>
              <a:t>wishing to receive individual feedback from a summative examination may contact their course lecturer within ten working days following the finalisation of results for that study period (see clause 8.1.1) to make an appointment. (In the case of offshore, OUA or external students, this appointment may occur by email or telephone.) </a:t>
            </a:r>
            <a:endParaRPr lang="en-AU" sz="2400" dirty="0">
              <a:solidFill>
                <a:srgbClr val="00B050"/>
              </a:solidFill>
            </a:endParaRPr>
          </a:p>
        </p:txBody>
      </p:sp>
    </p:spTree>
    <p:extLst>
      <p:ext uri="{BB962C8B-B14F-4D97-AF65-F5344CB8AC3E}">
        <p14:creationId xmlns:p14="http://schemas.microsoft.com/office/powerpoint/2010/main" val="29363245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951" y="518642"/>
            <a:ext cx="9861176" cy="1938992"/>
          </a:xfrm>
          <a:prstGeom prst="rect">
            <a:avLst/>
          </a:prstGeom>
        </p:spPr>
        <p:txBody>
          <a:bodyPr wrap="square">
            <a:spAutoFit/>
          </a:bodyPr>
          <a:lstStyle/>
          <a:p>
            <a:r>
              <a:rPr lang="en-AU" sz="2400" dirty="0">
                <a:solidFill>
                  <a:srgbClr val="FF0000"/>
                </a:solidFill>
                <a:latin typeface="Arial" panose="020B0604020202020204" pitchFamily="34" charset="0"/>
              </a:rPr>
              <a:t>Where students are undertaking placements </a:t>
            </a:r>
            <a:r>
              <a:rPr lang="en-AU" sz="2400" dirty="0" smtClean="0">
                <a:solidFill>
                  <a:srgbClr val="FF0000"/>
                </a:solidFill>
                <a:latin typeface="Arial" panose="020B0604020202020204" pitchFamily="34" charset="0"/>
              </a:rPr>
              <a:t>it </a:t>
            </a:r>
            <a:r>
              <a:rPr lang="en-AU" sz="2400" dirty="0">
                <a:solidFill>
                  <a:srgbClr val="FF0000"/>
                </a:solidFill>
                <a:latin typeface="Arial" panose="020B0604020202020204" pitchFamily="34" charset="0"/>
              </a:rPr>
              <a:t>is expected that they will be provided with regular and constructive feedback about their performance, either by the </a:t>
            </a:r>
            <a:r>
              <a:rPr lang="en-AU" sz="2400" u="sng" dirty="0">
                <a:solidFill>
                  <a:srgbClr val="FF0000"/>
                </a:solidFill>
                <a:latin typeface="Arial" panose="020B0604020202020204" pitchFamily="34" charset="0"/>
              </a:rPr>
              <a:t>course coordinator</a:t>
            </a:r>
            <a:r>
              <a:rPr lang="en-AU" sz="2400" dirty="0">
                <a:solidFill>
                  <a:srgbClr val="FF0000"/>
                </a:solidFill>
                <a:latin typeface="Arial" panose="020B0604020202020204" pitchFamily="34" charset="0"/>
              </a:rPr>
              <a:t>, designated University placement supervisor and/or the supervising professional in the workplace </a:t>
            </a:r>
            <a:endParaRPr lang="en-AU" sz="2400" dirty="0">
              <a:solidFill>
                <a:srgbClr val="FF0000"/>
              </a:solidFill>
            </a:endParaRPr>
          </a:p>
        </p:txBody>
      </p:sp>
    </p:spTree>
    <p:extLst>
      <p:ext uri="{BB962C8B-B14F-4D97-AF65-F5344CB8AC3E}">
        <p14:creationId xmlns:p14="http://schemas.microsoft.com/office/powerpoint/2010/main" val="3225294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4649" y="244386"/>
            <a:ext cx="9882692" cy="6370975"/>
          </a:xfrm>
          <a:prstGeom prst="rect">
            <a:avLst/>
          </a:prstGeom>
        </p:spPr>
        <p:txBody>
          <a:bodyPr wrap="square">
            <a:spAutoFit/>
          </a:bodyPr>
          <a:lstStyle/>
          <a:p>
            <a:r>
              <a:rPr lang="en-AU" sz="2400" b="1" dirty="0">
                <a:solidFill>
                  <a:srgbClr val="FF0000"/>
                </a:solidFill>
                <a:latin typeface="Arial" panose="020B0604020202020204" pitchFamily="34" charset="0"/>
              </a:rPr>
              <a:t>Examinations as an assessment technique </a:t>
            </a:r>
            <a:endParaRPr lang="en-AU" sz="2400" b="1" dirty="0" smtClean="0">
              <a:solidFill>
                <a:srgbClr val="FF0000"/>
              </a:solidFill>
              <a:latin typeface="Arial" panose="020B0604020202020204" pitchFamily="34" charset="0"/>
            </a:endParaRPr>
          </a:p>
          <a:p>
            <a:endParaRPr lang="en-AU" sz="2400" dirty="0">
              <a:solidFill>
                <a:srgbClr val="000000"/>
              </a:solidFill>
              <a:latin typeface="Arial" panose="020B0604020202020204" pitchFamily="34" charset="0"/>
            </a:endParaRPr>
          </a:p>
          <a:p>
            <a:r>
              <a:rPr lang="en-AU" sz="2400" dirty="0" smtClean="0">
                <a:solidFill>
                  <a:srgbClr val="7030A0"/>
                </a:solidFill>
                <a:latin typeface="Arial" panose="020B0604020202020204" pitchFamily="34" charset="0"/>
              </a:rPr>
              <a:t>Where </a:t>
            </a:r>
            <a:r>
              <a:rPr lang="en-AU" sz="2400" dirty="0">
                <a:solidFill>
                  <a:srgbClr val="7030A0"/>
                </a:solidFill>
                <a:latin typeface="Arial" panose="020B0604020202020204" pitchFamily="34" charset="0"/>
              </a:rPr>
              <a:t>summative examinations are used, they will contribute to no more than 70% of the marks on which final grades for any course are based. </a:t>
            </a:r>
          </a:p>
          <a:p>
            <a:r>
              <a:rPr lang="en-AU" sz="2400" dirty="0" smtClean="0">
                <a:solidFill>
                  <a:srgbClr val="7030A0"/>
                </a:solidFill>
                <a:latin typeface="Arial" panose="020B0604020202020204" pitchFamily="34" charset="0"/>
              </a:rPr>
              <a:t>Where </a:t>
            </a:r>
            <a:r>
              <a:rPr lang="en-AU" sz="2400" dirty="0">
                <a:solidFill>
                  <a:srgbClr val="7030A0"/>
                </a:solidFill>
                <a:latin typeface="Arial" panose="020B0604020202020204" pitchFamily="34" charset="0"/>
              </a:rPr>
              <a:t>a professional association requires that summative examinations in any course should count for more than 70%, schools must seek a formal exemption from the division. </a:t>
            </a:r>
            <a:endParaRPr lang="en-AU" sz="2400" dirty="0" smtClean="0">
              <a:solidFill>
                <a:srgbClr val="7030A0"/>
              </a:solidFill>
              <a:latin typeface="Arial" panose="020B0604020202020204" pitchFamily="34" charset="0"/>
            </a:endParaRPr>
          </a:p>
          <a:p>
            <a:endParaRPr lang="en-AU" sz="2400" dirty="0">
              <a:solidFill>
                <a:srgbClr val="000000"/>
              </a:solidFill>
              <a:latin typeface="Arial" panose="020B0604020202020204" pitchFamily="34" charset="0"/>
            </a:endParaRPr>
          </a:p>
          <a:p>
            <a:r>
              <a:rPr lang="en-AU" sz="2400" b="1" dirty="0" smtClean="0">
                <a:solidFill>
                  <a:srgbClr val="FF0000"/>
                </a:solidFill>
                <a:latin typeface="Arial" panose="020B0604020202020204" pitchFamily="34" charset="0"/>
              </a:rPr>
              <a:t>Management </a:t>
            </a:r>
            <a:r>
              <a:rPr lang="en-AU" sz="2400" b="1" dirty="0">
                <a:solidFill>
                  <a:srgbClr val="FF0000"/>
                </a:solidFill>
                <a:latin typeface="Arial" panose="020B0604020202020204" pitchFamily="34" charset="0"/>
              </a:rPr>
              <a:t>of assessment </a:t>
            </a:r>
            <a:endParaRPr lang="en-AU" sz="2400" b="1" dirty="0" smtClean="0">
              <a:solidFill>
                <a:srgbClr val="FF0000"/>
              </a:solidFill>
              <a:latin typeface="Arial" panose="020B0604020202020204" pitchFamily="34" charset="0"/>
            </a:endParaRPr>
          </a:p>
          <a:p>
            <a:endParaRPr lang="en-AU" sz="2400" dirty="0">
              <a:solidFill>
                <a:srgbClr val="000000"/>
              </a:solidFill>
              <a:latin typeface="Arial" panose="020B0604020202020204" pitchFamily="34" charset="0"/>
            </a:endParaRPr>
          </a:p>
          <a:p>
            <a:r>
              <a:rPr lang="en-AU" sz="2400" dirty="0" smtClean="0">
                <a:solidFill>
                  <a:srgbClr val="0070C0"/>
                </a:solidFill>
                <a:latin typeface="Arial" panose="020B0604020202020204" pitchFamily="34" charset="0"/>
              </a:rPr>
              <a:t>The </a:t>
            </a:r>
            <a:r>
              <a:rPr lang="en-AU" sz="2400" dirty="0">
                <a:solidFill>
                  <a:srgbClr val="0070C0"/>
                </a:solidFill>
                <a:latin typeface="Arial" panose="020B0604020202020204" pitchFamily="34" charset="0"/>
              </a:rPr>
              <a:t>University is obliged, under the </a:t>
            </a:r>
            <a:r>
              <a:rPr lang="en-AU" sz="2400" i="1" dirty="0" smtClean="0">
                <a:solidFill>
                  <a:srgbClr val="0070C0"/>
                </a:solidFill>
                <a:latin typeface="Arial" panose="020B0604020202020204" pitchFamily="34" charset="0"/>
              </a:rPr>
              <a:t>law</a:t>
            </a:r>
            <a:r>
              <a:rPr lang="en-AU" sz="2400" dirty="0" smtClean="0">
                <a:solidFill>
                  <a:srgbClr val="0070C0"/>
                </a:solidFill>
                <a:latin typeface="Arial" panose="020B0604020202020204" pitchFamily="34" charset="0"/>
              </a:rPr>
              <a:t>, </a:t>
            </a:r>
            <a:r>
              <a:rPr lang="en-AU" sz="2400" dirty="0">
                <a:solidFill>
                  <a:srgbClr val="0070C0"/>
                </a:solidFill>
                <a:latin typeface="Arial" panose="020B0604020202020204" pitchFamily="34" charset="0"/>
              </a:rPr>
              <a:t>to take reasonable steps to protect students’ personal information against loss, unauthorised access, use, modification or disclosure, and misuse. This obligation extends to the management of assessment, the submission of assessment tasks including the use of cover sheets, and the provision of results and feedback to students</a:t>
            </a:r>
            <a:r>
              <a:rPr lang="en-AU" dirty="0">
                <a:solidFill>
                  <a:srgbClr val="0070C0"/>
                </a:solidFill>
                <a:latin typeface="Arial" panose="020B0604020202020204" pitchFamily="34" charset="0"/>
              </a:rPr>
              <a:t>. </a:t>
            </a:r>
            <a:endParaRPr lang="en-AU" dirty="0">
              <a:solidFill>
                <a:srgbClr val="0070C0"/>
              </a:solidFill>
            </a:endParaRPr>
          </a:p>
        </p:txBody>
      </p:sp>
    </p:spTree>
    <p:extLst>
      <p:ext uri="{BB962C8B-B14F-4D97-AF65-F5344CB8AC3E}">
        <p14:creationId xmlns:p14="http://schemas.microsoft.com/office/powerpoint/2010/main" val="40608265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0861" y="113943"/>
            <a:ext cx="10011784" cy="6370975"/>
          </a:xfrm>
          <a:prstGeom prst="rect">
            <a:avLst/>
          </a:prstGeom>
        </p:spPr>
        <p:txBody>
          <a:bodyPr wrap="square">
            <a:spAutoFit/>
          </a:bodyPr>
          <a:lstStyle/>
          <a:p>
            <a:r>
              <a:rPr lang="en-AU" sz="2400" dirty="0">
                <a:solidFill>
                  <a:srgbClr val="FF0000"/>
                </a:solidFill>
                <a:latin typeface="Arial" panose="020B0604020202020204" pitchFamily="34" charset="0"/>
              </a:rPr>
              <a:t>Assessment task cover sheets: </a:t>
            </a:r>
            <a:endParaRPr lang="en-AU" sz="2400" dirty="0" smtClean="0">
              <a:solidFill>
                <a:srgbClr val="FF0000"/>
              </a:solidFill>
              <a:latin typeface="Arial" panose="020B0604020202020204" pitchFamily="34" charset="0"/>
            </a:endParaRPr>
          </a:p>
          <a:p>
            <a:endParaRPr lang="en-AU" sz="2400" dirty="0">
              <a:solidFill>
                <a:srgbClr val="000000"/>
              </a:solidFill>
              <a:latin typeface="Arial" panose="020B0604020202020204" pitchFamily="34" charset="0"/>
            </a:endParaRPr>
          </a:p>
          <a:p>
            <a:r>
              <a:rPr lang="en-AU" sz="2400" dirty="0">
                <a:solidFill>
                  <a:srgbClr val="00B0F0"/>
                </a:solidFill>
                <a:latin typeface="Arial" panose="020B0604020202020204" pitchFamily="34" charset="0"/>
              </a:rPr>
              <a:t>a. Where students submit an assessment task in hard-copy, they are required to include a signed and completed cover sheet. </a:t>
            </a:r>
          </a:p>
          <a:p>
            <a:endParaRPr lang="en-AU" sz="2400" dirty="0">
              <a:solidFill>
                <a:srgbClr val="000000"/>
              </a:solidFill>
              <a:latin typeface="Arial" panose="020B0604020202020204" pitchFamily="34" charset="0"/>
            </a:endParaRPr>
          </a:p>
          <a:p>
            <a:r>
              <a:rPr lang="en-AU" sz="2400" dirty="0">
                <a:solidFill>
                  <a:srgbClr val="00B050"/>
                </a:solidFill>
                <a:latin typeface="Arial" panose="020B0604020202020204" pitchFamily="34" charset="0"/>
              </a:rPr>
              <a:t>b. Where students submit an assessment task via the University’s electronic assignment management system within </a:t>
            </a:r>
            <a:r>
              <a:rPr lang="en-AU" sz="2400" i="1" dirty="0" err="1">
                <a:solidFill>
                  <a:srgbClr val="00B050"/>
                </a:solidFill>
                <a:latin typeface="Arial" panose="020B0604020202020204" pitchFamily="34" charset="0"/>
              </a:rPr>
              <a:t>learnonline</a:t>
            </a:r>
            <a:r>
              <a:rPr lang="en-AU" sz="2400" dirty="0">
                <a:solidFill>
                  <a:srgbClr val="00B050"/>
                </a:solidFill>
                <a:latin typeface="Arial" panose="020B0604020202020204" pitchFamily="34" charset="0"/>
              </a:rPr>
              <a:t>, a cover sheet is automatically created and includes the student’s name and student ID.</a:t>
            </a:r>
            <a:r>
              <a:rPr lang="en-AU" sz="2400" dirty="0">
                <a:solidFill>
                  <a:srgbClr val="000000"/>
                </a:solidFill>
                <a:latin typeface="Arial" panose="020B0604020202020204" pitchFamily="34" charset="0"/>
              </a:rPr>
              <a:t> </a:t>
            </a:r>
            <a:endParaRPr lang="en-AU" sz="2400" dirty="0" smtClean="0">
              <a:solidFill>
                <a:srgbClr val="000000"/>
              </a:solidFill>
              <a:latin typeface="Arial" panose="020B0604020202020204" pitchFamily="34" charset="0"/>
            </a:endParaRPr>
          </a:p>
          <a:p>
            <a:endParaRPr lang="en-AU" sz="2400" dirty="0">
              <a:solidFill>
                <a:srgbClr val="000000"/>
              </a:solidFill>
              <a:latin typeface="Arial" panose="020B0604020202020204" pitchFamily="34" charset="0"/>
            </a:endParaRPr>
          </a:p>
          <a:p>
            <a:r>
              <a:rPr lang="en-AU" sz="2400" dirty="0">
                <a:solidFill>
                  <a:srgbClr val="C00000"/>
                </a:solidFill>
                <a:latin typeface="Arial" panose="020B0604020202020204" pitchFamily="34" charset="0"/>
              </a:rPr>
              <a:t>c. If a student submits an assessment task via the University’s electronic assignment management system within </a:t>
            </a:r>
            <a:r>
              <a:rPr lang="en-AU" sz="2400" i="1" dirty="0" err="1">
                <a:solidFill>
                  <a:srgbClr val="C00000"/>
                </a:solidFill>
                <a:latin typeface="Arial" panose="020B0604020202020204" pitchFamily="34" charset="0"/>
              </a:rPr>
              <a:t>learnonline</a:t>
            </a:r>
            <a:r>
              <a:rPr lang="en-AU" sz="2400" i="1" dirty="0">
                <a:solidFill>
                  <a:srgbClr val="C00000"/>
                </a:solidFill>
                <a:latin typeface="Arial" panose="020B0604020202020204" pitchFamily="34" charset="0"/>
              </a:rPr>
              <a:t> </a:t>
            </a:r>
            <a:r>
              <a:rPr lang="en-AU" sz="2400" dirty="0">
                <a:solidFill>
                  <a:srgbClr val="C00000"/>
                </a:solidFill>
                <a:latin typeface="Arial" panose="020B0604020202020204" pitchFamily="34" charset="0"/>
              </a:rPr>
              <a:t>but it is returned in hard copy form, a cover sheet may still be useful</a:t>
            </a:r>
            <a:r>
              <a:rPr lang="en-AU" sz="2400" dirty="0" smtClean="0">
                <a:solidFill>
                  <a:srgbClr val="C00000"/>
                </a:solidFill>
                <a:latin typeface="Arial" panose="020B0604020202020204" pitchFamily="34" charset="0"/>
              </a:rPr>
              <a:t>.</a:t>
            </a:r>
          </a:p>
          <a:p>
            <a:r>
              <a:rPr lang="en-AU" sz="2400" dirty="0" smtClean="0">
                <a:solidFill>
                  <a:srgbClr val="000000"/>
                </a:solidFill>
                <a:latin typeface="Arial" panose="020B0604020202020204" pitchFamily="34" charset="0"/>
              </a:rPr>
              <a:t> </a:t>
            </a:r>
            <a:endParaRPr lang="en-AU" sz="2400" dirty="0">
              <a:solidFill>
                <a:srgbClr val="000000"/>
              </a:solidFill>
              <a:latin typeface="Arial" panose="020B0604020202020204" pitchFamily="34" charset="0"/>
            </a:endParaRPr>
          </a:p>
          <a:p>
            <a:r>
              <a:rPr lang="en-AU" sz="2400" dirty="0">
                <a:solidFill>
                  <a:srgbClr val="7030A0"/>
                </a:solidFill>
                <a:latin typeface="Arial" panose="020B0604020202020204" pitchFamily="34" charset="0"/>
              </a:rPr>
              <a:t>d. In the case of group assessment tasks, each member of the group is required to sign the cover sheet, and each student will receive written feedback on their group assessment task </a:t>
            </a:r>
            <a:endParaRPr lang="en-AU" sz="2400" dirty="0">
              <a:solidFill>
                <a:srgbClr val="7030A0"/>
              </a:solidFill>
            </a:endParaRPr>
          </a:p>
        </p:txBody>
      </p:sp>
    </p:spTree>
    <p:extLst>
      <p:ext uri="{BB962C8B-B14F-4D97-AF65-F5344CB8AC3E}">
        <p14:creationId xmlns:p14="http://schemas.microsoft.com/office/powerpoint/2010/main" val="27312264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0104" y="0"/>
            <a:ext cx="10216178" cy="5940088"/>
          </a:xfrm>
          <a:prstGeom prst="rect">
            <a:avLst/>
          </a:prstGeom>
        </p:spPr>
        <p:txBody>
          <a:bodyPr wrap="square">
            <a:spAutoFit/>
          </a:bodyPr>
          <a:lstStyle/>
          <a:p>
            <a:r>
              <a:rPr lang="en-AU" sz="2000" dirty="0">
                <a:solidFill>
                  <a:srgbClr val="7030A0"/>
                </a:solidFill>
                <a:latin typeface="Arial" panose="020B0604020202020204" pitchFamily="34" charset="0"/>
              </a:rPr>
              <a:t>Distribution of marked assessments: </a:t>
            </a:r>
            <a:endParaRPr lang="en-AU" sz="2000" dirty="0" smtClean="0">
              <a:solidFill>
                <a:srgbClr val="7030A0"/>
              </a:solidFill>
              <a:latin typeface="Arial" panose="020B0604020202020204" pitchFamily="34" charset="0"/>
            </a:endParaRPr>
          </a:p>
          <a:p>
            <a:endParaRPr lang="en-AU" sz="2000" dirty="0">
              <a:solidFill>
                <a:srgbClr val="000000"/>
              </a:solidFill>
              <a:latin typeface="Arial" panose="020B0604020202020204" pitchFamily="34" charset="0"/>
            </a:endParaRPr>
          </a:p>
          <a:p>
            <a:r>
              <a:rPr lang="en-AU" sz="2000" dirty="0">
                <a:solidFill>
                  <a:srgbClr val="FF0000"/>
                </a:solidFill>
                <a:latin typeface="Arial" panose="020B0604020202020204" pitchFamily="34" charset="0"/>
              </a:rPr>
              <a:t>a. </a:t>
            </a:r>
            <a:r>
              <a:rPr lang="en-AU" sz="2000" u="sng" dirty="0">
                <a:solidFill>
                  <a:srgbClr val="FF0000"/>
                </a:solidFill>
                <a:latin typeface="Arial" panose="020B0604020202020204" pitchFamily="34" charset="0"/>
              </a:rPr>
              <a:t>Course coordinator</a:t>
            </a:r>
            <a:r>
              <a:rPr lang="en-AU" sz="2000" dirty="0">
                <a:solidFill>
                  <a:srgbClr val="FF0000"/>
                </a:solidFill>
                <a:latin typeface="Arial" panose="020B0604020202020204" pitchFamily="34" charset="0"/>
              </a:rPr>
              <a:t>s will determine how marked student assessment tasks are distributed. This information will be included in the course outline. </a:t>
            </a:r>
          </a:p>
          <a:p>
            <a:r>
              <a:rPr lang="en-AU" sz="2000" dirty="0">
                <a:solidFill>
                  <a:srgbClr val="FF0000"/>
                </a:solidFill>
                <a:latin typeface="Arial" panose="020B0604020202020204" pitchFamily="34" charset="0"/>
              </a:rPr>
              <a:t>b. Acceptable means by which marked assessment tasks can be returned to students include: </a:t>
            </a:r>
            <a:r>
              <a:rPr lang="en-AU" sz="2000" dirty="0" smtClean="0">
                <a:solidFill>
                  <a:srgbClr val="FF0000"/>
                </a:solidFill>
                <a:latin typeface="Arial" panose="020B0604020202020204" pitchFamily="34" charset="0"/>
              </a:rPr>
              <a:t> electronically </a:t>
            </a:r>
            <a:r>
              <a:rPr lang="en-AU" sz="2000" dirty="0">
                <a:solidFill>
                  <a:srgbClr val="FF0000"/>
                </a:solidFill>
                <a:latin typeface="Arial" panose="020B0604020202020204" pitchFamily="34" charset="0"/>
              </a:rPr>
              <a:t>to the individual student via </a:t>
            </a:r>
            <a:r>
              <a:rPr lang="en-AU" sz="2000" i="1" dirty="0" err="1">
                <a:solidFill>
                  <a:srgbClr val="FF0000"/>
                </a:solidFill>
                <a:latin typeface="Arial" panose="020B0604020202020204" pitchFamily="34" charset="0"/>
              </a:rPr>
              <a:t>learnonline</a:t>
            </a:r>
            <a:r>
              <a:rPr lang="en-AU" sz="2000" i="1" dirty="0">
                <a:solidFill>
                  <a:srgbClr val="FF0000"/>
                </a:solidFill>
                <a:latin typeface="Arial" panose="020B0604020202020204" pitchFamily="34" charset="0"/>
              </a:rPr>
              <a:t> </a:t>
            </a:r>
            <a:endParaRPr lang="en-AU" sz="2000" dirty="0">
              <a:solidFill>
                <a:srgbClr val="FF0000"/>
              </a:solidFill>
              <a:latin typeface="Arial" panose="020B0604020202020204" pitchFamily="34" charset="0"/>
            </a:endParaRPr>
          </a:p>
          <a:p>
            <a:endParaRPr lang="en-AU" sz="2000" dirty="0">
              <a:solidFill>
                <a:srgbClr val="000000"/>
              </a:solidFill>
              <a:latin typeface="Arial" panose="020B0604020202020204" pitchFamily="34" charset="0"/>
            </a:endParaRPr>
          </a:p>
          <a:p>
            <a:r>
              <a:rPr lang="en-AU" sz="2000" dirty="0">
                <a:solidFill>
                  <a:srgbClr val="00B0F0"/>
                </a:solidFill>
                <a:latin typeface="Arial" panose="020B0604020202020204" pitchFamily="34" charset="0"/>
              </a:rPr>
              <a:t>ii) collection during class, only by the student </a:t>
            </a:r>
          </a:p>
          <a:p>
            <a:r>
              <a:rPr lang="en-AU" sz="2000" dirty="0" err="1">
                <a:solidFill>
                  <a:srgbClr val="00B0F0"/>
                </a:solidFill>
                <a:latin typeface="Arial" panose="020B0604020202020204" pitchFamily="34" charset="0"/>
              </a:rPr>
              <a:t>i</a:t>
            </a:r>
            <a:r>
              <a:rPr lang="en-AU" sz="2000" dirty="0">
                <a:solidFill>
                  <a:srgbClr val="00B0F0"/>
                </a:solidFill>
                <a:latin typeface="Arial" panose="020B0604020202020204" pitchFamily="34" charset="0"/>
              </a:rPr>
              <a:t>) collection from the school office or a staff member (students will need to present their student ID card as proof of identity) </a:t>
            </a:r>
          </a:p>
          <a:p>
            <a:r>
              <a:rPr lang="en-AU" sz="2000" dirty="0">
                <a:solidFill>
                  <a:srgbClr val="00B0F0"/>
                </a:solidFill>
                <a:latin typeface="Arial" panose="020B0604020202020204" pitchFamily="34" charset="0"/>
              </a:rPr>
              <a:t>) collection from </a:t>
            </a:r>
            <a:r>
              <a:rPr lang="en-AU" sz="2000" u="sng" dirty="0">
                <a:solidFill>
                  <a:srgbClr val="00B0F0"/>
                </a:solidFill>
                <a:latin typeface="Arial" panose="020B0604020202020204" pitchFamily="34" charset="0"/>
              </a:rPr>
              <a:t>course coordinator</a:t>
            </a:r>
            <a:r>
              <a:rPr lang="en-AU" sz="2000" dirty="0">
                <a:solidFill>
                  <a:srgbClr val="00B0F0"/>
                </a:solidFill>
                <a:latin typeface="Arial" panose="020B0604020202020204" pitchFamily="34" charset="0"/>
              </a:rPr>
              <a:t>, lecturer or tutor by prior arrangement </a:t>
            </a:r>
          </a:p>
          <a:p>
            <a:endParaRPr lang="en-AU" sz="2000" dirty="0">
              <a:solidFill>
                <a:srgbClr val="00B0F0"/>
              </a:solidFill>
              <a:latin typeface="Arial" panose="020B0604020202020204" pitchFamily="34" charset="0"/>
            </a:endParaRPr>
          </a:p>
          <a:p>
            <a:r>
              <a:rPr lang="en-AU" sz="2000" dirty="0">
                <a:solidFill>
                  <a:srgbClr val="00B0F0"/>
                </a:solidFill>
                <a:latin typeface="Arial" panose="020B0604020202020204" pitchFamily="34" charset="0"/>
              </a:rPr>
              <a:t>v) by post (students attach an A4 stamped, self-addressed envelope with correct postage to their assessment task) </a:t>
            </a:r>
          </a:p>
          <a:p>
            <a:r>
              <a:rPr lang="en-AU" sz="2000" dirty="0">
                <a:solidFill>
                  <a:srgbClr val="00B0F0"/>
                </a:solidFill>
                <a:latin typeface="Arial" panose="020B0604020202020204" pitchFamily="34" charset="0"/>
              </a:rPr>
              <a:t>vi) test /exam results may be displayed publicly provided that only the student ID and result are included. A student’s name and ID must not be visibly linked in the public domain. </a:t>
            </a:r>
            <a:endParaRPr lang="en-AU" sz="2000" dirty="0" smtClean="0">
              <a:solidFill>
                <a:srgbClr val="00B0F0"/>
              </a:solidFill>
              <a:latin typeface="Arial" panose="020B0604020202020204" pitchFamily="34" charset="0"/>
            </a:endParaRPr>
          </a:p>
          <a:p>
            <a:endParaRPr lang="en-AU" sz="2000" dirty="0">
              <a:solidFill>
                <a:srgbClr val="000000"/>
              </a:solidFill>
              <a:latin typeface="Arial" panose="020B0604020202020204" pitchFamily="34" charset="0"/>
            </a:endParaRPr>
          </a:p>
          <a:p>
            <a:r>
              <a:rPr lang="en-AU" sz="2000" dirty="0">
                <a:solidFill>
                  <a:srgbClr val="FF0000"/>
                </a:solidFill>
                <a:latin typeface="Arial" panose="020B0604020202020204" pitchFamily="34" charset="0"/>
              </a:rPr>
              <a:t>c. Marked assessment tasks must not be left unattended for collection. </a:t>
            </a:r>
          </a:p>
        </p:txBody>
      </p:sp>
    </p:spTree>
    <p:extLst>
      <p:ext uri="{BB962C8B-B14F-4D97-AF65-F5344CB8AC3E}">
        <p14:creationId xmlns:p14="http://schemas.microsoft.com/office/powerpoint/2010/main" val="1570263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8438" y="0"/>
            <a:ext cx="9613750" cy="6124754"/>
          </a:xfrm>
          <a:prstGeom prst="rect">
            <a:avLst/>
          </a:prstGeom>
        </p:spPr>
        <p:txBody>
          <a:bodyPr wrap="square">
            <a:spAutoFit/>
          </a:bodyPr>
          <a:lstStyle/>
          <a:p>
            <a:endParaRPr lang="en-AU" sz="2800" dirty="0">
              <a:solidFill>
                <a:srgbClr val="000000"/>
              </a:solidFill>
              <a:latin typeface="Arial" panose="020B0604020202020204" pitchFamily="34" charset="0"/>
            </a:endParaRPr>
          </a:p>
          <a:p>
            <a:r>
              <a:rPr lang="en-AU" sz="2800" dirty="0">
                <a:solidFill>
                  <a:srgbClr val="000000"/>
                </a:solidFill>
                <a:latin typeface="Arial" panose="020B0604020202020204" pitchFamily="34" charset="0"/>
              </a:rPr>
              <a:t> </a:t>
            </a:r>
            <a:r>
              <a:rPr lang="en-AU" sz="2400" b="1" dirty="0">
                <a:solidFill>
                  <a:srgbClr val="FF0000"/>
                </a:solidFill>
                <a:latin typeface="Arial" panose="020B0604020202020204" pitchFamily="34" charset="0"/>
              </a:rPr>
              <a:t>Assessment is an integral component of course and program </a:t>
            </a:r>
            <a:r>
              <a:rPr lang="en-AU" sz="2400" b="1" dirty="0" smtClean="0">
                <a:solidFill>
                  <a:srgbClr val="FF0000"/>
                </a:solidFill>
                <a:latin typeface="Arial" panose="020B0604020202020204" pitchFamily="34" charset="0"/>
              </a:rPr>
              <a:t>design</a:t>
            </a:r>
          </a:p>
          <a:p>
            <a:r>
              <a:rPr lang="en-AU" sz="2400" b="1" dirty="0" smtClean="0">
                <a:solidFill>
                  <a:srgbClr val="000000"/>
                </a:solidFill>
                <a:latin typeface="Arial" panose="020B0604020202020204" pitchFamily="34" charset="0"/>
              </a:rPr>
              <a:t> </a:t>
            </a:r>
            <a:endParaRPr lang="en-AU" sz="2400" dirty="0">
              <a:solidFill>
                <a:srgbClr val="000000"/>
              </a:solidFill>
              <a:latin typeface="Arial" panose="020B0604020202020204" pitchFamily="34" charset="0"/>
            </a:endParaRPr>
          </a:p>
          <a:p>
            <a:r>
              <a:rPr lang="en-AU" sz="2400" dirty="0">
                <a:solidFill>
                  <a:srgbClr val="0070C0"/>
                </a:solidFill>
                <a:latin typeface="Arial" panose="020B0604020202020204" pitchFamily="34" charset="0"/>
              </a:rPr>
              <a:t>Assessment tasks should be aligned with the objectives and teaching and learning arrangements of the course. </a:t>
            </a:r>
          </a:p>
          <a:p>
            <a:r>
              <a:rPr lang="en-AU" sz="2400" dirty="0">
                <a:solidFill>
                  <a:srgbClr val="0070C0"/>
                </a:solidFill>
                <a:latin typeface="Arial" panose="020B0604020202020204" pitchFamily="34" charset="0"/>
              </a:rPr>
              <a:t>Assessment across the courses within a program should be coordinated to: </a:t>
            </a:r>
          </a:p>
          <a:p>
            <a:r>
              <a:rPr lang="en-AU" sz="2400" dirty="0">
                <a:solidFill>
                  <a:srgbClr val="7030A0"/>
                </a:solidFill>
                <a:latin typeface="Arial" panose="020B0604020202020204" pitchFamily="34" charset="0"/>
              </a:rPr>
              <a:t>a. ensure coverage and opportunity for student achievement of the learning outcomes for the program </a:t>
            </a:r>
          </a:p>
          <a:p>
            <a:r>
              <a:rPr lang="en-AU" sz="2400" dirty="0">
                <a:solidFill>
                  <a:srgbClr val="7030A0"/>
                </a:solidFill>
                <a:latin typeface="Arial" panose="020B0604020202020204" pitchFamily="34" charset="0"/>
              </a:rPr>
              <a:t>b. ensure coverage, development and achievement of the program’s Graduate Qualities </a:t>
            </a:r>
          </a:p>
          <a:p>
            <a:r>
              <a:rPr lang="en-AU" sz="2400" dirty="0">
                <a:solidFill>
                  <a:srgbClr val="7030A0"/>
                </a:solidFill>
                <a:latin typeface="Arial" panose="020B0604020202020204" pitchFamily="34" charset="0"/>
              </a:rPr>
              <a:t>c. ensure consistency in the University’s expectation of workload across courses </a:t>
            </a:r>
          </a:p>
          <a:p>
            <a:r>
              <a:rPr lang="en-AU" sz="2400" dirty="0">
                <a:solidFill>
                  <a:srgbClr val="7030A0"/>
                </a:solidFill>
                <a:latin typeface="Arial" panose="020B0604020202020204" pitchFamily="34" charset="0"/>
              </a:rPr>
              <a:t>d. spread assessment load and intensity across the study period </a:t>
            </a:r>
            <a:r>
              <a:rPr lang="en-AU" sz="2400" dirty="0" smtClean="0">
                <a:solidFill>
                  <a:srgbClr val="7030A0"/>
                </a:solidFill>
                <a:latin typeface="Arial" panose="020B0604020202020204" pitchFamily="34" charset="0"/>
              </a:rPr>
              <a:t>e. provide a variety of types of assessment.</a:t>
            </a:r>
            <a:endParaRPr lang="en-AU" sz="2400" dirty="0"/>
          </a:p>
        </p:txBody>
      </p:sp>
    </p:spTree>
    <p:extLst>
      <p:ext uri="{BB962C8B-B14F-4D97-AF65-F5344CB8AC3E}">
        <p14:creationId xmlns:p14="http://schemas.microsoft.com/office/powerpoint/2010/main" val="1700145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677" y="579136"/>
            <a:ext cx="9215717" cy="1384995"/>
          </a:xfrm>
          <a:prstGeom prst="rect">
            <a:avLst/>
          </a:prstGeom>
        </p:spPr>
        <p:txBody>
          <a:bodyPr wrap="square">
            <a:spAutoFit/>
          </a:bodyPr>
          <a:lstStyle/>
          <a:p>
            <a:r>
              <a:rPr lang="en-AU" sz="2800" dirty="0">
                <a:solidFill>
                  <a:srgbClr val="FF0000"/>
                </a:solidFill>
                <a:latin typeface="Arial" panose="020B0604020202020204" pitchFamily="34" charset="0"/>
              </a:rPr>
              <a:t>Where practical, students are required to keep a copy of all work submitted and maintain it until the final course grades are recorded, submitted and released. </a:t>
            </a:r>
            <a:endParaRPr lang="en-AU" sz="2800" dirty="0">
              <a:solidFill>
                <a:srgbClr val="FF0000"/>
              </a:solidFill>
            </a:endParaRPr>
          </a:p>
        </p:txBody>
      </p:sp>
    </p:spTree>
    <p:extLst>
      <p:ext uri="{BB962C8B-B14F-4D97-AF65-F5344CB8AC3E}">
        <p14:creationId xmlns:p14="http://schemas.microsoft.com/office/powerpoint/2010/main" val="17160704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7072" y="148874"/>
            <a:ext cx="9247991" cy="3416320"/>
          </a:xfrm>
          <a:prstGeom prst="rect">
            <a:avLst/>
          </a:prstGeom>
        </p:spPr>
        <p:txBody>
          <a:bodyPr wrap="square">
            <a:spAutoFit/>
          </a:bodyPr>
          <a:lstStyle/>
          <a:p>
            <a:r>
              <a:rPr lang="en-AU" sz="2400" dirty="0">
                <a:solidFill>
                  <a:srgbClr val="7030A0"/>
                </a:solidFill>
                <a:latin typeface="Arial" panose="020B0604020202020204" pitchFamily="34" charset="0"/>
              </a:rPr>
              <a:t>Feedback has a significant impact on learning; it has been described as "the most powerful single moderator that enhances</a:t>
            </a:r>
          </a:p>
          <a:p>
            <a:r>
              <a:rPr lang="en-AU" sz="2400" dirty="0">
                <a:solidFill>
                  <a:srgbClr val="7030A0"/>
                </a:solidFill>
                <a:latin typeface="Arial" panose="020B0604020202020204" pitchFamily="34" charset="0"/>
              </a:rPr>
              <a:t>achievement" (Hattie, 1999). </a:t>
            </a:r>
            <a:endParaRPr lang="en-AU" sz="2400" dirty="0" smtClean="0">
              <a:solidFill>
                <a:srgbClr val="7030A0"/>
              </a:solidFill>
              <a:latin typeface="Arial" panose="020B0604020202020204" pitchFamily="34" charset="0"/>
            </a:endParaRPr>
          </a:p>
          <a:p>
            <a:endParaRPr lang="en-AU" sz="2400" dirty="0">
              <a:solidFill>
                <a:srgbClr val="7030A0"/>
              </a:solidFill>
              <a:latin typeface="Arial" panose="020B0604020202020204" pitchFamily="34" charset="0"/>
            </a:endParaRPr>
          </a:p>
          <a:p>
            <a:r>
              <a:rPr lang="en-AU" sz="2400" dirty="0" smtClean="0">
                <a:solidFill>
                  <a:srgbClr val="7030A0"/>
                </a:solidFill>
                <a:latin typeface="Arial" panose="020B0604020202020204" pitchFamily="34" charset="0"/>
              </a:rPr>
              <a:t>The </a:t>
            </a:r>
            <a:r>
              <a:rPr lang="en-AU" sz="2400" dirty="0">
                <a:solidFill>
                  <a:srgbClr val="7030A0"/>
                </a:solidFill>
                <a:latin typeface="Arial" panose="020B0604020202020204" pitchFamily="34" charset="0"/>
              </a:rPr>
              <a:t>main objectives of feedback are </a:t>
            </a:r>
            <a:r>
              <a:rPr lang="en-AU" sz="2400" dirty="0" smtClean="0">
                <a:solidFill>
                  <a:srgbClr val="7030A0"/>
                </a:solidFill>
                <a:latin typeface="Arial" panose="020B0604020202020204" pitchFamily="34" charset="0"/>
              </a:rPr>
              <a:t>to: justify </a:t>
            </a:r>
            <a:r>
              <a:rPr lang="en-AU" sz="2400" dirty="0">
                <a:solidFill>
                  <a:srgbClr val="7030A0"/>
                </a:solidFill>
                <a:latin typeface="Arial" panose="020B0604020202020204" pitchFamily="34" charset="0"/>
              </a:rPr>
              <a:t>to students how their mark or grade was </a:t>
            </a:r>
            <a:r>
              <a:rPr lang="en-AU" sz="2400" dirty="0" smtClean="0">
                <a:solidFill>
                  <a:srgbClr val="7030A0"/>
                </a:solidFill>
                <a:latin typeface="Arial" panose="020B0604020202020204" pitchFamily="34" charset="0"/>
              </a:rPr>
              <a:t>derived identify </a:t>
            </a:r>
            <a:r>
              <a:rPr lang="en-AU" sz="2400" dirty="0">
                <a:solidFill>
                  <a:srgbClr val="7030A0"/>
                </a:solidFill>
                <a:latin typeface="Arial" panose="020B0604020202020204" pitchFamily="34" charset="0"/>
              </a:rPr>
              <a:t>and reward specific qualities in student </a:t>
            </a:r>
            <a:r>
              <a:rPr lang="en-AU" sz="2400" dirty="0" smtClean="0">
                <a:solidFill>
                  <a:srgbClr val="7030A0"/>
                </a:solidFill>
                <a:latin typeface="Arial" panose="020B0604020202020204" pitchFamily="34" charset="0"/>
              </a:rPr>
              <a:t>work guide </a:t>
            </a:r>
            <a:r>
              <a:rPr lang="en-AU" sz="2400" dirty="0">
                <a:solidFill>
                  <a:srgbClr val="7030A0"/>
                </a:solidFill>
                <a:latin typeface="Arial" panose="020B0604020202020204" pitchFamily="34" charset="0"/>
              </a:rPr>
              <a:t>students on what steps to take to </a:t>
            </a:r>
            <a:r>
              <a:rPr lang="en-AU" sz="2400" dirty="0" smtClean="0">
                <a:solidFill>
                  <a:srgbClr val="7030A0"/>
                </a:solidFill>
                <a:latin typeface="Arial" panose="020B0604020202020204" pitchFamily="34" charset="0"/>
              </a:rPr>
              <a:t>improve motivate </a:t>
            </a:r>
            <a:r>
              <a:rPr lang="en-AU" sz="2400" dirty="0">
                <a:solidFill>
                  <a:srgbClr val="7030A0"/>
                </a:solidFill>
                <a:latin typeface="Arial" panose="020B0604020202020204" pitchFamily="34" charset="0"/>
              </a:rPr>
              <a:t>them to act on their </a:t>
            </a:r>
            <a:r>
              <a:rPr lang="en-AU" sz="2400" dirty="0" smtClean="0">
                <a:solidFill>
                  <a:srgbClr val="7030A0"/>
                </a:solidFill>
                <a:latin typeface="Arial" panose="020B0604020202020204" pitchFamily="34" charset="0"/>
              </a:rPr>
              <a:t>assessment develop </a:t>
            </a:r>
            <a:r>
              <a:rPr lang="en-AU" sz="2400" dirty="0">
                <a:solidFill>
                  <a:srgbClr val="7030A0"/>
                </a:solidFill>
                <a:latin typeface="Arial" panose="020B0604020202020204" pitchFamily="34" charset="0"/>
              </a:rPr>
              <a:t>their capability to monitor, evaluate and regulate their own learning</a:t>
            </a:r>
            <a:endParaRPr lang="en-AU" sz="2400" dirty="0">
              <a:solidFill>
                <a:srgbClr val="7030A0"/>
              </a:solidFill>
            </a:endParaRPr>
          </a:p>
        </p:txBody>
      </p:sp>
      <p:sp>
        <p:nvSpPr>
          <p:cNvPr id="3" name="Rectangle 2"/>
          <p:cNvSpPr/>
          <p:nvPr/>
        </p:nvSpPr>
        <p:spPr>
          <a:xfrm>
            <a:off x="337072" y="3565194"/>
            <a:ext cx="8763897" cy="3170099"/>
          </a:xfrm>
          <a:prstGeom prst="rect">
            <a:avLst/>
          </a:prstGeom>
        </p:spPr>
        <p:txBody>
          <a:bodyPr wrap="square">
            <a:spAutoFit/>
          </a:bodyPr>
          <a:lstStyle/>
          <a:p>
            <a:r>
              <a:rPr lang="en-AU" sz="2000" dirty="0">
                <a:latin typeface="Arial" panose="020B0604020202020204" pitchFamily="34" charset="0"/>
              </a:rPr>
              <a:t>To benefit student learning, feedback needs to be</a:t>
            </a:r>
            <a:r>
              <a:rPr lang="en-AU" sz="2000" dirty="0" smtClean="0">
                <a:latin typeface="Arial" panose="020B0604020202020204" pitchFamily="34" charset="0"/>
              </a:rPr>
              <a:t>:</a:t>
            </a:r>
          </a:p>
          <a:p>
            <a:endParaRPr lang="en-AU" sz="2000" dirty="0">
              <a:latin typeface="Arial" panose="020B0604020202020204" pitchFamily="34" charset="0"/>
            </a:endParaRPr>
          </a:p>
          <a:p>
            <a:r>
              <a:rPr lang="en-AU" sz="2000" i="1" dirty="0">
                <a:solidFill>
                  <a:srgbClr val="FF0000"/>
                </a:solidFill>
                <a:latin typeface="Arial" panose="020B0604020202020204" pitchFamily="34" charset="0"/>
              </a:rPr>
              <a:t>constructive</a:t>
            </a:r>
            <a:r>
              <a:rPr lang="en-AU" sz="2000" i="1" dirty="0">
                <a:latin typeface="Arial" panose="020B0604020202020204" pitchFamily="34" charset="0"/>
              </a:rPr>
              <a:t>. </a:t>
            </a:r>
            <a:r>
              <a:rPr lang="en-AU" sz="2000" dirty="0">
                <a:latin typeface="Arial" panose="020B0604020202020204" pitchFamily="34" charset="0"/>
              </a:rPr>
              <a:t>As well as highlighting the strengths and weaknesses of a given piece of work, it should set out ways </a:t>
            </a:r>
            <a:r>
              <a:rPr lang="en-AU" sz="2000" dirty="0" smtClean="0">
                <a:latin typeface="Arial" panose="020B0604020202020204" pitchFamily="34" charset="0"/>
              </a:rPr>
              <a:t>in which </a:t>
            </a:r>
            <a:r>
              <a:rPr lang="en-AU" sz="2000" dirty="0">
                <a:latin typeface="Arial" panose="020B0604020202020204" pitchFamily="34" charset="0"/>
              </a:rPr>
              <a:t>the student can improve the work.</a:t>
            </a:r>
          </a:p>
          <a:p>
            <a:r>
              <a:rPr lang="en-AU" sz="2000" i="1" dirty="0">
                <a:solidFill>
                  <a:srgbClr val="FF0000"/>
                </a:solidFill>
                <a:latin typeface="Arial" panose="020B0604020202020204" pitchFamily="34" charset="0"/>
              </a:rPr>
              <a:t>timely</a:t>
            </a:r>
            <a:r>
              <a:rPr lang="en-AU" sz="2000" dirty="0">
                <a:solidFill>
                  <a:srgbClr val="FF0000"/>
                </a:solidFill>
                <a:latin typeface="Arial" panose="020B0604020202020204" pitchFamily="34" charset="0"/>
              </a:rPr>
              <a:t>. </a:t>
            </a:r>
            <a:r>
              <a:rPr lang="en-AU" sz="2000" dirty="0">
                <a:latin typeface="Arial" panose="020B0604020202020204" pitchFamily="34" charset="0"/>
              </a:rPr>
              <a:t>Give feedback while the assessed work is still fresh in a student's mind, before the student moves on </a:t>
            </a:r>
            <a:r>
              <a:rPr lang="en-AU" sz="2000" dirty="0" smtClean="0">
                <a:latin typeface="Arial" panose="020B0604020202020204" pitchFamily="34" charset="0"/>
              </a:rPr>
              <a:t>to subsequent </a:t>
            </a:r>
            <a:r>
              <a:rPr lang="en-AU" sz="2000" dirty="0">
                <a:latin typeface="Arial" panose="020B0604020202020204" pitchFamily="34" charset="0"/>
              </a:rPr>
              <a:t>tasks.</a:t>
            </a:r>
          </a:p>
          <a:p>
            <a:r>
              <a:rPr lang="en-AU" sz="2000" i="1" dirty="0">
                <a:solidFill>
                  <a:srgbClr val="FF0000"/>
                </a:solidFill>
                <a:latin typeface="Arial" panose="020B0604020202020204" pitchFamily="34" charset="0"/>
              </a:rPr>
              <a:t>meaningful</a:t>
            </a:r>
            <a:r>
              <a:rPr lang="en-AU" sz="2000" dirty="0">
                <a:latin typeface="Arial" panose="020B0604020202020204" pitchFamily="34" charset="0"/>
              </a:rPr>
              <a:t>. It should target individual needs, be linked to specific assessment criteria, and be received by a </a:t>
            </a:r>
            <a:r>
              <a:rPr lang="en-AU" sz="2000" dirty="0" smtClean="0">
                <a:latin typeface="Arial" panose="020B0604020202020204" pitchFamily="34" charset="0"/>
              </a:rPr>
              <a:t>student in </a:t>
            </a:r>
            <a:r>
              <a:rPr lang="en-AU" sz="2000" dirty="0">
                <a:latin typeface="Arial" panose="020B0604020202020204" pitchFamily="34" charset="0"/>
              </a:rPr>
              <a:t>time to benefit subsequent work.</a:t>
            </a:r>
            <a:endParaRPr lang="en-AU" sz="2000" dirty="0"/>
          </a:p>
        </p:txBody>
      </p:sp>
    </p:spTree>
    <p:extLst>
      <p:ext uri="{BB962C8B-B14F-4D97-AF65-F5344CB8AC3E}">
        <p14:creationId xmlns:p14="http://schemas.microsoft.com/office/powerpoint/2010/main" val="10275874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1769" y="103186"/>
            <a:ext cx="9452386" cy="5632311"/>
          </a:xfrm>
          <a:prstGeom prst="rect">
            <a:avLst/>
          </a:prstGeom>
        </p:spPr>
        <p:txBody>
          <a:bodyPr wrap="square">
            <a:spAutoFit/>
          </a:bodyPr>
          <a:lstStyle/>
          <a:p>
            <a:r>
              <a:rPr lang="en-AU" sz="2400" dirty="0">
                <a:solidFill>
                  <a:srgbClr val="7030A0"/>
                </a:solidFill>
                <a:latin typeface="Arial" panose="020B0604020202020204" pitchFamily="34" charset="0"/>
              </a:rPr>
              <a:t>All assessment practices, both summative and formative, should include the provision of "quality, timely feedback" </a:t>
            </a:r>
            <a:endParaRPr lang="en-AU" sz="2400" dirty="0" smtClean="0">
              <a:solidFill>
                <a:srgbClr val="7030A0"/>
              </a:solidFill>
              <a:latin typeface="Arial" panose="020B0604020202020204" pitchFamily="34" charset="0"/>
            </a:endParaRPr>
          </a:p>
          <a:p>
            <a:endParaRPr lang="en-AU" sz="2400" dirty="0" smtClean="0">
              <a:solidFill>
                <a:srgbClr val="7030A0"/>
              </a:solidFill>
              <a:latin typeface="Arial" panose="020B0604020202020204" pitchFamily="34" charset="0"/>
            </a:endParaRPr>
          </a:p>
          <a:p>
            <a:r>
              <a:rPr lang="en-AU" sz="2400" dirty="0" smtClean="0">
                <a:solidFill>
                  <a:srgbClr val="7030A0"/>
                </a:solidFill>
                <a:latin typeface="Arial" panose="020B0604020202020204" pitchFamily="34" charset="0"/>
              </a:rPr>
              <a:t>Feedback </a:t>
            </a:r>
            <a:r>
              <a:rPr lang="en-AU" sz="2400" dirty="0">
                <a:solidFill>
                  <a:srgbClr val="7030A0"/>
                </a:solidFill>
                <a:latin typeface="Arial" panose="020B0604020202020204" pitchFamily="34" charset="0"/>
              </a:rPr>
              <a:t>needs to be provided throughout the semester, rather than just at the end. Regular constructive feedback during</a:t>
            </a:r>
          </a:p>
          <a:p>
            <a:r>
              <a:rPr lang="en-AU" sz="2400" dirty="0">
                <a:solidFill>
                  <a:srgbClr val="7030A0"/>
                </a:solidFill>
                <a:latin typeface="Arial" panose="020B0604020202020204" pitchFamily="34" charset="0"/>
              </a:rPr>
              <a:t>the semester enables students to incorporate feedback into later assessment tasks</a:t>
            </a:r>
            <a:r>
              <a:rPr lang="en-AU" sz="2400" dirty="0" smtClean="0">
                <a:solidFill>
                  <a:srgbClr val="7030A0"/>
                </a:solidFill>
                <a:latin typeface="Arial" panose="020B0604020202020204" pitchFamily="34" charset="0"/>
              </a:rPr>
              <a:t>.</a:t>
            </a:r>
          </a:p>
          <a:p>
            <a:endParaRPr lang="en-AU" sz="2400" dirty="0">
              <a:solidFill>
                <a:srgbClr val="7030A0"/>
              </a:solidFill>
              <a:latin typeface="Arial" panose="020B0604020202020204" pitchFamily="34" charset="0"/>
            </a:endParaRPr>
          </a:p>
          <a:p>
            <a:r>
              <a:rPr lang="en-AU" sz="2400" dirty="0">
                <a:solidFill>
                  <a:srgbClr val="7030A0"/>
                </a:solidFill>
                <a:latin typeface="Arial" panose="020B0604020202020204" pitchFamily="34" charset="0"/>
              </a:rPr>
              <a:t>Ideally, plan for assessment feedback as part of the assessment design. When you tell students about the assessment</a:t>
            </a:r>
          </a:p>
          <a:p>
            <a:r>
              <a:rPr lang="en-AU" sz="2400" dirty="0">
                <a:solidFill>
                  <a:srgbClr val="7030A0"/>
                </a:solidFill>
                <a:latin typeface="Arial" panose="020B0604020202020204" pitchFamily="34" charset="0"/>
              </a:rPr>
              <a:t>requirements, include information on how and when feedback will be provided. </a:t>
            </a:r>
            <a:endParaRPr lang="en-AU" sz="2400" dirty="0" smtClean="0">
              <a:solidFill>
                <a:srgbClr val="7030A0"/>
              </a:solidFill>
              <a:latin typeface="Arial" panose="020B0604020202020204" pitchFamily="34" charset="0"/>
            </a:endParaRPr>
          </a:p>
          <a:p>
            <a:endParaRPr lang="en-AU" sz="2400" dirty="0">
              <a:solidFill>
                <a:srgbClr val="7030A0"/>
              </a:solidFill>
              <a:latin typeface="Arial" panose="020B0604020202020204" pitchFamily="34" charset="0"/>
            </a:endParaRPr>
          </a:p>
          <a:p>
            <a:r>
              <a:rPr lang="en-AU" sz="2400" dirty="0" smtClean="0">
                <a:solidFill>
                  <a:srgbClr val="7030A0"/>
                </a:solidFill>
                <a:latin typeface="Arial" panose="020B0604020202020204" pitchFamily="34" charset="0"/>
              </a:rPr>
              <a:t>Tell </a:t>
            </a:r>
            <a:r>
              <a:rPr lang="en-AU" sz="2400" dirty="0">
                <a:solidFill>
                  <a:srgbClr val="7030A0"/>
                </a:solidFill>
                <a:latin typeface="Arial" panose="020B0604020202020204" pitchFamily="34" charset="0"/>
              </a:rPr>
              <a:t>students what specific </a:t>
            </a:r>
            <a:r>
              <a:rPr lang="en-AU" sz="2400" dirty="0" smtClean="0">
                <a:solidFill>
                  <a:srgbClr val="7030A0"/>
                </a:solidFill>
                <a:latin typeface="Arial" panose="020B0604020202020204" pitchFamily="34" charset="0"/>
              </a:rPr>
              <a:t>opportunities they </a:t>
            </a:r>
            <a:r>
              <a:rPr lang="en-AU" sz="2400" dirty="0">
                <a:solidFill>
                  <a:srgbClr val="7030A0"/>
                </a:solidFill>
                <a:latin typeface="Arial" panose="020B0604020202020204" pitchFamily="34" charset="0"/>
              </a:rPr>
              <a:t>will have to engage with and use feedback in their subsequent learning</a:t>
            </a:r>
            <a:r>
              <a:rPr lang="en-AU" sz="2400" dirty="0">
                <a:solidFill>
                  <a:srgbClr val="000000"/>
                </a:solidFill>
                <a:latin typeface="Arial" panose="020B0604020202020204" pitchFamily="34" charset="0"/>
              </a:rPr>
              <a:t>.</a:t>
            </a:r>
            <a:endParaRPr lang="en-AU" sz="2400" dirty="0"/>
          </a:p>
        </p:txBody>
      </p:sp>
    </p:spTree>
    <p:extLst>
      <p:ext uri="{BB962C8B-B14F-4D97-AF65-F5344CB8AC3E}">
        <p14:creationId xmlns:p14="http://schemas.microsoft.com/office/powerpoint/2010/main" val="21737950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1619" y="347725"/>
            <a:ext cx="9377082" cy="3662541"/>
          </a:xfrm>
          <a:prstGeom prst="rect">
            <a:avLst/>
          </a:prstGeom>
        </p:spPr>
        <p:txBody>
          <a:bodyPr wrap="square">
            <a:spAutoFit/>
          </a:bodyPr>
          <a:lstStyle/>
          <a:p>
            <a:r>
              <a:rPr lang="en-AU" sz="3200" dirty="0" smtClean="0">
                <a:solidFill>
                  <a:srgbClr val="FF0000"/>
                </a:solidFill>
                <a:latin typeface="Arial" panose="020B0604020202020204" pitchFamily="34" charset="0"/>
              </a:rPr>
              <a:t>Benefits</a:t>
            </a:r>
          </a:p>
          <a:p>
            <a:endParaRPr lang="en-AU" sz="3200" dirty="0">
              <a:solidFill>
                <a:srgbClr val="FF0000"/>
              </a:solidFill>
              <a:latin typeface="Arial" panose="020B0604020202020204" pitchFamily="34" charset="0"/>
            </a:endParaRPr>
          </a:p>
          <a:p>
            <a:r>
              <a:rPr lang="en-AU" sz="2800" dirty="0">
                <a:solidFill>
                  <a:srgbClr val="7030A0"/>
                </a:solidFill>
                <a:latin typeface="Arial" panose="020B0604020202020204" pitchFamily="34" charset="0"/>
              </a:rPr>
              <a:t>Constructive</a:t>
            </a:r>
            <a:r>
              <a:rPr lang="en-AU" sz="2800" dirty="0">
                <a:latin typeface="Arial" panose="020B0604020202020204" pitchFamily="34" charset="0"/>
              </a:rPr>
              <a:t>, timely and meaningful feedback:</a:t>
            </a:r>
          </a:p>
          <a:p>
            <a:r>
              <a:rPr lang="en-AU" sz="2800" dirty="0">
                <a:latin typeface="Arial" panose="020B0604020202020204" pitchFamily="34" charset="0"/>
              </a:rPr>
              <a:t>encourages students to think critically about their work and to reflect on what they need to do to improve it</a:t>
            </a:r>
          </a:p>
          <a:p>
            <a:r>
              <a:rPr lang="en-AU" sz="2800" dirty="0">
                <a:latin typeface="Arial" panose="020B0604020202020204" pitchFamily="34" charset="0"/>
              </a:rPr>
              <a:t>helps them see their learning in new ways and gain increased satisfaction from </a:t>
            </a:r>
            <a:r>
              <a:rPr lang="en-AU" sz="2800" dirty="0" smtClean="0">
                <a:latin typeface="Arial" panose="020B0604020202020204" pitchFamily="34" charset="0"/>
              </a:rPr>
              <a:t>it helps </a:t>
            </a:r>
            <a:r>
              <a:rPr lang="en-AU" sz="2800" dirty="0">
                <a:latin typeface="Arial" panose="020B0604020202020204" pitchFamily="34" charset="0"/>
              </a:rPr>
              <a:t>promote dialogue between staff and students</a:t>
            </a:r>
            <a:endParaRPr lang="en-AU" sz="2800" dirty="0"/>
          </a:p>
        </p:txBody>
      </p:sp>
    </p:spTree>
    <p:extLst>
      <p:ext uri="{BB962C8B-B14F-4D97-AF65-F5344CB8AC3E}">
        <p14:creationId xmlns:p14="http://schemas.microsoft.com/office/powerpoint/2010/main" val="9379358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0942" y="124616"/>
            <a:ext cx="2129750" cy="369332"/>
          </a:xfrm>
          <a:prstGeom prst="rect">
            <a:avLst/>
          </a:prstGeom>
        </p:spPr>
        <p:txBody>
          <a:bodyPr wrap="none">
            <a:spAutoFit/>
          </a:bodyPr>
          <a:lstStyle/>
          <a:p>
            <a:r>
              <a:rPr lang="en-AU" dirty="0">
                <a:solidFill>
                  <a:srgbClr val="FF0000"/>
                </a:solidFill>
                <a:latin typeface="Arial" panose="020B0604020202020204" pitchFamily="34" charset="0"/>
              </a:rPr>
              <a:t>Effective feedback</a:t>
            </a:r>
            <a:r>
              <a:rPr lang="en-AU" dirty="0">
                <a:latin typeface="Arial" panose="020B0604020202020204" pitchFamily="34" charset="0"/>
              </a:rPr>
              <a:t>:</a:t>
            </a:r>
            <a:endParaRPr lang="en-AU" dirty="0"/>
          </a:p>
        </p:txBody>
      </p:sp>
      <p:sp>
        <p:nvSpPr>
          <p:cNvPr id="3" name="Rectangle 2"/>
          <p:cNvSpPr/>
          <p:nvPr/>
        </p:nvSpPr>
        <p:spPr>
          <a:xfrm>
            <a:off x="380104" y="744595"/>
            <a:ext cx="8753138" cy="4524315"/>
          </a:xfrm>
          <a:prstGeom prst="rect">
            <a:avLst/>
          </a:prstGeom>
        </p:spPr>
        <p:txBody>
          <a:bodyPr wrap="square">
            <a:spAutoFit/>
          </a:bodyPr>
          <a:lstStyle/>
          <a:p>
            <a:r>
              <a:rPr lang="en-AU" sz="2400" dirty="0" smtClean="0">
                <a:solidFill>
                  <a:srgbClr val="00B050"/>
                </a:solidFill>
                <a:latin typeface="Arial" panose="020B0604020202020204" pitchFamily="34" charset="0"/>
              </a:rPr>
              <a:t>Guides</a:t>
            </a:r>
            <a:r>
              <a:rPr lang="en-AU" sz="2400" dirty="0" smtClean="0">
                <a:latin typeface="Arial" panose="020B0604020202020204" pitchFamily="34" charset="0"/>
              </a:rPr>
              <a:t> </a:t>
            </a:r>
            <a:r>
              <a:rPr lang="en-AU" sz="2400" dirty="0">
                <a:latin typeface="Arial" panose="020B0604020202020204" pitchFamily="34" charset="0"/>
              </a:rPr>
              <a:t>students to adapt and adjust their learning </a:t>
            </a:r>
            <a:r>
              <a:rPr lang="en-AU" sz="2400" dirty="0" smtClean="0">
                <a:latin typeface="Arial" panose="020B0604020202020204" pitchFamily="34" charset="0"/>
              </a:rPr>
              <a:t>strategies</a:t>
            </a:r>
          </a:p>
          <a:p>
            <a:endParaRPr lang="en-AU" sz="2400" dirty="0">
              <a:latin typeface="Arial" panose="020B0604020202020204" pitchFamily="34" charset="0"/>
            </a:endParaRPr>
          </a:p>
          <a:p>
            <a:r>
              <a:rPr lang="en-AU" sz="2400" dirty="0" smtClean="0">
                <a:solidFill>
                  <a:srgbClr val="00B050"/>
                </a:solidFill>
                <a:latin typeface="Arial" panose="020B0604020202020204" pitchFamily="34" charset="0"/>
              </a:rPr>
              <a:t>Guides</a:t>
            </a:r>
            <a:r>
              <a:rPr lang="en-AU" sz="2400" dirty="0" smtClean="0">
                <a:latin typeface="Arial" panose="020B0604020202020204" pitchFamily="34" charset="0"/>
              </a:rPr>
              <a:t> </a:t>
            </a:r>
            <a:r>
              <a:rPr lang="en-AU" sz="2400" dirty="0">
                <a:latin typeface="Arial" panose="020B0604020202020204" pitchFamily="34" charset="0"/>
              </a:rPr>
              <a:t>teachers to adapt and adjust teaching to accommodate students' learning </a:t>
            </a:r>
            <a:r>
              <a:rPr lang="en-AU" sz="2400" dirty="0" smtClean="0">
                <a:latin typeface="Arial" panose="020B0604020202020204" pitchFamily="34" charset="0"/>
              </a:rPr>
              <a:t>needs</a:t>
            </a:r>
          </a:p>
          <a:p>
            <a:endParaRPr lang="en-AU" sz="2400" dirty="0">
              <a:latin typeface="Arial" panose="020B0604020202020204" pitchFamily="34" charset="0"/>
            </a:endParaRPr>
          </a:p>
          <a:p>
            <a:r>
              <a:rPr lang="en-AU" sz="2400" dirty="0" smtClean="0">
                <a:solidFill>
                  <a:srgbClr val="00B050"/>
                </a:solidFill>
                <a:latin typeface="Arial" panose="020B0604020202020204" pitchFamily="34" charset="0"/>
              </a:rPr>
              <a:t>Guides</a:t>
            </a:r>
            <a:r>
              <a:rPr lang="en-AU" sz="2400" dirty="0" smtClean="0">
                <a:latin typeface="Arial" panose="020B0604020202020204" pitchFamily="34" charset="0"/>
              </a:rPr>
              <a:t> </a:t>
            </a:r>
            <a:r>
              <a:rPr lang="en-AU" sz="2400" dirty="0">
                <a:latin typeface="Arial" panose="020B0604020202020204" pitchFamily="34" charset="0"/>
              </a:rPr>
              <a:t>students to become independent and self-reflective learners, and better critics of their own </a:t>
            </a:r>
            <a:r>
              <a:rPr lang="en-AU" sz="2400" dirty="0" smtClean="0">
                <a:latin typeface="Arial" panose="020B0604020202020204" pitchFamily="34" charset="0"/>
              </a:rPr>
              <a:t>work stimulates </a:t>
            </a:r>
            <a:r>
              <a:rPr lang="en-AU" sz="2400" dirty="0">
                <a:latin typeface="Arial" panose="020B0604020202020204" pitchFamily="34" charset="0"/>
              </a:rPr>
              <a:t>reflection, interaction and dialogue about learning improvement</a:t>
            </a:r>
          </a:p>
          <a:p>
            <a:r>
              <a:rPr lang="en-AU" sz="2400" dirty="0">
                <a:latin typeface="Arial" panose="020B0604020202020204" pitchFamily="34" charset="0"/>
              </a:rPr>
              <a:t>is constructive, so that students feel encouraged and motivated to </a:t>
            </a:r>
            <a:r>
              <a:rPr lang="en-AU" sz="2400" dirty="0" smtClean="0">
                <a:latin typeface="Arial" panose="020B0604020202020204" pitchFamily="34" charset="0"/>
              </a:rPr>
              <a:t>improve has </a:t>
            </a:r>
            <a:r>
              <a:rPr lang="en-AU" sz="2400" dirty="0">
                <a:latin typeface="Arial" panose="020B0604020202020204" pitchFamily="34" charset="0"/>
              </a:rPr>
              <a:t>consequences, so that it engages students by requiring them to attend to the feedback as part of </a:t>
            </a:r>
            <a:r>
              <a:rPr lang="en-AU" sz="2400" dirty="0" smtClean="0">
                <a:latin typeface="Arial" panose="020B0604020202020204" pitchFamily="34" charset="0"/>
              </a:rPr>
              <a:t>the assessment is </a:t>
            </a:r>
            <a:r>
              <a:rPr lang="en-AU" sz="2400" dirty="0">
                <a:latin typeface="Arial" panose="020B0604020202020204" pitchFamily="34" charset="0"/>
              </a:rPr>
              <a:t>efficient, so that staff can manage it effectively.</a:t>
            </a:r>
            <a:endParaRPr lang="en-AU" sz="2400" dirty="0"/>
          </a:p>
        </p:txBody>
      </p:sp>
    </p:spTree>
    <p:extLst>
      <p:ext uri="{BB962C8B-B14F-4D97-AF65-F5344CB8AC3E}">
        <p14:creationId xmlns:p14="http://schemas.microsoft.com/office/powerpoint/2010/main" val="16811103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0860" y="454077"/>
            <a:ext cx="8914504" cy="6155531"/>
          </a:xfrm>
          <a:prstGeom prst="rect">
            <a:avLst/>
          </a:prstGeom>
        </p:spPr>
        <p:txBody>
          <a:bodyPr wrap="square">
            <a:spAutoFit/>
          </a:bodyPr>
          <a:lstStyle/>
          <a:p>
            <a:r>
              <a:rPr lang="en-AU" sz="3200" dirty="0" smtClean="0">
                <a:solidFill>
                  <a:srgbClr val="FF0000"/>
                </a:solidFill>
                <a:latin typeface="Arial" panose="020B0604020202020204" pitchFamily="34" charset="0"/>
              </a:rPr>
              <a:t>Challenges</a:t>
            </a:r>
          </a:p>
          <a:p>
            <a:endParaRPr lang="en-AU" sz="3200" dirty="0">
              <a:solidFill>
                <a:srgbClr val="FF0000"/>
              </a:solidFill>
              <a:latin typeface="Arial" panose="020B0604020202020204" pitchFamily="34" charset="0"/>
            </a:endParaRPr>
          </a:p>
          <a:p>
            <a:r>
              <a:rPr lang="en-AU" sz="2400" dirty="0">
                <a:latin typeface="Arial" panose="020B0604020202020204" pitchFamily="34" charset="0"/>
              </a:rPr>
              <a:t>Students often find assessment feedback unsatisfactory, for a wide range of reasons, including the following</a:t>
            </a:r>
            <a:r>
              <a:rPr lang="en-AU" sz="2400" dirty="0" smtClean="0">
                <a:latin typeface="Arial" panose="020B0604020202020204" pitchFamily="34" charset="0"/>
              </a:rPr>
              <a:t>:</a:t>
            </a:r>
          </a:p>
          <a:p>
            <a:endParaRPr lang="en-AU" sz="2400" dirty="0">
              <a:latin typeface="Arial" panose="020B0604020202020204" pitchFamily="34" charset="0"/>
            </a:endParaRPr>
          </a:p>
          <a:p>
            <a:r>
              <a:rPr lang="en-AU" sz="2400" dirty="0">
                <a:latin typeface="Arial" panose="020B0604020202020204" pitchFamily="34" charset="0"/>
              </a:rPr>
              <a:t>When feedback is cryptic (for example, "More", "What's this?", "Link?", or simply ticks and crosses), students can</a:t>
            </a:r>
          </a:p>
          <a:p>
            <a:r>
              <a:rPr lang="en-AU" sz="2400" dirty="0">
                <a:latin typeface="Arial" panose="020B0604020202020204" pitchFamily="34" charset="0"/>
              </a:rPr>
              <a:t>sometimes be unable to gauge whether a response is positive or negative, whether and how the feedback is related</a:t>
            </a:r>
          </a:p>
          <a:p>
            <a:r>
              <a:rPr lang="en-AU" sz="2400" dirty="0">
                <a:latin typeface="Arial" panose="020B0604020202020204" pitchFamily="34" charset="0"/>
              </a:rPr>
              <a:t>to their mark, and what they might do to improve</a:t>
            </a:r>
            <a:r>
              <a:rPr lang="en-AU" sz="2400" dirty="0" smtClean="0">
                <a:latin typeface="Arial" panose="020B0604020202020204" pitchFamily="34" charset="0"/>
              </a:rPr>
              <a:t>.</a:t>
            </a:r>
          </a:p>
          <a:p>
            <a:endParaRPr lang="en-AU" sz="2400" dirty="0">
              <a:latin typeface="Arial" panose="020B0604020202020204" pitchFamily="34" charset="0"/>
            </a:endParaRPr>
          </a:p>
          <a:p>
            <a:r>
              <a:rPr lang="en-AU" sz="2400" dirty="0">
                <a:latin typeface="Arial" panose="020B0604020202020204" pitchFamily="34" charset="0"/>
              </a:rPr>
              <a:t>When feedback consists mainly of grammar and spelling corrections, and provides little or no advice for them to act</a:t>
            </a:r>
          </a:p>
          <a:p>
            <a:r>
              <a:rPr lang="en-AU" sz="2400" dirty="0">
                <a:latin typeface="Arial" panose="020B0604020202020204" pitchFamily="34" charset="0"/>
              </a:rPr>
              <a:t>on, students cannot tell what they have done well, what they need to change and why they have achieved the grade</a:t>
            </a:r>
          </a:p>
          <a:p>
            <a:r>
              <a:rPr lang="en-AU" dirty="0" smtClean="0">
                <a:latin typeface="Arial" panose="020B0604020202020204" pitchFamily="34" charset="0"/>
              </a:rPr>
              <a:t>.</a:t>
            </a:r>
            <a:endParaRPr lang="en-AU" dirty="0">
              <a:latin typeface="Arial" panose="020B0604020202020204" pitchFamily="34" charset="0"/>
            </a:endParaRPr>
          </a:p>
        </p:txBody>
      </p:sp>
    </p:spTree>
    <p:extLst>
      <p:ext uri="{BB962C8B-B14F-4D97-AF65-F5344CB8AC3E}">
        <p14:creationId xmlns:p14="http://schemas.microsoft.com/office/powerpoint/2010/main" val="1119245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7073" y="401700"/>
            <a:ext cx="9581478" cy="5262979"/>
          </a:xfrm>
          <a:prstGeom prst="rect">
            <a:avLst/>
          </a:prstGeom>
        </p:spPr>
        <p:txBody>
          <a:bodyPr wrap="square">
            <a:spAutoFit/>
          </a:bodyPr>
          <a:lstStyle/>
          <a:p>
            <a:r>
              <a:rPr lang="en-AU" sz="2400" dirty="0" smtClean="0">
                <a:solidFill>
                  <a:srgbClr val="FF0000"/>
                </a:solidFill>
                <a:latin typeface="Arial" panose="020B0604020202020204" pitchFamily="34" charset="0"/>
              </a:rPr>
              <a:t>They </a:t>
            </a:r>
            <a:r>
              <a:rPr lang="en-AU" sz="2400" dirty="0">
                <a:solidFill>
                  <a:srgbClr val="FF0000"/>
                </a:solidFill>
                <a:latin typeface="Arial" panose="020B0604020202020204" pitchFamily="34" charset="0"/>
              </a:rPr>
              <a:t>have </a:t>
            </a:r>
            <a:endParaRPr lang="en-AU" sz="2400" dirty="0" smtClean="0">
              <a:solidFill>
                <a:srgbClr val="FF0000"/>
              </a:solidFill>
              <a:latin typeface="Arial" panose="020B0604020202020204" pitchFamily="34" charset="0"/>
            </a:endParaRPr>
          </a:p>
          <a:p>
            <a:endParaRPr lang="en-AU" sz="2400" dirty="0" smtClean="0">
              <a:solidFill>
                <a:srgbClr val="FF0000"/>
              </a:solidFill>
              <a:latin typeface="Arial" panose="020B0604020202020204" pitchFamily="34" charset="0"/>
            </a:endParaRPr>
          </a:p>
          <a:p>
            <a:r>
              <a:rPr lang="en-AU" sz="2400" dirty="0" smtClean="0">
                <a:latin typeface="Arial" panose="020B0604020202020204" pitchFamily="34" charset="0"/>
              </a:rPr>
              <a:t>Many </a:t>
            </a:r>
            <a:r>
              <a:rPr lang="en-AU" sz="2400" dirty="0">
                <a:latin typeface="Arial" panose="020B0604020202020204" pitchFamily="34" charset="0"/>
              </a:rPr>
              <a:t>assessment tasks are one-offs, intended for students to demonstrate their achievement for a summative</a:t>
            </a:r>
          </a:p>
          <a:p>
            <a:r>
              <a:rPr lang="en-AU" sz="2400" dirty="0">
                <a:latin typeface="Arial" panose="020B0604020202020204" pitchFamily="34" charset="0"/>
              </a:rPr>
              <a:t>grade; students cannot respond to the feedback with a further submission. Such tasks do not encourage risk-taking,</a:t>
            </a:r>
          </a:p>
          <a:p>
            <a:r>
              <a:rPr lang="en-AU" sz="2400" dirty="0">
                <a:latin typeface="Arial" panose="020B0604020202020204" pitchFamily="34" charset="0"/>
              </a:rPr>
              <a:t>experimentation, creativity or practice</a:t>
            </a:r>
            <a:r>
              <a:rPr lang="en-AU" sz="2400" dirty="0" smtClean="0">
                <a:latin typeface="Arial" panose="020B0604020202020204" pitchFamily="34" charset="0"/>
              </a:rPr>
              <a:t>.</a:t>
            </a:r>
          </a:p>
          <a:p>
            <a:endParaRPr lang="en-AU" sz="2400" dirty="0">
              <a:latin typeface="Arial" panose="020B0604020202020204" pitchFamily="34" charset="0"/>
            </a:endParaRPr>
          </a:p>
          <a:p>
            <a:r>
              <a:rPr lang="en-AU" sz="2400" dirty="0">
                <a:latin typeface="Arial" panose="020B0604020202020204" pitchFamily="34" charset="0"/>
              </a:rPr>
              <a:t>Feedback that does not acknowledge the way students' learning has progressed over time does not help them get </a:t>
            </a:r>
            <a:r>
              <a:rPr lang="en-AU" sz="2400" dirty="0" smtClean="0">
                <a:latin typeface="Arial" panose="020B0604020202020204" pitchFamily="34" charset="0"/>
              </a:rPr>
              <a:t>a sense </a:t>
            </a:r>
            <a:r>
              <a:rPr lang="en-AU" sz="2400" dirty="0">
                <a:latin typeface="Arial" panose="020B0604020202020204" pitchFamily="34" charset="0"/>
              </a:rPr>
              <a:t>of how far they have come and what they have yet to achieve</a:t>
            </a:r>
            <a:r>
              <a:rPr lang="en-AU" sz="2400" dirty="0" smtClean="0">
                <a:latin typeface="Arial" panose="020B0604020202020204" pitchFamily="34" charset="0"/>
              </a:rPr>
              <a:t>.</a:t>
            </a:r>
          </a:p>
          <a:p>
            <a:endParaRPr lang="en-AU" sz="2400" dirty="0">
              <a:latin typeface="Arial" panose="020B0604020202020204" pitchFamily="34" charset="0"/>
            </a:endParaRPr>
          </a:p>
          <a:p>
            <a:r>
              <a:rPr lang="en-AU" sz="2400" dirty="0">
                <a:latin typeface="Arial" panose="020B0604020202020204" pitchFamily="34" charset="0"/>
              </a:rPr>
              <a:t>Students can encounter different (and inconsistent) comments from different lecturers on similar pieces of writing.</a:t>
            </a:r>
            <a:endParaRPr lang="en-AU" sz="2400" dirty="0"/>
          </a:p>
        </p:txBody>
      </p:sp>
    </p:spTree>
    <p:extLst>
      <p:ext uri="{BB962C8B-B14F-4D97-AF65-F5344CB8AC3E}">
        <p14:creationId xmlns:p14="http://schemas.microsoft.com/office/powerpoint/2010/main" val="3180777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6314" y="96819"/>
            <a:ext cx="9990270" cy="6314739"/>
          </a:xfrm>
          <a:prstGeom prst="rect">
            <a:avLst/>
          </a:prstGeom>
        </p:spPr>
        <p:txBody>
          <a:bodyPr wrap="square">
            <a:spAutoFit/>
          </a:bodyPr>
          <a:lstStyle/>
          <a:p>
            <a:r>
              <a:rPr lang="en-AU" sz="2400" dirty="0">
                <a:solidFill>
                  <a:srgbClr val="7030A0"/>
                </a:solidFill>
                <a:latin typeface="Arial" panose="020B0604020202020204" pitchFamily="34" charset="0"/>
              </a:rPr>
              <a:t>Academic staff report a range of concerns about assessment feedback, including the following:</a:t>
            </a:r>
          </a:p>
          <a:p>
            <a:endParaRPr lang="en-AU" sz="2400" dirty="0" smtClean="0">
              <a:latin typeface="Arial" panose="020B0604020202020204" pitchFamily="34" charset="0"/>
            </a:endParaRPr>
          </a:p>
          <a:p>
            <a:r>
              <a:rPr lang="en-AU" sz="2400" dirty="0" smtClean="0">
                <a:solidFill>
                  <a:srgbClr val="FF0000"/>
                </a:solidFill>
                <a:latin typeface="Arial" panose="020B0604020202020204" pitchFamily="34" charset="0"/>
              </a:rPr>
              <a:t>Preparing </a:t>
            </a:r>
            <a:r>
              <a:rPr lang="en-AU" sz="2400" dirty="0">
                <a:solidFill>
                  <a:srgbClr val="FF0000"/>
                </a:solidFill>
                <a:latin typeface="Arial" panose="020B0604020202020204" pitchFamily="34" charset="0"/>
              </a:rPr>
              <a:t>good-quality assessment feedback </a:t>
            </a:r>
            <a:r>
              <a:rPr lang="en-AU" sz="2400" dirty="0">
                <a:latin typeface="Arial" panose="020B0604020202020204" pitchFamily="34" charset="0"/>
              </a:rPr>
              <a:t>for students is very time-consuming, in spite of its potential value </a:t>
            </a:r>
            <a:r>
              <a:rPr lang="en-AU" sz="2400" dirty="0" smtClean="0">
                <a:latin typeface="Arial" panose="020B0604020202020204" pitchFamily="34" charset="0"/>
              </a:rPr>
              <a:t>for improving </a:t>
            </a:r>
            <a:r>
              <a:rPr lang="en-AU" sz="2400" dirty="0">
                <a:latin typeface="Arial" panose="020B0604020202020204" pitchFamily="34" charset="0"/>
              </a:rPr>
              <a:t>learning.</a:t>
            </a:r>
          </a:p>
          <a:p>
            <a:r>
              <a:rPr lang="en-AU" sz="2400" dirty="0">
                <a:latin typeface="Arial" panose="020B0604020202020204" pitchFamily="34" charset="0"/>
              </a:rPr>
              <a:t>When evidence suggests that students have not read the feedback or acted on it, teachers see time and effort </a:t>
            </a:r>
            <a:r>
              <a:rPr lang="en-AU" sz="2400" dirty="0" smtClean="0">
                <a:latin typeface="Arial" panose="020B0604020202020204" pitchFamily="34" charset="0"/>
              </a:rPr>
              <a:t>put into </a:t>
            </a:r>
            <a:r>
              <a:rPr lang="en-AU" sz="2400" dirty="0">
                <a:latin typeface="Arial" panose="020B0604020202020204" pitchFamily="34" charset="0"/>
              </a:rPr>
              <a:t>providing feedback as wasted.</a:t>
            </a:r>
          </a:p>
          <a:p>
            <a:r>
              <a:rPr lang="en-AU" sz="2400" dirty="0">
                <a:solidFill>
                  <a:srgbClr val="FF0000"/>
                </a:solidFill>
                <a:latin typeface="Arial" panose="020B0604020202020204" pitchFamily="34" charset="0"/>
              </a:rPr>
              <a:t>Giving feedback can be repetitive and unproductive</a:t>
            </a:r>
            <a:r>
              <a:rPr lang="en-AU" sz="2400" dirty="0">
                <a:latin typeface="Arial" panose="020B0604020202020204" pitchFamily="34" charset="0"/>
              </a:rPr>
              <a:t>. Academics often find themselves giving the same or </a:t>
            </a:r>
            <a:r>
              <a:rPr lang="en-AU" sz="2400" dirty="0" smtClean="0">
                <a:latin typeface="Arial" panose="020B0604020202020204" pitchFamily="34" charset="0"/>
              </a:rPr>
              <a:t>very similar </a:t>
            </a:r>
            <a:r>
              <a:rPr lang="en-AU" sz="2400" dirty="0">
                <a:latin typeface="Arial" panose="020B0604020202020204" pitchFamily="34" charset="0"/>
              </a:rPr>
              <a:t>feedback to many students, or giving the same feedback to repeated efforts by one student, with no </a:t>
            </a:r>
            <a:r>
              <a:rPr lang="en-AU" sz="2400" dirty="0" smtClean="0">
                <a:latin typeface="Arial" panose="020B0604020202020204" pitchFamily="34" charset="0"/>
              </a:rPr>
              <a:t>change occurring </a:t>
            </a:r>
            <a:r>
              <a:rPr lang="en-AU" sz="2400" dirty="0">
                <a:latin typeface="Arial" panose="020B0604020202020204" pitchFamily="34" charset="0"/>
              </a:rPr>
              <a:t>in that student's performance.</a:t>
            </a:r>
          </a:p>
          <a:p>
            <a:r>
              <a:rPr lang="en-AU" sz="2400" dirty="0">
                <a:solidFill>
                  <a:srgbClr val="FF0000"/>
                </a:solidFill>
                <a:latin typeface="Arial" panose="020B0604020202020204" pitchFamily="34" charset="0"/>
              </a:rPr>
              <a:t>Students can focus on negative comments </a:t>
            </a:r>
            <a:r>
              <a:rPr lang="en-AU" sz="2400" dirty="0">
                <a:latin typeface="Arial" panose="020B0604020202020204" pitchFamily="34" charset="0"/>
              </a:rPr>
              <a:t>and fail to register positive comments.</a:t>
            </a:r>
          </a:p>
          <a:p>
            <a:r>
              <a:rPr lang="en-AU" sz="2400" dirty="0">
                <a:solidFill>
                  <a:srgbClr val="FF0000"/>
                </a:solidFill>
                <a:latin typeface="Arial" panose="020B0604020202020204" pitchFamily="34" charset="0"/>
              </a:rPr>
              <a:t>If feedback is provided too late </a:t>
            </a:r>
            <a:r>
              <a:rPr lang="en-AU" sz="2400" dirty="0">
                <a:latin typeface="Arial" panose="020B0604020202020204" pitchFamily="34" charset="0"/>
              </a:rPr>
              <a:t>to influence learning, neither can it influence teaching, as staff do not have time to adjust</a:t>
            </a:r>
          </a:p>
          <a:p>
            <a:r>
              <a:rPr lang="en-AU" sz="2400" dirty="0">
                <a:latin typeface="Arial" panose="020B0604020202020204" pitchFamily="34" charset="0"/>
              </a:rPr>
              <a:t>their teaching in response to students' performance.</a:t>
            </a:r>
            <a:endParaRPr lang="en-AU" sz="2400" dirty="0"/>
          </a:p>
        </p:txBody>
      </p:sp>
    </p:spTree>
    <p:extLst>
      <p:ext uri="{BB962C8B-B14F-4D97-AF65-F5344CB8AC3E}">
        <p14:creationId xmlns:p14="http://schemas.microsoft.com/office/powerpoint/2010/main" val="3165614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3742" y="224034"/>
            <a:ext cx="9312536" cy="4401205"/>
          </a:xfrm>
          <a:prstGeom prst="rect">
            <a:avLst/>
          </a:prstGeom>
        </p:spPr>
        <p:txBody>
          <a:bodyPr wrap="square">
            <a:spAutoFit/>
          </a:bodyPr>
          <a:lstStyle/>
          <a:p>
            <a:r>
              <a:rPr lang="en-AU" sz="3200" dirty="0" smtClean="0">
                <a:solidFill>
                  <a:srgbClr val="FF0000"/>
                </a:solidFill>
                <a:latin typeface="Arial" panose="020B0604020202020204" pitchFamily="34" charset="0"/>
              </a:rPr>
              <a:t>Strategies</a:t>
            </a:r>
          </a:p>
          <a:p>
            <a:endParaRPr lang="en-AU" sz="3200" dirty="0">
              <a:latin typeface="Arial" panose="020B0604020202020204" pitchFamily="34" charset="0"/>
            </a:endParaRPr>
          </a:p>
          <a:p>
            <a:r>
              <a:rPr lang="en-AU" sz="2400" dirty="0">
                <a:solidFill>
                  <a:srgbClr val="0070C0"/>
                </a:solidFill>
                <a:latin typeface="Arial" panose="020B0604020202020204" pitchFamily="34" charset="0"/>
              </a:rPr>
              <a:t>Devising strategies for feedback can save you time by reducing:</a:t>
            </a:r>
          </a:p>
          <a:p>
            <a:r>
              <a:rPr lang="en-AU" sz="2400" dirty="0">
                <a:solidFill>
                  <a:srgbClr val="0070C0"/>
                </a:solidFill>
                <a:latin typeface="Arial" panose="020B0604020202020204" pitchFamily="34" charset="0"/>
              </a:rPr>
              <a:t>the number of complaints from students who believe they have been unfairly </a:t>
            </a:r>
            <a:r>
              <a:rPr lang="en-AU" sz="2400" dirty="0" smtClean="0">
                <a:solidFill>
                  <a:srgbClr val="0070C0"/>
                </a:solidFill>
                <a:latin typeface="Arial" panose="020B0604020202020204" pitchFamily="34" charset="0"/>
              </a:rPr>
              <a:t>marked the </a:t>
            </a:r>
            <a:r>
              <a:rPr lang="en-AU" sz="2400" dirty="0">
                <a:solidFill>
                  <a:srgbClr val="0070C0"/>
                </a:solidFill>
                <a:latin typeface="Arial" panose="020B0604020202020204" pitchFamily="34" charset="0"/>
              </a:rPr>
              <a:t>amount of time lecturers spend reading assignments that do not answer the </a:t>
            </a:r>
            <a:r>
              <a:rPr lang="en-AU" sz="2400" dirty="0" smtClean="0">
                <a:solidFill>
                  <a:srgbClr val="0070C0"/>
                </a:solidFill>
                <a:latin typeface="Arial" panose="020B0604020202020204" pitchFamily="34" charset="0"/>
              </a:rPr>
              <a:t>question the </a:t>
            </a:r>
            <a:r>
              <a:rPr lang="en-AU" sz="2400" dirty="0">
                <a:solidFill>
                  <a:srgbClr val="0070C0"/>
                </a:solidFill>
                <a:latin typeface="Arial" panose="020B0604020202020204" pitchFamily="34" charset="0"/>
              </a:rPr>
              <a:t>amount of confusion between markers as to what the submission is supposed to look like</a:t>
            </a:r>
            <a:r>
              <a:rPr lang="en-AU" sz="2400" dirty="0" smtClean="0">
                <a:solidFill>
                  <a:srgbClr val="0070C0"/>
                </a:solidFill>
                <a:latin typeface="Arial" panose="020B0604020202020204" pitchFamily="34" charset="0"/>
              </a:rPr>
              <a:t>.</a:t>
            </a:r>
          </a:p>
          <a:p>
            <a:endParaRPr lang="en-AU" sz="2400" dirty="0">
              <a:latin typeface="Arial" panose="020B0604020202020204" pitchFamily="34" charset="0"/>
            </a:endParaRPr>
          </a:p>
          <a:p>
            <a:r>
              <a:rPr lang="en-AU" sz="2400" dirty="0">
                <a:solidFill>
                  <a:srgbClr val="C00000"/>
                </a:solidFill>
                <a:latin typeface="Arial" panose="020B0604020202020204" pitchFamily="34" charset="0"/>
              </a:rPr>
              <a:t>The time involved to set up the strategies will be more than recouped in the course of the semester.</a:t>
            </a:r>
            <a:endParaRPr lang="en-AU" sz="2400" dirty="0">
              <a:solidFill>
                <a:srgbClr val="C00000"/>
              </a:solidFill>
            </a:endParaRPr>
          </a:p>
        </p:txBody>
      </p:sp>
    </p:spTree>
    <p:extLst>
      <p:ext uri="{BB962C8B-B14F-4D97-AF65-F5344CB8AC3E}">
        <p14:creationId xmlns:p14="http://schemas.microsoft.com/office/powerpoint/2010/main" val="37770073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162" y="213421"/>
            <a:ext cx="9699812" cy="3600986"/>
          </a:xfrm>
          <a:prstGeom prst="rect">
            <a:avLst/>
          </a:prstGeom>
        </p:spPr>
        <p:txBody>
          <a:bodyPr wrap="square">
            <a:spAutoFit/>
          </a:bodyPr>
          <a:lstStyle/>
          <a:p>
            <a:r>
              <a:rPr lang="en-AU" sz="3600" b="1" dirty="0">
                <a:latin typeface="Arial" panose="020B0604020202020204" pitchFamily="34" charset="0"/>
              </a:rPr>
              <a:t>Plan for assessment feedback</a:t>
            </a:r>
          </a:p>
          <a:p>
            <a:endParaRPr lang="en-AU" sz="2400" b="1" dirty="0" smtClean="0">
              <a:solidFill>
                <a:srgbClr val="FF0000"/>
              </a:solidFill>
              <a:latin typeface="Arial" panose="020B0604020202020204" pitchFamily="34" charset="0"/>
            </a:endParaRPr>
          </a:p>
          <a:p>
            <a:r>
              <a:rPr lang="en-AU" sz="2400" b="1" dirty="0" smtClean="0">
                <a:solidFill>
                  <a:srgbClr val="FF0000"/>
                </a:solidFill>
                <a:latin typeface="Arial" panose="020B0604020202020204" pitchFamily="34" charset="0"/>
              </a:rPr>
              <a:t>Modes </a:t>
            </a:r>
            <a:r>
              <a:rPr lang="en-AU" sz="2400" b="1" dirty="0">
                <a:solidFill>
                  <a:srgbClr val="FF0000"/>
                </a:solidFill>
                <a:latin typeface="Arial" panose="020B0604020202020204" pitchFamily="34" charset="0"/>
              </a:rPr>
              <a:t>of </a:t>
            </a:r>
            <a:r>
              <a:rPr lang="en-AU" sz="2400" b="1" dirty="0" smtClean="0">
                <a:solidFill>
                  <a:srgbClr val="FF0000"/>
                </a:solidFill>
                <a:latin typeface="Arial" panose="020B0604020202020204" pitchFamily="34" charset="0"/>
              </a:rPr>
              <a:t>feedback</a:t>
            </a:r>
          </a:p>
          <a:p>
            <a:endParaRPr lang="en-AU" sz="2400" b="1" dirty="0">
              <a:latin typeface="Arial" panose="020B0604020202020204" pitchFamily="34" charset="0"/>
            </a:endParaRPr>
          </a:p>
          <a:p>
            <a:r>
              <a:rPr lang="en-AU" sz="2400" dirty="0">
                <a:solidFill>
                  <a:srgbClr val="0070C0"/>
                </a:solidFill>
                <a:latin typeface="Arial" panose="020B0604020202020204" pitchFamily="34" charset="0"/>
              </a:rPr>
              <a:t>You can provide assessment feedback to students in different modes, at different times and places, and with </a:t>
            </a:r>
            <a:r>
              <a:rPr lang="en-AU" sz="2400" dirty="0" smtClean="0">
                <a:solidFill>
                  <a:srgbClr val="0070C0"/>
                </a:solidFill>
                <a:latin typeface="Arial" panose="020B0604020202020204" pitchFamily="34" charset="0"/>
              </a:rPr>
              <a:t>different goals</a:t>
            </a:r>
            <a:r>
              <a:rPr lang="en-AU" sz="2400" dirty="0">
                <a:solidFill>
                  <a:srgbClr val="0070C0"/>
                </a:solidFill>
                <a:latin typeface="Arial" panose="020B0604020202020204" pitchFamily="34" charset="0"/>
              </a:rPr>
              <a:t>. </a:t>
            </a:r>
            <a:endParaRPr lang="en-AU" sz="2400" dirty="0" smtClean="0">
              <a:solidFill>
                <a:srgbClr val="0070C0"/>
              </a:solidFill>
              <a:latin typeface="Arial" panose="020B0604020202020204" pitchFamily="34" charset="0"/>
            </a:endParaRPr>
          </a:p>
          <a:p>
            <a:endParaRPr lang="en-AU" sz="2400" dirty="0">
              <a:solidFill>
                <a:srgbClr val="0070C0"/>
              </a:solidFill>
              <a:latin typeface="Arial" panose="020B0604020202020204" pitchFamily="34" charset="0"/>
            </a:endParaRPr>
          </a:p>
          <a:p>
            <a:r>
              <a:rPr lang="en-AU" sz="2400" dirty="0" smtClean="0">
                <a:solidFill>
                  <a:srgbClr val="0070C0"/>
                </a:solidFill>
                <a:latin typeface="Arial" panose="020B0604020202020204" pitchFamily="34" charset="0"/>
              </a:rPr>
              <a:t>In </a:t>
            </a:r>
            <a:r>
              <a:rPr lang="en-AU" sz="2400" dirty="0">
                <a:solidFill>
                  <a:srgbClr val="0070C0"/>
                </a:solidFill>
                <a:latin typeface="Arial" panose="020B0604020202020204" pitchFamily="34" charset="0"/>
              </a:rPr>
              <a:t>designing for feedback, consider how to optimise feedback across a number of dimensions, as outlined in Figure 1.</a:t>
            </a:r>
            <a:endParaRPr lang="en-AU" sz="2400" dirty="0">
              <a:solidFill>
                <a:srgbClr val="0070C0"/>
              </a:solidFill>
            </a:endParaRPr>
          </a:p>
        </p:txBody>
      </p:sp>
    </p:spTree>
    <p:extLst>
      <p:ext uri="{BB962C8B-B14F-4D97-AF65-F5344CB8AC3E}">
        <p14:creationId xmlns:p14="http://schemas.microsoft.com/office/powerpoint/2010/main" val="3755590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161" y="0"/>
            <a:ext cx="9172687" cy="3539430"/>
          </a:xfrm>
          <a:prstGeom prst="rect">
            <a:avLst/>
          </a:prstGeom>
        </p:spPr>
        <p:txBody>
          <a:bodyPr wrap="square">
            <a:spAutoFit/>
          </a:bodyPr>
          <a:lstStyle/>
          <a:p>
            <a:endParaRPr lang="en-AU" sz="2800" dirty="0">
              <a:solidFill>
                <a:srgbClr val="000000"/>
              </a:solidFill>
              <a:latin typeface="Arial" panose="020B0604020202020204" pitchFamily="34" charset="0"/>
            </a:endParaRPr>
          </a:p>
          <a:p>
            <a:r>
              <a:rPr lang="en-AU" sz="2800" dirty="0">
                <a:solidFill>
                  <a:srgbClr val="000000"/>
                </a:solidFill>
                <a:latin typeface="Arial" panose="020B0604020202020204" pitchFamily="34" charset="0"/>
              </a:rPr>
              <a:t> </a:t>
            </a:r>
            <a:r>
              <a:rPr lang="en-AU" sz="2800" b="1" dirty="0">
                <a:solidFill>
                  <a:srgbClr val="FF0000"/>
                </a:solidFill>
                <a:latin typeface="Arial" panose="020B0604020202020204" pitchFamily="34" charset="0"/>
              </a:rPr>
              <a:t>The design of assessment tasks has a significant impact on student learning </a:t>
            </a:r>
            <a:endParaRPr lang="en-AU" sz="2800" b="1" dirty="0" smtClean="0">
              <a:solidFill>
                <a:srgbClr val="FF0000"/>
              </a:solidFill>
              <a:latin typeface="Arial" panose="020B0604020202020204" pitchFamily="34" charset="0"/>
            </a:endParaRPr>
          </a:p>
          <a:p>
            <a:endParaRPr lang="en-AU" sz="2800" dirty="0">
              <a:solidFill>
                <a:srgbClr val="000000"/>
              </a:solidFill>
              <a:latin typeface="Arial" panose="020B0604020202020204" pitchFamily="34" charset="0"/>
            </a:endParaRPr>
          </a:p>
          <a:p>
            <a:r>
              <a:rPr lang="en-AU" sz="2800" dirty="0">
                <a:solidFill>
                  <a:srgbClr val="C00000"/>
                </a:solidFill>
                <a:latin typeface="Arial" panose="020B0604020202020204" pitchFamily="34" charset="0"/>
              </a:rPr>
              <a:t>Assessment design should provide students with the stimulus to learn in depth, to apply their developing skills and knowledge in new situations, and challenge and change their ways of thinking and doing. </a:t>
            </a:r>
            <a:endParaRPr lang="en-AU" sz="2800" dirty="0">
              <a:solidFill>
                <a:srgbClr val="C00000"/>
              </a:solidFill>
            </a:endParaRPr>
          </a:p>
        </p:txBody>
      </p:sp>
      <p:sp>
        <p:nvSpPr>
          <p:cNvPr id="3" name="Rectangle 2"/>
          <p:cNvSpPr/>
          <p:nvPr/>
        </p:nvSpPr>
        <p:spPr>
          <a:xfrm>
            <a:off x="251012" y="3696199"/>
            <a:ext cx="9183444" cy="3046988"/>
          </a:xfrm>
          <a:prstGeom prst="rect">
            <a:avLst/>
          </a:prstGeom>
        </p:spPr>
        <p:txBody>
          <a:bodyPr wrap="square">
            <a:spAutoFit/>
          </a:bodyPr>
          <a:lstStyle/>
          <a:p>
            <a:r>
              <a:rPr lang="en-AU" sz="2400" b="1" dirty="0" smtClean="0">
                <a:solidFill>
                  <a:srgbClr val="7030A0"/>
                </a:solidFill>
                <a:latin typeface="Arial" panose="020B0604020202020204" pitchFamily="34" charset="0"/>
              </a:rPr>
              <a:t>Assessment tasks should be diverse </a:t>
            </a:r>
            <a:endParaRPr lang="en-AU" sz="2400" dirty="0" smtClean="0">
              <a:solidFill>
                <a:srgbClr val="7030A0"/>
              </a:solidFill>
              <a:latin typeface="Arial" panose="020B0604020202020204" pitchFamily="34" charset="0"/>
            </a:endParaRPr>
          </a:p>
          <a:p>
            <a:r>
              <a:rPr lang="en-AU" sz="2400" b="1" dirty="0" smtClean="0">
                <a:solidFill>
                  <a:srgbClr val="7030A0"/>
                </a:solidFill>
                <a:latin typeface="Arial" panose="020B0604020202020204" pitchFamily="34" charset="0"/>
              </a:rPr>
              <a:t>Assessment </a:t>
            </a:r>
            <a:r>
              <a:rPr lang="en-AU" sz="2400" dirty="0" smtClean="0">
                <a:solidFill>
                  <a:srgbClr val="7030A0"/>
                </a:solidFill>
                <a:latin typeface="Arial" panose="020B0604020202020204" pitchFamily="34" charset="0"/>
              </a:rPr>
              <a:t>practices should be inclusive and support equity principles, catering for both individual and group diversity. It should be recognised that all assessment models have limitations and a capacity to disadvantage certain students. Every effort should be made to minimise such disadvantage by using a variety of assessment techniques. Inclusive language must be used to avoid gender, racial, cultural or other language bias. </a:t>
            </a:r>
            <a:endParaRPr lang="en-AU" sz="2400" dirty="0">
              <a:solidFill>
                <a:srgbClr val="7030A0"/>
              </a:solidFill>
            </a:endParaRPr>
          </a:p>
        </p:txBody>
      </p:sp>
    </p:spTree>
    <p:extLst>
      <p:ext uri="{BB962C8B-B14F-4D97-AF65-F5344CB8AC3E}">
        <p14:creationId xmlns:p14="http://schemas.microsoft.com/office/powerpoint/2010/main" val="6748999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72929" y="190270"/>
            <a:ext cx="6416360" cy="6550734"/>
          </a:xfrm>
          <a:prstGeom prst="rect">
            <a:avLst/>
          </a:prstGeom>
        </p:spPr>
      </p:pic>
    </p:spTree>
    <p:extLst>
      <p:ext uri="{BB962C8B-B14F-4D97-AF65-F5344CB8AC3E}">
        <p14:creationId xmlns:p14="http://schemas.microsoft.com/office/powerpoint/2010/main" val="32978451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982" y="0"/>
            <a:ext cx="10108602" cy="6001643"/>
          </a:xfrm>
          <a:prstGeom prst="rect">
            <a:avLst/>
          </a:prstGeom>
        </p:spPr>
        <p:txBody>
          <a:bodyPr wrap="square">
            <a:spAutoFit/>
          </a:bodyPr>
          <a:lstStyle/>
          <a:p>
            <a:r>
              <a:rPr lang="en-AU" sz="2400" b="1" dirty="0">
                <a:solidFill>
                  <a:srgbClr val="FF0000"/>
                </a:solidFill>
                <a:latin typeface="Arial" panose="020B0604020202020204" pitchFamily="34" charset="0"/>
              </a:rPr>
              <a:t>Prepare students for feedback</a:t>
            </a:r>
          </a:p>
          <a:p>
            <a:r>
              <a:rPr lang="en-AU" sz="2400" dirty="0">
                <a:latin typeface="Arial" panose="020B0604020202020204" pitchFamily="34" charset="0"/>
              </a:rPr>
              <a:t>Ensure that students and teachers have a shared understanding of what feedback is, and what it is for. Students may</a:t>
            </a:r>
          </a:p>
          <a:p>
            <a:r>
              <a:rPr lang="en-AU" sz="2400" dirty="0">
                <a:latin typeface="Arial" panose="020B0604020202020204" pitchFamily="34" charset="0"/>
              </a:rPr>
              <a:t>struggle to understand assessment criteria and the academic language used in feedback, so make sure you communicate</a:t>
            </a:r>
          </a:p>
          <a:p>
            <a:r>
              <a:rPr lang="en-AU" sz="2400" dirty="0">
                <a:latin typeface="Arial" panose="020B0604020202020204" pitchFamily="34" charset="0"/>
              </a:rPr>
              <a:t>clearly</a:t>
            </a:r>
            <a:r>
              <a:rPr lang="en-AU" sz="2400" dirty="0" smtClean="0">
                <a:latin typeface="Arial" panose="020B0604020202020204" pitchFamily="34" charset="0"/>
              </a:rPr>
              <a:t>.</a:t>
            </a:r>
          </a:p>
          <a:p>
            <a:endParaRPr lang="en-AU" sz="2400" dirty="0">
              <a:latin typeface="Arial" panose="020B0604020202020204" pitchFamily="34" charset="0"/>
            </a:endParaRPr>
          </a:p>
          <a:p>
            <a:r>
              <a:rPr lang="en-AU" sz="2400" dirty="0">
                <a:latin typeface="Arial" panose="020B0604020202020204" pitchFamily="34" charset="0"/>
              </a:rPr>
              <a:t>Be explicit about the details of feedback processes and expectations. Ensure that students understand why they are getting</a:t>
            </a:r>
          </a:p>
          <a:p>
            <a:r>
              <a:rPr lang="en-AU" sz="2400" dirty="0">
                <a:latin typeface="Arial" panose="020B0604020202020204" pitchFamily="34" charset="0"/>
              </a:rPr>
              <a:t>feedback and how their learning can benefit from their reflecting, and acting, on feedback (Scott, 2008</a:t>
            </a:r>
            <a:r>
              <a:rPr lang="en-AU" sz="2400" dirty="0" smtClean="0">
                <a:latin typeface="Arial" panose="020B0604020202020204" pitchFamily="34" charset="0"/>
              </a:rPr>
              <a:t>).</a:t>
            </a:r>
          </a:p>
          <a:p>
            <a:endParaRPr lang="en-AU" sz="2400" dirty="0">
              <a:latin typeface="Arial" panose="020B0604020202020204" pitchFamily="34" charset="0"/>
            </a:endParaRPr>
          </a:p>
          <a:p>
            <a:r>
              <a:rPr lang="en-AU" sz="2400" dirty="0">
                <a:latin typeface="Arial" panose="020B0604020202020204" pitchFamily="34" charset="0"/>
              </a:rPr>
              <a:t>If students and teachers discuss, and jointly construct, the feedback procedures, a shared understanding will develop. </a:t>
            </a:r>
            <a:r>
              <a:rPr lang="en-AU" sz="2400" dirty="0" smtClean="0">
                <a:latin typeface="Arial" panose="020B0604020202020204" pitchFamily="34" charset="0"/>
              </a:rPr>
              <a:t>A </a:t>
            </a:r>
            <a:r>
              <a:rPr lang="en-AU" sz="2400" dirty="0">
                <a:latin typeface="Arial" panose="020B0604020202020204" pitchFamily="34" charset="0"/>
              </a:rPr>
              <a:t>student guide such as that produced by </a:t>
            </a:r>
            <a:r>
              <a:rPr lang="en-AU" sz="2400" dirty="0" err="1">
                <a:latin typeface="Arial" panose="020B0604020202020204" pitchFamily="34" charset="0"/>
              </a:rPr>
              <a:t>Hepplestone</a:t>
            </a:r>
            <a:r>
              <a:rPr lang="en-AU" sz="2400" dirty="0">
                <a:latin typeface="Arial" panose="020B0604020202020204" pitchFamily="34" charset="0"/>
              </a:rPr>
              <a:t> et al. (2010) is one way of making this understanding explicit</a:t>
            </a:r>
            <a:endParaRPr lang="en-AU" sz="2400" dirty="0"/>
          </a:p>
        </p:txBody>
      </p:sp>
      <p:sp>
        <p:nvSpPr>
          <p:cNvPr id="3" name="Rectangle 2"/>
          <p:cNvSpPr/>
          <p:nvPr/>
        </p:nvSpPr>
        <p:spPr>
          <a:xfrm>
            <a:off x="2649967" y="4030993"/>
            <a:ext cx="6096000" cy="369332"/>
          </a:xfrm>
          <a:prstGeom prst="rect">
            <a:avLst/>
          </a:prstGeom>
        </p:spPr>
        <p:txBody>
          <a:bodyPr>
            <a:spAutoFit/>
          </a:bodyPr>
          <a:lstStyle/>
          <a:p>
            <a:r>
              <a:rPr lang="en-AU" dirty="0" smtClean="0">
                <a:latin typeface="Arial" panose="020B0604020202020204" pitchFamily="34" charset="0"/>
              </a:rPr>
              <a:t>.</a:t>
            </a:r>
            <a:endParaRPr lang="en-AU" dirty="0"/>
          </a:p>
        </p:txBody>
      </p:sp>
    </p:spTree>
    <p:extLst>
      <p:ext uri="{BB962C8B-B14F-4D97-AF65-F5344CB8AC3E}">
        <p14:creationId xmlns:p14="http://schemas.microsoft.com/office/powerpoint/2010/main" val="14407433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3891" y="413809"/>
            <a:ext cx="9420113" cy="4893647"/>
          </a:xfrm>
          <a:prstGeom prst="rect">
            <a:avLst/>
          </a:prstGeom>
        </p:spPr>
        <p:txBody>
          <a:bodyPr wrap="square">
            <a:spAutoFit/>
          </a:bodyPr>
          <a:lstStyle/>
          <a:p>
            <a:r>
              <a:rPr lang="en-AU" sz="2400" dirty="0">
                <a:solidFill>
                  <a:srgbClr val="FF0000"/>
                </a:solidFill>
                <a:latin typeface="Arial" panose="020B0604020202020204" pitchFamily="34" charset="0"/>
              </a:rPr>
              <a:t>To develop a shared language about assessment </a:t>
            </a:r>
            <a:r>
              <a:rPr lang="en-AU" sz="2400" dirty="0">
                <a:latin typeface="Arial" panose="020B0604020202020204" pitchFamily="34" charset="0"/>
              </a:rPr>
              <a:t>and feedback, you can, for </a:t>
            </a:r>
            <a:r>
              <a:rPr lang="en-AU" sz="2400" dirty="0" smtClean="0">
                <a:latin typeface="Arial" panose="020B0604020202020204" pitchFamily="34" charset="0"/>
              </a:rPr>
              <a:t>example: annotate </a:t>
            </a:r>
            <a:r>
              <a:rPr lang="en-AU" sz="2400" dirty="0">
                <a:latin typeface="Arial" panose="020B0604020202020204" pitchFamily="34" charset="0"/>
              </a:rPr>
              <a:t>and distribute a range of sample student responses on the same task to illustrate different levels of</a:t>
            </a:r>
          </a:p>
          <a:p>
            <a:r>
              <a:rPr lang="en-AU" sz="2400" dirty="0" smtClean="0">
                <a:latin typeface="Arial" panose="020B0604020202020204" pitchFamily="34" charset="0"/>
              </a:rPr>
              <a:t>performance, use </a:t>
            </a:r>
            <a:r>
              <a:rPr lang="en-AU" sz="2400" dirty="0">
                <a:latin typeface="Arial" panose="020B0604020202020204" pitchFamily="34" charset="0"/>
              </a:rPr>
              <a:t>annotated examples as a basis for class </a:t>
            </a:r>
            <a:r>
              <a:rPr lang="en-AU" sz="2400" dirty="0" smtClean="0">
                <a:latin typeface="Arial" panose="020B0604020202020204" pitchFamily="34" charset="0"/>
              </a:rPr>
              <a:t>discussion let </a:t>
            </a:r>
            <a:r>
              <a:rPr lang="en-AU" sz="2400" dirty="0">
                <a:latin typeface="Arial" panose="020B0604020202020204" pitchFamily="34" charset="0"/>
              </a:rPr>
              <a:t>students undertake their own assessments of unannotated examples, justifying the kind of feedback and/or</a:t>
            </a:r>
          </a:p>
          <a:p>
            <a:r>
              <a:rPr lang="en-AU" sz="2400" dirty="0">
                <a:latin typeface="Arial" panose="020B0604020202020204" pitchFamily="34" charset="0"/>
              </a:rPr>
              <a:t>grades they would give, and perhaps annotating the examples for use in a future </a:t>
            </a:r>
            <a:r>
              <a:rPr lang="en-AU" sz="2400" dirty="0" smtClean="0">
                <a:latin typeface="Arial" panose="020B0604020202020204" pitchFamily="34" charset="0"/>
              </a:rPr>
              <a:t>class</a:t>
            </a:r>
          </a:p>
          <a:p>
            <a:endParaRPr lang="en-AU" sz="2400" dirty="0">
              <a:latin typeface="Arial" panose="020B0604020202020204" pitchFamily="34" charset="0"/>
            </a:endParaRPr>
          </a:p>
          <a:p>
            <a:r>
              <a:rPr lang="en-AU" sz="2400" dirty="0">
                <a:solidFill>
                  <a:srgbClr val="FF0000"/>
                </a:solidFill>
                <a:latin typeface="Arial" panose="020B0604020202020204" pitchFamily="34" charset="0"/>
              </a:rPr>
              <a:t>Exercises like this can be undertaken in class </a:t>
            </a:r>
            <a:r>
              <a:rPr lang="en-AU" sz="2400" dirty="0">
                <a:latin typeface="Arial" panose="020B0604020202020204" pitchFamily="34" charset="0"/>
              </a:rPr>
              <a:t>before, during and after students complete an assessment task. They can be</a:t>
            </a:r>
          </a:p>
          <a:p>
            <a:r>
              <a:rPr lang="en-AU" sz="2400" dirty="0">
                <a:latin typeface="Arial" panose="020B0604020202020204" pitchFamily="34" charset="0"/>
              </a:rPr>
              <a:t>powerful ways to actively engage students in learning about assessment.</a:t>
            </a:r>
            <a:endParaRPr lang="en-AU" sz="2400" dirty="0"/>
          </a:p>
        </p:txBody>
      </p:sp>
    </p:spTree>
    <p:extLst>
      <p:ext uri="{BB962C8B-B14F-4D97-AF65-F5344CB8AC3E}">
        <p14:creationId xmlns:p14="http://schemas.microsoft.com/office/powerpoint/2010/main" val="39265409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9952" y="166383"/>
            <a:ext cx="9172687" cy="6740307"/>
          </a:xfrm>
          <a:prstGeom prst="rect">
            <a:avLst/>
          </a:prstGeom>
        </p:spPr>
        <p:txBody>
          <a:bodyPr wrap="square">
            <a:spAutoFit/>
          </a:bodyPr>
          <a:lstStyle/>
          <a:p>
            <a:r>
              <a:rPr lang="en-AU" sz="2400" b="1" dirty="0">
                <a:latin typeface="Arial" panose="020B0604020202020204" pitchFamily="34" charset="0"/>
              </a:rPr>
              <a:t>Align feedback with assessment </a:t>
            </a:r>
            <a:r>
              <a:rPr lang="en-AU" sz="2400" b="1" dirty="0" smtClean="0">
                <a:latin typeface="Arial" panose="020B0604020202020204" pitchFamily="34" charset="0"/>
              </a:rPr>
              <a:t>criteria</a:t>
            </a:r>
          </a:p>
          <a:p>
            <a:endParaRPr lang="en-AU" sz="2400" b="1" dirty="0">
              <a:latin typeface="Arial" panose="020B0604020202020204" pitchFamily="34" charset="0"/>
            </a:endParaRPr>
          </a:p>
          <a:p>
            <a:r>
              <a:rPr lang="en-AU" sz="2400" dirty="0">
                <a:solidFill>
                  <a:srgbClr val="FF0000"/>
                </a:solidFill>
                <a:latin typeface="Arial" panose="020B0604020202020204" pitchFamily="34" charset="0"/>
              </a:rPr>
              <a:t>A rubric </a:t>
            </a:r>
            <a:r>
              <a:rPr lang="en-AU" sz="2400" dirty="0">
                <a:latin typeface="Arial" panose="020B0604020202020204" pitchFamily="34" charset="0"/>
              </a:rPr>
              <a:t>can help you as you mark, ensuring that you don't overlook critical components of the intended learning outcomes</a:t>
            </a:r>
          </a:p>
          <a:p>
            <a:r>
              <a:rPr lang="en-AU" sz="2400" dirty="0">
                <a:latin typeface="Arial" panose="020B0604020202020204" pitchFamily="34" charset="0"/>
              </a:rPr>
              <a:t>in your feedback</a:t>
            </a:r>
            <a:r>
              <a:rPr lang="en-AU" sz="2400" dirty="0" smtClean="0">
                <a:latin typeface="Arial" panose="020B0604020202020204" pitchFamily="34" charset="0"/>
              </a:rPr>
              <a:t>.</a:t>
            </a:r>
          </a:p>
          <a:p>
            <a:endParaRPr lang="en-AU" sz="2400" dirty="0">
              <a:latin typeface="Arial" panose="020B0604020202020204" pitchFamily="34" charset="0"/>
            </a:endParaRPr>
          </a:p>
          <a:p>
            <a:r>
              <a:rPr lang="en-AU" sz="2400" dirty="0">
                <a:solidFill>
                  <a:srgbClr val="FF0000"/>
                </a:solidFill>
                <a:latin typeface="Arial" panose="020B0604020202020204" pitchFamily="34" charset="0"/>
              </a:rPr>
              <a:t>But don't let an assessment rubric become a straitjacket</a:t>
            </a:r>
            <a:r>
              <a:rPr lang="en-AU" sz="2400" dirty="0">
                <a:latin typeface="Arial" panose="020B0604020202020204" pitchFamily="34" charset="0"/>
              </a:rPr>
              <a:t>. Sometimes it's better to offer more global feedback to students,</a:t>
            </a:r>
          </a:p>
          <a:p>
            <a:r>
              <a:rPr lang="en-AU" sz="2400" dirty="0">
                <a:latin typeface="Arial" panose="020B0604020202020204" pitchFamily="34" charset="0"/>
              </a:rPr>
              <a:t>for example, notes about their learning progression over time.</a:t>
            </a:r>
          </a:p>
          <a:p>
            <a:endParaRPr lang="en-AU" sz="2400" dirty="0" smtClean="0">
              <a:latin typeface="Arial" panose="020B0604020202020204" pitchFamily="34" charset="0"/>
            </a:endParaRPr>
          </a:p>
          <a:p>
            <a:r>
              <a:rPr lang="en-AU" sz="2400" dirty="0" smtClean="0">
                <a:latin typeface="Arial" panose="020B0604020202020204" pitchFamily="34" charset="0"/>
              </a:rPr>
              <a:t>You </a:t>
            </a:r>
            <a:r>
              <a:rPr lang="en-AU" sz="2400" dirty="0">
                <a:latin typeface="Arial" panose="020B0604020202020204" pitchFamily="34" charset="0"/>
              </a:rPr>
              <a:t>can use an assessment </a:t>
            </a:r>
            <a:r>
              <a:rPr lang="en-AU" sz="2400" dirty="0" smtClean="0">
                <a:latin typeface="Arial" panose="020B0604020202020204" pitchFamily="34" charset="0"/>
              </a:rPr>
              <a:t>rubric: </a:t>
            </a:r>
          </a:p>
          <a:p>
            <a:r>
              <a:rPr lang="en-AU" sz="2400" dirty="0" smtClean="0">
                <a:solidFill>
                  <a:srgbClr val="FF0000"/>
                </a:solidFill>
                <a:latin typeface="Arial" panose="020B0604020202020204" pitchFamily="34" charset="0"/>
              </a:rPr>
              <a:t>to </a:t>
            </a:r>
            <a:r>
              <a:rPr lang="en-AU" sz="2400" dirty="0">
                <a:solidFill>
                  <a:srgbClr val="FF0000"/>
                </a:solidFill>
                <a:latin typeface="Arial" panose="020B0604020202020204" pitchFamily="34" charset="0"/>
              </a:rPr>
              <a:t>guide </a:t>
            </a:r>
            <a:r>
              <a:rPr lang="en-AU" sz="2400" dirty="0">
                <a:latin typeface="Arial" panose="020B0604020202020204" pitchFamily="34" charset="0"/>
              </a:rPr>
              <a:t>the interpretation and grading of student </a:t>
            </a:r>
            <a:r>
              <a:rPr lang="en-AU" sz="2400" dirty="0" smtClean="0">
                <a:latin typeface="Arial" panose="020B0604020202020204" pitchFamily="34" charset="0"/>
              </a:rPr>
              <a:t>work</a:t>
            </a:r>
          </a:p>
          <a:p>
            <a:endParaRPr lang="en-AU" sz="2400" dirty="0">
              <a:latin typeface="Arial" panose="020B0604020202020204" pitchFamily="34" charset="0"/>
            </a:endParaRPr>
          </a:p>
          <a:p>
            <a:r>
              <a:rPr lang="en-AU" sz="2400" dirty="0">
                <a:solidFill>
                  <a:srgbClr val="FF0000"/>
                </a:solidFill>
                <a:latin typeface="Arial" panose="020B0604020202020204" pitchFamily="34" charset="0"/>
              </a:rPr>
              <a:t>to help </a:t>
            </a:r>
            <a:r>
              <a:rPr lang="en-AU" sz="2400" dirty="0">
                <a:latin typeface="Arial" panose="020B0604020202020204" pitchFamily="34" charset="0"/>
              </a:rPr>
              <a:t>you frame feedback by making explicit the relationship between assessment criteria and the </a:t>
            </a:r>
            <a:r>
              <a:rPr lang="en-AU" sz="2400" dirty="0" smtClean="0">
                <a:latin typeface="Arial" panose="020B0604020202020204" pitchFamily="34" charset="0"/>
              </a:rPr>
              <a:t>grade</a:t>
            </a:r>
          </a:p>
          <a:p>
            <a:endParaRPr lang="en-AU" sz="2400" dirty="0">
              <a:latin typeface="Arial" panose="020B0604020202020204" pitchFamily="34" charset="0"/>
            </a:endParaRPr>
          </a:p>
          <a:p>
            <a:r>
              <a:rPr lang="en-AU" sz="2400" dirty="0">
                <a:solidFill>
                  <a:srgbClr val="FF0000"/>
                </a:solidFill>
                <a:latin typeface="Arial" panose="020B0604020202020204" pitchFamily="34" charset="0"/>
              </a:rPr>
              <a:t>to help </a:t>
            </a:r>
            <a:r>
              <a:rPr lang="en-AU" sz="2400" dirty="0">
                <a:latin typeface="Arial" panose="020B0604020202020204" pitchFamily="34" charset="0"/>
              </a:rPr>
              <a:t>students understand the rationale for their grade through criterion-based feedback.</a:t>
            </a:r>
            <a:endParaRPr lang="en-AU" sz="2400" dirty="0"/>
          </a:p>
        </p:txBody>
      </p:sp>
    </p:spTree>
    <p:extLst>
      <p:ext uri="{BB962C8B-B14F-4D97-AF65-F5344CB8AC3E}">
        <p14:creationId xmlns:p14="http://schemas.microsoft.com/office/powerpoint/2010/main" val="36372820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3134" y="251093"/>
            <a:ext cx="8849958" cy="5262979"/>
          </a:xfrm>
          <a:prstGeom prst="rect">
            <a:avLst/>
          </a:prstGeom>
        </p:spPr>
        <p:txBody>
          <a:bodyPr wrap="square">
            <a:spAutoFit/>
          </a:bodyPr>
          <a:lstStyle/>
          <a:p>
            <a:r>
              <a:rPr lang="en-AU" sz="2400" b="1" dirty="0">
                <a:solidFill>
                  <a:srgbClr val="FF0000"/>
                </a:solidFill>
                <a:latin typeface="Arial" panose="020B0604020202020204" pitchFamily="34" charset="0"/>
              </a:rPr>
              <a:t>Feedback about the whole </a:t>
            </a:r>
            <a:r>
              <a:rPr lang="en-AU" sz="2400" b="1" dirty="0" smtClean="0">
                <a:solidFill>
                  <a:srgbClr val="FF0000"/>
                </a:solidFill>
                <a:latin typeface="Arial" panose="020B0604020202020204" pitchFamily="34" charset="0"/>
              </a:rPr>
              <a:t>class</a:t>
            </a:r>
          </a:p>
          <a:p>
            <a:endParaRPr lang="en-AU" sz="2400" b="1" dirty="0">
              <a:latin typeface="Arial" panose="020B0604020202020204" pitchFamily="34" charset="0"/>
            </a:endParaRPr>
          </a:p>
          <a:p>
            <a:r>
              <a:rPr lang="en-AU" sz="2400" dirty="0">
                <a:solidFill>
                  <a:srgbClr val="7030A0"/>
                </a:solidFill>
                <a:latin typeface="Arial" panose="020B0604020202020204" pitchFamily="34" charset="0"/>
              </a:rPr>
              <a:t>When you give generic feedback about all </a:t>
            </a:r>
            <a:r>
              <a:rPr lang="en-AU" sz="2400" dirty="0" smtClean="0">
                <a:solidFill>
                  <a:srgbClr val="7030A0"/>
                </a:solidFill>
                <a:latin typeface="Arial" panose="020B0604020202020204" pitchFamily="34" charset="0"/>
              </a:rPr>
              <a:t>students‘ performance </a:t>
            </a:r>
            <a:r>
              <a:rPr lang="en-AU" sz="2400" dirty="0">
                <a:solidFill>
                  <a:srgbClr val="7030A0"/>
                </a:solidFill>
                <a:latin typeface="Arial" panose="020B0604020202020204" pitchFamily="34" charset="0"/>
              </a:rPr>
              <a:t>in assessment tasks, you help each student to see </a:t>
            </a:r>
            <a:r>
              <a:rPr lang="en-AU" sz="2400" dirty="0" smtClean="0">
                <a:solidFill>
                  <a:srgbClr val="7030A0"/>
                </a:solidFill>
                <a:latin typeface="Arial" panose="020B0604020202020204" pitchFamily="34" charset="0"/>
              </a:rPr>
              <a:t>where they </a:t>
            </a:r>
            <a:r>
              <a:rPr lang="en-AU" sz="2400" dirty="0">
                <a:solidFill>
                  <a:srgbClr val="7030A0"/>
                </a:solidFill>
                <a:latin typeface="Arial" panose="020B0604020202020204" pitchFamily="34" charset="0"/>
              </a:rPr>
              <a:t>fit within the range of achievements in the class. It's also efficient, and can be used in conjunction with private </a:t>
            </a:r>
            <a:r>
              <a:rPr lang="en-AU" sz="2400" dirty="0" smtClean="0">
                <a:solidFill>
                  <a:srgbClr val="7030A0"/>
                </a:solidFill>
                <a:latin typeface="Arial" panose="020B0604020202020204" pitchFamily="34" charset="0"/>
              </a:rPr>
              <a:t>written or </a:t>
            </a:r>
            <a:r>
              <a:rPr lang="en-AU" sz="2400" dirty="0">
                <a:solidFill>
                  <a:srgbClr val="7030A0"/>
                </a:solidFill>
                <a:latin typeface="Arial" panose="020B0604020202020204" pitchFamily="34" charset="0"/>
              </a:rPr>
              <a:t>verbal feedback to each student</a:t>
            </a:r>
            <a:r>
              <a:rPr lang="en-AU" sz="2400" dirty="0" smtClean="0">
                <a:solidFill>
                  <a:srgbClr val="7030A0"/>
                </a:solidFill>
                <a:latin typeface="Arial" panose="020B0604020202020204" pitchFamily="34" charset="0"/>
              </a:rPr>
              <a:t>.</a:t>
            </a:r>
          </a:p>
          <a:p>
            <a:endParaRPr lang="en-AU" sz="2400" dirty="0">
              <a:latin typeface="Arial" panose="020B0604020202020204" pitchFamily="34" charset="0"/>
            </a:endParaRPr>
          </a:p>
          <a:p>
            <a:r>
              <a:rPr lang="en-AU" sz="2400" dirty="0">
                <a:solidFill>
                  <a:srgbClr val="0070C0"/>
                </a:solidFill>
                <a:latin typeface="Arial" panose="020B0604020202020204" pitchFamily="34" charset="0"/>
              </a:rPr>
              <a:t>Generic feedback can be delivered orally in tutorials or lectures, by email, or by voice email or voice presentation in a</a:t>
            </a:r>
          </a:p>
          <a:p>
            <a:r>
              <a:rPr lang="en-AU" sz="2400" dirty="0">
                <a:solidFill>
                  <a:srgbClr val="0070C0"/>
                </a:solidFill>
                <a:latin typeface="Arial" panose="020B0604020202020204" pitchFamily="34" charset="0"/>
              </a:rPr>
              <a:t>Learning Management System (Moodle). </a:t>
            </a:r>
            <a:endParaRPr lang="en-AU" sz="2400" dirty="0" smtClean="0">
              <a:solidFill>
                <a:srgbClr val="0070C0"/>
              </a:solidFill>
              <a:latin typeface="Arial" panose="020B0604020202020204" pitchFamily="34" charset="0"/>
            </a:endParaRPr>
          </a:p>
          <a:p>
            <a:endParaRPr lang="en-AU" sz="2400" dirty="0">
              <a:solidFill>
                <a:srgbClr val="0070C0"/>
              </a:solidFill>
              <a:latin typeface="Arial" panose="020B0604020202020204" pitchFamily="34" charset="0"/>
            </a:endParaRPr>
          </a:p>
          <a:p>
            <a:r>
              <a:rPr lang="en-AU" sz="2400" dirty="0" smtClean="0">
                <a:solidFill>
                  <a:srgbClr val="0070C0"/>
                </a:solidFill>
                <a:latin typeface="Arial" panose="020B0604020202020204" pitchFamily="34" charset="0"/>
              </a:rPr>
              <a:t>You </a:t>
            </a:r>
            <a:r>
              <a:rPr lang="en-AU" sz="2400" dirty="0">
                <a:solidFill>
                  <a:srgbClr val="0070C0"/>
                </a:solidFill>
                <a:latin typeface="Arial" panose="020B0604020202020204" pitchFamily="34" charset="0"/>
              </a:rPr>
              <a:t>can then ask the students to identify what action they could take to </a:t>
            </a:r>
            <a:r>
              <a:rPr lang="en-AU" sz="2400" dirty="0" smtClean="0">
                <a:solidFill>
                  <a:srgbClr val="0070C0"/>
                </a:solidFill>
                <a:latin typeface="Arial" panose="020B0604020202020204" pitchFamily="34" charset="0"/>
              </a:rPr>
              <a:t>improve performance</a:t>
            </a:r>
            <a:r>
              <a:rPr lang="en-AU" sz="2400" dirty="0">
                <a:solidFill>
                  <a:srgbClr val="0070C0"/>
                </a:solidFill>
                <a:latin typeface="Arial" panose="020B0604020202020204" pitchFamily="34" charset="0"/>
              </a:rPr>
              <a:t>.</a:t>
            </a:r>
            <a:endParaRPr lang="en-AU" sz="2400" dirty="0">
              <a:solidFill>
                <a:srgbClr val="0070C0"/>
              </a:solidFill>
            </a:endParaRPr>
          </a:p>
        </p:txBody>
      </p:sp>
    </p:spTree>
    <p:extLst>
      <p:ext uri="{BB962C8B-B14F-4D97-AF65-F5344CB8AC3E}">
        <p14:creationId xmlns:p14="http://schemas.microsoft.com/office/powerpoint/2010/main" val="29783695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1769" y="147567"/>
            <a:ext cx="9161929" cy="6001643"/>
          </a:xfrm>
          <a:prstGeom prst="rect">
            <a:avLst/>
          </a:prstGeom>
        </p:spPr>
        <p:txBody>
          <a:bodyPr wrap="square">
            <a:spAutoFit/>
          </a:bodyPr>
          <a:lstStyle/>
          <a:p>
            <a:r>
              <a:rPr lang="en-AU" sz="2400" b="1" dirty="0">
                <a:solidFill>
                  <a:srgbClr val="FF0000"/>
                </a:solidFill>
                <a:latin typeface="Arial" panose="020B0604020202020204" pitchFamily="34" charset="0"/>
              </a:rPr>
              <a:t>Incorporate peer </a:t>
            </a:r>
            <a:r>
              <a:rPr lang="en-AU" sz="2400" b="1" dirty="0" smtClean="0">
                <a:solidFill>
                  <a:srgbClr val="FF0000"/>
                </a:solidFill>
                <a:latin typeface="Arial" panose="020B0604020202020204" pitchFamily="34" charset="0"/>
              </a:rPr>
              <a:t>feedback</a:t>
            </a:r>
          </a:p>
          <a:p>
            <a:endParaRPr lang="en-AU" sz="2400" b="1" dirty="0">
              <a:latin typeface="Arial" panose="020B0604020202020204" pitchFamily="34" charset="0"/>
            </a:endParaRPr>
          </a:p>
          <a:p>
            <a:r>
              <a:rPr lang="en-AU" sz="2400" dirty="0">
                <a:solidFill>
                  <a:srgbClr val="0070C0"/>
                </a:solidFill>
                <a:latin typeface="Arial" panose="020B0604020202020204" pitchFamily="34" charset="0"/>
              </a:rPr>
              <a:t>Not only does peer assessment provide quick feedback to the student and reduce teachers' workloads, but it can also help</a:t>
            </a:r>
          </a:p>
          <a:p>
            <a:r>
              <a:rPr lang="en-AU" sz="2400" dirty="0">
                <a:solidFill>
                  <a:srgbClr val="0070C0"/>
                </a:solidFill>
                <a:latin typeface="Arial" panose="020B0604020202020204" pitchFamily="34" charset="0"/>
              </a:rPr>
              <a:t>students develop autonomy and improve their learning (</a:t>
            </a:r>
            <a:r>
              <a:rPr lang="en-AU" sz="2400" dirty="0" err="1">
                <a:solidFill>
                  <a:srgbClr val="0070C0"/>
                </a:solidFill>
                <a:latin typeface="Arial" panose="020B0604020202020204" pitchFamily="34" charset="0"/>
              </a:rPr>
              <a:t>Falchikov</a:t>
            </a:r>
            <a:r>
              <a:rPr lang="en-AU" sz="2400" dirty="0">
                <a:solidFill>
                  <a:srgbClr val="0070C0"/>
                </a:solidFill>
                <a:latin typeface="Arial" panose="020B0604020202020204" pitchFamily="34" charset="0"/>
              </a:rPr>
              <a:t>, 1995</a:t>
            </a:r>
            <a:r>
              <a:rPr lang="en-AU" sz="2400" dirty="0" smtClean="0">
                <a:solidFill>
                  <a:srgbClr val="0070C0"/>
                </a:solidFill>
                <a:latin typeface="Arial" panose="020B0604020202020204" pitchFamily="34" charset="0"/>
              </a:rPr>
              <a:t>).</a:t>
            </a:r>
          </a:p>
          <a:p>
            <a:endParaRPr lang="en-AU" sz="2400" dirty="0">
              <a:solidFill>
                <a:srgbClr val="0070C0"/>
              </a:solidFill>
              <a:latin typeface="Arial" panose="020B0604020202020204" pitchFamily="34" charset="0"/>
            </a:endParaRPr>
          </a:p>
          <a:p>
            <a:r>
              <a:rPr lang="en-AU" sz="2400" dirty="0">
                <a:solidFill>
                  <a:srgbClr val="0070C0"/>
                </a:solidFill>
                <a:latin typeface="Arial" panose="020B0604020202020204" pitchFamily="34" charset="0"/>
              </a:rPr>
              <a:t>As part of peer assessment, </a:t>
            </a:r>
            <a:r>
              <a:rPr lang="en-AU" sz="2400" dirty="0" smtClean="0">
                <a:solidFill>
                  <a:srgbClr val="0070C0"/>
                </a:solidFill>
                <a:latin typeface="Arial" panose="020B0604020202020204" pitchFamily="34" charset="0"/>
              </a:rPr>
              <a:t>consider: involving </a:t>
            </a:r>
            <a:r>
              <a:rPr lang="en-AU" sz="2400" dirty="0">
                <a:solidFill>
                  <a:srgbClr val="0070C0"/>
                </a:solidFill>
                <a:latin typeface="Arial" panose="020B0604020202020204" pitchFamily="34" charset="0"/>
              </a:rPr>
              <a:t>students and teachers in a discussion of assessment criteria, </a:t>
            </a:r>
            <a:r>
              <a:rPr lang="en-AU" sz="2400" dirty="0" smtClean="0">
                <a:solidFill>
                  <a:srgbClr val="0070C0"/>
                </a:solidFill>
                <a:latin typeface="Arial" panose="020B0604020202020204" pitchFamily="34" charset="0"/>
              </a:rPr>
              <a:t>and jointly </a:t>
            </a:r>
            <a:r>
              <a:rPr lang="en-AU" sz="2400" dirty="0">
                <a:solidFill>
                  <a:srgbClr val="0070C0"/>
                </a:solidFill>
                <a:latin typeface="Arial" panose="020B0604020202020204" pitchFamily="34" charset="0"/>
              </a:rPr>
              <a:t>constructing a standard peer assessment and feedback template.</a:t>
            </a:r>
          </a:p>
          <a:p>
            <a:r>
              <a:rPr lang="en-AU" sz="2400" dirty="0">
                <a:solidFill>
                  <a:srgbClr val="0070C0"/>
                </a:solidFill>
                <a:latin typeface="Arial" panose="020B0604020202020204" pitchFamily="34" charset="0"/>
              </a:rPr>
              <a:t>Students can then use this template to provide feedback for each other</a:t>
            </a:r>
            <a:r>
              <a:rPr lang="en-AU" sz="2400" dirty="0" smtClean="0">
                <a:solidFill>
                  <a:srgbClr val="0070C0"/>
                </a:solidFill>
                <a:latin typeface="Arial" panose="020B0604020202020204" pitchFamily="34" charset="0"/>
              </a:rPr>
              <a:t>.</a:t>
            </a:r>
          </a:p>
          <a:p>
            <a:endParaRPr lang="en-AU" sz="2400" dirty="0">
              <a:solidFill>
                <a:srgbClr val="0070C0"/>
              </a:solidFill>
              <a:latin typeface="Arial" panose="020B0604020202020204" pitchFamily="34" charset="0"/>
            </a:endParaRPr>
          </a:p>
          <a:p>
            <a:r>
              <a:rPr lang="en-AU" sz="2400" dirty="0">
                <a:solidFill>
                  <a:srgbClr val="0070C0"/>
                </a:solidFill>
                <a:latin typeface="Arial" panose="020B0604020202020204" pitchFamily="34" charset="0"/>
              </a:rPr>
              <a:t>Students must be free to be honest in their feedback. Making the process anonymous can help here, although you </a:t>
            </a:r>
            <a:r>
              <a:rPr lang="en-AU" sz="2400" dirty="0" smtClean="0">
                <a:solidFill>
                  <a:srgbClr val="0070C0"/>
                </a:solidFill>
                <a:latin typeface="Arial" panose="020B0604020202020204" pitchFamily="34" charset="0"/>
              </a:rPr>
              <a:t>may want </a:t>
            </a:r>
            <a:r>
              <a:rPr lang="en-AU" sz="2400" dirty="0">
                <a:solidFill>
                  <a:srgbClr val="0070C0"/>
                </a:solidFill>
                <a:latin typeface="Arial" panose="020B0604020202020204" pitchFamily="34" charset="0"/>
              </a:rPr>
              <a:t>them to include their name on feedback that only the teacher can see</a:t>
            </a:r>
            <a:endParaRPr lang="en-AU" sz="2400" dirty="0">
              <a:solidFill>
                <a:srgbClr val="0070C0"/>
              </a:solidFill>
            </a:endParaRPr>
          </a:p>
        </p:txBody>
      </p:sp>
    </p:spTree>
    <p:extLst>
      <p:ext uri="{BB962C8B-B14F-4D97-AF65-F5344CB8AC3E}">
        <p14:creationId xmlns:p14="http://schemas.microsoft.com/office/powerpoint/2010/main" val="23405343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162" y="130101"/>
            <a:ext cx="9097383" cy="5940088"/>
          </a:xfrm>
          <a:prstGeom prst="rect">
            <a:avLst/>
          </a:prstGeom>
        </p:spPr>
        <p:txBody>
          <a:bodyPr wrap="square">
            <a:spAutoFit/>
          </a:bodyPr>
          <a:lstStyle/>
          <a:p>
            <a:r>
              <a:rPr lang="en-AU" sz="2000" b="1" dirty="0">
                <a:solidFill>
                  <a:srgbClr val="FF0000"/>
                </a:solidFill>
                <a:latin typeface="Arial" panose="020B0604020202020204" pitchFamily="34" charset="0"/>
              </a:rPr>
              <a:t>Give feedback in lectures</a:t>
            </a:r>
          </a:p>
          <a:p>
            <a:r>
              <a:rPr lang="en-AU" sz="2000" dirty="0">
                <a:solidFill>
                  <a:srgbClr val="7030A0"/>
                </a:solidFill>
                <a:latin typeface="Arial" panose="020B0604020202020204" pitchFamily="34" charset="0"/>
              </a:rPr>
              <a:t>Lectures are good for providing feedback efficiently to a whole cohort, particularly for large classes. You can identify </a:t>
            </a:r>
            <a:r>
              <a:rPr lang="en-AU" sz="2000" dirty="0" smtClean="0">
                <a:solidFill>
                  <a:srgbClr val="7030A0"/>
                </a:solidFill>
                <a:latin typeface="Arial" panose="020B0604020202020204" pitchFamily="34" charset="0"/>
              </a:rPr>
              <a:t>and address </a:t>
            </a:r>
            <a:r>
              <a:rPr lang="en-AU" sz="2000" dirty="0">
                <a:solidFill>
                  <a:srgbClr val="7030A0"/>
                </a:solidFill>
                <a:latin typeface="Arial" panose="020B0604020202020204" pitchFamily="34" charset="0"/>
              </a:rPr>
              <a:t>common issues in student assignments, verbally or in a summary handout. </a:t>
            </a:r>
            <a:endParaRPr lang="en-AU" sz="2000" dirty="0" smtClean="0">
              <a:solidFill>
                <a:srgbClr val="7030A0"/>
              </a:solidFill>
              <a:latin typeface="Arial" panose="020B0604020202020204" pitchFamily="34" charset="0"/>
            </a:endParaRPr>
          </a:p>
          <a:p>
            <a:endParaRPr lang="en-AU" sz="2000" dirty="0">
              <a:solidFill>
                <a:srgbClr val="000000"/>
              </a:solidFill>
              <a:latin typeface="Arial" panose="020B0604020202020204" pitchFamily="34" charset="0"/>
            </a:endParaRPr>
          </a:p>
          <a:p>
            <a:r>
              <a:rPr lang="en-AU" sz="2000" dirty="0" smtClean="0">
                <a:solidFill>
                  <a:srgbClr val="FF0000"/>
                </a:solidFill>
                <a:latin typeface="Arial" panose="020B0604020202020204" pitchFamily="34" charset="0"/>
              </a:rPr>
              <a:t>To </a:t>
            </a:r>
            <a:r>
              <a:rPr lang="en-AU" sz="2000" dirty="0">
                <a:solidFill>
                  <a:srgbClr val="FF0000"/>
                </a:solidFill>
                <a:latin typeface="Arial" panose="020B0604020202020204" pitchFamily="34" charset="0"/>
              </a:rPr>
              <a:t>promote dialogue:</a:t>
            </a:r>
          </a:p>
          <a:p>
            <a:r>
              <a:rPr lang="en-AU" sz="2000" dirty="0">
                <a:solidFill>
                  <a:srgbClr val="0070C0"/>
                </a:solidFill>
                <a:latin typeface="Arial" panose="020B0604020202020204" pitchFamily="34" charset="0"/>
              </a:rPr>
              <a:t>1. Ask students to write brief responses (anonymously or not, as you/they prefer) on a particular topic.</a:t>
            </a:r>
          </a:p>
          <a:p>
            <a:r>
              <a:rPr lang="en-AU" sz="2000" dirty="0">
                <a:solidFill>
                  <a:srgbClr val="0070C0"/>
                </a:solidFill>
                <a:latin typeface="Arial" panose="020B0604020202020204" pitchFamily="34" charset="0"/>
              </a:rPr>
              <a:t>2. Collect them.</a:t>
            </a:r>
          </a:p>
          <a:p>
            <a:r>
              <a:rPr lang="en-AU" sz="2000" dirty="0">
                <a:solidFill>
                  <a:srgbClr val="0070C0"/>
                </a:solidFill>
                <a:latin typeface="Arial" panose="020B0604020202020204" pitchFamily="34" charset="0"/>
              </a:rPr>
              <a:t>3. Read the responses. They will alert you to common misconceptions the students hold.</a:t>
            </a:r>
          </a:p>
          <a:p>
            <a:r>
              <a:rPr lang="en-AU" sz="2000" dirty="0">
                <a:solidFill>
                  <a:srgbClr val="0070C0"/>
                </a:solidFill>
                <a:latin typeface="Arial" panose="020B0604020202020204" pitchFamily="34" charset="0"/>
              </a:rPr>
              <a:t>4. Respond to the </a:t>
            </a:r>
            <a:r>
              <a:rPr lang="en-AU" sz="2000" dirty="0" smtClean="0">
                <a:solidFill>
                  <a:srgbClr val="0070C0"/>
                </a:solidFill>
                <a:latin typeface="Arial" panose="020B0604020202020204" pitchFamily="34" charset="0"/>
              </a:rPr>
              <a:t>comments: straight </a:t>
            </a:r>
            <a:r>
              <a:rPr lang="en-AU" sz="2000" dirty="0">
                <a:solidFill>
                  <a:srgbClr val="0070C0"/>
                </a:solidFill>
                <a:latin typeface="Arial" panose="020B0604020202020204" pitchFamily="34" charset="0"/>
              </a:rPr>
              <a:t>away (the use of clickers in large classes can enable a more immediate dialogue about the class's </a:t>
            </a:r>
            <a:r>
              <a:rPr lang="en-AU" sz="2000" dirty="0" smtClean="0">
                <a:solidFill>
                  <a:srgbClr val="0070C0"/>
                </a:solidFill>
                <a:latin typeface="Arial" panose="020B0604020202020204" pitchFamily="34" charset="0"/>
              </a:rPr>
              <a:t>different conceptions </a:t>
            </a:r>
            <a:r>
              <a:rPr lang="en-AU" sz="2000" dirty="0">
                <a:solidFill>
                  <a:srgbClr val="0070C0"/>
                </a:solidFill>
                <a:latin typeface="Arial" panose="020B0604020202020204" pitchFamily="34" charset="0"/>
              </a:rPr>
              <a:t>and perceptions) </a:t>
            </a:r>
            <a:r>
              <a:rPr lang="en-AU" sz="2000" dirty="0" smtClean="0">
                <a:solidFill>
                  <a:srgbClr val="0070C0"/>
                </a:solidFill>
                <a:latin typeface="Arial" panose="020B0604020202020204" pitchFamily="34" charset="0"/>
              </a:rPr>
              <a:t>or in </a:t>
            </a:r>
            <a:r>
              <a:rPr lang="en-AU" sz="2000" dirty="0">
                <a:solidFill>
                  <a:srgbClr val="0070C0"/>
                </a:solidFill>
                <a:latin typeface="Arial" panose="020B0604020202020204" pitchFamily="34" charset="0"/>
              </a:rPr>
              <a:t>a subsequent lecture. </a:t>
            </a:r>
            <a:endParaRPr lang="en-AU" sz="2000" dirty="0" smtClean="0">
              <a:solidFill>
                <a:srgbClr val="0070C0"/>
              </a:solidFill>
              <a:latin typeface="Arial" panose="020B0604020202020204" pitchFamily="34" charset="0"/>
            </a:endParaRPr>
          </a:p>
          <a:p>
            <a:endParaRPr lang="en-AU" sz="2000" dirty="0">
              <a:solidFill>
                <a:srgbClr val="000000"/>
              </a:solidFill>
              <a:latin typeface="Arial" panose="020B0604020202020204" pitchFamily="34" charset="0"/>
            </a:endParaRPr>
          </a:p>
          <a:p>
            <a:r>
              <a:rPr lang="en-AU" sz="2000" dirty="0" smtClean="0">
                <a:solidFill>
                  <a:srgbClr val="C00000"/>
                </a:solidFill>
                <a:latin typeface="Arial" panose="020B0604020202020204" pitchFamily="34" charset="0"/>
              </a:rPr>
              <a:t>For </a:t>
            </a:r>
            <a:r>
              <a:rPr lang="en-AU" sz="2000" dirty="0">
                <a:solidFill>
                  <a:srgbClr val="C00000"/>
                </a:solidFill>
                <a:latin typeface="Arial" panose="020B0604020202020204" pitchFamily="34" charset="0"/>
              </a:rPr>
              <a:t>a very large class, you might analyse only a few responses each lecture. </a:t>
            </a:r>
            <a:endParaRPr lang="en-AU" sz="2000" dirty="0" smtClean="0">
              <a:solidFill>
                <a:srgbClr val="C00000"/>
              </a:solidFill>
              <a:latin typeface="Arial" panose="020B0604020202020204" pitchFamily="34" charset="0"/>
            </a:endParaRPr>
          </a:p>
          <a:p>
            <a:endParaRPr lang="en-AU" sz="2000" dirty="0" smtClean="0">
              <a:solidFill>
                <a:srgbClr val="C00000"/>
              </a:solidFill>
              <a:latin typeface="Arial" panose="020B0604020202020204" pitchFamily="34" charset="0"/>
            </a:endParaRPr>
          </a:p>
          <a:p>
            <a:r>
              <a:rPr lang="en-AU" sz="2000" dirty="0" smtClean="0">
                <a:solidFill>
                  <a:srgbClr val="7030A0"/>
                </a:solidFill>
                <a:latin typeface="Arial" panose="020B0604020202020204" pitchFamily="34" charset="0"/>
              </a:rPr>
              <a:t>A common pattern </a:t>
            </a:r>
            <a:r>
              <a:rPr lang="en-AU" sz="2000" dirty="0">
                <a:solidFill>
                  <a:srgbClr val="7030A0"/>
                </a:solidFill>
                <a:latin typeface="Arial" panose="020B0604020202020204" pitchFamily="34" charset="0"/>
              </a:rPr>
              <a:t>is to use the last 5 minutes of one lecture to invite students to write, then the first 5 minutes of the </a:t>
            </a:r>
            <a:r>
              <a:rPr lang="en-AU" sz="2000" dirty="0" smtClean="0">
                <a:solidFill>
                  <a:srgbClr val="7030A0"/>
                </a:solidFill>
                <a:latin typeface="Arial" panose="020B0604020202020204" pitchFamily="34" charset="0"/>
              </a:rPr>
              <a:t>next lecture </a:t>
            </a:r>
            <a:r>
              <a:rPr lang="en-AU" sz="2000" dirty="0">
                <a:solidFill>
                  <a:srgbClr val="7030A0"/>
                </a:solidFill>
                <a:latin typeface="Arial" panose="020B0604020202020204" pitchFamily="34" charset="0"/>
              </a:rPr>
              <a:t>to talk about the responses.</a:t>
            </a:r>
            <a:endParaRPr lang="en-AU" sz="2000" dirty="0">
              <a:solidFill>
                <a:srgbClr val="7030A0"/>
              </a:solidFill>
            </a:endParaRPr>
          </a:p>
        </p:txBody>
      </p:sp>
    </p:spTree>
    <p:extLst>
      <p:ext uri="{BB962C8B-B14F-4D97-AF65-F5344CB8AC3E}">
        <p14:creationId xmlns:p14="http://schemas.microsoft.com/office/powerpoint/2010/main" val="37371794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7223" y="269909"/>
            <a:ext cx="9291021" cy="6124754"/>
          </a:xfrm>
          <a:prstGeom prst="rect">
            <a:avLst/>
          </a:prstGeom>
        </p:spPr>
        <p:txBody>
          <a:bodyPr wrap="square">
            <a:spAutoFit/>
          </a:bodyPr>
          <a:lstStyle/>
          <a:p>
            <a:r>
              <a:rPr lang="en-AU" sz="2800" b="1" dirty="0">
                <a:solidFill>
                  <a:srgbClr val="FF0000"/>
                </a:solidFill>
                <a:latin typeface="Arial" panose="020B0604020202020204" pitchFamily="34" charset="0"/>
              </a:rPr>
              <a:t>Give feedback in </a:t>
            </a:r>
            <a:r>
              <a:rPr lang="en-AU" sz="2800" b="1" dirty="0" smtClean="0">
                <a:solidFill>
                  <a:srgbClr val="FF0000"/>
                </a:solidFill>
                <a:latin typeface="Arial" panose="020B0604020202020204" pitchFamily="34" charset="0"/>
              </a:rPr>
              <a:t>tutorials</a:t>
            </a:r>
          </a:p>
          <a:p>
            <a:endParaRPr lang="en-AU" sz="2800" b="1" dirty="0">
              <a:latin typeface="Arial" panose="020B0604020202020204" pitchFamily="34" charset="0"/>
            </a:endParaRPr>
          </a:p>
          <a:p>
            <a:r>
              <a:rPr lang="en-AU" sz="2800" dirty="0">
                <a:solidFill>
                  <a:srgbClr val="0070C0"/>
                </a:solidFill>
                <a:latin typeface="Arial" panose="020B0604020202020204" pitchFamily="34" charset="0"/>
              </a:rPr>
              <a:t>Use feedback to help students understand:</a:t>
            </a:r>
          </a:p>
          <a:p>
            <a:r>
              <a:rPr lang="en-AU" sz="2800" dirty="0">
                <a:solidFill>
                  <a:srgbClr val="0070C0"/>
                </a:solidFill>
                <a:latin typeface="Arial" panose="020B0604020202020204" pitchFamily="34" charset="0"/>
              </a:rPr>
              <a:t>how their lectures and tutorials or seminars are inter-related, </a:t>
            </a:r>
            <a:r>
              <a:rPr lang="en-AU" sz="2800" dirty="0" smtClean="0">
                <a:solidFill>
                  <a:srgbClr val="0070C0"/>
                </a:solidFill>
                <a:latin typeface="Arial" panose="020B0604020202020204" pitchFamily="34" charset="0"/>
              </a:rPr>
              <a:t>and that </a:t>
            </a:r>
            <a:r>
              <a:rPr lang="en-AU" sz="2800" dirty="0">
                <a:solidFill>
                  <a:srgbClr val="0070C0"/>
                </a:solidFill>
                <a:latin typeface="Arial" panose="020B0604020202020204" pitchFamily="34" charset="0"/>
              </a:rPr>
              <a:t>they can use tutorial feedback to reflect on what they learn in lectures</a:t>
            </a:r>
            <a:r>
              <a:rPr lang="en-AU" sz="2800" dirty="0" smtClean="0">
                <a:solidFill>
                  <a:srgbClr val="0070C0"/>
                </a:solidFill>
                <a:latin typeface="Arial" panose="020B0604020202020204" pitchFamily="34" charset="0"/>
              </a:rPr>
              <a:t>.</a:t>
            </a:r>
          </a:p>
          <a:p>
            <a:endParaRPr lang="en-AU" sz="2800" dirty="0">
              <a:latin typeface="Arial" panose="020B0604020202020204" pitchFamily="34" charset="0"/>
            </a:endParaRPr>
          </a:p>
          <a:p>
            <a:r>
              <a:rPr lang="en-AU" sz="2800" dirty="0">
                <a:solidFill>
                  <a:srgbClr val="C00000"/>
                </a:solidFill>
                <a:latin typeface="Arial" panose="020B0604020202020204" pitchFamily="34" charset="0"/>
              </a:rPr>
              <a:t>Group work in seminars can help students identify ideas where they want further clarification; group </a:t>
            </a:r>
            <a:r>
              <a:rPr lang="en-AU" sz="2800" dirty="0" smtClean="0">
                <a:solidFill>
                  <a:srgbClr val="C00000"/>
                </a:solidFill>
                <a:latin typeface="Arial" panose="020B0604020202020204" pitchFamily="34" charset="0"/>
              </a:rPr>
              <a:t>work discussions encourage </a:t>
            </a:r>
            <a:r>
              <a:rPr lang="en-AU" sz="2800" dirty="0">
                <a:solidFill>
                  <a:srgbClr val="C00000"/>
                </a:solidFill>
                <a:latin typeface="Arial" panose="020B0604020202020204" pitchFamily="34" charset="0"/>
              </a:rPr>
              <a:t>dialogue and reciprocal feedback</a:t>
            </a:r>
            <a:r>
              <a:rPr lang="en-AU" sz="2800" dirty="0" smtClean="0">
                <a:solidFill>
                  <a:srgbClr val="C00000"/>
                </a:solidFill>
                <a:latin typeface="Arial" panose="020B0604020202020204" pitchFamily="34" charset="0"/>
              </a:rPr>
              <a:t>.</a:t>
            </a:r>
          </a:p>
          <a:p>
            <a:endParaRPr lang="en-AU" sz="2800" dirty="0">
              <a:solidFill>
                <a:srgbClr val="C00000"/>
              </a:solidFill>
              <a:latin typeface="Arial" panose="020B0604020202020204" pitchFamily="34" charset="0"/>
            </a:endParaRPr>
          </a:p>
          <a:p>
            <a:r>
              <a:rPr lang="en-AU" sz="2800" dirty="0" smtClean="0">
                <a:solidFill>
                  <a:srgbClr val="7030A0"/>
                </a:solidFill>
                <a:latin typeface="Arial" panose="020B0604020202020204" pitchFamily="34" charset="0"/>
              </a:rPr>
              <a:t>Any </a:t>
            </a:r>
            <a:r>
              <a:rPr lang="en-AU" sz="2800" dirty="0">
                <a:solidFill>
                  <a:srgbClr val="7030A0"/>
                </a:solidFill>
                <a:latin typeface="Arial" panose="020B0604020202020204" pitchFamily="34" charset="0"/>
              </a:rPr>
              <a:t>issues the group has can be either addressed by the tutor or lecturer </a:t>
            </a:r>
            <a:r>
              <a:rPr lang="en-AU" sz="2800" dirty="0" smtClean="0">
                <a:solidFill>
                  <a:srgbClr val="7030A0"/>
                </a:solidFill>
                <a:latin typeface="Arial" panose="020B0604020202020204" pitchFamily="34" charset="0"/>
              </a:rPr>
              <a:t>or exchanged </a:t>
            </a:r>
            <a:r>
              <a:rPr lang="en-AU" sz="2800" dirty="0">
                <a:solidFill>
                  <a:srgbClr val="7030A0"/>
                </a:solidFill>
                <a:latin typeface="Arial" panose="020B0604020202020204" pitchFamily="34" charset="0"/>
              </a:rPr>
              <a:t>with other groups for mutual problem-solving.</a:t>
            </a:r>
            <a:endParaRPr lang="en-AU" sz="2800" dirty="0">
              <a:solidFill>
                <a:srgbClr val="7030A0"/>
              </a:solidFill>
            </a:endParaRPr>
          </a:p>
        </p:txBody>
      </p:sp>
    </p:spTree>
    <p:extLst>
      <p:ext uri="{BB962C8B-B14F-4D97-AF65-F5344CB8AC3E}">
        <p14:creationId xmlns:p14="http://schemas.microsoft.com/office/powerpoint/2010/main" val="25334980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6465" y="178489"/>
            <a:ext cx="9237233" cy="6370975"/>
          </a:xfrm>
          <a:prstGeom prst="rect">
            <a:avLst/>
          </a:prstGeom>
        </p:spPr>
        <p:txBody>
          <a:bodyPr wrap="square">
            <a:spAutoFit/>
          </a:bodyPr>
          <a:lstStyle/>
          <a:p>
            <a:r>
              <a:rPr lang="en-AU" sz="2400" b="1" dirty="0">
                <a:solidFill>
                  <a:srgbClr val="FF0000"/>
                </a:solidFill>
                <a:latin typeface="Arial" panose="020B0604020202020204" pitchFamily="34" charset="0"/>
              </a:rPr>
              <a:t>Use comments sheets</a:t>
            </a:r>
          </a:p>
          <a:p>
            <a:r>
              <a:rPr lang="en-AU" sz="2400" dirty="0">
                <a:solidFill>
                  <a:srgbClr val="C00000"/>
                </a:solidFill>
                <a:latin typeface="Arial" panose="020B0604020202020204" pitchFamily="34" charset="0"/>
              </a:rPr>
              <a:t>To increase efficiency, when marking written assignments develop a numbered list of common mistakes or issues, </a:t>
            </a:r>
            <a:r>
              <a:rPr lang="en-AU" sz="2400" dirty="0" smtClean="0">
                <a:solidFill>
                  <a:srgbClr val="C00000"/>
                </a:solidFill>
                <a:latin typeface="Arial" panose="020B0604020202020204" pitchFamily="34" charset="0"/>
              </a:rPr>
              <a:t>along with </a:t>
            </a:r>
            <a:r>
              <a:rPr lang="en-AU" sz="2400" dirty="0">
                <a:solidFill>
                  <a:srgbClr val="C00000"/>
                </a:solidFill>
                <a:latin typeface="Arial" panose="020B0604020202020204" pitchFamily="34" charset="0"/>
              </a:rPr>
              <a:t>tips on how to address these. </a:t>
            </a:r>
            <a:endParaRPr lang="en-AU" sz="2400" dirty="0" smtClean="0">
              <a:solidFill>
                <a:srgbClr val="C00000"/>
              </a:solidFill>
              <a:latin typeface="Arial" panose="020B0604020202020204" pitchFamily="34" charset="0"/>
            </a:endParaRPr>
          </a:p>
          <a:p>
            <a:endParaRPr lang="en-AU" sz="2400" dirty="0">
              <a:latin typeface="Arial" panose="020B0604020202020204" pitchFamily="34" charset="0"/>
            </a:endParaRPr>
          </a:p>
          <a:p>
            <a:r>
              <a:rPr lang="en-AU" sz="2400" dirty="0" smtClean="0">
                <a:solidFill>
                  <a:srgbClr val="00B050"/>
                </a:solidFill>
                <a:latin typeface="Arial" panose="020B0604020202020204" pitchFamily="34" charset="0"/>
              </a:rPr>
              <a:t>Then</a:t>
            </a:r>
            <a:r>
              <a:rPr lang="en-AU" sz="2400" dirty="0">
                <a:solidFill>
                  <a:srgbClr val="00B050"/>
                </a:solidFill>
                <a:latin typeface="Arial" panose="020B0604020202020204" pitchFamily="34" charset="0"/>
              </a:rPr>
              <a:t>, when individual students make one of these common errors, you only need </a:t>
            </a:r>
            <a:r>
              <a:rPr lang="en-AU" sz="2400" dirty="0" smtClean="0">
                <a:solidFill>
                  <a:srgbClr val="00B050"/>
                </a:solidFill>
                <a:latin typeface="Arial" panose="020B0604020202020204" pitchFamily="34" charset="0"/>
              </a:rPr>
              <a:t>to write </a:t>
            </a:r>
            <a:r>
              <a:rPr lang="en-AU" sz="2400" dirty="0">
                <a:solidFill>
                  <a:srgbClr val="00B050"/>
                </a:solidFill>
                <a:latin typeface="Arial" panose="020B0604020202020204" pitchFamily="34" charset="0"/>
              </a:rPr>
              <a:t>the issue number. Distribute the feedback sheet when returning the class assignments</a:t>
            </a:r>
            <a:r>
              <a:rPr lang="en-AU" sz="2400" dirty="0" smtClean="0">
                <a:latin typeface="Arial" panose="020B0604020202020204" pitchFamily="34" charset="0"/>
              </a:rPr>
              <a:t>.</a:t>
            </a:r>
          </a:p>
          <a:p>
            <a:endParaRPr lang="en-AU" sz="2400" dirty="0">
              <a:latin typeface="Arial" panose="020B0604020202020204" pitchFamily="34" charset="0"/>
            </a:endParaRPr>
          </a:p>
          <a:p>
            <a:r>
              <a:rPr lang="en-AU" sz="2400" dirty="0">
                <a:solidFill>
                  <a:srgbClr val="0070C0"/>
                </a:solidFill>
                <a:latin typeface="Arial" panose="020B0604020202020204" pitchFamily="34" charset="0"/>
              </a:rPr>
              <a:t>This method can easily devolve into primarily focusing on problems or faults. </a:t>
            </a:r>
            <a:endParaRPr lang="en-AU" sz="2400" dirty="0" smtClean="0">
              <a:solidFill>
                <a:srgbClr val="0070C0"/>
              </a:solidFill>
              <a:latin typeface="Arial" panose="020B0604020202020204" pitchFamily="34" charset="0"/>
            </a:endParaRPr>
          </a:p>
          <a:p>
            <a:endParaRPr lang="en-AU" sz="2400" dirty="0">
              <a:solidFill>
                <a:srgbClr val="0070C0"/>
              </a:solidFill>
              <a:latin typeface="Arial" panose="020B0604020202020204" pitchFamily="34" charset="0"/>
            </a:endParaRPr>
          </a:p>
          <a:p>
            <a:r>
              <a:rPr lang="en-AU" sz="2400" dirty="0" smtClean="0">
                <a:solidFill>
                  <a:schemeClr val="accent5">
                    <a:lumMod val="50000"/>
                  </a:schemeClr>
                </a:solidFill>
                <a:latin typeface="Arial" panose="020B0604020202020204" pitchFamily="34" charset="0"/>
              </a:rPr>
              <a:t>To </a:t>
            </a:r>
            <a:r>
              <a:rPr lang="en-AU" sz="2400" dirty="0">
                <a:solidFill>
                  <a:schemeClr val="accent5">
                    <a:lumMod val="50000"/>
                  </a:schemeClr>
                </a:solidFill>
                <a:latin typeface="Arial" panose="020B0604020202020204" pitchFamily="34" charset="0"/>
              </a:rPr>
              <a:t>correct this tendency, you can either:</a:t>
            </a:r>
          </a:p>
          <a:p>
            <a:r>
              <a:rPr lang="en-AU" sz="2400" dirty="0">
                <a:solidFill>
                  <a:schemeClr val="accent5">
                    <a:lumMod val="50000"/>
                  </a:schemeClr>
                </a:solidFill>
                <a:latin typeface="Arial" panose="020B0604020202020204" pitchFamily="34" charset="0"/>
              </a:rPr>
              <a:t>build an equivalent list of common areas of excellence in your students' work, </a:t>
            </a:r>
            <a:r>
              <a:rPr lang="en-AU" sz="2400" dirty="0" smtClean="0">
                <a:solidFill>
                  <a:schemeClr val="accent5">
                    <a:lumMod val="50000"/>
                  </a:schemeClr>
                </a:solidFill>
                <a:latin typeface="Arial" panose="020B0604020202020204" pitchFamily="34" charset="0"/>
              </a:rPr>
              <a:t>or only </a:t>
            </a:r>
            <a:r>
              <a:rPr lang="en-AU" sz="2400" dirty="0">
                <a:solidFill>
                  <a:schemeClr val="accent5">
                    <a:lumMod val="50000"/>
                  </a:schemeClr>
                </a:solidFill>
                <a:latin typeface="Arial" panose="020B0604020202020204" pitchFamily="34" charset="0"/>
              </a:rPr>
              <a:t>use the comments sheet within an overall feedback framework that also gives students credit when they do</a:t>
            </a:r>
          </a:p>
          <a:p>
            <a:r>
              <a:rPr lang="en-AU" sz="2400" dirty="0">
                <a:solidFill>
                  <a:schemeClr val="accent5">
                    <a:lumMod val="50000"/>
                  </a:schemeClr>
                </a:solidFill>
                <a:latin typeface="Arial" panose="020B0604020202020204" pitchFamily="34" charset="0"/>
              </a:rPr>
              <a:t>things well (Taylor, 2008</a:t>
            </a:r>
            <a:r>
              <a:rPr lang="en-AU" dirty="0">
                <a:solidFill>
                  <a:schemeClr val="accent5">
                    <a:lumMod val="50000"/>
                  </a:schemeClr>
                </a:solidFill>
                <a:latin typeface="Arial" panose="020B0604020202020204" pitchFamily="34" charset="0"/>
              </a:rPr>
              <a:t>).</a:t>
            </a:r>
            <a:endParaRPr lang="en-AU" dirty="0">
              <a:solidFill>
                <a:schemeClr val="accent5">
                  <a:lumMod val="50000"/>
                </a:schemeClr>
              </a:solidFill>
            </a:endParaRPr>
          </a:p>
        </p:txBody>
      </p:sp>
    </p:spTree>
    <p:extLst>
      <p:ext uri="{BB962C8B-B14F-4D97-AF65-F5344CB8AC3E}">
        <p14:creationId xmlns:p14="http://schemas.microsoft.com/office/powerpoint/2010/main" val="34244463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6315" y="117693"/>
            <a:ext cx="9635266" cy="6740307"/>
          </a:xfrm>
          <a:prstGeom prst="rect">
            <a:avLst/>
          </a:prstGeom>
        </p:spPr>
        <p:txBody>
          <a:bodyPr wrap="square">
            <a:spAutoFit/>
          </a:bodyPr>
          <a:lstStyle/>
          <a:p>
            <a:r>
              <a:rPr lang="en-AU" sz="2400" b="1" dirty="0">
                <a:solidFill>
                  <a:srgbClr val="FF0000"/>
                </a:solidFill>
                <a:latin typeface="Arial" panose="020B0604020202020204" pitchFamily="34" charset="0"/>
              </a:rPr>
              <a:t>Be clear about the type of feedback you are </a:t>
            </a:r>
            <a:r>
              <a:rPr lang="en-AU" sz="2400" b="1" dirty="0" smtClean="0">
                <a:solidFill>
                  <a:srgbClr val="FF0000"/>
                </a:solidFill>
                <a:latin typeface="Arial" panose="020B0604020202020204" pitchFamily="34" charset="0"/>
              </a:rPr>
              <a:t>providing</a:t>
            </a:r>
          </a:p>
          <a:p>
            <a:endParaRPr lang="en-AU" sz="2400" b="1" dirty="0">
              <a:latin typeface="Arial" panose="020B0604020202020204" pitchFamily="34" charset="0"/>
            </a:endParaRPr>
          </a:p>
          <a:p>
            <a:r>
              <a:rPr lang="en-AU" sz="2400" dirty="0">
                <a:latin typeface="Arial" panose="020B0604020202020204" pitchFamily="34" charset="0"/>
              </a:rPr>
              <a:t>It can be useful to classify the type of feedback you are providing. </a:t>
            </a:r>
            <a:endParaRPr lang="en-AU" sz="2400" dirty="0" smtClean="0">
              <a:latin typeface="Arial" panose="020B0604020202020204" pitchFamily="34" charset="0"/>
            </a:endParaRPr>
          </a:p>
          <a:p>
            <a:endParaRPr lang="en-AU" sz="2400" dirty="0">
              <a:latin typeface="Arial" panose="020B0604020202020204" pitchFamily="34" charset="0"/>
            </a:endParaRPr>
          </a:p>
          <a:p>
            <a:r>
              <a:rPr lang="en-AU" sz="2400" dirty="0" smtClean="0">
                <a:latin typeface="Arial" panose="020B0604020202020204" pitchFamily="34" charset="0"/>
              </a:rPr>
              <a:t>For </a:t>
            </a:r>
            <a:r>
              <a:rPr lang="en-AU" sz="2400" dirty="0">
                <a:latin typeface="Arial" panose="020B0604020202020204" pitchFamily="34" charset="0"/>
              </a:rPr>
              <a:t>example, does it relate to the submission's structure,</a:t>
            </a:r>
          </a:p>
          <a:p>
            <a:r>
              <a:rPr lang="en-AU" sz="2400" dirty="0">
                <a:latin typeface="Arial" panose="020B0604020202020204" pitchFamily="34" charset="0"/>
              </a:rPr>
              <a:t>organisation, language, conventions or content? Sample comments are listed below for these five aspects</a:t>
            </a:r>
            <a:r>
              <a:rPr lang="en-AU" sz="2400" dirty="0" smtClean="0">
                <a:latin typeface="Arial" panose="020B0604020202020204" pitchFamily="34" charset="0"/>
              </a:rPr>
              <a:t>:</a:t>
            </a:r>
          </a:p>
          <a:p>
            <a:endParaRPr lang="en-AU" sz="2400" dirty="0">
              <a:latin typeface="Arial" panose="020B0604020202020204" pitchFamily="34" charset="0"/>
            </a:endParaRPr>
          </a:p>
          <a:p>
            <a:r>
              <a:rPr lang="en-AU" sz="2400" dirty="0">
                <a:solidFill>
                  <a:srgbClr val="FF0000"/>
                </a:solidFill>
                <a:latin typeface="Arial" panose="020B0604020202020204" pitchFamily="34" charset="0"/>
              </a:rPr>
              <a:t>Structure</a:t>
            </a:r>
            <a:r>
              <a:rPr lang="en-AU" sz="2400" dirty="0">
                <a:latin typeface="Arial" panose="020B0604020202020204" pitchFamily="34" charset="0"/>
              </a:rPr>
              <a:t>: "Your abstract should be placed before your table of contents."</a:t>
            </a:r>
          </a:p>
          <a:p>
            <a:r>
              <a:rPr lang="en-AU" sz="2400" dirty="0">
                <a:solidFill>
                  <a:srgbClr val="FF0000"/>
                </a:solidFill>
                <a:latin typeface="Arial" panose="020B0604020202020204" pitchFamily="34" charset="0"/>
              </a:rPr>
              <a:t>Organisation: </a:t>
            </a:r>
            <a:r>
              <a:rPr lang="en-AU" sz="2400" dirty="0">
                <a:latin typeface="Arial" panose="020B0604020202020204" pitchFamily="34" charset="0"/>
              </a:rPr>
              <a:t>"Good problem statement. Where is your outline?"</a:t>
            </a:r>
          </a:p>
          <a:p>
            <a:r>
              <a:rPr lang="en-AU" sz="2400" dirty="0">
                <a:solidFill>
                  <a:srgbClr val="FF0000"/>
                </a:solidFill>
                <a:latin typeface="Arial" panose="020B0604020202020204" pitchFamily="34" charset="0"/>
              </a:rPr>
              <a:t>Language: </a:t>
            </a:r>
            <a:r>
              <a:rPr lang="en-AU" sz="2400" dirty="0">
                <a:latin typeface="Arial" panose="020B0604020202020204" pitchFamily="34" charset="0"/>
              </a:rPr>
              <a:t>"(1) Word choice could be more accurate. </a:t>
            </a:r>
            <a:endParaRPr lang="en-AU" sz="2400" dirty="0" smtClean="0">
              <a:latin typeface="Arial" panose="020B0604020202020204" pitchFamily="34" charset="0"/>
            </a:endParaRPr>
          </a:p>
          <a:p>
            <a:r>
              <a:rPr lang="en-AU" sz="2400" dirty="0">
                <a:latin typeface="Arial" panose="020B0604020202020204" pitchFamily="34" charset="0"/>
              </a:rPr>
              <a:t> </a:t>
            </a:r>
            <a:r>
              <a:rPr lang="en-AU" sz="2400" dirty="0" smtClean="0">
                <a:latin typeface="Arial" panose="020B0604020202020204" pitchFamily="34" charset="0"/>
              </a:rPr>
              <a:t>                   (</a:t>
            </a:r>
            <a:r>
              <a:rPr lang="en-AU" sz="2400" dirty="0">
                <a:latin typeface="Arial" panose="020B0604020202020204" pitchFamily="34" charset="0"/>
              </a:rPr>
              <a:t>2) Clauses/ideas could flow better."</a:t>
            </a:r>
          </a:p>
          <a:p>
            <a:r>
              <a:rPr lang="en-AU" sz="2400" dirty="0">
                <a:solidFill>
                  <a:srgbClr val="FF0000"/>
                </a:solidFill>
                <a:latin typeface="Arial" panose="020B0604020202020204" pitchFamily="34" charset="0"/>
              </a:rPr>
              <a:t>Conventions: </a:t>
            </a:r>
            <a:r>
              <a:rPr lang="en-AU" sz="2400" dirty="0">
                <a:latin typeface="Arial" panose="020B0604020202020204" pitchFamily="34" charset="0"/>
              </a:rPr>
              <a:t>"Which reference system are you using? Some of your references are inconsistent."</a:t>
            </a:r>
          </a:p>
          <a:p>
            <a:r>
              <a:rPr lang="en-AU" sz="2400" dirty="0">
                <a:solidFill>
                  <a:srgbClr val="FF0000"/>
                </a:solidFill>
                <a:latin typeface="Arial" panose="020B0604020202020204" pitchFamily="34" charset="0"/>
              </a:rPr>
              <a:t>Content: </a:t>
            </a:r>
            <a:r>
              <a:rPr lang="en-AU" sz="2400" dirty="0">
                <a:latin typeface="Arial" panose="020B0604020202020204" pitchFamily="34" charset="0"/>
              </a:rPr>
              <a:t>"The structure of materials, rationale, functions and operation is good, but there is no mention of </a:t>
            </a:r>
            <a:r>
              <a:rPr lang="en-AU" sz="2400" dirty="0" smtClean="0">
                <a:latin typeface="Arial" panose="020B0604020202020204" pitchFamily="34" charset="0"/>
              </a:rPr>
              <a:t>the process </a:t>
            </a:r>
            <a:r>
              <a:rPr lang="en-AU" sz="2400" dirty="0">
                <a:latin typeface="Arial" panose="020B0604020202020204" pitchFamily="34" charset="0"/>
              </a:rPr>
              <a:t>you undertook to generate these ideas."</a:t>
            </a:r>
            <a:endParaRPr lang="en-AU" sz="2400" dirty="0"/>
          </a:p>
        </p:txBody>
      </p:sp>
    </p:spTree>
    <p:extLst>
      <p:ext uri="{BB962C8B-B14F-4D97-AF65-F5344CB8AC3E}">
        <p14:creationId xmlns:p14="http://schemas.microsoft.com/office/powerpoint/2010/main" val="1661867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0254" y="0"/>
            <a:ext cx="9602994" cy="6986528"/>
          </a:xfrm>
          <a:prstGeom prst="rect">
            <a:avLst/>
          </a:prstGeom>
        </p:spPr>
        <p:txBody>
          <a:bodyPr wrap="square">
            <a:spAutoFit/>
          </a:bodyPr>
          <a:lstStyle/>
          <a:p>
            <a:r>
              <a:rPr lang="en-AU" sz="2800" b="1" dirty="0">
                <a:solidFill>
                  <a:srgbClr val="00B050"/>
                </a:solidFill>
                <a:latin typeface="Arial" panose="020B0604020202020204" pitchFamily="34" charset="0"/>
              </a:rPr>
              <a:t>Assessment should be used for both formative and summative purposes </a:t>
            </a:r>
            <a:endParaRPr lang="en-AU" sz="2800" dirty="0">
              <a:solidFill>
                <a:srgbClr val="00B050"/>
              </a:solidFill>
              <a:latin typeface="Arial" panose="020B0604020202020204" pitchFamily="34" charset="0"/>
            </a:endParaRPr>
          </a:p>
          <a:p>
            <a:r>
              <a:rPr lang="en-AU" sz="2800" dirty="0">
                <a:solidFill>
                  <a:srgbClr val="FF0000"/>
                </a:solidFill>
                <a:latin typeface="Arial" panose="020B0604020202020204" pitchFamily="34" charset="0"/>
              </a:rPr>
              <a:t>Formative assessment helps students and staff to identify strengths, weaknesses, and ways to improve and enhance learning attainment. Summative assessment provides information to judge the extent to which a student has achieved objectives relevant to the Graduate Qualities in a course or program</a:t>
            </a:r>
            <a:r>
              <a:rPr lang="en-AU" sz="2800" i="1" dirty="0">
                <a:solidFill>
                  <a:srgbClr val="FF0000"/>
                </a:solidFill>
                <a:latin typeface="Arial" panose="020B0604020202020204" pitchFamily="34" charset="0"/>
              </a:rPr>
              <a:t>. </a:t>
            </a:r>
            <a:endParaRPr lang="en-AU" sz="2800" dirty="0">
              <a:solidFill>
                <a:srgbClr val="FF0000"/>
              </a:solidFill>
              <a:latin typeface="Arial" panose="020B0604020202020204" pitchFamily="34" charset="0"/>
            </a:endParaRPr>
          </a:p>
          <a:p>
            <a:endParaRPr lang="en-AU" sz="2800" b="1" dirty="0" smtClean="0">
              <a:solidFill>
                <a:srgbClr val="000000"/>
              </a:solidFill>
              <a:latin typeface="Arial" panose="020B0604020202020204" pitchFamily="34" charset="0"/>
            </a:endParaRPr>
          </a:p>
          <a:p>
            <a:r>
              <a:rPr lang="en-AU" sz="2800" b="1" dirty="0" smtClean="0">
                <a:solidFill>
                  <a:srgbClr val="00B050"/>
                </a:solidFill>
                <a:latin typeface="Arial" panose="020B0604020202020204" pitchFamily="34" charset="0"/>
              </a:rPr>
              <a:t>Good </a:t>
            </a:r>
            <a:r>
              <a:rPr lang="en-AU" sz="2800" b="1" dirty="0">
                <a:solidFill>
                  <a:srgbClr val="00B050"/>
                </a:solidFill>
                <a:latin typeface="Arial" panose="020B0604020202020204" pitchFamily="34" charset="0"/>
              </a:rPr>
              <a:t>assessment requires clear articulation of purpose, requirements, standards and criteria </a:t>
            </a:r>
            <a:endParaRPr lang="en-AU" sz="2800" dirty="0">
              <a:solidFill>
                <a:srgbClr val="00B050"/>
              </a:solidFill>
              <a:latin typeface="Arial" panose="020B0604020202020204" pitchFamily="34" charset="0"/>
            </a:endParaRPr>
          </a:p>
          <a:p>
            <a:r>
              <a:rPr lang="en-AU" sz="2800" dirty="0">
                <a:solidFill>
                  <a:srgbClr val="000000"/>
                </a:solidFill>
                <a:latin typeface="Arial" panose="020B0604020202020204" pitchFamily="34" charset="0"/>
              </a:rPr>
              <a:t>Assessment works best when students have a clear understanding of assessment expectations. Assessment criteria in particular need to be clear and explicit so that students know what is expected of them for each assessment task. </a:t>
            </a:r>
            <a:endParaRPr lang="en-AU" sz="2800" dirty="0"/>
          </a:p>
        </p:txBody>
      </p:sp>
    </p:spTree>
    <p:extLst>
      <p:ext uri="{BB962C8B-B14F-4D97-AF65-F5344CB8AC3E}">
        <p14:creationId xmlns:p14="http://schemas.microsoft.com/office/powerpoint/2010/main" val="19512268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9497" y="189247"/>
            <a:ext cx="10517392" cy="6370975"/>
          </a:xfrm>
          <a:prstGeom prst="rect">
            <a:avLst/>
          </a:prstGeom>
        </p:spPr>
        <p:txBody>
          <a:bodyPr wrap="square">
            <a:spAutoFit/>
          </a:bodyPr>
          <a:lstStyle/>
          <a:p>
            <a:r>
              <a:rPr lang="en-AU" sz="2400" b="1" dirty="0">
                <a:solidFill>
                  <a:srgbClr val="FF0000"/>
                </a:solidFill>
                <a:latin typeface="Arial" panose="020B0604020202020204" pitchFamily="34" charset="0"/>
              </a:rPr>
              <a:t>Extending the feedback dialogue with students</a:t>
            </a:r>
          </a:p>
          <a:p>
            <a:r>
              <a:rPr lang="en-AU" sz="2400" dirty="0">
                <a:latin typeface="Arial" panose="020B0604020202020204" pitchFamily="34" charset="0"/>
              </a:rPr>
              <a:t>When you require students to respond to your feedback, the resulting interaction means that they are more likely to </a:t>
            </a:r>
            <a:r>
              <a:rPr lang="en-AU" sz="2400" dirty="0" smtClean="0">
                <a:latin typeface="Arial" panose="020B0604020202020204" pitchFamily="34" charset="0"/>
              </a:rPr>
              <a:t>learn from </a:t>
            </a:r>
            <a:r>
              <a:rPr lang="en-AU" sz="2400" dirty="0">
                <a:latin typeface="Arial" panose="020B0604020202020204" pitchFamily="34" charset="0"/>
              </a:rPr>
              <a:t>the feedback. </a:t>
            </a:r>
            <a:endParaRPr lang="en-AU" sz="2400" dirty="0" smtClean="0">
              <a:latin typeface="Arial" panose="020B0604020202020204" pitchFamily="34" charset="0"/>
            </a:endParaRPr>
          </a:p>
          <a:p>
            <a:endParaRPr lang="en-AU" sz="2400" dirty="0">
              <a:latin typeface="Arial" panose="020B0604020202020204" pitchFamily="34" charset="0"/>
            </a:endParaRPr>
          </a:p>
          <a:p>
            <a:r>
              <a:rPr lang="en-AU" sz="2400" dirty="0" smtClean="0">
                <a:latin typeface="Arial" panose="020B0604020202020204" pitchFamily="34" charset="0"/>
              </a:rPr>
              <a:t>When </a:t>
            </a:r>
            <a:r>
              <a:rPr lang="en-AU" sz="2400" dirty="0">
                <a:latin typeface="Arial" panose="020B0604020202020204" pitchFamily="34" charset="0"/>
              </a:rPr>
              <a:t>you encourage them to respond to your feedback, you help develop their ability to reflect on </a:t>
            </a:r>
            <a:r>
              <a:rPr lang="en-AU" sz="2400" dirty="0" smtClean="0">
                <a:latin typeface="Arial" panose="020B0604020202020204" pitchFamily="34" charset="0"/>
              </a:rPr>
              <a:t>and monitor </a:t>
            </a:r>
            <a:r>
              <a:rPr lang="en-AU" sz="2400" dirty="0">
                <a:latin typeface="Arial" panose="020B0604020202020204" pitchFamily="34" charset="0"/>
              </a:rPr>
              <a:t>their own learning. </a:t>
            </a:r>
            <a:endParaRPr lang="en-AU" sz="2400" dirty="0" smtClean="0">
              <a:latin typeface="Arial" panose="020B0604020202020204" pitchFamily="34" charset="0"/>
            </a:endParaRPr>
          </a:p>
          <a:p>
            <a:endParaRPr lang="en-AU" sz="2400" dirty="0">
              <a:latin typeface="Arial" panose="020B0604020202020204" pitchFamily="34" charset="0"/>
            </a:endParaRPr>
          </a:p>
          <a:p>
            <a:r>
              <a:rPr lang="en-AU" sz="2400" dirty="0" smtClean="0">
                <a:solidFill>
                  <a:srgbClr val="C00000"/>
                </a:solidFill>
                <a:latin typeface="Arial" panose="020B0604020202020204" pitchFamily="34" charset="0"/>
              </a:rPr>
              <a:t>Here </a:t>
            </a:r>
            <a:r>
              <a:rPr lang="en-AU" sz="2400" dirty="0">
                <a:solidFill>
                  <a:srgbClr val="C00000"/>
                </a:solidFill>
                <a:latin typeface="Arial" panose="020B0604020202020204" pitchFamily="34" charset="0"/>
              </a:rPr>
              <a:t>are some strategies for extending teacher–student dialogue about feedback:</a:t>
            </a:r>
          </a:p>
          <a:p>
            <a:pPr marL="342900" indent="-342900">
              <a:buFont typeface="Arial" panose="020B0604020202020204" pitchFamily="34" charset="0"/>
              <a:buChar char="•"/>
            </a:pPr>
            <a:r>
              <a:rPr lang="en-AU" sz="2400" dirty="0">
                <a:solidFill>
                  <a:srgbClr val="002060"/>
                </a:solidFill>
                <a:latin typeface="Arial" panose="020B0604020202020204" pitchFamily="34" charset="0"/>
              </a:rPr>
              <a:t>Teachers mark assignments, provide written feedback and return this to the students. </a:t>
            </a:r>
            <a:endParaRPr lang="en-AU" sz="2400" dirty="0" smtClean="0">
              <a:solidFill>
                <a:srgbClr val="002060"/>
              </a:solidFill>
              <a:latin typeface="Arial" panose="020B0604020202020204" pitchFamily="34" charset="0"/>
            </a:endParaRPr>
          </a:p>
          <a:p>
            <a:pPr marL="342900" indent="-342900">
              <a:buFont typeface="Arial" panose="020B0604020202020204" pitchFamily="34" charset="0"/>
              <a:buChar char="•"/>
            </a:pPr>
            <a:r>
              <a:rPr lang="en-AU" sz="2400" dirty="0" smtClean="0">
                <a:solidFill>
                  <a:srgbClr val="002060"/>
                </a:solidFill>
                <a:latin typeface="Arial" panose="020B0604020202020204" pitchFamily="34" charset="0"/>
              </a:rPr>
              <a:t>Students </a:t>
            </a:r>
            <a:r>
              <a:rPr lang="en-AU" sz="2400" dirty="0">
                <a:solidFill>
                  <a:srgbClr val="002060"/>
                </a:solidFill>
                <a:latin typeface="Arial" panose="020B0604020202020204" pitchFamily="34" charset="0"/>
              </a:rPr>
              <a:t>analyse </a:t>
            </a:r>
            <a:r>
              <a:rPr lang="en-AU" sz="2400" dirty="0" smtClean="0">
                <a:solidFill>
                  <a:srgbClr val="002060"/>
                </a:solidFill>
                <a:latin typeface="Arial" panose="020B0604020202020204" pitchFamily="34" charset="0"/>
              </a:rPr>
              <a:t>the feedback</a:t>
            </a:r>
            <a:r>
              <a:rPr lang="en-AU" sz="2400" dirty="0">
                <a:solidFill>
                  <a:srgbClr val="002060"/>
                </a:solidFill>
                <a:latin typeface="Arial" panose="020B0604020202020204" pitchFamily="34" charset="0"/>
              </a:rPr>
              <a:t>, then indicate the extent to which they agree with it and what they will do to address the feedback and</a:t>
            </a:r>
          </a:p>
          <a:p>
            <a:pPr marL="342900" indent="-342900">
              <a:buFont typeface="Arial" panose="020B0604020202020204" pitchFamily="34" charset="0"/>
              <a:buChar char="•"/>
            </a:pPr>
            <a:r>
              <a:rPr lang="en-AU" sz="2400" dirty="0">
                <a:solidFill>
                  <a:srgbClr val="002060"/>
                </a:solidFill>
                <a:latin typeface="Arial" panose="020B0604020202020204" pitchFamily="34" charset="0"/>
              </a:rPr>
              <a:t>further develop as learners. </a:t>
            </a:r>
            <a:endParaRPr lang="en-AU" sz="2400" dirty="0" smtClean="0">
              <a:solidFill>
                <a:srgbClr val="002060"/>
              </a:solidFill>
              <a:latin typeface="Arial" panose="020B0604020202020204" pitchFamily="34" charset="0"/>
            </a:endParaRPr>
          </a:p>
          <a:p>
            <a:pPr marL="342900" indent="-342900">
              <a:buFont typeface="Arial" panose="020B0604020202020204" pitchFamily="34" charset="0"/>
              <a:buChar char="•"/>
            </a:pPr>
            <a:r>
              <a:rPr lang="en-AU" sz="2400" dirty="0" smtClean="0">
                <a:solidFill>
                  <a:srgbClr val="002060"/>
                </a:solidFill>
                <a:latin typeface="Arial" panose="020B0604020202020204" pitchFamily="34" charset="0"/>
              </a:rPr>
              <a:t>Before </a:t>
            </a:r>
            <a:r>
              <a:rPr lang="en-AU" sz="2400" dirty="0">
                <a:solidFill>
                  <a:srgbClr val="002060"/>
                </a:solidFill>
                <a:latin typeface="Arial" panose="020B0604020202020204" pitchFamily="34" charset="0"/>
              </a:rPr>
              <a:t>they submit this feedback-on-feedback, encourage them to discuss </a:t>
            </a:r>
            <a:r>
              <a:rPr lang="en-AU" sz="2400" dirty="0" smtClean="0">
                <a:solidFill>
                  <a:srgbClr val="002060"/>
                </a:solidFill>
                <a:latin typeface="Arial" panose="020B0604020202020204" pitchFamily="34" charset="0"/>
              </a:rPr>
              <a:t>their responses </a:t>
            </a:r>
            <a:r>
              <a:rPr lang="en-AU" sz="2400" dirty="0">
                <a:solidFill>
                  <a:srgbClr val="002060"/>
                </a:solidFill>
                <a:latin typeface="Arial" panose="020B0604020202020204" pitchFamily="34" charset="0"/>
              </a:rPr>
              <a:t>with their peers. </a:t>
            </a:r>
            <a:endParaRPr lang="en-AU" sz="2400" dirty="0" smtClean="0">
              <a:solidFill>
                <a:srgbClr val="002060"/>
              </a:solidFill>
              <a:latin typeface="Arial" panose="020B0604020202020204" pitchFamily="34" charset="0"/>
            </a:endParaRPr>
          </a:p>
          <a:p>
            <a:pPr marL="342900" indent="-342900">
              <a:buFont typeface="Arial" panose="020B0604020202020204" pitchFamily="34" charset="0"/>
              <a:buChar char="•"/>
            </a:pPr>
            <a:r>
              <a:rPr lang="en-AU" sz="2400" dirty="0" smtClean="0">
                <a:solidFill>
                  <a:srgbClr val="002060"/>
                </a:solidFill>
                <a:latin typeface="Arial" panose="020B0604020202020204" pitchFamily="34" charset="0"/>
              </a:rPr>
              <a:t>After </a:t>
            </a:r>
            <a:r>
              <a:rPr lang="en-AU" sz="2400" dirty="0">
                <a:solidFill>
                  <a:srgbClr val="002060"/>
                </a:solidFill>
                <a:latin typeface="Arial" panose="020B0604020202020204" pitchFamily="34" charset="0"/>
              </a:rPr>
              <a:t>submission, teachers can respond to students if necessary.</a:t>
            </a:r>
            <a:endParaRPr lang="en-AU" sz="2400" dirty="0">
              <a:solidFill>
                <a:srgbClr val="002060"/>
              </a:solidFill>
            </a:endParaRPr>
          </a:p>
        </p:txBody>
      </p:sp>
    </p:spTree>
    <p:extLst>
      <p:ext uri="{BB962C8B-B14F-4D97-AF65-F5344CB8AC3E}">
        <p14:creationId xmlns:p14="http://schemas.microsoft.com/office/powerpoint/2010/main" val="26498456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012" y="430306"/>
            <a:ext cx="9323294" cy="5016758"/>
          </a:xfrm>
          <a:prstGeom prst="rect">
            <a:avLst/>
          </a:prstGeom>
        </p:spPr>
        <p:txBody>
          <a:bodyPr wrap="square">
            <a:spAutoFit/>
          </a:bodyPr>
          <a:lstStyle/>
          <a:p>
            <a:r>
              <a:rPr lang="en-AU" sz="2000" dirty="0">
                <a:solidFill>
                  <a:srgbClr val="FF0000"/>
                </a:solidFill>
                <a:latin typeface="Arial" panose="020B0604020202020204" pitchFamily="34" charset="0"/>
              </a:rPr>
              <a:t>The "patchwork text" is a formative assessment strategy. Throughout a course, students complete a sequence </a:t>
            </a:r>
            <a:r>
              <a:rPr lang="en-AU" sz="2000" dirty="0" smtClean="0">
                <a:solidFill>
                  <a:srgbClr val="FF0000"/>
                </a:solidFill>
                <a:latin typeface="Arial" panose="020B0604020202020204" pitchFamily="34" charset="0"/>
              </a:rPr>
              <a:t>of assignments </a:t>
            </a:r>
            <a:r>
              <a:rPr lang="en-AU" sz="2000" dirty="0">
                <a:solidFill>
                  <a:srgbClr val="FF0000"/>
                </a:solidFill>
                <a:latin typeface="Arial" panose="020B0604020202020204" pitchFamily="34" charset="0"/>
              </a:rPr>
              <a:t>that make up an integrated whole</a:t>
            </a:r>
            <a:r>
              <a:rPr lang="en-AU" sz="2000" dirty="0">
                <a:latin typeface="Arial" panose="020B0604020202020204" pitchFamily="34" charset="0"/>
              </a:rPr>
              <a:t>. </a:t>
            </a:r>
            <a:endParaRPr lang="en-AU" sz="2000" dirty="0" smtClean="0">
              <a:latin typeface="Arial" panose="020B0604020202020204" pitchFamily="34" charset="0"/>
            </a:endParaRPr>
          </a:p>
          <a:p>
            <a:endParaRPr lang="en-AU" sz="2000" dirty="0">
              <a:latin typeface="Arial" panose="020B0604020202020204" pitchFamily="34" charset="0"/>
            </a:endParaRPr>
          </a:p>
          <a:p>
            <a:r>
              <a:rPr lang="en-AU" sz="2000" dirty="0" smtClean="0">
                <a:solidFill>
                  <a:srgbClr val="00B050"/>
                </a:solidFill>
                <a:latin typeface="Arial" panose="020B0604020202020204" pitchFamily="34" charset="0"/>
              </a:rPr>
              <a:t>For </a:t>
            </a:r>
            <a:r>
              <a:rPr lang="en-AU" sz="2000" dirty="0">
                <a:solidFill>
                  <a:srgbClr val="00B050"/>
                </a:solidFill>
                <a:latin typeface="Arial" panose="020B0604020202020204" pitchFamily="34" charset="0"/>
              </a:rPr>
              <a:t>each assignment they receive feedback from a peer </a:t>
            </a:r>
            <a:r>
              <a:rPr lang="en-AU" sz="2000" dirty="0" smtClean="0">
                <a:solidFill>
                  <a:srgbClr val="00B050"/>
                </a:solidFill>
                <a:latin typeface="Arial" panose="020B0604020202020204" pitchFamily="34" charset="0"/>
              </a:rPr>
              <a:t>and/or tutor</a:t>
            </a:r>
            <a:r>
              <a:rPr lang="en-AU" sz="2000" dirty="0">
                <a:solidFill>
                  <a:srgbClr val="00B050"/>
                </a:solidFill>
                <a:latin typeface="Arial" panose="020B0604020202020204" pitchFamily="34" charset="0"/>
              </a:rPr>
              <a:t>. </a:t>
            </a:r>
            <a:endParaRPr lang="en-AU" sz="2000" dirty="0" smtClean="0">
              <a:solidFill>
                <a:srgbClr val="00B050"/>
              </a:solidFill>
              <a:latin typeface="Arial" panose="020B0604020202020204" pitchFamily="34" charset="0"/>
            </a:endParaRPr>
          </a:p>
          <a:p>
            <a:endParaRPr lang="en-AU" sz="2000" dirty="0">
              <a:latin typeface="Arial" panose="020B0604020202020204" pitchFamily="34" charset="0"/>
            </a:endParaRPr>
          </a:p>
          <a:p>
            <a:r>
              <a:rPr lang="en-AU" sz="2000" dirty="0" smtClean="0">
                <a:solidFill>
                  <a:srgbClr val="7030A0"/>
                </a:solidFill>
                <a:latin typeface="Arial" panose="020B0604020202020204" pitchFamily="34" charset="0"/>
              </a:rPr>
              <a:t>They </a:t>
            </a:r>
            <a:r>
              <a:rPr lang="en-AU" sz="2000" dirty="0">
                <a:solidFill>
                  <a:srgbClr val="7030A0"/>
                </a:solidFill>
                <a:latin typeface="Arial" panose="020B0604020202020204" pitchFamily="34" charset="0"/>
              </a:rPr>
              <a:t>can respond to this feedback, and act on it, incorporating what they've learnt into further assignments </a:t>
            </a:r>
            <a:r>
              <a:rPr lang="en-AU" sz="2000" dirty="0" smtClean="0">
                <a:solidFill>
                  <a:srgbClr val="7030A0"/>
                </a:solidFill>
                <a:latin typeface="Arial" panose="020B0604020202020204" pitchFamily="34" charset="0"/>
              </a:rPr>
              <a:t>in the </a:t>
            </a:r>
            <a:r>
              <a:rPr lang="en-AU" sz="2000" dirty="0">
                <a:solidFill>
                  <a:srgbClr val="7030A0"/>
                </a:solidFill>
                <a:latin typeface="Arial" panose="020B0604020202020204" pitchFamily="34" charset="0"/>
              </a:rPr>
              <a:t>sequence (Winter, 2003: 112).</a:t>
            </a:r>
          </a:p>
          <a:p>
            <a:endParaRPr lang="en-AU" sz="2000" dirty="0" smtClean="0">
              <a:latin typeface="Arial" panose="020B0604020202020204" pitchFamily="34" charset="0"/>
            </a:endParaRPr>
          </a:p>
          <a:p>
            <a:r>
              <a:rPr lang="en-AU" sz="2000" dirty="0" smtClean="0">
                <a:solidFill>
                  <a:srgbClr val="0070C0"/>
                </a:solidFill>
                <a:latin typeface="Arial" panose="020B0604020202020204" pitchFamily="34" charset="0"/>
              </a:rPr>
              <a:t>Ask </a:t>
            </a:r>
            <a:r>
              <a:rPr lang="en-AU" sz="2000" dirty="0">
                <a:solidFill>
                  <a:srgbClr val="0070C0"/>
                </a:solidFill>
                <a:latin typeface="Arial" panose="020B0604020202020204" pitchFamily="34" charset="0"/>
              </a:rPr>
              <a:t>students what they want feedback on (</a:t>
            </a:r>
            <a:r>
              <a:rPr lang="en-AU" sz="2000" dirty="0" err="1">
                <a:solidFill>
                  <a:srgbClr val="0070C0"/>
                </a:solidFill>
                <a:latin typeface="Arial" panose="020B0604020202020204" pitchFamily="34" charset="0"/>
              </a:rPr>
              <a:t>Nicol</a:t>
            </a:r>
            <a:r>
              <a:rPr lang="en-AU" sz="2000" dirty="0">
                <a:solidFill>
                  <a:srgbClr val="0070C0"/>
                </a:solidFill>
                <a:latin typeface="Arial" panose="020B0604020202020204" pitchFamily="34" charset="0"/>
              </a:rPr>
              <a:t>, 2010). They can complete a self-assessment sheet, asking </a:t>
            </a:r>
            <a:r>
              <a:rPr lang="en-AU" sz="2000" dirty="0" smtClean="0">
                <a:solidFill>
                  <a:srgbClr val="0070C0"/>
                </a:solidFill>
                <a:latin typeface="Arial" panose="020B0604020202020204" pitchFamily="34" charset="0"/>
              </a:rPr>
              <a:t>the teacher </a:t>
            </a:r>
            <a:r>
              <a:rPr lang="en-AU" sz="2000" dirty="0">
                <a:solidFill>
                  <a:srgbClr val="0070C0"/>
                </a:solidFill>
                <a:latin typeface="Arial" panose="020B0604020202020204" pitchFamily="34" charset="0"/>
              </a:rPr>
              <a:t>to focus on a particular area. Or you can ask them, when they submit an assignment, to append a reflection</a:t>
            </a:r>
          </a:p>
          <a:p>
            <a:r>
              <a:rPr lang="en-AU" sz="2000" dirty="0">
                <a:solidFill>
                  <a:srgbClr val="0070C0"/>
                </a:solidFill>
                <a:latin typeface="Arial" panose="020B0604020202020204" pitchFamily="34" charset="0"/>
              </a:rPr>
              <a:t>on their work—this can be in response to a set of questions</a:t>
            </a:r>
            <a:r>
              <a:rPr lang="en-AU" sz="2000" dirty="0">
                <a:latin typeface="Arial" panose="020B0604020202020204" pitchFamily="34" charset="0"/>
              </a:rPr>
              <a:t>. </a:t>
            </a:r>
            <a:endParaRPr lang="en-AU" sz="2000" dirty="0" smtClean="0">
              <a:latin typeface="Arial" panose="020B0604020202020204" pitchFamily="34" charset="0"/>
            </a:endParaRPr>
          </a:p>
          <a:p>
            <a:endParaRPr lang="en-AU" sz="2000" dirty="0">
              <a:latin typeface="Arial" panose="020B0604020202020204" pitchFamily="34" charset="0"/>
            </a:endParaRPr>
          </a:p>
          <a:p>
            <a:r>
              <a:rPr lang="en-AU" sz="2000" dirty="0" smtClean="0">
                <a:solidFill>
                  <a:srgbClr val="C00000"/>
                </a:solidFill>
                <a:latin typeface="Arial" panose="020B0604020202020204" pitchFamily="34" charset="0"/>
              </a:rPr>
              <a:t>You </a:t>
            </a:r>
            <a:r>
              <a:rPr lang="en-AU" sz="2000" dirty="0">
                <a:solidFill>
                  <a:srgbClr val="C00000"/>
                </a:solidFill>
                <a:latin typeface="Arial" panose="020B0604020202020204" pitchFamily="34" charset="0"/>
              </a:rPr>
              <a:t>might ask them, for example, to identify </a:t>
            </a:r>
            <a:r>
              <a:rPr lang="en-AU" sz="2000" dirty="0" smtClean="0">
                <a:solidFill>
                  <a:srgbClr val="C00000"/>
                </a:solidFill>
                <a:latin typeface="Arial" panose="020B0604020202020204" pitchFamily="34" charset="0"/>
              </a:rPr>
              <a:t>the weaknesses </a:t>
            </a:r>
            <a:r>
              <a:rPr lang="en-AU" sz="2000" dirty="0">
                <a:solidFill>
                  <a:srgbClr val="C00000"/>
                </a:solidFill>
                <a:latin typeface="Arial" panose="020B0604020202020204" pitchFamily="34" charset="0"/>
              </a:rPr>
              <a:t>and strengths of their assignment. The marker responds to this self-assessment when </a:t>
            </a:r>
            <a:r>
              <a:rPr lang="en-AU" sz="2000" dirty="0" smtClean="0">
                <a:solidFill>
                  <a:srgbClr val="C00000"/>
                </a:solidFill>
                <a:latin typeface="Arial" panose="020B0604020202020204" pitchFamily="34" charset="0"/>
              </a:rPr>
              <a:t>providing feedback</a:t>
            </a:r>
            <a:r>
              <a:rPr lang="en-AU" sz="2000" dirty="0">
                <a:solidFill>
                  <a:srgbClr val="C00000"/>
                </a:solidFill>
                <a:latin typeface="Arial" panose="020B0604020202020204" pitchFamily="34" charset="0"/>
              </a:rPr>
              <a:t>.</a:t>
            </a:r>
            <a:endParaRPr lang="en-AU" sz="2000" dirty="0">
              <a:solidFill>
                <a:srgbClr val="C00000"/>
              </a:solidFill>
            </a:endParaRPr>
          </a:p>
        </p:txBody>
      </p:sp>
    </p:spTree>
    <p:extLst>
      <p:ext uri="{BB962C8B-B14F-4D97-AF65-F5344CB8AC3E}">
        <p14:creationId xmlns:p14="http://schemas.microsoft.com/office/powerpoint/2010/main" val="13995444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890" y="0"/>
            <a:ext cx="9807388" cy="6555641"/>
          </a:xfrm>
          <a:prstGeom prst="rect">
            <a:avLst/>
          </a:prstGeom>
        </p:spPr>
        <p:txBody>
          <a:bodyPr wrap="square">
            <a:spAutoFit/>
          </a:bodyPr>
          <a:lstStyle/>
          <a:p>
            <a:r>
              <a:rPr lang="en-AU" sz="2800" dirty="0">
                <a:solidFill>
                  <a:srgbClr val="FF0000"/>
                </a:solidFill>
                <a:latin typeface="Arial" panose="020B0604020202020204" pitchFamily="34" charset="0"/>
              </a:rPr>
              <a:t>When students are given a grade on returned work</a:t>
            </a:r>
            <a:r>
              <a:rPr lang="en-AU" sz="2800" dirty="0">
                <a:latin typeface="Arial" panose="020B0604020202020204" pitchFamily="34" charset="0"/>
              </a:rPr>
              <a:t>, they are less likely to look at the accompanying feedback (Black</a:t>
            </a:r>
          </a:p>
          <a:p>
            <a:r>
              <a:rPr lang="en-AU" sz="2800" dirty="0">
                <a:latin typeface="Arial" panose="020B0604020202020204" pitchFamily="34" charset="0"/>
              </a:rPr>
              <a:t>et al., 2004). </a:t>
            </a:r>
            <a:endParaRPr lang="en-AU" sz="2800" dirty="0" smtClean="0">
              <a:latin typeface="Arial" panose="020B0604020202020204" pitchFamily="34" charset="0"/>
            </a:endParaRPr>
          </a:p>
          <a:p>
            <a:r>
              <a:rPr lang="en-AU" sz="2800" dirty="0" smtClean="0">
                <a:solidFill>
                  <a:srgbClr val="FF0000"/>
                </a:solidFill>
                <a:latin typeface="Arial" panose="020B0604020202020204" pitchFamily="34" charset="0"/>
              </a:rPr>
              <a:t>Sometimes </a:t>
            </a:r>
            <a:r>
              <a:rPr lang="en-AU" sz="2800" dirty="0">
                <a:solidFill>
                  <a:srgbClr val="FF0000"/>
                </a:solidFill>
                <a:latin typeface="Arial" panose="020B0604020202020204" pitchFamily="34" charset="0"/>
              </a:rPr>
              <a:t>it's best to give the feedback separately</a:t>
            </a:r>
            <a:r>
              <a:rPr lang="en-AU" sz="2800" dirty="0">
                <a:latin typeface="Arial" panose="020B0604020202020204" pitchFamily="34" charset="0"/>
              </a:rPr>
              <a:t>, so that students will engage with it. </a:t>
            </a:r>
            <a:endParaRPr lang="en-AU" sz="2800" dirty="0" smtClean="0">
              <a:latin typeface="Arial" panose="020B0604020202020204" pitchFamily="34" charset="0"/>
            </a:endParaRPr>
          </a:p>
          <a:p>
            <a:r>
              <a:rPr lang="en-AU" sz="2800" dirty="0" smtClean="0">
                <a:latin typeface="Arial" panose="020B0604020202020204" pitchFamily="34" charset="0"/>
              </a:rPr>
              <a:t>For example, give </a:t>
            </a:r>
            <a:r>
              <a:rPr lang="en-AU" sz="2800" dirty="0">
                <a:latin typeface="Arial" panose="020B0604020202020204" pitchFamily="34" charset="0"/>
              </a:rPr>
              <a:t>individual feedback first, and require the students to reflect on and respond to it in terms of their own learning.</a:t>
            </a:r>
          </a:p>
          <a:p>
            <a:r>
              <a:rPr lang="en-AU" sz="2800" dirty="0">
                <a:latin typeface="Arial" panose="020B0604020202020204" pitchFamily="34" charset="0"/>
              </a:rPr>
              <a:t>Only when they have done this do you release the grade to them.</a:t>
            </a:r>
          </a:p>
          <a:p>
            <a:r>
              <a:rPr lang="en-AU" sz="2800" dirty="0">
                <a:solidFill>
                  <a:srgbClr val="FF0000"/>
                </a:solidFill>
                <a:latin typeface="Arial" panose="020B0604020202020204" pitchFamily="34" charset="0"/>
              </a:rPr>
              <a:t>You can use this approach in a tutorial or seminar</a:t>
            </a:r>
            <a:r>
              <a:rPr lang="en-AU" sz="2800" dirty="0">
                <a:latin typeface="Arial" panose="020B0604020202020204" pitchFamily="34" charset="0"/>
              </a:rPr>
              <a:t>; have students discuss and reflect on feedback with their peers</a:t>
            </a:r>
          </a:p>
          <a:p>
            <a:r>
              <a:rPr lang="en-AU" sz="2800" dirty="0">
                <a:latin typeface="Arial" panose="020B0604020202020204" pitchFamily="34" charset="0"/>
              </a:rPr>
              <a:t>before you give them their grades. Or have them book an appointment with their tutor to discuss their feedback and</a:t>
            </a:r>
          </a:p>
          <a:p>
            <a:r>
              <a:rPr lang="en-AU" sz="2800" dirty="0">
                <a:latin typeface="Arial" panose="020B0604020202020204" pitchFamily="34" charset="0"/>
              </a:rPr>
              <a:t>then receive the grade.</a:t>
            </a:r>
            <a:endParaRPr lang="en-AU" sz="2800" dirty="0"/>
          </a:p>
        </p:txBody>
      </p:sp>
    </p:spTree>
    <p:extLst>
      <p:ext uri="{BB962C8B-B14F-4D97-AF65-F5344CB8AC3E}">
        <p14:creationId xmlns:p14="http://schemas.microsoft.com/office/powerpoint/2010/main" val="39499054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528" y="216120"/>
            <a:ext cx="9936480" cy="6098619"/>
          </a:xfrm>
          <a:prstGeom prst="rect">
            <a:avLst/>
          </a:prstGeom>
        </p:spPr>
        <p:txBody>
          <a:bodyPr wrap="square">
            <a:spAutoFit/>
          </a:bodyPr>
          <a:lstStyle/>
          <a:p>
            <a:r>
              <a:rPr lang="en-AU" sz="2800" b="1" dirty="0">
                <a:solidFill>
                  <a:srgbClr val="FF0000"/>
                </a:solidFill>
                <a:latin typeface="Arial" panose="020B0604020202020204" pitchFamily="34" charset="0"/>
              </a:rPr>
              <a:t>Ensure consistency of feedback among teaching </a:t>
            </a:r>
            <a:r>
              <a:rPr lang="en-AU" sz="2800" b="1" dirty="0" smtClean="0">
                <a:solidFill>
                  <a:srgbClr val="FF0000"/>
                </a:solidFill>
                <a:latin typeface="Arial" panose="020B0604020202020204" pitchFamily="34" charset="0"/>
              </a:rPr>
              <a:t>staff</a:t>
            </a:r>
          </a:p>
          <a:p>
            <a:endParaRPr lang="en-AU" sz="2800" b="1" dirty="0">
              <a:latin typeface="Arial" panose="020B0604020202020204" pitchFamily="34" charset="0"/>
            </a:endParaRPr>
          </a:p>
          <a:p>
            <a:r>
              <a:rPr lang="en-AU" sz="2800" dirty="0">
                <a:solidFill>
                  <a:srgbClr val="00B050"/>
                </a:solidFill>
                <a:latin typeface="Arial" panose="020B0604020202020204" pitchFamily="34" charset="0"/>
              </a:rPr>
              <a:t>Hold a standardisation meeting </a:t>
            </a:r>
            <a:r>
              <a:rPr lang="en-AU" sz="2800" dirty="0">
                <a:latin typeface="Arial" panose="020B0604020202020204" pitchFamily="34" charset="0"/>
              </a:rPr>
              <a:t>with all tutors/lecturers who will be marking assessments to agree on assessment</a:t>
            </a:r>
          </a:p>
          <a:p>
            <a:r>
              <a:rPr lang="en-AU" sz="2800" dirty="0">
                <a:latin typeface="Arial" panose="020B0604020202020204" pitchFamily="34" charset="0"/>
              </a:rPr>
              <a:t>criteria and feedback (type and level of detail</a:t>
            </a:r>
            <a:r>
              <a:rPr lang="en-AU" sz="2800" dirty="0" smtClean="0">
                <a:latin typeface="Arial" panose="020B0604020202020204" pitchFamily="34" charset="0"/>
              </a:rPr>
              <a:t>).</a:t>
            </a:r>
          </a:p>
          <a:p>
            <a:endParaRPr lang="en-AU" sz="2800" dirty="0">
              <a:latin typeface="Arial" panose="020B0604020202020204" pitchFamily="34" charset="0"/>
            </a:endParaRPr>
          </a:p>
          <a:p>
            <a:r>
              <a:rPr lang="en-AU" sz="2800" dirty="0">
                <a:solidFill>
                  <a:srgbClr val="00B050"/>
                </a:solidFill>
                <a:latin typeface="Arial" panose="020B0604020202020204" pitchFamily="34" charset="0"/>
              </a:rPr>
              <a:t>Provide markers and students with a model student response </a:t>
            </a:r>
            <a:r>
              <a:rPr lang="en-AU" sz="2800" dirty="0">
                <a:latin typeface="Arial" panose="020B0604020202020204" pitchFamily="34" charset="0"/>
              </a:rPr>
              <a:t>from a past assessment task to indicate what you </a:t>
            </a:r>
            <a:r>
              <a:rPr lang="en-AU" sz="2800" dirty="0" smtClean="0">
                <a:latin typeface="Arial" panose="020B0604020202020204" pitchFamily="34" charset="0"/>
              </a:rPr>
              <a:t>are expecting</a:t>
            </a:r>
            <a:r>
              <a:rPr lang="en-AU" sz="2800" dirty="0">
                <a:latin typeface="Arial" panose="020B0604020202020204" pitchFamily="34" charset="0"/>
              </a:rPr>
              <a:t>, in terms of both structure and level of detail</a:t>
            </a:r>
            <a:r>
              <a:rPr lang="en-AU" sz="2800" dirty="0" smtClean="0">
                <a:latin typeface="Arial" panose="020B0604020202020204" pitchFamily="34" charset="0"/>
              </a:rPr>
              <a:t>.</a:t>
            </a:r>
          </a:p>
          <a:p>
            <a:endParaRPr lang="en-AU" sz="2800" dirty="0">
              <a:latin typeface="Arial" panose="020B0604020202020204" pitchFamily="34" charset="0"/>
            </a:endParaRPr>
          </a:p>
          <a:p>
            <a:r>
              <a:rPr lang="en-AU" sz="2800" dirty="0">
                <a:solidFill>
                  <a:srgbClr val="00B050"/>
                </a:solidFill>
                <a:latin typeface="Arial" panose="020B0604020202020204" pitchFamily="34" charset="0"/>
              </a:rPr>
              <a:t>Provide markers with a standardised marking criteria sheet </a:t>
            </a:r>
            <a:r>
              <a:rPr lang="en-AU" sz="2800" dirty="0">
                <a:latin typeface="Arial" panose="020B0604020202020204" pitchFamily="34" charset="0"/>
              </a:rPr>
              <a:t>with a rubric (see table below, for example) to indicate</a:t>
            </a:r>
          </a:p>
          <a:p>
            <a:r>
              <a:rPr lang="en-AU" sz="2800" dirty="0">
                <a:latin typeface="Arial" panose="020B0604020202020204" pitchFamily="34" charset="0"/>
              </a:rPr>
              <a:t>what is being marked and what constitutes a good, fair or poor answer.</a:t>
            </a:r>
            <a:endParaRPr lang="en-AU" sz="2800" dirty="0"/>
          </a:p>
        </p:txBody>
      </p:sp>
    </p:spTree>
    <p:extLst>
      <p:ext uri="{BB962C8B-B14F-4D97-AF65-F5344CB8AC3E}">
        <p14:creationId xmlns:p14="http://schemas.microsoft.com/office/powerpoint/2010/main" val="7889328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 y="313718"/>
            <a:ext cx="11839711" cy="1450536"/>
          </a:xfrm>
          <a:prstGeom prst="rect">
            <a:avLst/>
          </a:prstGeom>
        </p:spPr>
      </p:pic>
      <p:sp>
        <p:nvSpPr>
          <p:cNvPr id="3" name="Rectangle 2"/>
          <p:cNvSpPr/>
          <p:nvPr/>
        </p:nvSpPr>
        <p:spPr>
          <a:xfrm>
            <a:off x="232644" y="2042305"/>
            <a:ext cx="9814998" cy="4154984"/>
          </a:xfrm>
          <a:prstGeom prst="rect">
            <a:avLst/>
          </a:prstGeom>
        </p:spPr>
        <p:txBody>
          <a:bodyPr wrap="square">
            <a:spAutoFit/>
          </a:bodyPr>
          <a:lstStyle/>
          <a:p>
            <a:r>
              <a:rPr lang="en-AU" sz="3600" b="1" dirty="0">
                <a:solidFill>
                  <a:srgbClr val="FF0000"/>
                </a:solidFill>
                <a:latin typeface="Arial" panose="020B0604020202020204" pitchFamily="34" charset="0"/>
              </a:rPr>
              <a:t>Use </a:t>
            </a:r>
            <a:r>
              <a:rPr lang="en-AU" sz="3600" b="1" dirty="0" smtClean="0">
                <a:solidFill>
                  <a:srgbClr val="FF0000"/>
                </a:solidFill>
                <a:latin typeface="Arial" panose="020B0604020202020204" pitchFamily="34" charset="0"/>
              </a:rPr>
              <a:t>technology</a:t>
            </a:r>
          </a:p>
          <a:p>
            <a:endParaRPr lang="en-AU" sz="3600" b="1" dirty="0">
              <a:latin typeface="Arial" panose="020B0604020202020204" pitchFamily="34" charset="0"/>
            </a:endParaRPr>
          </a:p>
          <a:p>
            <a:r>
              <a:rPr lang="en-AU" sz="2400" b="1" dirty="0">
                <a:solidFill>
                  <a:srgbClr val="00B050"/>
                </a:solidFill>
                <a:latin typeface="Arial" panose="020B0604020202020204" pitchFamily="34" charset="0"/>
              </a:rPr>
              <a:t>Using technology to give feedback can be as simple as switching on the Track Changes function in Word to comment on</a:t>
            </a:r>
          </a:p>
          <a:p>
            <a:r>
              <a:rPr lang="en-AU" sz="2400" b="1" dirty="0">
                <a:solidFill>
                  <a:srgbClr val="00B050"/>
                </a:solidFill>
                <a:latin typeface="Arial" panose="020B0604020202020204" pitchFamily="34" charset="0"/>
              </a:rPr>
              <a:t>students' work, or thinking aloud to a voice email while you read students' work. </a:t>
            </a:r>
            <a:endParaRPr lang="en-AU" sz="2400" b="1" dirty="0" smtClean="0">
              <a:solidFill>
                <a:srgbClr val="00B050"/>
              </a:solidFill>
              <a:latin typeface="Arial" panose="020B0604020202020204" pitchFamily="34" charset="0"/>
            </a:endParaRPr>
          </a:p>
          <a:p>
            <a:endParaRPr lang="en-AU" sz="2400" b="1" dirty="0">
              <a:solidFill>
                <a:srgbClr val="00B050"/>
              </a:solidFill>
              <a:latin typeface="Arial" panose="020B0604020202020204" pitchFamily="34" charset="0"/>
            </a:endParaRPr>
          </a:p>
          <a:p>
            <a:r>
              <a:rPr lang="en-AU" sz="2400" b="1" dirty="0" smtClean="0">
                <a:solidFill>
                  <a:srgbClr val="00B050"/>
                </a:solidFill>
                <a:latin typeface="Arial" panose="020B0604020202020204" pitchFamily="34" charset="0"/>
              </a:rPr>
              <a:t>Or </a:t>
            </a:r>
            <a:r>
              <a:rPr lang="en-AU" sz="2400" b="1" dirty="0">
                <a:solidFill>
                  <a:srgbClr val="00B050"/>
                </a:solidFill>
                <a:latin typeface="Arial" panose="020B0604020202020204" pitchFamily="34" charset="0"/>
              </a:rPr>
              <a:t>you can use a more sophisticated online</a:t>
            </a:r>
          </a:p>
          <a:p>
            <a:r>
              <a:rPr lang="en-AU" sz="2400" b="1" dirty="0">
                <a:solidFill>
                  <a:srgbClr val="00B050"/>
                </a:solidFill>
                <a:latin typeface="Arial" panose="020B0604020202020204" pitchFamily="34" charset="0"/>
              </a:rPr>
              <a:t>adaptive learning tool to provide automated feedback to students as they progress through a learning module</a:t>
            </a:r>
            <a:r>
              <a:rPr lang="en-AU" dirty="0" smtClean="0">
                <a:latin typeface="Arial" panose="020B0604020202020204" pitchFamily="34" charset="0"/>
              </a:rPr>
              <a:t>.</a:t>
            </a:r>
            <a:endParaRPr lang="en-AU" dirty="0">
              <a:latin typeface="Arial" panose="020B0604020202020204" pitchFamily="34" charset="0"/>
            </a:endParaRPr>
          </a:p>
        </p:txBody>
      </p:sp>
    </p:spTree>
    <p:extLst>
      <p:ext uri="{BB962C8B-B14F-4D97-AF65-F5344CB8AC3E}">
        <p14:creationId xmlns:p14="http://schemas.microsoft.com/office/powerpoint/2010/main" val="36818858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011" y="286065"/>
            <a:ext cx="9097384" cy="5262979"/>
          </a:xfrm>
          <a:prstGeom prst="rect">
            <a:avLst/>
          </a:prstGeom>
        </p:spPr>
        <p:txBody>
          <a:bodyPr wrap="square">
            <a:spAutoFit/>
          </a:bodyPr>
          <a:lstStyle/>
          <a:p>
            <a:r>
              <a:rPr lang="en-AU" sz="2400" b="1" dirty="0">
                <a:solidFill>
                  <a:srgbClr val="FF0000"/>
                </a:solidFill>
                <a:latin typeface="Arial" panose="020B0604020202020204" pitchFamily="34" charset="0"/>
              </a:rPr>
              <a:t>Online </a:t>
            </a:r>
            <a:r>
              <a:rPr lang="en-AU" sz="2400" b="1" dirty="0" smtClean="0">
                <a:solidFill>
                  <a:srgbClr val="FF0000"/>
                </a:solidFill>
                <a:latin typeface="Arial" panose="020B0604020202020204" pitchFamily="34" charset="0"/>
              </a:rPr>
              <a:t>tools</a:t>
            </a:r>
          </a:p>
          <a:p>
            <a:endParaRPr lang="en-AU" sz="2400" b="1" dirty="0">
              <a:latin typeface="Arial" panose="020B0604020202020204" pitchFamily="34" charset="0"/>
            </a:endParaRPr>
          </a:p>
          <a:p>
            <a:r>
              <a:rPr lang="en-AU" sz="2400" dirty="0">
                <a:solidFill>
                  <a:srgbClr val="7030A0"/>
                </a:solidFill>
                <a:latin typeface="Arial" panose="020B0604020202020204" pitchFamily="34" charset="0"/>
              </a:rPr>
              <a:t>Tools supporting assessment, such as those available in Moodle and </a:t>
            </a:r>
            <a:r>
              <a:rPr lang="en-AU" sz="2400" dirty="0" err="1">
                <a:solidFill>
                  <a:srgbClr val="7030A0"/>
                </a:solidFill>
                <a:latin typeface="Arial" panose="020B0604020202020204" pitchFamily="34" charset="0"/>
              </a:rPr>
              <a:t>Turnitin</a:t>
            </a:r>
            <a:r>
              <a:rPr lang="en-AU" sz="2400" dirty="0">
                <a:solidFill>
                  <a:srgbClr val="7030A0"/>
                </a:solidFill>
                <a:latin typeface="Arial" panose="020B0604020202020204" pitchFamily="34" charset="0"/>
              </a:rPr>
              <a:t>, are particularly useful for providing </a:t>
            </a:r>
            <a:r>
              <a:rPr lang="en-AU" sz="2400" dirty="0" smtClean="0">
                <a:solidFill>
                  <a:srgbClr val="7030A0"/>
                </a:solidFill>
                <a:latin typeface="Arial" panose="020B0604020202020204" pitchFamily="34" charset="0"/>
              </a:rPr>
              <a:t>formative feedback </a:t>
            </a:r>
            <a:r>
              <a:rPr lang="en-AU" sz="2400" dirty="0">
                <a:solidFill>
                  <a:srgbClr val="7030A0"/>
                </a:solidFill>
                <a:latin typeface="Arial" panose="020B0604020202020204" pitchFamily="34" charset="0"/>
              </a:rPr>
              <a:t>to students. </a:t>
            </a:r>
            <a:endParaRPr lang="en-AU" sz="2400" dirty="0" smtClean="0">
              <a:solidFill>
                <a:srgbClr val="7030A0"/>
              </a:solidFill>
              <a:latin typeface="Arial" panose="020B0604020202020204" pitchFamily="34" charset="0"/>
            </a:endParaRPr>
          </a:p>
          <a:p>
            <a:endParaRPr lang="en-AU" sz="2400" dirty="0">
              <a:latin typeface="Arial" panose="020B0604020202020204" pitchFamily="34" charset="0"/>
            </a:endParaRPr>
          </a:p>
          <a:p>
            <a:r>
              <a:rPr lang="en-AU" sz="2400" dirty="0" smtClean="0">
                <a:solidFill>
                  <a:srgbClr val="0070C0"/>
                </a:solidFill>
                <a:latin typeface="Arial" panose="020B0604020202020204" pitchFamily="34" charset="0"/>
              </a:rPr>
              <a:t>They </a:t>
            </a:r>
            <a:r>
              <a:rPr lang="en-AU" sz="2400" dirty="0">
                <a:solidFill>
                  <a:srgbClr val="0070C0"/>
                </a:solidFill>
                <a:latin typeface="Arial" panose="020B0604020202020204" pitchFamily="34" charset="0"/>
              </a:rPr>
              <a:t>offer, for </a:t>
            </a:r>
            <a:r>
              <a:rPr lang="en-AU" sz="2400" dirty="0" smtClean="0">
                <a:solidFill>
                  <a:srgbClr val="0070C0"/>
                </a:solidFill>
                <a:latin typeface="Arial" panose="020B0604020202020204" pitchFamily="34" charset="0"/>
              </a:rPr>
              <a:t>example: flexibility</a:t>
            </a:r>
            <a:r>
              <a:rPr lang="en-AU" sz="2400" dirty="0">
                <a:solidFill>
                  <a:srgbClr val="0070C0"/>
                </a:solidFill>
                <a:latin typeface="Arial" panose="020B0604020202020204" pitchFamily="34" charset="0"/>
              </a:rPr>
              <a:t>, in that students can choose the time and place to take an </a:t>
            </a:r>
            <a:r>
              <a:rPr lang="en-AU" sz="2400" dirty="0" smtClean="0">
                <a:solidFill>
                  <a:srgbClr val="0070C0"/>
                </a:solidFill>
                <a:latin typeface="Arial" panose="020B0604020202020204" pitchFamily="34" charset="0"/>
              </a:rPr>
              <a:t>assessment direct </a:t>
            </a:r>
            <a:r>
              <a:rPr lang="en-AU" sz="2400" dirty="0">
                <a:solidFill>
                  <a:srgbClr val="0070C0"/>
                </a:solidFill>
                <a:latin typeface="Arial" panose="020B0604020202020204" pitchFamily="34" charset="0"/>
              </a:rPr>
              <a:t>links from feedback to appropriate learning </a:t>
            </a:r>
            <a:r>
              <a:rPr lang="en-AU" sz="2400" dirty="0" smtClean="0">
                <a:solidFill>
                  <a:srgbClr val="0070C0"/>
                </a:solidFill>
                <a:latin typeface="Arial" panose="020B0604020202020204" pitchFamily="34" charset="0"/>
              </a:rPr>
              <a:t>resources practice </a:t>
            </a:r>
            <a:r>
              <a:rPr lang="en-AU" sz="2400" dirty="0">
                <a:solidFill>
                  <a:srgbClr val="0070C0"/>
                </a:solidFill>
                <a:latin typeface="Arial" panose="020B0604020202020204" pitchFamily="34" charset="0"/>
              </a:rPr>
              <a:t>opportunities for students in a private online space where they can </a:t>
            </a:r>
            <a:r>
              <a:rPr lang="en-AU" sz="2400" dirty="0" smtClean="0">
                <a:solidFill>
                  <a:srgbClr val="0070C0"/>
                </a:solidFill>
                <a:latin typeface="Arial" panose="020B0604020202020204" pitchFamily="34" charset="0"/>
              </a:rPr>
              <a:t>feel comfortable </a:t>
            </a:r>
            <a:r>
              <a:rPr lang="en-AU" sz="2400" dirty="0">
                <a:solidFill>
                  <a:srgbClr val="0070C0"/>
                </a:solidFill>
                <a:latin typeface="Arial" panose="020B0604020202020204" pitchFamily="34" charset="0"/>
              </a:rPr>
              <a:t>making mistakes </a:t>
            </a:r>
            <a:r>
              <a:rPr lang="en-AU" sz="2400" dirty="0" smtClean="0">
                <a:solidFill>
                  <a:srgbClr val="0070C0"/>
                </a:solidFill>
                <a:latin typeface="Arial" panose="020B0604020202020204" pitchFamily="34" charset="0"/>
              </a:rPr>
              <a:t>and repeating </a:t>
            </a:r>
            <a:r>
              <a:rPr lang="en-AU" sz="2400" dirty="0">
                <a:solidFill>
                  <a:srgbClr val="0070C0"/>
                </a:solidFill>
                <a:latin typeface="Arial" panose="020B0604020202020204" pitchFamily="34" charset="0"/>
              </a:rPr>
              <a:t>assessments</a:t>
            </a:r>
          </a:p>
          <a:p>
            <a:r>
              <a:rPr lang="en-AU" sz="2400" dirty="0">
                <a:solidFill>
                  <a:srgbClr val="0070C0"/>
                </a:solidFill>
                <a:latin typeface="Arial" panose="020B0604020202020204" pitchFamily="34" charset="0"/>
              </a:rPr>
              <a:t>immediate </a:t>
            </a:r>
            <a:r>
              <a:rPr lang="en-AU" sz="2400" dirty="0" smtClean="0">
                <a:solidFill>
                  <a:srgbClr val="0070C0"/>
                </a:solidFill>
                <a:latin typeface="Arial" panose="020B0604020202020204" pitchFamily="34" charset="0"/>
              </a:rPr>
              <a:t>feedback increased </a:t>
            </a:r>
            <a:r>
              <a:rPr lang="en-AU" sz="2400" dirty="0">
                <a:solidFill>
                  <a:srgbClr val="0070C0"/>
                </a:solidFill>
                <a:latin typeface="Arial" panose="020B0604020202020204" pitchFamily="34" charset="0"/>
              </a:rPr>
              <a:t>accessibility to feedback for students with </a:t>
            </a:r>
            <a:r>
              <a:rPr lang="en-AU" sz="2400" dirty="0" smtClean="0">
                <a:solidFill>
                  <a:srgbClr val="0070C0"/>
                </a:solidFill>
                <a:latin typeface="Arial" panose="020B0604020202020204" pitchFamily="34" charset="0"/>
              </a:rPr>
              <a:t>disabilities efficiency </a:t>
            </a:r>
            <a:r>
              <a:rPr lang="en-AU" sz="2400" dirty="0">
                <a:solidFill>
                  <a:srgbClr val="0070C0"/>
                </a:solidFill>
                <a:latin typeface="Arial" panose="020B0604020202020204" pitchFamily="34" charset="0"/>
              </a:rPr>
              <a:t>in providing feedback to large cohorts.</a:t>
            </a:r>
            <a:endParaRPr lang="en-AU" sz="2400" dirty="0">
              <a:solidFill>
                <a:srgbClr val="0070C0"/>
              </a:solidFill>
            </a:endParaRPr>
          </a:p>
        </p:txBody>
      </p:sp>
    </p:spTree>
    <p:extLst>
      <p:ext uri="{BB962C8B-B14F-4D97-AF65-F5344CB8AC3E}">
        <p14:creationId xmlns:p14="http://schemas.microsoft.com/office/powerpoint/2010/main" val="19296328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525" y="226919"/>
            <a:ext cx="9247991" cy="5940088"/>
          </a:xfrm>
          <a:prstGeom prst="rect">
            <a:avLst/>
          </a:prstGeom>
        </p:spPr>
        <p:txBody>
          <a:bodyPr wrap="square">
            <a:spAutoFit/>
          </a:bodyPr>
          <a:lstStyle/>
          <a:p>
            <a:r>
              <a:rPr lang="en-AU" sz="2000" b="1" dirty="0">
                <a:solidFill>
                  <a:srgbClr val="FF0000"/>
                </a:solidFill>
                <a:latin typeface="Arial" panose="020B0604020202020204" pitchFamily="34" charset="0"/>
              </a:rPr>
              <a:t>Online feedback on written </a:t>
            </a:r>
            <a:r>
              <a:rPr lang="en-AU" sz="2000" b="1" dirty="0" smtClean="0">
                <a:solidFill>
                  <a:srgbClr val="FF0000"/>
                </a:solidFill>
                <a:latin typeface="Arial" panose="020B0604020202020204" pitchFamily="34" charset="0"/>
              </a:rPr>
              <a:t>work</a:t>
            </a:r>
          </a:p>
          <a:p>
            <a:endParaRPr lang="en-AU" sz="2000" b="1"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In Learning Management Systems such as </a:t>
            </a:r>
            <a:r>
              <a:rPr lang="en-AU" sz="2000" dirty="0">
                <a:solidFill>
                  <a:srgbClr val="0000CD"/>
                </a:solidFill>
                <a:latin typeface="Arial" panose="020B0604020202020204" pitchFamily="34" charset="0"/>
              </a:rPr>
              <a:t>Moodle</a:t>
            </a:r>
            <a:r>
              <a:rPr lang="en-AU" sz="2000" dirty="0">
                <a:solidFill>
                  <a:srgbClr val="000000"/>
                </a:solidFill>
                <a:latin typeface="Arial" panose="020B0604020202020204" pitchFamily="34" charset="0"/>
              </a:rPr>
              <a:t>, the system's built-in assignment submission tools include functions </a:t>
            </a:r>
            <a:r>
              <a:rPr lang="en-AU" sz="2000" dirty="0" smtClean="0">
                <a:solidFill>
                  <a:srgbClr val="000000"/>
                </a:solidFill>
                <a:latin typeface="Arial" panose="020B0604020202020204" pitchFamily="34" charset="0"/>
              </a:rPr>
              <a:t>for providing </a:t>
            </a:r>
            <a:r>
              <a:rPr lang="en-AU" sz="2000" dirty="0">
                <a:solidFill>
                  <a:srgbClr val="000000"/>
                </a:solidFill>
                <a:latin typeface="Arial" panose="020B0604020202020204" pitchFamily="34" charset="0"/>
              </a:rPr>
              <a:t>feedback, recording grades and returning these to the student. </a:t>
            </a:r>
            <a:endParaRPr lang="en-AU" sz="2000" dirty="0" smtClean="0">
              <a:solidFill>
                <a:srgbClr val="000000"/>
              </a:solidFill>
              <a:latin typeface="Arial" panose="020B0604020202020204" pitchFamily="34" charset="0"/>
            </a:endParaRPr>
          </a:p>
          <a:p>
            <a:endParaRPr lang="en-AU" sz="2000" dirty="0">
              <a:solidFill>
                <a:srgbClr val="000000"/>
              </a:solidFill>
              <a:latin typeface="Arial" panose="020B0604020202020204" pitchFamily="34" charset="0"/>
            </a:endParaRPr>
          </a:p>
          <a:p>
            <a:r>
              <a:rPr lang="en-AU" sz="2000" dirty="0" smtClean="0">
                <a:solidFill>
                  <a:srgbClr val="000000"/>
                </a:solidFill>
                <a:latin typeface="Arial" panose="020B0604020202020204" pitchFamily="34" charset="0"/>
              </a:rPr>
              <a:t>Using </a:t>
            </a:r>
            <a:r>
              <a:rPr lang="en-AU" sz="2000" dirty="0" err="1">
                <a:solidFill>
                  <a:srgbClr val="0000CD"/>
                </a:solidFill>
                <a:latin typeface="Arial" panose="020B0604020202020204" pitchFamily="34" charset="0"/>
              </a:rPr>
              <a:t>Turnitin's</a:t>
            </a:r>
            <a:r>
              <a:rPr lang="en-AU" sz="2000" dirty="0">
                <a:solidFill>
                  <a:srgbClr val="0000CD"/>
                </a:solidFill>
                <a:latin typeface="Arial" panose="020B0604020202020204" pitchFamily="34" charset="0"/>
              </a:rPr>
              <a:t> </a:t>
            </a:r>
            <a:r>
              <a:rPr lang="en-AU" sz="2000" dirty="0" err="1">
                <a:solidFill>
                  <a:srgbClr val="0000CD"/>
                </a:solidFill>
                <a:latin typeface="Arial" panose="020B0604020202020204" pitchFamily="34" charset="0"/>
              </a:rPr>
              <a:t>OriginalityCheck</a:t>
            </a:r>
            <a:r>
              <a:rPr lang="en-AU" sz="2000" dirty="0">
                <a:solidFill>
                  <a:srgbClr val="0000CD"/>
                </a:solidFill>
                <a:latin typeface="Arial" panose="020B0604020202020204" pitchFamily="34" charset="0"/>
              </a:rPr>
              <a:t> tool </a:t>
            </a:r>
            <a:r>
              <a:rPr lang="en-AU" sz="2000" dirty="0" smtClean="0">
                <a:solidFill>
                  <a:srgbClr val="000000"/>
                </a:solidFill>
                <a:latin typeface="Arial" panose="020B0604020202020204" pitchFamily="34" charset="0"/>
              </a:rPr>
              <a:t>for assignment </a:t>
            </a:r>
            <a:r>
              <a:rPr lang="en-AU" sz="2000" dirty="0">
                <a:solidFill>
                  <a:srgbClr val="000000"/>
                </a:solidFill>
                <a:latin typeface="Arial" panose="020B0604020202020204" pitchFamily="34" charset="0"/>
              </a:rPr>
              <a:t>submission enables you to check for correct citation and possible plagiarism, and the </a:t>
            </a:r>
            <a:r>
              <a:rPr lang="en-AU" sz="2000" dirty="0" err="1">
                <a:solidFill>
                  <a:srgbClr val="000000"/>
                </a:solidFill>
                <a:latin typeface="Arial" panose="020B0604020202020204" pitchFamily="34" charset="0"/>
              </a:rPr>
              <a:t>GradeMark</a:t>
            </a:r>
            <a:r>
              <a:rPr lang="en-AU" sz="2000" dirty="0">
                <a:solidFill>
                  <a:srgbClr val="000000"/>
                </a:solidFill>
                <a:latin typeface="Arial" panose="020B0604020202020204" pitchFamily="34" charset="0"/>
              </a:rPr>
              <a:t> tool </a:t>
            </a:r>
            <a:r>
              <a:rPr lang="en-AU" sz="2000" dirty="0" smtClean="0">
                <a:solidFill>
                  <a:srgbClr val="000000"/>
                </a:solidFill>
                <a:latin typeface="Arial" panose="020B0604020202020204" pitchFamily="34" charset="0"/>
              </a:rPr>
              <a:t>allows you </a:t>
            </a:r>
            <a:r>
              <a:rPr lang="en-AU" sz="2000" dirty="0">
                <a:solidFill>
                  <a:srgbClr val="000000"/>
                </a:solidFill>
                <a:latin typeface="Arial" panose="020B0604020202020204" pitchFamily="34" charset="0"/>
              </a:rPr>
              <a:t>to annotate submitted papers directly.</a:t>
            </a:r>
          </a:p>
          <a:p>
            <a:endParaRPr lang="en-AU" sz="2000" dirty="0" smtClean="0">
              <a:solidFill>
                <a:srgbClr val="000000"/>
              </a:solidFill>
              <a:latin typeface="Arial" panose="020B0604020202020204" pitchFamily="34" charset="0"/>
            </a:endParaRPr>
          </a:p>
          <a:p>
            <a:r>
              <a:rPr lang="en-AU" sz="2000" dirty="0" smtClean="0">
                <a:solidFill>
                  <a:srgbClr val="000000"/>
                </a:solidFill>
                <a:latin typeface="Arial" panose="020B0604020202020204" pitchFamily="34" charset="0"/>
              </a:rPr>
              <a:t>Within </a:t>
            </a:r>
            <a:r>
              <a:rPr lang="en-AU" sz="2000" dirty="0" err="1">
                <a:solidFill>
                  <a:srgbClr val="000000"/>
                </a:solidFill>
                <a:latin typeface="Arial" panose="020B0604020202020204" pitchFamily="34" charset="0"/>
              </a:rPr>
              <a:t>GradeMark</a:t>
            </a:r>
            <a:r>
              <a:rPr lang="en-AU" sz="2000" dirty="0">
                <a:solidFill>
                  <a:srgbClr val="000000"/>
                </a:solidFill>
                <a:latin typeface="Arial" panose="020B0604020202020204" pitchFamily="34" charset="0"/>
              </a:rPr>
              <a:t>, you can use the </a:t>
            </a:r>
            <a:r>
              <a:rPr lang="en-AU" sz="2000" dirty="0" err="1">
                <a:solidFill>
                  <a:srgbClr val="000000"/>
                </a:solidFill>
                <a:latin typeface="Arial" panose="020B0604020202020204" pitchFamily="34" charset="0"/>
              </a:rPr>
              <a:t>QuickMark</a:t>
            </a:r>
            <a:r>
              <a:rPr lang="en-AU" sz="2000" dirty="0">
                <a:solidFill>
                  <a:srgbClr val="000000"/>
                </a:solidFill>
                <a:latin typeface="Arial" panose="020B0604020202020204" pitchFamily="34" charset="0"/>
              </a:rPr>
              <a:t> function to select a suitable comment from the pre-set feedback library. </a:t>
            </a:r>
            <a:endParaRPr lang="en-AU" sz="2000" dirty="0" smtClean="0">
              <a:solidFill>
                <a:srgbClr val="000000"/>
              </a:solidFill>
              <a:latin typeface="Arial" panose="020B0604020202020204" pitchFamily="34" charset="0"/>
            </a:endParaRPr>
          </a:p>
          <a:p>
            <a:endParaRPr lang="en-AU" sz="2000" dirty="0">
              <a:solidFill>
                <a:srgbClr val="000000"/>
              </a:solidFill>
              <a:latin typeface="Arial" panose="020B0604020202020204" pitchFamily="34" charset="0"/>
            </a:endParaRPr>
          </a:p>
          <a:p>
            <a:r>
              <a:rPr lang="en-AU" sz="2000" dirty="0" smtClean="0">
                <a:solidFill>
                  <a:srgbClr val="000000"/>
                </a:solidFill>
                <a:latin typeface="Arial" panose="020B0604020202020204" pitchFamily="34" charset="0"/>
              </a:rPr>
              <a:t>This saves </a:t>
            </a:r>
            <a:r>
              <a:rPr lang="en-AU" sz="2000" dirty="0">
                <a:solidFill>
                  <a:srgbClr val="000000"/>
                </a:solidFill>
                <a:latin typeface="Arial" panose="020B0604020202020204" pitchFamily="34" charset="0"/>
              </a:rPr>
              <a:t>you time typing the same feedback repeatedly when common errors are made</a:t>
            </a:r>
            <a:r>
              <a:rPr lang="en-AU" sz="2000" dirty="0" smtClean="0">
                <a:solidFill>
                  <a:srgbClr val="000000"/>
                </a:solidFill>
                <a:latin typeface="Arial" panose="020B0604020202020204" pitchFamily="34" charset="0"/>
              </a:rPr>
              <a:t>.</a:t>
            </a:r>
          </a:p>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Students can use Track Changes in Word to give each other feedback, and tools such as wikis encourage </a:t>
            </a:r>
            <a:r>
              <a:rPr lang="en-AU" sz="2000" dirty="0" smtClean="0">
                <a:solidFill>
                  <a:srgbClr val="000000"/>
                </a:solidFill>
                <a:latin typeface="Arial" panose="020B0604020202020204" pitchFamily="34" charset="0"/>
              </a:rPr>
              <a:t>collaboration and </a:t>
            </a:r>
            <a:r>
              <a:rPr lang="en-AU" sz="2000" dirty="0">
                <a:solidFill>
                  <a:srgbClr val="000000"/>
                </a:solidFill>
                <a:latin typeface="Arial" panose="020B0604020202020204" pitchFamily="34" charset="0"/>
              </a:rPr>
              <a:t>conversation around feedback, and constitute a record of students' contributions and responses to feedback.</a:t>
            </a:r>
            <a:endParaRPr lang="en-AU" sz="2000" dirty="0"/>
          </a:p>
        </p:txBody>
      </p:sp>
    </p:spTree>
    <p:extLst>
      <p:ext uri="{BB962C8B-B14F-4D97-AF65-F5344CB8AC3E}">
        <p14:creationId xmlns:p14="http://schemas.microsoft.com/office/powerpoint/2010/main" val="19859103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7830" y="117693"/>
            <a:ext cx="8634805" cy="6740307"/>
          </a:xfrm>
          <a:prstGeom prst="rect">
            <a:avLst/>
          </a:prstGeom>
        </p:spPr>
        <p:txBody>
          <a:bodyPr wrap="square">
            <a:spAutoFit/>
          </a:bodyPr>
          <a:lstStyle/>
          <a:p>
            <a:r>
              <a:rPr lang="en-AU" sz="2400" b="1" dirty="0">
                <a:solidFill>
                  <a:srgbClr val="FF0000"/>
                </a:solidFill>
                <a:latin typeface="Arial" panose="020B0604020202020204" pitchFamily="34" charset="0"/>
              </a:rPr>
              <a:t>Feedback through Multiple-Choice Question (MCQ) </a:t>
            </a:r>
            <a:r>
              <a:rPr lang="en-AU" sz="2400" b="1" dirty="0" smtClean="0">
                <a:solidFill>
                  <a:srgbClr val="FF0000"/>
                </a:solidFill>
                <a:latin typeface="Arial" panose="020B0604020202020204" pitchFamily="34" charset="0"/>
              </a:rPr>
              <a:t>items</a:t>
            </a:r>
          </a:p>
          <a:p>
            <a:endParaRPr lang="en-AU" sz="2400" b="1" dirty="0">
              <a:solidFill>
                <a:srgbClr val="000000"/>
              </a:solidFill>
              <a:latin typeface="Arial" panose="020B0604020202020204" pitchFamily="34" charset="0"/>
            </a:endParaRPr>
          </a:p>
          <a:p>
            <a:r>
              <a:rPr lang="en-AU" sz="2400" dirty="0">
                <a:solidFill>
                  <a:srgbClr val="C00000"/>
                </a:solidFill>
                <a:latin typeface="Arial" panose="020B0604020202020204" pitchFamily="34" charset="0"/>
              </a:rPr>
              <a:t>Well-designed multiple choice questions</a:t>
            </a:r>
            <a:r>
              <a:rPr lang="en-AU" sz="2400" dirty="0">
                <a:solidFill>
                  <a:srgbClr val="000000"/>
                </a:solidFill>
                <a:latin typeface="Arial" panose="020B0604020202020204" pitchFamily="34" charset="0"/>
              </a:rPr>
              <a:t>, with pre-written feedback for each choice, can provide tailored formative</a:t>
            </a:r>
          </a:p>
          <a:p>
            <a:r>
              <a:rPr lang="en-AU" sz="2400" dirty="0">
                <a:solidFill>
                  <a:srgbClr val="000000"/>
                </a:solidFill>
                <a:latin typeface="Arial" panose="020B0604020202020204" pitchFamily="34" charset="0"/>
              </a:rPr>
              <a:t>feedback. </a:t>
            </a:r>
            <a:endParaRPr lang="en-AU" sz="2400" dirty="0" smtClean="0">
              <a:solidFill>
                <a:srgbClr val="000000"/>
              </a:solidFill>
              <a:latin typeface="Arial" panose="020B0604020202020204" pitchFamily="34" charset="0"/>
            </a:endParaRPr>
          </a:p>
          <a:p>
            <a:endParaRPr lang="en-AU" sz="2400" dirty="0">
              <a:solidFill>
                <a:srgbClr val="000000"/>
              </a:solidFill>
              <a:latin typeface="Arial" panose="020B0604020202020204" pitchFamily="34" charset="0"/>
            </a:endParaRPr>
          </a:p>
          <a:p>
            <a:r>
              <a:rPr lang="en-AU" sz="2400" dirty="0" smtClean="0">
                <a:solidFill>
                  <a:srgbClr val="C00000"/>
                </a:solidFill>
                <a:latin typeface="Arial" panose="020B0604020202020204" pitchFamily="34" charset="0"/>
              </a:rPr>
              <a:t>In </a:t>
            </a:r>
            <a:r>
              <a:rPr lang="en-AU" sz="2400" dirty="0">
                <a:solidFill>
                  <a:srgbClr val="C00000"/>
                </a:solidFill>
                <a:latin typeface="Arial" panose="020B0604020202020204" pitchFamily="34" charset="0"/>
              </a:rPr>
              <a:t>Moodle</a:t>
            </a:r>
            <a:r>
              <a:rPr lang="en-AU" sz="2400" dirty="0">
                <a:solidFill>
                  <a:srgbClr val="000000"/>
                </a:solidFill>
                <a:latin typeface="Arial" panose="020B0604020202020204" pitchFamily="34" charset="0"/>
              </a:rPr>
              <a:t>, you can add feedback to test questions as you construct them. </a:t>
            </a:r>
            <a:endParaRPr lang="en-AU" sz="2400" dirty="0" smtClean="0">
              <a:solidFill>
                <a:srgbClr val="000000"/>
              </a:solidFill>
              <a:latin typeface="Arial" panose="020B0604020202020204" pitchFamily="34" charset="0"/>
            </a:endParaRPr>
          </a:p>
          <a:p>
            <a:endParaRPr lang="en-AU" sz="2400" dirty="0">
              <a:solidFill>
                <a:srgbClr val="000000"/>
              </a:solidFill>
              <a:latin typeface="Arial" panose="020B0604020202020204" pitchFamily="34" charset="0"/>
            </a:endParaRPr>
          </a:p>
          <a:p>
            <a:r>
              <a:rPr lang="en-AU" sz="2400" dirty="0" smtClean="0">
                <a:solidFill>
                  <a:srgbClr val="C00000"/>
                </a:solidFill>
                <a:latin typeface="Arial" panose="020B0604020202020204" pitchFamily="34" charset="0"/>
              </a:rPr>
              <a:t>With </a:t>
            </a:r>
            <a:r>
              <a:rPr lang="en-AU" sz="2400" dirty="0">
                <a:solidFill>
                  <a:srgbClr val="C00000"/>
                </a:solidFill>
                <a:latin typeface="Arial" panose="020B0604020202020204" pitchFamily="34" charset="0"/>
              </a:rPr>
              <a:t>tools such as </a:t>
            </a:r>
            <a:r>
              <a:rPr lang="en-AU" sz="2400" dirty="0" err="1" smtClean="0">
                <a:solidFill>
                  <a:srgbClr val="C00000"/>
                </a:solidFill>
                <a:latin typeface="Arial" panose="020B0604020202020204" pitchFamily="34" charset="0"/>
              </a:rPr>
              <a:t>Questionmark</a:t>
            </a:r>
            <a:r>
              <a:rPr lang="en-AU" sz="2400" dirty="0" smtClean="0">
                <a:solidFill>
                  <a:srgbClr val="C00000"/>
                </a:solidFill>
                <a:latin typeface="Arial" panose="020B0604020202020204" pitchFamily="34" charset="0"/>
              </a:rPr>
              <a:t> Perception </a:t>
            </a:r>
            <a:r>
              <a:rPr lang="en-AU" sz="2400" dirty="0">
                <a:solidFill>
                  <a:srgbClr val="C00000"/>
                </a:solidFill>
                <a:latin typeface="Arial" panose="020B0604020202020204" pitchFamily="34" charset="0"/>
              </a:rPr>
              <a:t>(QMP), </a:t>
            </a:r>
            <a:r>
              <a:rPr lang="en-AU" sz="2400" dirty="0">
                <a:solidFill>
                  <a:srgbClr val="000000"/>
                </a:solidFill>
                <a:latin typeface="Arial" panose="020B0604020202020204" pitchFamily="34" charset="0"/>
              </a:rPr>
              <a:t>you can create develop, assess and report on surveys, tests and quizzes, using a wide variety </a:t>
            </a:r>
            <a:r>
              <a:rPr lang="en-AU" sz="2400" dirty="0" smtClean="0">
                <a:solidFill>
                  <a:srgbClr val="000000"/>
                </a:solidFill>
                <a:latin typeface="Arial" panose="020B0604020202020204" pitchFamily="34" charset="0"/>
              </a:rPr>
              <a:t>of question </a:t>
            </a:r>
            <a:r>
              <a:rPr lang="en-AU" sz="2400" dirty="0">
                <a:solidFill>
                  <a:srgbClr val="000000"/>
                </a:solidFill>
                <a:latin typeface="Arial" panose="020B0604020202020204" pitchFamily="34" charset="0"/>
              </a:rPr>
              <a:t>types and incorporating automated feedback</a:t>
            </a:r>
            <a:r>
              <a:rPr lang="en-AU" sz="2400" dirty="0" smtClean="0">
                <a:solidFill>
                  <a:srgbClr val="000000"/>
                </a:solidFill>
                <a:latin typeface="Arial" panose="020B0604020202020204" pitchFamily="34" charset="0"/>
              </a:rPr>
              <a:t>.</a:t>
            </a:r>
          </a:p>
          <a:p>
            <a:endParaRPr lang="en-AU" sz="2400" dirty="0">
              <a:solidFill>
                <a:srgbClr val="000000"/>
              </a:solidFill>
              <a:latin typeface="Arial" panose="020B0604020202020204" pitchFamily="34" charset="0"/>
            </a:endParaRPr>
          </a:p>
          <a:p>
            <a:r>
              <a:rPr lang="en-AU" sz="2400" dirty="0">
                <a:solidFill>
                  <a:srgbClr val="000000"/>
                </a:solidFill>
                <a:latin typeface="Arial" panose="020B0604020202020204" pitchFamily="34" charset="0"/>
              </a:rPr>
              <a:t>You can use </a:t>
            </a:r>
            <a:r>
              <a:rPr lang="en-AU" sz="2400" dirty="0">
                <a:solidFill>
                  <a:srgbClr val="0000CD"/>
                </a:solidFill>
                <a:latin typeface="Arial" panose="020B0604020202020204" pitchFamily="34" charset="0"/>
              </a:rPr>
              <a:t>Audience Response Systems such as clickers </a:t>
            </a:r>
            <a:r>
              <a:rPr lang="en-AU" sz="2400" dirty="0">
                <a:solidFill>
                  <a:srgbClr val="000000"/>
                </a:solidFill>
                <a:latin typeface="Arial" panose="020B0604020202020204" pitchFamily="34" charset="0"/>
              </a:rPr>
              <a:t>in face-to-face classroom teaching for multiple purposes,</a:t>
            </a:r>
          </a:p>
          <a:p>
            <a:r>
              <a:rPr lang="en-AU" sz="2400" dirty="0">
                <a:solidFill>
                  <a:srgbClr val="000000"/>
                </a:solidFill>
                <a:latin typeface="Arial" panose="020B0604020202020204" pitchFamily="34" charset="0"/>
              </a:rPr>
              <a:t>including providing instant feedback and facilitating a peer feedback process.</a:t>
            </a:r>
            <a:endParaRPr lang="en-AU" sz="2400" dirty="0"/>
          </a:p>
        </p:txBody>
      </p:sp>
    </p:spTree>
    <p:extLst>
      <p:ext uri="{BB962C8B-B14F-4D97-AF65-F5344CB8AC3E}">
        <p14:creationId xmlns:p14="http://schemas.microsoft.com/office/powerpoint/2010/main" val="29145331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0862" y="0"/>
            <a:ext cx="9355566" cy="6986528"/>
          </a:xfrm>
          <a:prstGeom prst="rect">
            <a:avLst/>
          </a:prstGeom>
        </p:spPr>
        <p:txBody>
          <a:bodyPr wrap="square">
            <a:spAutoFit/>
          </a:bodyPr>
          <a:lstStyle/>
          <a:p>
            <a:r>
              <a:rPr lang="en-AU" sz="2800" b="1" dirty="0">
                <a:solidFill>
                  <a:srgbClr val="FF0000"/>
                </a:solidFill>
                <a:latin typeface="Arial" panose="020B0604020202020204" pitchFamily="34" charset="0"/>
              </a:rPr>
              <a:t>Adaptive tutorials with customised </a:t>
            </a:r>
            <a:r>
              <a:rPr lang="en-AU" sz="2800" b="1" dirty="0" smtClean="0">
                <a:solidFill>
                  <a:srgbClr val="FF0000"/>
                </a:solidFill>
                <a:latin typeface="Arial" panose="020B0604020202020204" pitchFamily="34" charset="0"/>
              </a:rPr>
              <a:t>feedback</a:t>
            </a:r>
          </a:p>
          <a:p>
            <a:endParaRPr lang="en-AU" sz="2800" b="1" dirty="0">
              <a:solidFill>
                <a:srgbClr val="000000"/>
              </a:solidFill>
              <a:latin typeface="Arial" panose="020B0604020202020204" pitchFamily="34" charset="0"/>
            </a:endParaRPr>
          </a:p>
          <a:p>
            <a:r>
              <a:rPr lang="en-AU" sz="2800" dirty="0">
                <a:solidFill>
                  <a:srgbClr val="000000"/>
                </a:solidFill>
                <a:latin typeface="Arial" panose="020B0604020202020204" pitchFamily="34" charset="0"/>
              </a:rPr>
              <a:t>You can incorporate customised feedback in the interactive learning materials you create</a:t>
            </a:r>
            <a:r>
              <a:rPr lang="en-AU" sz="2800" dirty="0" smtClean="0">
                <a:solidFill>
                  <a:srgbClr val="000000"/>
                </a:solidFill>
                <a:latin typeface="Arial" panose="020B0604020202020204" pitchFamily="34" charset="0"/>
              </a:rPr>
              <a:t>.</a:t>
            </a:r>
          </a:p>
          <a:p>
            <a:endParaRPr lang="en-AU" sz="2800" dirty="0">
              <a:solidFill>
                <a:srgbClr val="000000"/>
              </a:solidFill>
              <a:latin typeface="Arial" panose="020B0604020202020204" pitchFamily="34" charset="0"/>
            </a:endParaRPr>
          </a:p>
          <a:p>
            <a:r>
              <a:rPr lang="en-AU" sz="2800" dirty="0">
                <a:solidFill>
                  <a:srgbClr val="C00000"/>
                </a:solidFill>
                <a:latin typeface="Arial" panose="020B0604020202020204" pitchFamily="34" charset="0"/>
              </a:rPr>
              <a:t>Use Moodle's Lesson </a:t>
            </a:r>
            <a:r>
              <a:rPr lang="en-AU" sz="2800" dirty="0">
                <a:solidFill>
                  <a:srgbClr val="000000"/>
                </a:solidFill>
                <a:latin typeface="Arial" panose="020B0604020202020204" pitchFamily="34" charset="0"/>
              </a:rPr>
              <a:t>activity to design a self-directed learning module with integrated feedback and adaptive</a:t>
            </a:r>
          </a:p>
          <a:p>
            <a:r>
              <a:rPr lang="en-AU" sz="2800" dirty="0">
                <a:solidFill>
                  <a:srgbClr val="000000"/>
                </a:solidFill>
                <a:latin typeface="Arial" panose="020B0604020202020204" pitchFamily="34" charset="0"/>
              </a:rPr>
              <a:t>tutorials</a:t>
            </a:r>
            <a:r>
              <a:rPr lang="en-AU" sz="2800" dirty="0" smtClean="0">
                <a:solidFill>
                  <a:srgbClr val="000000"/>
                </a:solidFill>
                <a:latin typeface="Arial" panose="020B0604020202020204" pitchFamily="34" charset="0"/>
              </a:rPr>
              <a:t>.</a:t>
            </a:r>
          </a:p>
          <a:p>
            <a:endParaRPr lang="en-AU" sz="2800" dirty="0">
              <a:solidFill>
                <a:srgbClr val="000000"/>
              </a:solidFill>
              <a:latin typeface="Arial" panose="020B0604020202020204" pitchFamily="34" charset="0"/>
            </a:endParaRPr>
          </a:p>
          <a:p>
            <a:r>
              <a:rPr lang="en-AU" sz="2800" dirty="0">
                <a:solidFill>
                  <a:srgbClr val="000000"/>
                </a:solidFill>
                <a:latin typeface="Arial" panose="020B0604020202020204" pitchFamily="34" charset="0"/>
              </a:rPr>
              <a:t>The </a:t>
            </a:r>
            <a:r>
              <a:rPr lang="en-AU" sz="2800" dirty="0">
                <a:solidFill>
                  <a:srgbClr val="0000CD"/>
                </a:solidFill>
                <a:latin typeface="Arial" panose="020B0604020202020204" pitchFamily="34" charset="0"/>
              </a:rPr>
              <a:t>Adaptive eLearning application </a:t>
            </a:r>
            <a:r>
              <a:rPr lang="en-AU" sz="2800" dirty="0">
                <a:solidFill>
                  <a:srgbClr val="000000"/>
                </a:solidFill>
                <a:latin typeface="Arial" panose="020B0604020202020204" pitchFamily="34" charset="0"/>
              </a:rPr>
              <a:t>enables educators to develop interactive and responsive online learning</a:t>
            </a:r>
          </a:p>
          <a:p>
            <a:r>
              <a:rPr lang="en-AU" sz="2800" dirty="0">
                <a:solidFill>
                  <a:srgbClr val="000000"/>
                </a:solidFill>
                <a:latin typeface="Arial" panose="020B0604020202020204" pitchFamily="34" charset="0"/>
              </a:rPr>
              <a:t>materials. Students can undertake the learning in their own time and at their own pace, and the tutorials respond </a:t>
            </a:r>
            <a:r>
              <a:rPr lang="en-AU" sz="2800" dirty="0" smtClean="0">
                <a:solidFill>
                  <a:srgbClr val="000000"/>
                </a:solidFill>
                <a:latin typeface="Arial" panose="020B0604020202020204" pitchFamily="34" charset="0"/>
              </a:rPr>
              <a:t>to student </a:t>
            </a:r>
            <a:r>
              <a:rPr lang="en-AU" sz="2800" dirty="0">
                <a:solidFill>
                  <a:srgbClr val="000000"/>
                </a:solidFill>
                <a:latin typeface="Arial" panose="020B0604020202020204" pitchFamily="34" charset="0"/>
              </a:rPr>
              <a:t>mistakes with customised feedback. The tutorial can also be developed to adapt in response to </a:t>
            </a:r>
            <a:r>
              <a:rPr lang="en-AU" sz="2800" dirty="0" smtClean="0">
                <a:solidFill>
                  <a:srgbClr val="000000"/>
                </a:solidFill>
                <a:latin typeface="Arial" panose="020B0604020202020204" pitchFamily="34" charset="0"/>
              </a:rPr>
              <a:t>individual student </a:t>
            </a:r>
            <a:r>
              <a:rPr lang="en-AU" sz="2800" dirty="0">
                <a:solidFill>
                  <a:srgbClr val="000000"/>
                </a:solidFill>
                <a:latin typeface="Arial" panose="020B0604020202020204" pitchFamily="34" charset="0"/>
              </a:rPr>
              <a:t>progress</a:t>
            </a:r>
            <a:r>
              <a:rPr lang="en-AU" dirty="0">
                <a:solidFill>
                  <a:srgbClr val="000000"/>
                </a:solidFill>
                <a:latin typeface="Arial" panose="020B0604020202020204" pitchFamily="34" charset="0"/>
              </a:rPr>
              <a:t>.</a:t>
            </a:r>
            <a:endParaRPr lang="en-AU" dirty="0"/>
          </a:p>
        </p:txBody>
      </p:sp>
    </p:spTree>
    <p:extLst>
      <p:ext uri="{BB962C8B-B14F-4D97-AF65-F5344CB8AC3E}">
        <p14:creationId xmlns:p14="http://schemas.microsoft.com/office/powerpoint/2010/main" val="41597716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9851"/>
            <a:ext cx="9144000" cy="3970318"/>
          </a:xfrm>
          <a:prstGeom prst="rect">
            <a:avLst/>
          </a:prstGeom>
        </p:spPr>
        <p:txBody>
          <a:bodyPr wrap="square">
            <a:spAutoFit/>
          </a:bodyPr>
          <a:lstStyle/>
          <a:p>
            <a:r>
              <a:rPr lang="en-AU" sz="2800" b="1" dirty="0">
                <a:solidFill>
                  <a:srgbClr val="FF0000"/>
                </a:solidFill>
                <a:latin typeface="Arial" panose="020B0604020202020204" pitchFamily="34" charset="0"/>
              </a:rPr>
              <a:t>Audio </a:t>
            </a:r>
            <a:r>
              <a:rPr lang="en-AU" sz="2800" b="1" dirty="0" smtClean="0">
                <a:solidFill>
                  <a:srgbClr val="FF0000"/>
                </a:solidFill>
                <a:latin typeface="Arial" panose="020B0604020202020204" pitchFamily="34" charset="0"/>
              </a:rPr>
              <a:t>feedback</a:t>
            </a:r>
          </a:p>
          <a:p>
            <a:endParaRPr lang="en-AU" sz="2800" b="1" dirty="0">
              <a:latin typeface="Arial" panose="020B0604020202020204" pitchFamily="34" charset="0"/>
            </a:endParaRPr>
          </a:p>
          <a:p>
            <a:r>
              <a:rPr lang="en-AU" sz="2800" dirty="0">
                <a:latin typeface="Arial" panose="020B0604020202020204" pitchFamily="34" charset="0"/>
              </a:rPr>
              <a:t>Using audio feedback can engage students and enhance your teaching presence. Many tools available on Moodle, such </a:t>
            </a:r>
            <a:r>
              <a:rPr lang="en-AU" sz="2800" dirty="0" smtClean="0">
                <a:latin typeface="Arial" panose="020B0604020202020204" pitchFamily="34" charset="0"/>
              </a:rPr>
              <a:t>as</a:t>
            </a:r>
          </a:p>
          <a:p>
            <a:endParaRPr lang="en-AU" sz="2800" dirty="0">
              <a:latin typeface="Arial" panose="020B0604020202020204" pitchFamily="34" charset="0"/>
            </a:endParaRPr>
          </a:p>
          <a:p>
            <a:r>
              <a:rPr lang="en-AU" sz="2800" dirty="0">
                <a:latin typeface="Arial" panose="020B0604020202020204" pitchFamily="34" charset="0"/>
              </a:rPr>
              <a:t>Voice Board, Voice Email and Voice Presentation from the Wimba suite, could be used to provide audio feedback.</a:t>
            </a:r>
            <a:endParaRPr lang="en-AU" sz="2800" dirty="0"/>
          </a:p>
        </p:txBody>
      </p:sp>
    </p:spTree>
    <p:extLst>
      <p:ext uri="{BB962C8B-B14F-4D97-AF65-F5344CB8AC3E}">
        <p14:creationId xmlns:p14="http://schemas.microsoft.com/office/powerpoint/2010/main" val="3352067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677" y="224179"/>
            <a:ext cx="9667539" cy="5693866"/>
          </a:xfrm>
          <a:prstGeom prst="rect">
            <a:avLst/>
          </a:prstGeom>
        </p:spPr>
        <p:txBody>
          <a:bodyPr wrap="square">
            <a:spAutoFit/>
          </a:bodyPr>
          <a:lstStyle/>
          <a:p>
            <a:r>
              <a:rPr lang="en-AU" sz="2800" b="1" dirty="0">
                <a:solidFill>
                  <a:srgbClr val="FF0000"/>
                </a:solidFill>
                <a:latin typeface="Arial" panose="020B0604020202020204" pitchFamily="34" charset="0"/>
              </a:rPr>
              <a:t>Good assessment practice allows students to receive timely feedback on their learning </a:t>
            </a:r>
            <a:endParaRPr lang="en-AU" sz="2800" b="1" dirty="0" smtClean="0">
              <a:solidFill>
                <a:srgbClr val="FF0000"/>
              </a:solidFill>
              <a:latin typeface="Arial" panose="020B0604020202020204" pitchFamily="34" charset="0"/>
            </a:endParaRPr>
          </a:p>
          <a:p>
            <a:endParaRPr lang="en-AU" sz="2800" dirty="0">
              <a:solidFill>
                <a:srgbClr val="000000"/>
              </a:solidFill>
              <a:latin typeface="Arial" panose="020B0604020202020204" pitchFamily="34" charset="0"/>
            </a:endParaRPr>
          </a:p>
          <a:p>
            <a:r>
              <a:rPr lang="en-AU" sz="2800" dirty="0">
                <a:solidFill>
                  <a:srgbClr val="0070C0"/>
                </a:solidFill>
                <a:latin typeface="Arial" panose="020B0604020202020204" pitchFamily="34" charset="0"/>
              </a:rPr>
              <a:t>High quality feedback is clear and constructive, and enables students to make sensible judgements about modifying aspects of their academic performance in order to meet the objectives of a course. </a:t>
            </a:r>
            <a:endParaRPr lang="en-AU" sz="2800" dirty="0" smtClean="0">
              <a:solidFill>
                <a:srgbClr val="0070C0"/>
              </a:solidFill>
              <a:latin typeface="Arial" panose="020B0604020202020204" pitchFamily="34" charset="0"/>
            </a:endParaRPr>
          </a:p>
          <a:p>
            <a:endParaRPr lang="en-AU" sz="2800" dirty="0">
              <a:solidFill>
                <a:srgbClr val="0070C0"/>
              </a:solidFill>
              <a:latin typeface="Arial" panose="020B0604020202020204" pitchFamily="34" charset="0"/>
            </a:endParaRPr>
          </a:p>
          <a:p>
            <a:r>
              <a:rPr lang="en-AU" sz="2800" dirty="0" smtClean="0">
                <a:solidFill>
                  <a:srgbClr val="0070C0"/>
                </a:solidFill>
                <a:latin typeface="Arial" panose="020B0604020202020204" pitchFamily="34" charset="0"/>
              </a:rPr>
              <a:t>Such </a:t>
            </a:r>
            <a:r>
              <a:rPr lang="en-AU" sz="2800" dirty="0">
                <a:solidFill>
                  <a:srgbClr val="0070C0"/>
                </a:solidFill>
                <a:latin typeface="Arial" panose="020B0604020202020204" pitchFamily="34" charset="0"/>
              </a:rPr>
              <a:t>feedback should enable students to understand their level of development of the required skills, their mastery of the understandings embedded in the assessment activity, and how their performance in each domain could be improved in subsequent learning activities. </a:t>
            </a:r>
            <a:endParaRPr lang="en-AU" sz="2800" dirty="0">
              <a:solidFill>
                <a:srgbClr val="0070C0"/>
              </a:solidFill>
            </a:endParaRPr>
          </a:p>
        </p:txBody>
      </p:sp>
    </p:spTree>
    <p:extLst>
      <p:ext uri="{BB962C8B-B14F-4D97-AF65-F5344CB8AC3E}">
        <p14:creationId xmlns:p14="http://schemas.microsoft.com/office/powerpoint/2010/main" val="154984805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2225" y="1"/>
            <a:ext cx="9420113" cy="6494085"/>
          </a:xfrm>
          <a:prstGeom prst="rect">
            <a:avLst/>
          </a:prstGeom>
        </p:spPr>
        <p:txBody>
          <a:bodyPr wrap="square">
            <a:spAutoFit/>
          </a:bodyPr>
          <a:lstStyle/>
          <a:p>
            <a:r>
              <a:rPr lang="en-AU" sz="3600" b="1" dirty="0">
                <a:solidFill>
                  <a:srgbClr val="000000"/>
                </a:solidFill>
                <a:latin typeface="Arial" panose="020B0604020202020204" pitchFamily="34" charset="0"/>
              </a:rPr>
              <a:t>Ensure fairness</a:t>
            </a:r>
          </a:p>
          <a:p>
            <a:r>
              <a:rPr lang="en-AU" sz="2000" dirty="0">
                <a:solidFill>
                  <a:srgbClr val="FF0000"/>
                </a:solidFill>
                <a:latin typeface="Arial" panose="020B0604020202020204" pitchFamily="34" charset="0"/>
              </a:rPr>
              <a:t>When designing feedback</a:t>
            </a:r>
            <a:r>
              <a:rPr lang="en-AU" sz="2000" dirty="0">
                <a:solidFill>
                  <a:srgbClr val="000000"/>
                </a:solidFill>
                <a:latin typeface="Arial" panose="020B0604020202020204" pitchFamily="34" charset="0"/>
              </a:rPr>
              <a:t>, take account of any </a:t>
            </a:r>
            <a:r>
              <a:rPr lang="en-AU" sz="2000" dirty="0">
                <a:solidFill>
                  <a:srgbClr val="0000CD"/>
                </a:solidFill>
                <a:latin typeface="Arial" panose="020B0604020202020204" pitchFamily="34" charset="0"/>
              </a:rPr>
              <a:t>student diversity issues </a:t>
            </a:r>
            <a:r>
              <a:rPr lang="en-AU" sz="2000" dirty="0">
                <a:solidFill>
                  <a:srgbClr val="000000"/>
                </a:solidFill>
                <a:latin typeface="Arial" panose="020B0604020202020204" pitchFamily="34" charset="0"/>
              </a:rPr>
              <a:t>that may affect a student's capacity to receive </a:t>
            </a:r>
            <a:r>
              <a:rPr lang="en-AU" sz="2000" dirty="0" smtClean="0">
                <a:solidFill>
                  <a:srgbClr val="000000"/>
                </a:solidFill>
                <a:latin typeface="Arial" panose="020B0604020202020204" pitchFamily="34" charset="0"/>
              </a:rPr>
              <a:t>and respond </a:t>
            </a:r>
            <a:r>
              <a:rPr lang="en-AU" sz="2000" dirty="0">
                <a:solidFill>
                  <a:srgbClr val="000000"/>
                </a:solidFill>
                <a:latin typeface="Arial" panose="020B0604020202020204" pitchFamily="34" charset="0"/>
              </a:rPr>
              <a:t>to feedback</a:t>
            </a:r>
            <a:r>
              <a:rPr lang="en-AU" sz="2000" dirty="0" smtClean="0">
                <a:solidFill>
                  <a:srgbClr val="000000"/>
                </a:solidFill>
                <a:latin typeface="Arial" panose="020B0604020202020204" pitchFamily="34" charset="0"/>
              </a:rPr>
              <a:t>.</a:t>
            </a:r>
          </a:p>
          <a:p>
            <a:r>
              <a:rPr lang="en-AU" sz="2000" dirty="0" smtClean="0">
                <a:solidFill>
                  <a:srgbClr val="000000"/>
                </a:solidFill>
                <a:latin typeface="Arial" panose="020B0604020202020204" pitchFamily="34" charset="0"/>
              </a:rPr>
              <a:t> </a:t>
            </a:r>
          </a:p>
          <a:p>
            <a:r>
              <a:rPr lang="en-AU" sz="2000" dirty="0" smtClean="0">
                <a:solidFill>
                  <a:srgbClr val="FF0000"/>
                </a:solidFill>
                <a:latin typeface="Arial" panose="020B0604020202020204" pitchFamily="34" charset="0"/>
              </a:rPr>
              <a:t>For </a:t>
            </a:r>
            <a:r>
              <a:rPr lang="en-AU" sz="2000" dirty="0">
                <a:solidFill>
                  <a:srgbClr val="FF0000"/>
                </a:solidFill>
                <a:latin typeface="Arial" panose="020B0604020202020204" pitchFamily="34" charset="0"/>
              </a:rPr>
              <a:t>example, providing hand-written comments </a:t>
            </a:r>
            <a:r>
              <a:rPr lang="en-AU" sz="2000" dirty="0">
                <a:solidFill>
                  <a:srgbClr val="000000"/>
                </a:solidFill>
                <a:latin typeface="Arial" panose="020B0604020202020204" pitchFamily="34" charset="0"/>
              </a:rPr>
              <a:t>on an assignment by a student with a </a:t>
            </a:r>
            <a:r>
              <a:rPr lang="en-AU" sz="2000" dirty="0" smtClean="0">
                <a:solidFill>
                  <a:srgbClr val="000000"/>
                </a:solidFill>
                <a:latin typeface="Arial" panose="020B0604020202020204" pitchFamily="34" charset="0"/>
              </a:rPr>
              <a:t>visual impairment </a:t>
            </a:r>
            <a:r>
              <a:rPr lang="en-AU" sz="2000" dirty="0">
                <a:solidFill>
                  <a:srgbClr val="000000"/>
                </a:solidFill>
                <a:latin typeface="Arial" panose="020B0604020202020204" pitchFamily="34" charset="0"/>
              </a:rPr>
              <a:t>would render this feedback inaccessible.</a:t>
            </a:r>
          </a:p>
          <a:p>
            <a:endParaRPr lang="en-AU" sz="2000" dirty="0" smtClean="0">
              <a:solidFill>
                <a:srgbClr val="000000"/>
              </a:solidFill>
              <a:latin typeface="Arial" panose="020B0604020202020204" pitchFamily="34" charset="0"/>
            </a:endParaRPr>
          </a:p>
          <a:p>
            <a:r>
              <a:rPr lang="en-AU" sz="2000" dirty="0" smtClean="0">
                <a:solidFill>
                  <a:srgbClr val="FF0000"/>
                </a:solidFill>
                <a:latin typeface="Arial" panose="020B0604020202020204" pitchFamily="34" charset="0"/>
              </a:rPr>
              <a:t>Many </a:t>
            </a:r>
            <a:r>
              <a:rPr lang="en-AU" sz="2000" dirty="0">
                <a:solidFill>
                  <a:srgbClr val="FF0000"/>
                </a:solidFill>
                <a:latin typeface="Arial" panose="020B0604020202020204" pitchFamily="34" charset="0"/>
              </a:rPr>
              <a:t>feedback-supporting technologies </a:t>
            </a:r>
            <a:r>
              <a:rPr lang="en-AU" sz="2000" dirty="0">
                <a:solidFill>
                  <a:srgbClr val="000000"/>
                </a:solidFill>
                <a:latin typeface="Arial" panose="020B0604020202020204" pitchFamily="34" charset="0"/>
              </a:rPr>
              <a:t>are especially valuable in supporting diversity, not only in allowing you to </a:t>
            </a:r>
            <a:r>
              <a:rPr lang="en-AU" sz="2000" dirty="0" smtClean="0">
                <a:solidFill>
                  <a:srgbClr val="000000"/>
                </a:solidFill>
                <a:latin typeface="Arial" panose="020B0604020202020204" pitchFamily="34" charset="0"/>
              </a:rPr>
              <a:t>make adjustments </a:t>
            </a:r>
            <a:r>
              <a:rPr lang="en-AU" sz="2000" dirty="0">
                <a:solidFill>
                  <a:srgbClr val="000000"/>
                </a:solidFill>
                <a:latin typeface="Arial" panose="020B0604020202020204" pitchFamily="34" charset="0"/>
              </a:rPr>
              <a:t>for students with disabilities. </a:t>
            </a:r>
            <a:endParaRPr lang="en-AU" sz="2000" dirty="0" smtClean="0">
              <a:solidFill>
                <a:srgbClr val="000000"/>
              </a:solidFill>
              <a:latin typeface="Arial" panose="020B0604020202020204" pitchFamily="34" charset="0"/>
            </a:endParaRPr>
          </a:p>
          <a:p>
            <a:endParaRPr lang="en-AU" sz="2000" dirty="0" smtClean="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For example, students from non-English speaking backgrounds may find that </a:t>
            </a:r>
            <a:r>
              <a:rPr lang="en-AU" sz="2000" dirty="0">
                <a:solidFill>
                  <a:srgbClr val="FF0000"/>
                </a:solidFill>
                <a:latin typeface="Arial" panose="020B0604020202020204" pitchFamily="34" charset="0"/>
              </a:rPr>
              <a:t>automated feedback</a:t>
            </a:r>
            <a:r>
              <a:rPr lang="en-AU" sz="2000" dirty="0">
                <a:solidFill>
                  <a:srgbClr val="000000"/>
                </a:solidFill>
                <a:latin typeface="Arial" panose="020B0604020202020204" pitchFamily="34" charset="0"/>
              </a:rPr>
              <a:t>, when they repeatedly complete an online quiz, familiarises them better with language and terminology than does orally-delivered feedback in lectures and tutorials.</a:t>
            </a:r>
          </a:p>
          <a:p>
            <a:endParaRPr lang="en-AU" sz="2000" dirty="0">
              <a:solidFill>
                <a:srgbClr val="000000"/>
              </a:solidFill>
              <a:latin typeface="Arial" panose="020B0604020202020204" pitchFamily="34" charset="0"/>
            </a:endParaRPr>
          </a:p>
          <a:p>
            <a:endParaRPr lang="en-AU" sz="2000" dirty="0">
              <a:solidFill>
                <a:srgbClr val="000000"/>
              </a:solidFill>
              <a:latin typeface="Arial" panose="020B0604020202020204" pitchFamily="34" charset="0"/>
            </a:endParaRPr>
          </a:p>
          <a:p>
            <a:r>
              <a:rPr lang="en-AU" sz="2000" dirty="0">
                <a:solidFill>
                  <a:srgbClr val="FF0000"/>
                </a:solidFill>
                <a:latin typeface="Arial" panose="020B0604020202020204" pitchFamily="34" charset="0"/>
              </a:rPr>
              <a:t>In general</a:t>
            </a:r>
            <a:r>
              <a:rPr lang="en-AU" sz="2000" dirty="0">
                <a:solidFill>
                  <a:srgbClr val="000000"/>
                </a:solidFill>
                <a:latin typeface="Arial" panose="020B0604020202020204" pitchFamily="34" charset="0"/>
              </a:rPr>
              <a:t>, the wider the repertoire you employ to engage students in learning through feedback, the more likely it is </a:t>
            </a:r>
            <a:r>
              <a:rPr lang="en-AU" sz="2000" dirty="0" smtClean="0">
                <a:solidFill>
                  <a:srgbClr val="000000"/>
                </a:solidFill>
                <a:latin typeface="Arial" panose="020B0604020202020204" pitchFamily="34" charset="0"/>
              </a:rPr>
              <a:t>that you </a:t>
            </a:r>
            <a:r>
              <a:rPr lang="en-AU" sz="2000" dirty="0">
                <a:solidFill>
                  <a:srgbClr val="000000"/>
                </a:solidFill>
                <a:latin typeface="Arial" panose="020B0604020202020204" pitchFamily="34" charset="0"/>
              </a:rPr>
              <a:t>will meet students' diverse needs and enhance their learning.</a:t>
            </a:r>
            <a:endParaRPr lang="en-AU" sz="2000" dirty="0"/>
          </a:p>
        </p:txBody>
      </p:sp>
    </p:spTree>
    <p:extLst>
      <p:ext uri="{BB962C8B-B14F-4D97-AF65-F5344CB8AC3E}">
        <p14:creationId xmlns:p14="http://schemas.microsoft.com/office/powerpoint/2010/main" val="36129493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981" y="195144"/>
            <a:ext cx="6096000" cy="707886"/>
          </a:xfrm>
          <a:prstGeom prst="rect">
            <a:avLst/>
          </a:prstGeom>
        </p:spPr>
        <p:txBody>
          <a:bodyPr>
            <a:spAutoFit/>
          </a:bodyPr>
          <a:lstStyle/>
          <a:p>
            <a:endParaRPr lang="en-AU" sz="1600" dirty="0">
              <a:solidFill>
                <a:srgbClr val="000000"/>
              </a:solidFill>
              <a:latin typeface="Calibri" panose="020F0502020204030204" pitchFamily="34" charset="0"/>
            </a:endParaRPr>
          </a:p>
          <a:p>
            <a:r>
              <a:rPr lang="en-AU" sz="1600" dirty="0">
                <a:solidFill>
                  <a:srgbClr val="000000"/>
                </a:solidFill>
                <a:latin typeface="Calibri" panose="020F0502020204030204" pitchFamily="34" charset="0"/>
              </a:rPr>
              <a:t> </a:t>
            </a:r>
            <a:r>
              <a:rPr lang="en-AU" sz="2400" dirty="0">
                <a:solidFill>
                  <a:srgbClr val="FF0000"/>
                </a:solidFill>
                <a:latin typeface="Calibri" panose="020F0502020204030204" pitchFamily="34" charset="0"/>
              </a:rPr>
              <a:t>Twelve Principles of effective feedback </a:t>
            </a:r>
            <a:endParaRPr lang="en-AU" sz="2400" dirty="0">
              <a:solidFill>
                <a:srgbClr val="FF0000"/>
              </a:solidFill>
            </a:endParaRPr>
          </a:p>
        </p:txBody>
      </p:sp>
      <p:sp>
        <p:nvSpPr>
          <p:cNvPr id="3" name="Rectangle 2"/>
          <p:cNvSpPr/>
          <p:nvPr/>
        </p:nvSpPr>
        <p:spPr>
          <a:xfrm>
            <a:off x="315557" y="1091643"/>
            <a:ext cx="9161930" cy="3724096"/>
          </a:xfrm>
          <a:prstGeom prst="rect">
            <a:avLst/>
          </a:prstGeom>
        </p:spPr>
        <p:txBody>
          <a:bodyPr wrap="square">
            <a:spAutoFit/>
          </a:bodyPr>
          <a:lstStyle/>
          <a:p>
            <a:endParaRPr lang="en-AU" sz="2000" dirty="0">
              <a:solidFill>
                <a:srgbClr val="000000"/>
              </a:solidFill>
              <a:latin typeface="Calibri" panose="020F0502020204030204" pitchFamily="34" charset="0"/>
            </a:endParaRPr>
          </a:p>
          <a:p>
            <a:r>
              <a:rPr lang="en-AU" sz="2000" dirty="0">
                <a:solidFill>
                  <a:srgbClr val="000000"/>
                </a:solidFill>
                <a:latin typeface="Calibri" panose="020F0502020204030204" pitchFamily="34" charset="0"/>
              </a:rPr>
              <a:t> </a:t>
            </a:r>
          </a:p>
          <a:p>
            <a:pPr marL="514350" indent="-514350">
              <a:buAutoNum type="arabicPeriod"/>
            </a:pPr>
            <a:r>
              <a:rPr lang="en-AU" sz="2800" dirty="0" smtClean="0">
                <a:solidFill>
                  <a:srgbClr val="7030A0"/>
                </a:solidFill>
                <a:latin typeface="Calibri" panose="020F0502020204030204" pitchFamily="34" charset="0"/>
              </a:rPr>
              <a:t>Identifies </a:t>
            </a:r>
            <a:r>
              <a:rPr lang="en-AU" sz="2800" dirty="0">
                <a:solidFill>
                  <a:srgbClr val="7030A0"/>
                </a:solidFill>
                <a:latin typeface="Calibri" panose="020F0502020204030204" pitchFamily="34" charset="0"/>
              </a:rPr>
              <a:t>where students are doing well. </a:t>
            </a:r>
            <a:endParaRPr lang="en-AU" sz="2800" dirty="0" smtClean="0">
              <a:solidFill>
                <a:srgbClr val="7030A0"/>
              </a:solidFill>
              <a:latin typeface="Calibri" panose="020F0502020204030204" pitchFamily="34" charset="0"/>
            </a:endParaRPr>
          </a:p>
          <a:p>
            <a:endParaRPr lang="en-AU" sz="2800" dirty="0">
              <a:solidFill>
                <a:srgbClr val="7030A0"/>
              </a:solidFill>
              <a:latin typeface="Calibri" panose="020F0502020204030204" pitchFamily="34" charset="0"/>
            </a:endParaRPr>
          </a:p>
          <a:p>
            <a:r>
              <a:rPr lang="en-AU" sz="2800" dirty="0">
                <a:solidFill>
                  <a:srgbClr val="7030A0"/>
                </a:solidFill>
                <a:latin typeface="Corbel" panose="020B0503020204020204" pitchFamily="34" charset="0"/>
              </a:rPr>
              <a:t>2. Identifies where students’ areas of improvement are, and offers ideas and suggestions about how to approach these</a:t>
            </a:r>
            <a:r>
              <a:rPr lang="en-AU" sz="2800" dirty="0" smtClean="0">
                <a:solidFill>
                  <a:srgbClr val="7030A0"/>
                </a:solidFill>
                <a:latin typeface="Corbel" panose="020B0503020204020204" pitchFamily="34" charset="0"/>
              </a:rPr>
              <a:t>.</a:t>
            </a:r>
          </a:p>
          <a:p>
            <a:r>
              <a:rPr lang="en-AU" sz="2800" dirty="0" smtClean="0">
                <a:solidFill>
                  <a:srgbClr val="7030A0"/>
                </a:solidFill>
                <a:latin typeface="Corbel" panose="020B0503020204020204" pitchFamily="34" charset="0"/>
              </a:rPr>
              <a:t> </a:t>
            </a:r>
            <a:endParaRPr lang="en-AU" sz="2800" dirty="0">
              <a:solidFill>
                <a:srgbClr val="7030A0"/>
              </a:solidFill>
              <a:latin typeface="Calibri" panose="020F0502020204030204" pitchFamily="34" charset="0"/>
            </a:endParaRPr>
          </a:p>
          <a:p>
            <a:r>
              <a:rPr lang="en-AU" sz="2800" dirty="0">
                <a:solidFill>
                  <a:srgbClr val="7030A0"/>
                </a:solidFill>
                <a:latin typeface="Corbel" panose="020B0503020204020204" pitchFamily="34" charset="0"/>
              </a:rPr>
              <a:t>3. Is clearly related to future assessment tasks, and is designed to help students prepare for them</a:t>
            </a:r>
            <a:r>
              <a:rPr lang="en-AU" dirty="0">
                <a:solidFill>
                  <a:srgbClr val="000000"/>
                </a:solidFill>
                <a:latin typeface="Corbel" panose="020B0503020204020204" pitchFamily="34" charset="0"/>
              </a:rPr>
              <a:t>. </a:t>
            </a:r>
            <a:endParaRPr lang="en-AU" dirty="0">
              <a:solidFill>
                <a:srgbClr val="000000"/>
              </a:solidFill>
              <a:latin typeface="Calibri" panose="020F0502020204030204" pitchFamily="34" charset="0"/>
            </a:endParaRPr>
          </a:p>
        </p:txBody>
      </p:sp>
      <p:sp>
        <p:nvSpPr>
          <p:cNvPr id="4" name="Rectangle 3"/>
          <p:cNvSpPr/>
          <p:nvPr/>
        </p:nvSpPr>
        <p:spPr>
          <a:xfrm>
            <a:off x="315557" y="4202552"/>
            <a:ext cx="8667078" cy="2000548"/>
          </a:xfrm>
          <a:prstGeom prst="rect">
            <a:avLst/>
          </a:prstGeom>
        </p:spPr>
        <p:txBody>
          <a:bodyPr wrap="square">
            <a:spAutoFit/>
          </a:bodyPr>
          <a:lstStyle/>
          <a:p>
            <a:endParaRPr lang="en-AU" sz="2000" dirty="0">
              <a:solidFill>
                <a:srgbClr val="000000"/>
              </a:solidFill>
              <a:latin typeface="Corbel" panose="020B0503020204020204" pitchFamily="34" charset="0"/>
            </a:endParaRPr>
          </a:p>
          <a:p>
            <a:r>
              <a:rPr lang="en-AU" sz="2000" dirty="0">
                <a:solidFill>
                  <a:srgbClr val="000000"/>
                </a:solidFill>
                <a:latin typeface="Corbel" panose="020B0503020204020204" pitchFamily="34" charset="0"/>
              </a:rPr>
              <a:t> </a:t>
            </a:r>
          </a:p>
          <a:p>
            <a:r>
              <a:rPr lang="en-AU" sz="2800" dirty="0">
                <a:solidFill>
                  <a:srgbClr val="7030A0"/>
                </a:solidFill>
                <a:latin typeface="Corbel" panose="020B0503020204020204" pitchFamily="34" charset="0"/>
              </a:rPr>
              <a:t>4. Wherever possible, is formative and not summative</a:t>
            </a:r>
            <a:r>
              <a:rPr lang="en-AU" sz="2800" dirty="0" smtClean="0">
                <a:solidFill>
                  <a:srgbClr val="7030A0"/>
                </a:solidFill>
                <a:latin typeface="Corbel" panose="020B0503020204020204" pitchFamily="34" charset="0"/>
              </a:rPr>
              <a:t>.</a:t>
            </a:r>
          </a:p>
          <a:p>
            <a:r>
              <a:rPr lang="en-AU" sz="2800" dirty="0" smtClean="0">
                <a:solidFill>
                  <a:srgbClr val="7030A0"/>
                </a:solidFill>
                <a:latin typeface="Corbel" panose="020B0503020204020204" pitchFamily="34" charset="0"/>
              </a:rPr>
              <a:t> </a:t>
            </a:r>
            <a:endParaRPr lang="en-AU" sz="2800" dirty="0">
              <a:solidFill>
                <a:srgbClr val="7030A0"/>
              </a:solidFill>
              <a:latin typeface="Corbel" panose="020B0503020204020204" pitchFamily="34" charset="0"/>
            </a:endParaRPr>
          </a:p>
          <a:p>
            <a:r>
              <a:rPr lang="en-AU" sz="2800" dirty="0">
                <a:solidFill>
                  <a:srgbClr val="7030A0"/>
                </a:solidFill>
                <a:latin typeface="Corbel" panose="020B0503020204020204" pitchFamily="34" charset="0"/>
              </a:rPr>
              <a:t>5. Is explicit. </a:t>
            </a:r>
          </a:p>
        </p:txBody>
      </p:sp>
    </p:spTree>
    <p:extLst>
      <p:ext uri="{BB962C8B-B14F-4D97-AF65-F5344CB8AC3E}">
        <p14:creationId xmlns:p14="http://schemas.microsoft.com/office/powerpoint/2010/main" val="42665852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192" y="0"/>
            <a:ext cx="9065111" cy="2554545"/>
          </a:xfrm>
          <a:prstGeom prst="rect">
            <a:avLst/>
          </a:prstGeom>
        </p:spPr>
        <p:txBody>
          <a:bodyPr wrap="square">
            <a:spAutoFit/>
          </a:bodyPr>
          <a:lstStyle/>
          <a:p>
            <a:endParaRPr lang="en-AU" sz="2000" dirty="0">
              <a:solidFill>
                <a:srgbClr val="000000"/>
              </a:solidFill>
              <a:latin typeface="Corbel" panose="020B0503020204020204" pitchFamily="34" charset="0"/>
            </a:endParaRPr>
          </a:p>
          <a:p>
            <a:r>
              <a:rPr lang="en-AU" sz="2000" dirty="0">
                <a:solidFill>
                  <a:srgbClr val="000000"/>
                </a:solidFill>
                <a:latin typeface="Corbel" panose="020B0503020204020204" pitchFamily="34" charset="0"/>
              </a:rPr>
              <a:t> </a:t>
            </a:r>
          </a:p>
          <a:p>
            <a:r>
              <a:rPr lang="en-AU" sz="2400" dirty="0">
                <a:solidFill>
                  <a:srgbClr val="C00000"/>
                </a:solidFill>
                <a:latin typeface="Corbel" panose="020B0503020204020204" pitchFamily="34" charset="0"/>
              </a:rPr>
              <a:t>6. Is constructive, and treats student learning as a developmental rather than a deficit issue. </a:t>
            </a:r>
            <a:endParaRPr lang="en-AU" sz="2400" dirty="0" smtClean="0">
              <a:solidFill>
                <a:srgbClr val="C00000"/>
              </a:solidFill>
              <a:latin typeface="Corbel" panose="020B0503020204020204" pitchFamily="34" charset="0"/>
            </a:endParaRPr>
          </a:p>
          <a:p>
            <a:endParaRPr lang="en-AU" sz="2400" dirty="0">
              <a:solidFill>
                <a:srgbClr val="C00000"/>
              </a:solidFill>
              <a:latin typeface="Corbel" panose="020B0503020204020204" pitchFamily="34" charset="0"/>
            </a:endParaRPr>
          </a:p>
          <a:p>
            <a:r>
              <a:rPr lang="en-AU" sz="2400" dirty="0">
                <a:solidFill>
                  <a:srgbClr val="C00000"/>
                </a:solidFill>
                <a:latin typeface="Corbel" panose="020B0503020204020204" pitchFamily="34" charset="0"/>
              </a:rPr>
              <a:t>7. Is timely enough so that it can be used by students in preparing for future assessment and in engaging with the subject matter. </a:t>
            </a:r>
          </a:p>
        </p:txBody>
      </p:sp>
      <p:sp>
        <p:nvSpPr>
          <p:cNvPr id="3" name="Rectangle 2"/>
          <p:cNvSpPr/>
          <p:nvPr/>
        </p:nvSpPr>
        <p:spPr>
          <a:xfrm>
            <a:off x="154192" y="1972420"/>
            <a:ext cx="9463144" cy="2554545"/>
          </a:xfrm>
          <a:prstGeom prst="rect">
            <a:avLst/>
          </a:prstGeom>
        </p:spPr>
        <p:txBody>
          <a:bodyPr wrap="square">
            <a:spAutoFit/>
          </a:bodyPr>
          <a:lstStyle/>
          <a:p>
            <a:endParaRPr lang="en-AU" sz="2000" dirty="0">
              <a:solidFill>
                <a:srgbClr val="000000"/>
              </a:solidFill>
              <a:latin typeface="Calibri" panose="020F0502020204030204" pitchFamily="34" charset="0"/>
            </a:endParaRPr>
          </a:p>
          <a:p>
            <a:r>
              <a:rPr lang="en-AU" sz="2000" dirty="0">
                <a:solidFill>
                  <a:srgbClr val="000000"/>
                </a:solidFill>
                <a:latin typeface="Calibri" panose="020F0502020204030204" pitchFamily="34" charset="0"/>
              </a:rPr>
              <a:t> </a:t>
            </a:r>
          </a:p>
          <a:p>
            <a:r>
              <a:rPr lang="en-AU" sz="2400" dirty="0">
                <a:solidFill>
                  <a:srgbClr val="C00000"/>
                </a:solidFill>
                <a:latin typeface="Calibri" panose="020F0502020204030204" pitchFamily="34" charset="0"/>
              </a:rPr>
              <a:t>8. </a:t>
            </a:r>
            <a:r>
              <a:rPr lang="en-AU" sz="2400" dirty="0">
                <a:solidFill>
                  <a:srgbClr val="C00000"/>
                </a:solidFill>
                <a:latin typeface="Corbel" panose="020B0503020204020204" pitchFamily="34" charset="0"/>
              </a:rPr>
              <a:t>Is provided in sufficient amount of </a:t>
            </a:r>
            <a:r>
              <a:rPr lang="en-AU" sz="2400" dirty="0">
                <a:solidFill>
                  <a:srgbClr val="C00000"/>
                </a:solidFill>
                <a:latin typeface="Calibri" panose="020F0502020204030204" pitchFamily="34" charset="0"/>
              </a:rPr>
              <a:t>detail. </a:t>
            </a:r>
            <a:endParaRPr lang="en-AU" sz="2400" dirty="0" smtClean="0">
              <a:solidFill>
                <a:srgbClr val="C00000"/>
              </a:solidFill>
              <a:latin typeface="Calibri" panose="020F0502020204030204" pitchFamily="34" charset="0"/>
            </a:endParaRPr>
          </a:p>
          <a:p>
            <a:endParaRPr lang="en-AU" sz="2400" dirty="0">
              <a:solidFill>
                <a:srgbClr val="C00000"/>
              </a:solidFill>
              <a:latin typeface="Calibri" panose="020F0502020204030204" pitchFamily="34" charset="0"/>
            </a:endParaRPr>
          </a:p>
          <a:p>
            <a:r>
              <a:rPr lang="en-AU" sz="2400" dirty="0">
                <a:solidFill>
                  <a:srgbClr val="C00000"/>
                </a:solidFill>
                <a:latin typeface="Calibri" panose="020F0502020204030204" pitchFamily="34" charset="0"/>
              </a:rPr>
              <a:t>9. Is provided in contexts where students can ask questions about the feedback, provide it to each other, and discuss their interpretation of it with each other. </a:t>
            </a:r>
          </a:p>
        </p:txBody>
      </p:sp>
      <p:sp>
        <p:nvSpPr>
          <p:cNvPr id="4" name="Rectangle 3"/>
          <p:cNvSpPr/>
          <p:nvPr/>
        </p:nvSpPr>
        <p:spPr>
          <a:xfrm>
            <a:off x="229496" y="3934123"/>
            <a:ext cx="9387840" cy="2923877"/>
          </a:xfrm>
          <a:prstGeom prst="rect">
            <a:avLst/>
          </a:prstGeom>
        </p:spPr>
        <p:txBody>
          <a:bodyPr wrap="square">
            <a:spAutoFit/>
          </a:bodyPr>
          <a:lstStyle/>
          <a:p>
            <a:endParaRPr lang="en-AU" sz="2000" dirty="0">
              <a:solidFill>
                <a:srgbClr val="000000"/>
              </a:solidFill>
              <a:latin typeface="Calibri" panose="020F0502020204030204" pitchFamily="34" charset="0"/>
            </a:endParaRPr>
          </a:p>
          <a:p>
            <a:r>
              <a:rPr lang="en-AU" sz="2000" dirty="0">
                <a:solidFill>
                  <a:srgbClr val="000000"/>
                </a:solidFill>
                <a:latin typeface="Calibri" panose="020F0502020204030204" pitchFamily="34" charset="0"/>
              </a:rPr>
              <a:t> </a:t>
            </a:r>
          </a:p>
          <a:p>
            <a:r>
              <a:rPr lang="en-AU" sz="2400" dirty="0">
                <a:solidFill>
                  <a:srgbClr val="C00000"/>
                </a:solidFill>
                <a:latin typeface="Calibri" panose="020F0502020204030204" pitchFamily="34" charset="0"/>
              </a:rPr>
              <a:t>10. Is pitched at an appropriate level</a:t>
            </a:r>
            <a:r>
              <a:rPr lang="en-AU" sz="2400" dirty="0" smtClean="0">
                <a:solidFill>
                  <a:srgbClr val="C00000"/>
                </a:solidFill>
                <a:latin typeface="Calibri" panose="020F0502020204030204" pitchFamily="34" charset="0"/>
              </a:rPr>
              <a:t>.</a:t>
            </a:r>
          </a:p>
          <a:p>
            <a:r>
              <a:rPr lang="en-AU" sz="2400" dirty="0" smtClean="0">
                <a:solidFill>
                  <a:srgbClr val="C00000"/>
                </a:solidFill>
                <a:latin typeface="Calibri" panose="020F0502020204030204" pitchFamily="34" charset="0"/>
              </a:rPr>
              <a:t> </a:t>
            </a:r>
            <a:endParaRPr lang="en-AU" sz="2400" dirty="0">
              <a:solidFill>
                <a:srgbClr val="C00000"/>
              </a:solidFill>
              <a:latin typeface="Calibri" panose="020F0502020204030204" pitchFamily="34" charset="0"/>
            </a:endParaRPr>
          </a:p>
          <a:p>
            <a:r>
              <a:rPr lang="en-AU" sz="2400" dirty="0">
                <a:solidFill>
                  <a:srgbClr val="C00000"/>
                </a:solidFill>
                <a:latin typeface="Calibri" panose="020F0502020204030204" pitchFamily="34" charset="0"/>
              </a:rPr>
              <a:t>11. Is stated clearly and, if written, is legible. </a:t>
            </a:r>
            <a:endParaRPr lang="en-AU" sz="2400" dirty="0" smtClean="0">
              <a:solidFill>
                <a:srgbClr val="C00000"/>
              </a:solidFill>
              <a:latin typeface="Calibri" panose="020F0502020204030204" pitchFamily="34" charset="0"/>
            </a:endParaRPr>
          </a:p>
          <a:p>
            <a:endParaRPr lang="en-AU" sz="2400" dirty="0">
              <a:solidFill>
                <a:srgbClr val="C00000"/>
              </a:solidFill>
              <a:latin typeface="Calibri" panose="020F0502020204030204" pitchFamily="34" charset="0"/>
            </a:endParaRPr>
          </a:p>
          <a:p>
            <a:r>
              <a:rPr lang="en-AU" sz="2400" dirty="0">
                <a:solidFill>
                  <a:srgbClr val="C00000"/>
                </a:solidFill>
                <a:latin typeface="Calibri" panose="020F0502020204030204" pitchFamily="34" charset="0"/>
              </a:rPr>
              <a:t>12. Explains how and why students received the mark they did in assessment tasks. </a:t>
            </a:r>
          </a:p>
        </p:txBody>
      </p:sp>
    </p:spTree>
    <p:extLst>
      <p:ext uri="{BB962C8B-B14F-4D97-AF65-F5344CB8AC3E}">
        <p14:creationId xmlns:p14="http://schemas.microsoft.com/office/powerpoint/2010/main" val="30545531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3435" y="150607"/>
            <a:ext cx="9527690" cy="1692771"/>
          </a:xfrm>
          <a:prstGeom prst="rect">
            <a:avLst/>
          </a:prstGeom>
        </p:spPr>
        <p:txBody>
          <a:bodyPr wrap="square">
            <a:spAutoFit/>
          </a:bodyPr>
          <a:lstStyle/>
          <a:p>
            <a:r>
              <a:rPr lang="en-AU" sz="3200" dirty="0">
                <a:solidFill>
                  <a:srgbClr val="000000"/>
                </a:solidFill>
                <a:latin typeface="Calibri" panose="020F0502020204030204" pitchFamily="34" charset="0"/>
              </a:rPr>
              <a:t>General feedback tips </a:t>
            </a:r>
          </a:p>
          <a:p>
            <a:r>
              <a:rPr lang="en-AU" sz="2400" dirty="0">
                <a:solidFill>
                  <a:srgbClr val="C00000"/>
                </a:solidFill>
                <a:latin typeface="Corbel" panose="020B0503020204020204" pitchFamily="34" charset="0"/>
              </a:rPr>
              <a:t>1. Try the ‘sandwich approach’, where you give students a comment that identifies an area where they can improve ‘sandwiched’ between two positive comments that pick out where they have done well. </a:t>
            </a:r>
            <a:endParaRPr lang="en-AU" sz="2400" dirty="0">
              <a:solidFill>
                <a:srgbClr val="C00000"/>
              </a:solidFill>
              <a:latin typeface="Calibri" panose="020F0502020204030204" pitchFamily="34" charset="0"/>
            </a:endParaRPr>
          </a:p>
        </p:txBody>
      </p:sp>
      <p:sp>
        <p:nvSpPr>
          <p:cNvPr id="3" name="Rectangle 2"/>
          <p:cNvSpPr/>
          <p:nvPr/>
        </p:nvSpPr>
        <p:spPr>
          <a:xfrm>
            <a:off x="143435" y="1843378"/>
            <a:ext cx="9764358" cy="2369880"/>
          </a:xfrm>
          <a:prstGeom prst="rect">
            <a:avLst/>
          </a:prstGeom>
        </p:spPr>
        <p:txBody>
          <a:bodyPr wrap="square">
            <a:spAutoFit/>
          </a:bodyPr>
          <a:lstStyle/>
          <a:p>
            <a:endParaRPr lang="en-AU" sz="2800" dirty="0">
              <a:solidFill>
                <a:srgbClr val="000000"/>
              </a:solidFill>
              <a:latin typeface="Corbel" panose="020B0503020204020204" pitchFamily="34" charset="0"/>
            </a:endParaRPr>
          </a:p>
          <a:p>
            <a:r>
              <a:rPr lang="en-AU" sz="2400" dirty="0">
                <a:solidFill>
                  <a:srgbClr val="0070C0"/>
                </a:solidFill>
                <a:latin typeface="Corbel" panose="020B0503020204020204" pitchFamily="34" charset="0"/>
              </a:rPr>
              <a:t>2. Try to develop opportunities for students to give feedback to each other in peer review tasks that are either assessed or not assessed. Students may not thank you for this, but getting feedback from their peers demonstrably improves students’ learning outcomes, so may be in their best interests despite their perceptions. </a:t>
            </a:r>
          </a:p>
        </p:txBody>
      </p:sp>
      <p:sp>
        <p:nvSpPr>
          <p:cNvPr id="4" name="Rectangle 3"/>
          <p:cNvSpPr/>
          <p:nvPr/>
        </p:nvSpPr>
        <p:spPr>
          <a:xfrm>
            <a:off x="272526" y="3997814"/>
            <a:ext cx="9753601" cy="2037226"/>
          </a:xfrm>
          <a:prstGeom prst="rect">
            <a:avLst/>
          </a:prstGeom>
        </p:spPr>
        <p:txBody>
          <a:bodyPr wrap="square">
            <a:spAutoFit/>
          </a:bodyPr>
          <a:lstStyle/>
          <a:p>
            <a:endParaRPr lang="en-AU" sz="2800" dirty="0">
              <a:solidFill>
                <a:srgbClr val="000000"/>
              </a:solidFill>
              <a:latin typeface="Corbel" panose="020B0503020204020204" pitchFamily="34" charset="0"/>
            </a:endParaRPr>
          </a:p>
          <a:p>
            <a:r>
              <a:rPr lang="en-AU" sz="2400" b="1" dirty="0">
                <a:solidFill>
                  <a:srgbClr val="00B050"/>
                </a:solidFill>
                <a:latin typeface="Corbel" panose="020B0503020204020204" pitchFamily="34" charset="0"/>
              </a:rPr>
              <a:t>3. Lectures or tutorials focusing on assessment criteria and marking practices have been shown to improve students’ understanding of the feedback they receive; show students how a task is marked, so they can understand the meaning behind comments that are provided. </a:t>
            </a:r>
          </a:p>
        </p:txBody>
      </p:sp>
    </p:spTree>
    <p:extLst>
      <p:ext uri="{BB962C8B-B14F-4D97-AF65-F5344CB8AC3E}">
        <p14:creationId xmlns:p14="http://schemas.microsoft.com/office/powerpoint/2010/main" val="25421702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0861" y="281682"/>
            <a:ext cx="9140414" cy="2369880"/>
          </a:xfrm>
          <a:prstGeom prst="rect">
            <a:avLst/>
          </a:prstGeom>
        </p:spPr>
        <p:txBody>
          <a:bodyPr wrap="square">
            <a:spAutoFit/>
          </a:bodyPr>
          <a:lstStyle/>
          <a:p>
            <a:endParaRPr lang="en-AU" sz="2800" dirty="0">
              <a:solidFill>
                <a:srgbClr val="000000"/>
              </a:solidFill>
              <a:latin typeface="Corbel" panose="020B0503020204020204" pitchFamily="34" charset="0"/>
            </a:endParaRPr>
          </a:p>
          <a:p>
            <a:r>
              <a:rPr lang="en-AU" sz="2400" dirty="0">
                <a:solidFill>
                  <a:srgbClr val="0070C0"/>
                </a:solidFill>
                <a:latin typeface="Corbel" panose="020B0503020204020204" pitchFamily="34" charset="0"/>
              </a:rPr>
              <a:t>4. Make sure to find ways to provide students with feedback early in the semester, even if existing assessment arrangements make this difficult. This can include feedback to student responses in lectures and tutorials, or arranged activities that are explicitly related to assessment tasks in which students receive feedback. </a:t>
            </a:r>
          </a:p>
        </p:txBody>
      </p:sp>
    </p:spTree>
    <p:extLst>
      <p:ext uri="{BB962C8B-B14F-4D97-AF65-F5344CB8AC3E}">
        <p14:creationId xmlns:p14="http://schemas.microsoft.com/office/powerpoint/2010/main" val="24623971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4385" y="178404"/>
            <a:ext cx="4089325" cy="523220"/>
          </a:xfrm>
          <a:prstGeom prst="rect">
            <a:avLst/>
          </a:prstGeom>
        </p:spPr>
        <p:txBody>
          <a:bodyPr wrap="none">
            <a:spAutoFit/>
          </a:bodyPr>
          <a:lstStyle/>
          <a:p>
            <a:r>
              <a:rPr lang="en-AU" sz="2800" b="1" dirty="0">
                <a:solidFill>
                  <a:srgbClr val="FF0000"/>
                </a:solidFill>
                <a:latin typeface="Calibri" panose="020F0502020204030204" pitchFamily="34" charset="0"/>
              </a:rPr>
              <a:t>Time saving feedback tips </a:t>
            </a:r>
            <a:endParaRPr lang="en-AU" sz="2800" dirty="0">
              <a:solidFill>
                <a:srgbClr val="FF0000"/>
              </a:solidFill>
            </a:endParaRPr>
          </a:p>
        </p:txBody>
      </p:sp>
      <p:sp>
        <p:nvSpPr>
          <p:cNvPr id="3" name="Rectangle 2"/>
          <p:cNvSpPr/>
          <p:nvPr/>
        </p:nvSpPr>
        <p:spPr>
          <a:xfrm>
            <a:off x="272526" y="872045"/>
            <a:ext cx="9420113" cy="4862870"/>
          </a:xfrm>
          <a:prstGeom prst="rect">
            <a:avLst/>
          </a:prstGeom>
        </p:spPr>
        <p:txBody>
          <a:bodyPr wrap="square">
            <a:spAutoFit/>
          </a:bodyPr>
          <a:lstStyle/>
          <a:p>
            <a:endParaRPr lang="en-AU" sz="2800" dirty="0">
              <a:latin typeface="Corbel" panose="020B0503020204020204" pitchFamily="34" charset="0"/>
            </a:endParaRPr>
          </a:p>
          <a:p>
            <a:r>
              <a:rPr lang="en-AU" sz="2400" dirty="0" smtClean="0">
                <a:solidFill>
                  <a:srgbClr val="7030A0"/>
                </a:solidFill>
                <a:latin typeface="Corbel" panose="020B0503020204020204" pitchFamily="34" charset="0"/>
              </a:rPr>
              <a:t>1. Students </a:t>
            </a:r>
            <a:r>
              <a:rPr lang="en-AU" sz="2400" dirty="0">
                <a:solidFill>
                  <a:srgbClr val="7030A0"/>
                </a:solidFill>
                <a:latin typeface="Corbel" panose="020B0503020204020204" pitchFamily="34" charset="0"/>
              </a:rPr>
              <a:t>often make the same mistakes, and do the same things right in their assessment. Summarise commonly used comments for your assessment tasks and discipline. These can be tweaked to provide a personalised touch. Developing several comments of one type to use can also be helpful, as it can ensure that students do not feel they have received a ‘stock’ response. </a:t>
            </a:r>
            <a:endParaRPr lang="en-AU" sz="2400" dirty="0" smtClean="0">
              <a:solidFill>
                <a:srgbClr val="7030A0"/>
              </a:solidFill>
              <a:latin typeface="Corbel" panose="020B0503020204020204" pitchFamily="34" charset="0"/>
            </a:endParaRPr>
          </a:p>
          <a:p>
            <a:endParaRPr lang="en-AU" sz="2400" dirty="0">
              <a:solidFill>
                <a:srgbClr val="000000"/>
              </a:solidFill>
              <a:latin typeface="Corbel" panose="020B0503020204020204" pitchFamily="34" charset="0"/>
            </a:endParaRPr>
          </a:p>
          <a:p>
            <a:r>
              <a:rPr lang="en-AU" sz="2400" dirty="0">
                <a:solidFill>
                  <a:srgbClr val="0070C0"/>
                </a:solidFill>
                <a:latin typeface="Corbel" panose="020B0503020204020204" pitchFamily="34" charset="0"/>
              </a:rPr>
              <a:t>2. Investigate the appropriateness of e-tools (see the resources below) to your learning and teaching context. These are designed to minimise the time you spend on providing feedback, while still giving students helpful and constructive feedback.</a:t>
            </a:r>
            <a:r>
              <a:rPr lang="en-AU" dirty="0">
                <a:solidFill>
                  <a:srgbClr val="0070C0"/>
                </a:solidFill>
                <a:latin typeface="Corbel" panose="020B0503020204020204" pitchFamily="34" charset="0"/>
              </a:rPr>
              <a:t> </a:t>
            </a:r>
          </a:p>
          <a:p>
            <a:r>
              <a:rPr lang="en-AU" dirty="0">
                <a:solidFill>
                  <a:srgbClr val="0070C0"/>
                </a:solidFill>
                <a:latin typeface="Corbel" panose="020B0503020204020204" pitchFamily="34" charset="0"/>
              </a:rPr>
              <a:t>	</a:t>
            </a:r>
          </a:p>
        </p:txBody>
      </p:sp>
    </p:spTree>
    <p:extLst>
      <p:ext uri="{BB962C8B-B14F-4D97-AF65-F5344CB8AC3E}">
        <p14:creationId xmlns:p14="http://schemas.microsoft.com/office/powerpoint/2010/main" val="5252405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9345" y="274975"/>
            <a:ext cx="9280263" cy="4124206"/>
          </a:xfrm>
          <a:prstGeom prst="rect">
            <a:avLst/>
          </a:prstGeom>
        </p:spPr>
        <p:txBody>
          <a:bodyPr wrap="square">
            <a:spAutoFit/>
          </a:bodyPr>
          <a:lstStyle/>
          <a:p>
            <a:endParaRPr lang="en-AU" sz="2800" dirty="0">
              <a:latin typeface="Corbel" panose="020B0503020204020204" pitchFamily="34" charset="0"/>
            </a:endParaRPr>
          </a:p>
          <a:p>
            <a:r>
              <a:rPr lang="en-AU" sz="2400" dirty="0">
                <a:solidFill>
                  <a:srgbClr val="0070C0"/>
                </a:solidFill>
                <a:latin typeface="Corbel" panose="020B0503020204020204" pitchFamily="34" charset="0"/>
              </a:rPr>
              <a:t>3. Base some tutorial group activities around approaching an assessment task. Students can work together to identify how best to approach it, and you can then give feedback to several students at once on what they are doing right, and on where other approaches may be appropriate. </a:t>
            </a:r>
            <a:endParaRPr lang="en-AU" sz="2400" dirty="0" smtClean="0">
              <a:solidFill>
                <a:srgbClr val="0070C0"/>
              </a:solidFill>
              <a:latin typeface="Corbel" panose="020B0503020204020204" pitchFamily="34" charset="0"/>
            </a:endParaRPr>
          </a:p>
          <a:p>
            <a:endParaRPr lang="en-AU" sz="2400" dirty="0">
              <a:solidFill>
                <a:srgbClr val="000000"/>
              </a:solidFill>
              <a:latin typeface="Corbel" panose="020B0503020204020204" pitchFamily="34" charset="0"/>
            </a:endParaRPr>
          </a:p>
          <a:p>
            <a:r>
              <a:rPr lang="en-AU" sz="2400" dirty="0">
                <a:solidFill>
                  <a:srgbClr val="00B050"/>
                </a:solidFill>
                <a:latin typeface="Corbel" panose="020B0503020204020204" pitchFamily="34" charset="0"/>
              </a:rPr>
              <a:t>4. Provide short spaces in lectures or tutorials for ‘model’ examples of student approaches to assessment, and explain how and why they are appropriate or inappropriate.</a:t>
            </a:r>
            <a:r>
              <a:rPr lang="en-AU" sz="2400" dirty="0">
                <a:solidFill>
                  <a:srgbClr val="000000"/>
                </a:solidFill>
                <a:latin typeface="Corbel" panose="020B0503020204020204" pitchFamily="34" charset="0"/>
              </a:rPr>
              <a:t> </a:t>
            </a:r>
          </a:p>
          <a:p>
            <a:r>
              <a:rPr lang="en-AU" dirty="0">
                <a:solidFill>
                  <a:srgbClr val="000000"/>
                </a:solidFill>
                <a:latin typeface="Corbel" panose="020B0503020204020204" pitchFamily="34" charset="0"/>
              </a:rPr>
              <a:t>	</a:t>
            </a:r>
          </a:p>
        </p:txBody>
      </p:sp>
    </p:spTree>
    <p:extLst>
      <p:ext uri="{BB962C8B-B14F-4D97-AF65-F5344CB8AC3E}">
        <p14:creationId xmlns:p14="http://schemas.microsoft.com/office/powerpoint/2010/main" val="5645651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6314" y="89437"/>
            <a:ext cx="9990269" cy="6617196"/>
          </a:xfrm>
          <a:prstGeom prst="rect">
            <a:avLst/>
          </a:prstGeom>
        </p:spPr>
        <p:txBody>
          <a:bodyPr wrap="square">
            <a:spAutoFit/>
          </a:bodyPr>
          <a:lstStyle/>
          <a:p>
            <a:r>
              <a:rPr lang="en-AU" sz="3200" b="1" dirty="0">
                <a:solidFill>
                  <a:srgbClr val="000000"/>
                </a:solidFill>
                <a:latin typeface="Calibri" panose="020F0502020204030204" pitchFamily="34" charset="0"/>
              </a:rPr>
              <a:t>Common misconceptions about feedback </a:t>
            </a:r>
            <a:endParaRPr lang="en-AU" sz="3200" dirty="0">
              <a:solidFill>
                <a:srgbClr val="000000"/>
              </a:solidFill>
              <a:latin typeface="Calibri" panose="020F0502020204030204" pitchFamily="34" charset="0"/>
            </a:endParaRPr>
          </a:p>
          <a:p>
            <a:r>
              <a:rPr lang="en-AU" sz="2800" dirty="0" smtClean="0">
                <a:solidFill>
                  <a:srgbClr val="7030A0"/>
                </a:solidFill>
                <a:latin typeface="Corbel" panose="020B0503020204020204" pitchFamily="34" charset="0"/>
              </a:rPr>
              <a:t>1. Feedback </a:t>
            </a:r>
            <a:r>
              <a:rPr lang="en-AU" sz="2800" dirty="0">
                <a:solidFill>
                  <a:srgbClr val="7030A0"/>
                </a:solidFill>
                <a:latin typeface="Corbel" panose="020B0503020204020204" pitchFamily="34" charset="0"/>
              </a:rPr>
              <a:t>is not just about comments in response to assessment. Feedback can, and should, be provided to students in all learning contexts. </a:t>
            </a:r>
            <a:endParaRPr lang="en-AU" sz="2800" dirty="0" smtClean="0">
              <a:solidFill>
                <a:srgbClr val="7030A0"/>
              </a:solidFill>
              <a:latin typeface="Corbel" panose="020B0503020204020204" pitchFamily="34" charset="0"/>
            </a:endParaRPr>
          </a:p>
          <a:p>
            <a:endParaRPr lang="en-AU" sz="2800" dirty="0">
              <a:solidFill>
                <a:srgbClr val="000000"/>
              </a:solidFill>
              <a:latin typeface="Calibri" panose="020F0502020204030204" pitchFamily="34" charset="0"/>
            </a:endParaRPr>
          </a:p>
          <a:p>
            <a:r>
              <a:rPr lang="en-AU" sz="2800" dirty="0">
                <a:solidFill>
                  <a:srgbClr val="C00000"/>
                </a:solidFill>
                <a:latin typeface="Corbel" panose="020B0503020204020204" pitchFamily="34" charset="0"/>
              </a:rPr>
              <a:t>2. Good feedback is not something that students will ignore, by and large. Students pay attention to, and achieve better learning outcomes, as a result of receiving timely feedback that is clearly related to future tasks. </a:t>
            </a:r>
            <a:endParaRPr lang="en-AU" sz="2800" dirty="0" smtClean="0">
              <a:solidFill>
                <a:srgbClr val="C00000"/>
              </a:solidFill>
              <a:latin typeface="Corbel" panose="020B0503020204020204" pitchFamily="34" charset="0"/>
            </a:endParaRPr>
          </a:p>
          <a:p>
            <a:endParaRPr lang="en-AU" sz="2800" dirty="0">
              <a:solidFill>
                <a:srgbClr val="000000"/>
              </a:solidFill>
              <a:latin typeface="Calibri" panose="020F0502020204030204" pitchFamily="34" charset="0"/>
            </a:endParaRPr>
          </a:p>
          <a:p>
            <a:r>
              <a:rPr lang="en-AU" sz="2800" dirty="0">
                <a:solidFill>
                  <a:schemeClr val="accent6">
                    <a:lumMod val="50000"/>
                  </a:schemeClr>
                </a:solidFill>
                <a:latin typeface="Corbel" panose="020B0503020204020204" pitchFamily="34" charset="0"/>
              </a:rPr>
              <a:t>3. Good feedback is intrinsically more than a statement of what is wrong or right with a particular piece of work. It provides students an insight into how to improve in areas where they are in need of development, and an understanding of how the positive aspects of their work might be transferable to different contexts</a:t>
            </a:r>
            <a:r>
              <a:rPr lang="en-AU" dirty="0">
                <a:solidFill>
                  <a:schemeClr val="accent6">
                    <a:lumMod val="50000"/>
                  </a:schemeClr>
                </a:solidFill>
                <a:latin typeface="Corbel" panose="020B0503020204020204" pitchFamily="34" charset="0"/>
              </a:rPr>
              <a:t>. </a:t>
            </a:r>
            <a:endParaRPr lang="en-AU" dirty="0">
              <a:solidFill>
                <a:schemeClr val="accent6">
                  <a:lumMod val="50000"/>
                </a:schemeClr>
              </a:solidFill>
              <a:latin typeface="Calibri" panose="020F0502020204030204" pitchFamily="34" charset="0"/>
            </a:endParaRPr>
          </a:p>
        </p:txBody>
      </p:sp>
    </p:spTree>
    <p:extLst>
      <p:ext uri="{BB962C8B-B14F-4D97-AF65-F5344CB8AC3E}">
        <p14:creationId xmlns:p14="http://schemas.microsoft.com/office/powerpoint/2010/main" val="32724396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1369" y="484094"/>
            <a:ext cx="6995698" cy="1384995"/>
          </a:xfrm>
          <a:prstGeom prst="rect">
            <a:avLst/>
          </a:prstGeom>
          <a:noFill/>
        </p:spPr>
        <p:txBody>
          <a:bodyPr wrap="none" rtlCol="0">
            <a:spAutoFit/>
          </a:bodyPr>
          <a:lstStyle/>
          <a:p>
            <a:r>
              <a:rPr lang="en-AU" sz="2800" dirty="0" smtClean="0">
                <a:solidFill>
                  <a:srgbClr val="FF0000"/>
                </a:solidFill>
              </a:rPr>
              <a:t>FURTHER READING</a:t>
            </a:r>
          </a:p>
          <a:p>
            <a:endParaRPr lang="en-AU" sz="2800" dirty="0"/>
          </a:p>
          <a:p>
            <a:r>
              <a:rPr lang="en-AU" sz="2800" dirty="0"/>
              <a:t>RethinkingFeedbackInHigherEducation.pdf</a:t>
            </a:r>
          </a:p>
        </p:txBody>
      </p:sp>
    </p:spTree>
    <p:extLst>
      <p:ext uri="{BB962C8B-B14F-4D97-AF65-F5344CB8AC3E}">
        <p14:creationId xmlns:p14="http://schemas.microsoft.com/office/powerpoint/2010/main" val="6572426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9346" y="232235"/>
            <a:ext cx="9194202" cy="3970318"/>
          </a:xfrm>
          <a:prstGeom prst="rect">
            <a:avLst/>
          </a:prstGeom>
        </p:spPr>
        <p:txBody>
          <a:bodyPr wrap="square">
            <a:spAutoFit/>
          </a:bodyPr>
          <a:lstStyle/>
          <a:p>
            <a:r>
              <a:rPr lang="en-AU" sz="2800" dirty="0">
                <a:latin typeface="AGaramondPro-Regular"/>
              </a:rPr>
              <a:t>Colleges and universities typically offer online classes through course </a:t>
            </a:r>
            <a:r>
              <a:rPr lang="en-AU" sz="2800" dirty="0" smtClean="0">
                <a:latin typeface="AGaramondPro-Regular"/>
              </a:rPr>
              <a:t>management system </a:t>
            </a:r>
            <a:r>
              <a:rPr lang="en-AU" sz="2800" dirty="0">
                <a:latin typeface="AGaramondPro-Regular"/>
              </a:rPr>
              <a:t>(CMS) software, which provides the virtual classroom space </a:t>
            </a:r>
            <a:r>
              <a:rPr lang="en-AU" sz="2800" dirty="0" smtClean="0">
                <a:latin typeface="AGaramondPro-Regular"/>
              </a:rPr>
              <a:t>for faculty </a:t>
            </a:r>
            <a:r>
              <a:rPr lang="en-AU" sz="2800" dirty="0">
                <a:latin typeface="AGaramondPro-Regular"/>
              </a:rPr>
              <a:t>and students to interact over the course of a semester (Watson, 2007).</a:t>
            </a:r>
          </a:p>
          <a:p>
            <a:endParaRPr lang="en-AU" sz="2800" dirty="0" smtClean="0">
              <a:latin typeface="AGaramondPro-Regular"/>
            </a:endParaRPr>
          </a:p>
          <a:p>
            <a:r>
              <a:rPr lang="en-AU" sz="2800" dirty="0" smtClean="0">
                <a:latin typeface="AGaramondPro-Regular"/>
              </a:rPr>
              <a:t>These </a:t>
            </a:r>
            <a:r>
              <a:rPr lang="en-AU" sz="2800" dirty="0">
                <a:latin typeface="AGaramondPro-Regular"/>
              </a:rPr>
              <a:t>interactions are tracked and stored, making CMS an important </a:t>
            </a:r>
            <a:r>
              <a:rPr lang="en-AU" sz="2800" dirty="0" smtClean="0">
                <a:latin typeface="AGaramondPro-Regular"/>
              </a:rPr>
              <a:t>potential source </a:t>
            </a:r>
            <a:r>
              <a:rPr lang="en-AU" sz="2800" dirty="0">
                <a:latin typeface="AGaramondPro-Regular"/>
              </a:rPr>
              <a:t>of data related to student learning.</a:t>
            </a:r>
            <a:endParaRPr lang="en-AU" sz="2800" dirty="0"/>
          </a:p>
        </p:txBody>
      </p:sp>
    </p:spTree>
    <p:extLst>
      <p:ext uri="{BB962C8B-B14F-4D97-AF65-F5344CB8AC3E}">
        <p14:creationId xmlns:p14="http://schemas.microsoft.com/office/powerpoint/2010/main" val="3297523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738" y="210722"/>
            <a:ext cx="9473902" cy="3046988"/>
          </a:xfrm>
          <a:prstGeom prst="rect">
            <a:avLst/>
          </a:prstGeom>
        </p:spPr>
        <p:txBody>
          <a:bodyPr wrap="square">
            <a:spAutoFit/>
          </a:bodyPr>
          <a:lstStyle/>
          <a:p>
            <a:r>
              <a:rPr lang="en-AU" sz="2400" b="1" dirty="0">
                <a:solidFill>
                  <a:srgbClr val="FF0000"/>
                </a:solidFill>
                <a:latin typeface="Arial" panose="020B0604020202020204" pitchFamily="34" charset="0"/>
              </a:rPr>
              <a:t>Assessment methods should be valid, reliable and consistent </a:t>
            </a:r>
            <a:endParaRPr lang="en-AU" sz="2400" b="1" dirty="0" smtClean="0">
              <a:solidFill>
                <a:srgbClr val="FF0000"/>
              </a:solidFill>
              <a:latin typeface="Arial" panose="020B0604020202020204" pitchFamily="34" charset="0"/>
            </a:endParaRPr>
          </a:p>
          <a:p>
            <a:endParaRPr lang="en-AU" sz="2400" dirty="0">
              <a:solidFill>
                <a:srgbClr val="FF0000"/>
              </a:solidFill>
              <a:latin typeface="Arial" panose="020B0604020202020204" pitchFamily="34" charset="0"/>
            </a:endParaRPr>
          </a:p>
          <a:p>
            <a:r>
              <a:rPr lang="en-AU" sz="2400" dirty="0">
                <a:solidFill>
                  <a:srgbClr val="00B0F0"/>
                </a:solidFill>
                <a:latin typeface="Arial" panose="020B0604020202020204" pitchFamily="34" charset="0"/>
              </a:rPr>
              <a:t>Every effort should be made to ensure that assessment methods and judgements are valid and reliable, and are regularly subjected to peer review, discussion and consensus. Moderation processes that apply to the setting and marking of assessment tasks, including external benchmarking where appropriate, should be established to improve the validity and reliability of both</a:t>
            </a:r>
            <a:r>
              <a:rPr lang="en-AU" sz="2400" dirty="0">
                <a:solidFill>
                  <a:srgbClr val="000000"/>
                </a:solidFill>
                <a:latin typeface="Arial" panose="020B0604020202020204" pitchFamily="34" charset="0"/>
              </a:rPr>
              <a:t>. </a:t>
            </a:r>
            <a:endParaRPr lang="en-AU" sz="2400" dirty="0"/>
          </a:p>
        </p:txBody>
      </p:sp>
      <p:sp>
        <p:nvSpPr>
          <p:cNvPr id="3" name="Rectangle 2"/>
          <p:cNvSpPr/>
          <p:nvPr/>
        </p:nvSpPr>
        <p:spPr>
          <a:xfrm>
            <a:off x="294042" y="3552297"/>
            <a:ext cx="9161929" cy="2677656"/>
          </a:xfrm>
          <a:prstGeom prst="rect">
            <a:avLst/>
          </a:prstGeom>
        </p:spPr>
        <p:txBody>
          <a:bodyPr wrap="square">
            <a:spAutoFit/>
          </a:bodyPr>
          <a:lstStyle/>
          <a:p>
            <a:r>
              <a:rPr lang="en-AU" sz="2400" b="1" dirty="0">
                <a:solidFill>
                  <a:srgbClr val="FF0000"/>
                </a:solidFill>
                <a:latin typeface="Arial" panose="020B0604020202020204" pitchFamily="34" charset="0"/>
              </a:rPr>
              <a:t>Good assessment practices should promote ethical academic conduct </a:t>
            </a:r>
            <a:endParaRPr lang="en-AU" sz="2400" b="1" dirty="0" smtClean="0">
              <a:solidFill>
                <a:srgbClr val="FF0000"/>
              </a:solidFill>
              <a:latin typeface="Arial" panose="020B0604020202020204" pitchFamily="34" charset="0"/>
            </a:endParaRPr>
          </a:p>
          <a:p>
            <a:endParaRPr lang="en-AU" sz="2400" dirty="0">
              <a:solidFill>
                <a:srgbClr val="FF0000"/>
              </a:solidFill>
              <a:latin typeface="Arial" panose="020B0604020202020204" pitchFamily="34" charset="0"/>
            </a:endParaRPr>
          </a:p>
          <a:p>
            <a:r>
              <a:rPr lang="en-AU" sz="2400" dirty="0">
                <a:solidFill>
                  <a:srgbClr val="00B0F0"/>
                </a:solidFill>
                <a:latin typeface="Arial" panose="020B0604020202020204" pitchFamily="34" charset="0"/>
              </a:rPr>
              <a:t>Ethical academic conduct is both a staff and student responsibility. Good assessment design can both educate students about appropriate academic conduct and minimise academic misconduct. </a:t>
            </a:r>
            <a:endParaRPr lang="en-AU" sz="2400" dirty="0">
              <a:solidFill>
                <a:srgbClr val="00B0F0"/>
              </a:solidFill>
            </a:endParaRPr>
          </a:p>
        </p:txBody>
      </p:sp>
    </p:spTree>
    <p:extLst>
      <p:ext uri="{BB962C8B-B14F-4D97-AF65-F5344CB8AC3E}">
        <p14:creationId xmlns:p14="http://schemas.microsoft.com/office/powerpoint/2010/main" val="79546805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4042" y="233628"/>
            <a:ext cx="9269506" cy="4893647"/>
          </a:xfrm>
          <a:prstGeom prst="rect">
            <a:avLst/>
          </a:prstGeom>
        </p:spPr>
        <p:txBody>
          <a:bodyPr wrap="square">
            <a:spAutoFit/>
          </a:bodyPr>
          <a:lstStyle/>
          <a:p>
            <a:r>
              <a:rPr lang="en-AU" sz="2400" dirty="0">
                <a:latin typeface="AGaramondPro-Regular"/>
              </a:rPr>
              <a:t>Using current CMS </a:t>
            </a:r>
            <a:r>
              <a:rPr lang="en-AU" sz="2400" dirty="0" smtClean="0">
                <a:latin typeface="AGaramondPro-Regular"/>
              </a:rPr>
              <a:t>software— which </a:t>
            </a:r>
            <a:r>
              <a:rPr lang="en-AU" sz="2400" dirty="0">
                <a:latin typeface="AGaramondPro-Regular"/>
              </a:rPr>
              <a:t>delivers curricular content in various formats including text, audio, </a:t>
            </a:r>
            <a:r>
              <a:rPr lang="en-AU" sz="2400" dirty="0" smtClean="0">
                <a:latin typeface="AGaramondPro-Regular"/>
              </a:rPr>
              <a:t>and video—students </a:t>
            </a:r>
            <a:r>
              <a:rPr lang="en-AU" sz="2400" dirty="0">
                <a:latin typeface="AGaramondPro-Regular"/>
              </a:rPr>
              <a:t>and faculty can conduct synchronous or asynchronous </a:t>
            </a:r>
            <a:r>
              <a:rPr lang="en-AU" sz="2400" dirty="0" smtClean="0">
                <a:latin typeface="AGaramondPro-Regular"/>
              </a:rPr>
              <a:t>discussions, faculty </a:t>
            </a:r>
            <a:r>
              <a:rPr lang="en-AU" sz="2400" dirty="0">
                <a:latin typeface="AGaramondPro-Regular"/>
              </a:rPr>
              <a:t>can administer quizzes and exams, students can submit </a:t>
            </a:r>
            <a:r>
              <a:rPr lang="en-AU" sz="2400" dirty="0" smtClean="0">
                <a:latin typeface="AGaramondPro-Regular"/>
              </a:rPr>
              <a:t>papers and </a:t>
            </a:r>
            <a:r>
              <a:rPr lang="en-AU" sz="2400" dirty="0">
                <a:latin typeface="AGaramondPro-Regular"/>
              </a:rPr>
              <a:t>assignments, and faculty can provide grades and other forms of feedback</a:t>
            </a:r>
            <a:r>
              <a:rPr lang="en-AU" sz="2400" dirty="0" smtClean="0">
                <a:latin typeface="AGaramondPro-Regular"/>
              </a:rPr>
              <a:t>.</a:t>
            </a:r>
          </a:p>
          <a:p>
            <a:endParaRPr lang="en-AU" sz="2400" dirty="0">
              <a:latin typeface="AGaramondPro-Regular"/>
            </a:endParaRPr>
          </a:p>
          <a:p>
            <a:r>
              <a:rPr lang="en-AU" sz="2400" dirty="0">
                <a:latin typeface="AGaramondPro-Regular"/>
              </a:rPr>
              <a:t>Within a single online course section, then, an individual faculty member </a:t>
            </a:r>
            <a:r>
              <a:rPr lang="en-AU" sz="2400" dirty="0" smtClean="0">
                <a:latin typeface="AGaramondPro-Regular"/>
              </a:rPr>
              <a:t>has access </a:t>
            </a:r>
            <a:r>
              <a:rPr lang="en-AU" sz="2400" dirty="0">
                <a:latin typeface="AGaramondPro-Regular"/>
              </a:rPr>
              <a:t>to a wealth of quantitative and qualitative data about student </a:t>
            </a:r>
            <a:r>
              <a:rPr lang="en-AU" sz="2400" dirty="0" smtClean="0">
                <a:latin typeface="AGaramondPro-Regular"/>
              </a:rPr>
              <a:t>engagement, for </a:t>
            </a:r>
            <a:r>
              <a:rPr lang="en-AU" sz="2400" dirty="0">
                <a:latin typeface="AGaramondPro-Regular"/>
              </a:rPr>
              <a:t>example, number of words posted, total number of posts, </a:t>
            </a:r>
            <a:r>
              <a:rPr lang="en-AU" sz="2400" dirty="0" smtClean="0">
                <a:latin typeface="AGaramondPro-Regular"/>
              </a:rPr>
              <a:t>average length </a:t>
            </a:r>
            <a:r>
              <a:rPr lang="en-AU" sz="2400" dirty="0">
                <a:latin typeface="AGaramondPro-Regular"/>
              </a:rPr>
              <a:t>of posts, and the text of every student comment or question from </a:t>
            </a:r>
            <a:r>
              <a:rPr lang="en-AU" sz="2400" dirty="0" smtClean="0">
                <a:latin typeface="AGaramondPro-Regular"/>
              </a:rPr>
              <a:t>the first </a:t>
            </a:r>
            <a:r>
              <a:rPr lang="en-AU" sz="2400" dirty="0">
                <a:latin typeface="AGaramondPro-Regular"/>
              </a:rPr>
              <a:t>week’s discussion to the last.</a:t>
            </a:r>
            <a:endParaRPr lang="en-AU" sz="2400" dirty="0"/>
          </a:p>
        </p:txBody>
      </p:sp>
    </p:spTree>
    <p:extLst>
      <p:ext uri="{BB962C8B-B14F-4D97-AF65-F5344CB8AC3E}">
        <p14:creationId xmlns:p14="http://schemas.microsoft.com/office/powerpoint/2010/main" val="8579441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9345" y="304881"/>
            <a:ext cx="9463143" cy="4154984"/>
          </a:xfrm>
          <a:prstGeom prst="rect">
            <a:avLst/>
          </a:prstGeom>
        </p:spPr>
        <p:txBody>
          <a:bodyPr wrap="square">
            <a:spAutoFit/>
          </a:bodyPr>
          <a:lstStyle/>
          <a:p>
            <a:r>
              <a:rPr lang="en-AU" sz="2400" dirty="0">
                <a:latin typeface="AGaramondPro-Regular"/>
              </a:rPr>
              <a:t>CMS software may include how frequently students log in to their courses; </a:t>
            </a:r>
            <a:r>
              <a:rPr lang="en-AU" sz="2400" dirty="0" smtClean="0">
                <a:latin typeface="AGaramondPro-Regular"/>
              </a:rPr>
              <a:t>the length </a:t>
            </a:r>
            <a:r>
              <a:rPr lang="en-AU" sz="2400" dirty="0">
                <a:latin typeface="AGaramondPro-Regular"/>
              </a:rPr>
              <a:t>of time they spend on particular tasks such as reading a content </a:t>
            </a:r>
            <a:r>
              <a:rPr lang="en-AU" sz="2400" dirty="0" smtClean="0">
                <a:latin typeface="AGaramondPro-Regular"/>
              </a:rPr>
              <a:t>page, taking </a:t>
            </a:r>
            <a:r>
              <a:rPr lang="en-AU" sz="2400" dirty="0">
                <a:latin typeface="AGaramondPro-Regular"/>
              </a:rPr>
              <a:t>self-directed quizzes, and so on; and customized statistical analyses </a:t>
            </a:r>
            <a:r>
              <a:rPr lang="en-AU" sz="2400" dirty="0" smtClean="0">
                <a:latin typeface="AGaramondPro-Regular"/>
              </a:rPr>
              <a:t>of individual </a:t>
            </a:r>
            <a:r>
              <a:rPr lang="en-AU" sz="2400" dirty="0">
                <a:latin typeface="AGaramondPro-Regular"/>
              </a:rPr>
              <a:t>or group responses to quizzes. </a:t>
            </a:r>
            <a:endParaRPr lang="en-AU" sz="2400" dirty="0" smtClean="0">
              <a:latin typeface="AGaramondPro-Regular"/>
            </a:endParaRPr>
          </a:p>
          <a:p>
            <a:endParaRPr lang="en-AU" sz="2400" dirty="0">
              <a:latin typeface="AGaramondPro-Regular"/>
            </a:endParaRPr>
          </a:p>
          <a:p>
            <a:r>
              <a:rPr lang="en-AU" sz="2400" dirty="0" smtClean="0">
                <a:latin typeface="AGaramondPro-Regular"/>
              </a:rPr>
              <a:t>All </a:t>
            </a:r>
            <a:r>
              <a:rPr lang="en-AU" sz="2400" dirty="0">
                <a:latin typeface="AGaramondPro-Regular"/>
              </a:rPr>
              <a:t>such transactions are </a:t>
            </a:r>
            <a:r>
              <a:rPr lang="en-AU" sz="2400" dirty="0" smtClean="0">
                <a:latin typeface="AGaramondPro-Regular"/>
              </a:rPr>
              <a:t>archived, during </a:t>
            </a:r>
            <a:r>
              <a:rPr lang="en-AU" sz="2400" dirty="0">
                <a:latin typeface="AGaramondPro-Regular"/>
              </a:rPr>
              <a:t>and after the semester, for every online section of every course </a:t>
            </a:r>
            <a:r>
              <a:rPr lang="en-AU" sz="2400" dirty="0" smtClean="0">
                <a:latin typeface="AGaramondPro-Regular"/>
              </a:rPr>
              <a:t>offered at </a:t>
            </a:r>
            <a:r>
              <a:rPr lang="en-AU" sz="2400" dirty="0">
                <a:latin typeface="AGaramondPro-Regular"/>
              </a:rPr>
              <a:t>an institution. Thus, institutions with online </a:t>
            </a:r>
            <a:r>
              <a:rPr lang="en-AU" sz="2400" dirty="0" err="1">
                <a:latin typeface="AGaramondPro-Regular"/>
              </a:rPr>
              <a:t>enrollments</a:t>
            </a:r>
            <a:r>
              <a:rPr lang="en-AU" sz="2400" dirty="0">
                <a:latin typeface="AGaramondPro-Regular"/>
              </a:rPr>
              <a:t> in the thousands</a:t>
            </a:r>
          </a:p>
          <a:p>
            <a:r>
              <a:rPr lang="en-AU" sz="2400" dirty="0">
                <a:latin typeface="AGaramondPro-Regular"/>
              </a:rPr>
              <a:t>or tens of thousands come to possess a vast repository of data with </a:t>
            </a:r>
            <a:r>
              <a:rPr lang="en-AU" sz="2400" dirty="0" smtClean="0">
                <a:latin typeface="AGaramondPro-Regular"/>
              </a:rPr>
              <a:t>potential applications </a:t>
            </a:r>
            <a:r>
              <a:rPr lang="en-AU" sz="2400" dirty="0">
                <a:latin typeface="AGaramondPro-Regular"/>
              </a:rPr>
              <a:t>in the assessment student learning.</a:t>
            </a:r>
            <a:endParaRPr lang="en-AU" sz="2400" dirty="0"/>
          </a:p>
        </p:txBody>
      </p:sp>
    </p:spTree>
    <p:extLst>
      <p:ext uri="{BB962C8B-B14F-4D97-AF65-F5344CB8AC3E}">
        <p14:creationId xmlns:p14="http://schemas.microsoft.com/office/powerpoint/2010/main" val="275215280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223" y="189205"/>
            <a:ext cx="9764357" cy="1938992"/>
          </a:xfrm>
          <a:prstGeom prst="rect">
            <a:avLst/>
          </a:prstGeom>
        </p:spPr>
        <p:txBody>
          <a:bodyPr wrap="square">
            <a:spAutoFit/>
          </a:bodyPr>
          <a:lstStyle/>
          <a:p>
            <a:r>
              <a:rPr lang="en-AU" sz="2400" dirty="0">
                <a:latin typeface="AGaramondPro-Regular"/>
              </a:rPr>
              <a:t>Learning analytics have recently received a great deal of attention in their </a:t>
            </a:r>
            <a:r>
              <a:rPr lang="en-AU" sz="2400" dirty="0" smtClean="0">
                <a:latin typeface="AGaramondPro-Regular"/>
              </a:rPr>
              <a:t>role of </a:t>
            </a:r>
            <a:r>
              <a:rPr lang="en-AU" sz="2400" dirty="0">
                <a:latin typeface="AGaramondPro-Regular"/>
              </a:rPr>
              <a:t>helping educators focus efforts and resources when designing </a:t>
            </a:r>
            <a:r>
              <a:rPr lang="en-AU" sz="2400" dirty="0" smtClean="0">
                <a:latin typeface="AGaramondPro-Regular"/>
              </a:rPr>
              <a:t>interventions for </a:t>
            </a:r>
            <a:r>
              <a:rPr lang="en-AU" sz="2400" dirty="0">
                <a:latin typeface="AGaramondPro-Regular"/>
              </a:rPr>
              <a:t>student success. For example, researchers have used data analytics to </a:t>
            </a:r>
            <a:r>
              <a:rPr lang="en-AU" sz="2400" dirty="0" smtClean="0">
                <a:latin typeface="AGaramondPro-Regular"/>
              </a:rPr>
              <a:t>discern which </a:t>
            </a:r>
            <a:r>
              <a:rPr lang="en-AU" sz="2400" dirty="0">
                <a:latin typeface="AGaramondPro-Regular"/>
              </a:rPr>
              <a:t>types of students are most likely to be at risk of failure at various </a:t>
            </a:r>
            <a:r>
              <a:rPr lang="en-AU" sz="2400" dirty="0" smtClean="0">
                <a:latin typeface="AGaramondPro-Regular"/>
              </a:rPr>
              <a:t>stages in </a:t>
            </a:r>
            <a:r>
              <a:rPr lang="en-AU" sz="2400" dirty="0">
                <a:latin typeface="AGaramondPro-Regular"/>
              </a:rPr>
              <a:t>their academic journey</a:t>
            </a:r>
            <a:r>
              <a:rPr lang="en-AU" dirty="0">
                <a:latin typeface="AGaramondPro-Regular"/>
              </a:rPr>
              <a:t>.</a:t>
            </a:r>
            <a:endParaRPr lang="en-AU" dirty="0"/>
          </a:p>
        </p:txBody>
      </p:sp>
      <p:sp>
        <p:nvSpPr>
          <p:cNvPr id="3" name="Rectangle 2"/>
          <p:cNvSpPr/>
          <p:nvPr/>
        </p:nvSpPr>
        <p:spPr>
          <a:xfrm>
            <a:off x="304800" y="2243916"/>
            <a:ext cx="9656780" cy="3416320"/>
          </a:xfrm>
          <a:prstGeom prst="rect">
            <a:avLst/>
          </a:prstGeom>
        </p:spPr>
        <p:txBody>
          <a:bodyPr wrap="square">
            <a:spAutoFit/>
          </a:bodyPr>
          <a:lstStyle/>
          <a:p>
            <a:r>
              <a:rPr lang="en-AU" sz="2400" dirty="0" smtClean="0">
                <a:latin typeface="AGaramondPro-Regular"/>
              </a:rPr>
              <a:t>Simple </a:t>
            </a:r>
            <a:r>
              <a:rPr lang="en-AU" sz="2400" dirty="0">
                <a:latin typeface="AGaramondPro-Regular"/>
              </a:rPr>
              <a:t>form of </a:t>
            </a:r>
            <a:r>
              <a:rPr lang="en-AU" sz="2400" dirty="0" smtClean="0">
                <a:latin typeface="AGaramondPro-Regular"/>
              </a:rPr>
              <a:t>intervention, based </a:t>
            </a:r>
            <a:r>
              <a:rPr lang="en-AU" sz="2400" dirty="0">
                <a:latin typeface="AGaramondPro-Regular"/>
              </a:rPr>
              <a:t>on patterns identifying at-risk students in the online classroom, is </a:t>
            </a:r>
            <a:r>
              <a:rPr lang="en-AU" sz="2400" dirty="0" smtClean="0">
                <a:latin typeface="AGaramondPro-Regular"/>
              </a:rPr>
              <a:t>the use </a:t>
            </a:r>
            <a:r>
              <a:rPr lang="en-AU" sz="2400" dirty="0">
                <a:latin typeface="AGaramondPro-Regular"/>
              </a:rPr>
              <a:t>of automatic emails sent to students to flag key problems such as a </a:t>
            </a:r>
            <a:r>
              <a:rPr lang="en-AU" sz="2400" dirty="0" smtClean="0">
                <a:latin typeface="AGaramondPro-Regular"/>
              </a:rPr>
              <a:t>student’s</a:t>
            </a:r>
          </a:p>
          <a:p>
            <a:endParaRPr lang="en-AU" sz="2400" dirty="0">
              <a:latin typeface="AGaramondPro-Regular"/>
            </a:endParaRPr>
          </a:p>
          <a:p>
            <a:pPr marL="457200" indent="-457200">
              <a:buAutoNum type="alphaLcParenR"/>
            </a:pPr>
            <a:r>
              <a:rPr lang="en-AU" sz="2400" dirty="0" smtClean="0">
                <a:latin typeface="AGaramondPro-Regular"/>
              </a:rPr>
              <a:t>not </a:t>
            </a:r>
            <a:r>
              <a:rPr lang="en-AU" sz="2400" dirty="0">
                <a:latin typeface="AGaramondPro-Regular"/>
              </a:rPr>
              <a:t>posting in a discussion thread by a certain date, </a:t>
            </a:r>
            <a:endParaRPr lang="en-AU" sz="2400" dirty="0" smtClean="0">
              <a:latin typeface="AGaramondPro-Regular"/>
            </a:endParaRPr>
          </a:p>
          <a:p>
            <a:pPr marL="457200" indent="-457200">
              <a:buAutoNum type="alphaLcParenR"/>
            </a:pPr>
            <a:endParaRPr lang="en-AU" sz="2400" dirty="0" smtClean="0">
              <a:latin typeface="AGaramondPro-Regular"/>
            </a:endParaRPr>
          </a:p>
          <a:p>
            <a:r>
              <a:rPr lang="en-AU" sz="2400" dirty="0" smtClean="0">
                <a:latin typeface="AGaramondPro-Regular"/>
              </a:rPr>
              <a:t>b</a:t>
            </a:r>
            <a:r>
              <a:rPr lang="en-AU" sz="2400" dirty="0">
                <a:latin typeface="AGaramondPro-Regular"/>
              </a:rPr>
              <a:t>) not submitting </a:t>
            </a:r>
            <a:r>
              <a:rPr lang="en-AU" sz="2400" dirty="0" smtClean="0">
                <a:latin typeface="AGaramondPro-Regular"/>
              </a:rPr>
              <a:t>an assignment</a:t>
            </a:r>
            <a:r>
              <a:rPr lang="en-AU" sz="2400" dirty="0">
                <a:latin typeface="AGaramondPro-Regular"/>
              </a:rPr>
              <a:t>, and/or </a:t>
            </a:r>
            <a:endParaRPr lang="en-AU" sz="2400" dirty="0" smtClean="0">
              <a:latin typeface="AGaramondPro-Regular"/>
            </a:endParaRPr>
          </a:p>
          <a:p>
            <a:endParaRPr lang="en-AU" sz="2400" dirty="0">
              <a:latin typeface="AGaramondPro-Regular"/>
            </a:endParaRPr>
          </a:p>
          <a:p>
            <a:r>
              <a:rPr lang="en-AU" sz="2400" dirty="0" smtClean="0">
                <a:latin typeface="AGaramondPro-Regular"/>
              </a:rPr>
              <a:t>c</a:t>
            </a:r>
            <a:r>
              <a:rPr lang="en-AU" sz="2400" dirty="0">
                <a:latin typeface="AGaramondPro-Regular"/>
              </a:rPr>
              <a:t>) not engaging frequently enough in online class discussion.</a:t>
            </a:r>
            <a:endParaRPr lang="en-AU" sz="2400" dirty="0"/>
          </a:p>
        </p:txBody>
      </p:sp>
    </p:spTree>
    <p:extLst>
      <p:ext uri="{BB962C8B-B14F-4D97-AF65-F5344CB8AC3E}">
        <p14:creationId xmlns:p14="http://schemas.microsoft.com/office/powerpoint/2010/main" val="162483832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6315" y="283325"/>
            <a:ext cx="9409356" cy="1569660"/>
          </a:xfrm>
          <a:prstGeom prst="rect">
            <a:avLst/>
          </a:prstGeom>
        </p:spPr>
        <p:txBody>
          <a:bodyPr wrap="square">
            <a:spAutoFit/>
          </a:bodyPr>
          <a:lstStyle/>
          <a:p>
            <a:r>
              <a:rPr lang="en-AU" sz="2400" dirty="0">
                <a:latin typeface="AGaramondPro-Regular"/>
              </a:rPr>
              <a:t>Another set of emerging tools for assessing student outcomes may </a:t>
            </a:r>
            <a:r>
              <a:rPr lang="en-AU" sz="2400" dirty="0" smtClean="0">
                <a:latin typeface="AGaramondPro-Regular"/>
              </a:rPr>
              <a:t>be grouped </a:t>
            </a:r>
            <a:r>
              <a:rPr lang="en-AU" sz="2400" dirty="0">
                <a:latin typeface="AGaramondPro-Regular"/>
              </a:rPr>
              <a:t>under the heading </a:t>
            </a:r>
            <a:r>
              <a:rPr lang="en-AU" sz="2400" i="1" dirty="0">
                <a:latin typeface="AGaramondPro-Italic"/>
              </a:rPr>
              <a:t>online mastery learning</a:t>
            </a:r>
            <a:r>
              <a:rPr lang="en-AU" sz="2400" dirty="0">
                <a:latin typeface="AGaramondPro-Regular"/>
              </a:rPr>
              <a:t>, which </a:t>
            </a:r>
            <a:r>
              <a:rPr lang="en-AU" sz="2400" dirty="0" smtClean="0">
                <a:latin typeface="AGaramondPro-Regular"/>
              </a:rPr>
              <a:t>combines the </a:t>
            </a:r>
            <a:r>
              <a:rPr lang="en-AU" sz="2400" dirty="0">
                <a:latin typeface="AGaramondPro-Regular"/>
              </a:rPr>
              <a:t>decades-old instructional methodology of mastery learning </a:t>
            </a:r>
            <a:r>
              <a:rPr lang="en-AU" sz="2400" dirty="0" smtClean="0">
                <a:latin typeface="AGaramondPro-Regular"/>
              </a:rPr>
              <a:t>with the </a:t>
            </a:r>
            <a:r>
              <a:rPr lang="en-AU" sz="2400" dirty="0">
                <a:latin typeface="AGaramondPro-Regular"/>
              </a:rPr>
              <a:t>technology of online education.</a:t>
            </a:r>
            <a:endParaRPr lang="en-AU" sz="2400" dirty="0"/>
          </a:p>
        </p:txBody>
      </p:sp>
      <p:sp>
        <p:nvSpPr>
          <p:cNvPr id="3" name="Rectangle 2"/>
          <p:cNvSpPr/>
          <p:nvPr/>
        </p:nvSpPr>
        <p:spPr>
          <a:xfrm>
            <a:off x="412376" y="2239637"/>
            <a:ext cx="9043596" cy="3847207"/>
          </a:xfrm>
          <a:prstGeom prst="rect">
            <a:avLst/>
          </a:prstGeom>
        </p:spPr>
        <p:txBody>
          <a:bodyPr wrap="square">
            <a:spAutoFit/>
          </a:bodyPr>
          <a:lstStyle/>
          <a:p>
            <a:r>
              <a:rPr lang="en-AU" sz="2000" dirty="0">
                <a:latin typeface="AGaramondPro-Regular"/>
              </a:rPr>
              <a:t>In mastery learning, students must demonstrate proficiency in a </a:t>
            </a:r>
            <a:r>
              <a:rPr lang="en-AU" sz="2000" dirty="0" smtClean="0">
                <a:latin typeface="AGaramondPro-Regular"/>
              </a:rPr>
              <a:t>particular learning </a:t>
            </a:r>
            <a:r>
              <a:rPr lang="en-AU" sz="2000" dirty="0">
                <a:latin typeface="AGaramondPro-Regular"/>
              </a:rPr>
              <a:t>objective before they are allowed to progress to a subsequent stage</a:t>
            </a:r>
            <a:r>
              <a:rPr lang="en-AU" sz="2000" dirty="0" smtClean="0">
                <a:latin typeface="AGaramondPro-Regular"/>
              </a:rPr>
              <a:t>.</a:t>
            </a:r>
          </a:p>
          <a:p>
            <a:endParaRPr lang="en-AU" sz="2000" dirty="0">
              <a:latin typeface="AGaramondPro-Regular"/>
            </a:endParaRPr>
          </a:p>
          <a:p>
            <a:r>
              <a:rPr lang="en-AU" sz="2000" dirty="0">
                <a:latin typeface="AGaramondPro-Regular"/>
              </a:rPr>
              <a:t>Assessment and feedback alternate in frequent cycles as the student </a:t>
            </a:r>
            <a:r>
              <a:rPr lang="en-AU" sz="2000" dirty="0" smtClean="0">
                <a:latin typeface="AGaramondPro-Regular"/>
              </a:rPr>
              <a:t>progresses through </a:t>
            </a:r>
            <a:r>
              <a:rPr lang="en-AU" sz="2000" dirty="0">
                <a:latin typeface="AGaramondPro-Regular"/>
              </a:rPr>
              <a:t>each stage of the curriculum. </a:t>
            </a:r>
            <a:endParaRPr lang="en-AU" sz="2000" dirty="0" smtClean="0">
              <a:latin typeface="AGaramondPro-Regular"/>
            </a:endParaRPr>
          </a:p>
          <a:p>
            <a:r>
              <a:rPr lang="en-AU" sz="2000" dirty="0" smtClean="0">
                <a:latin typeface="AGaramondPro-Regular"/>
              </a:rPr>
              <a:t>Time </a:t>
            </a:r>
            <a:r>
              <a:rPr lang="en-AU" sz="2000" dirty="0">
                <a:latin typeface="AGaramondPro-Regular"/>
              </a:rPr>
              <a:t>to completion becomes fluid.</a:t>
            </a:r>
          </a:p>
          <a:p>
            <a:endParaRPr lang="en-AU" sz="2000" dirty="0" smtClean="0">
              <a:latin typeface="AGaramondPro-Regular"/>
            </a:endParaRPr>
          </a:p>
          <a:p>
            <a:r>
              <a:rPr lang="en-AU" sz="2000" dirty="0" smtClean="0">
                <a:latin typeface="AGaramondPro-Regular"/>
              </a:rPr>
              <a:t>Students </a:t>
            </a:r>
            <a:r>
              <a:rPr lang="en-AU" sz="2000" dirty="0">
                <a:latin typeface="AGaramondPro-Regular"/>
              </a:rPr>
              <a:t>begin with differing sets of prior knowledge, progress at </a:t>
            </a:r>
            <a:r>
              <a:rPr lang="en-AU" sz="2000" dirty="0" smtClean="0">
                <a:latin typeface="AGaramondPro-Regular"/>
              </a:rPr>
              <a:t>different rates</a:t>
            </a:r>
            <a:r>
              <a:rPr lang="en-AU" sz="2000" dirty="0">
                <a:latin typeface="AGaramondPro-Regular"/>
              </a:rPr>
              <a:t>, and master the course curriculum within different time frames. </a:t>
            </a:r>
            <a:r>
              <a:rPr lang="en-AU" sz="2000" dirty="0" smtClean="0">
                <a:latin typeface="AGaramondPro-Regular"/>
              </a:rPr>
              <a:t>Clearly and </a:t>
            </a:r>
            <a:r>
              <a:rPr lang="en-AU" sz="2000" dirty="0">
                <a:latin typeface="AGaramondPro-Regular"/>
              </a:rPr>
              <a:t>precisely defined learning outcomes—absolutely crucial for this </a:t>
            </a:r>
            <a:r>
              <a:rPr lang="en-AU" sz="2000" dirty="0" smtClean="0">
                <a:latin typeface="AGaramondPro-Regular"/>
              </a:rPr>
              <a:t>instructional methodology—must </a:t>
            </a:r>
            <a:r>
              <a:rPr lang="en-AU" sz="2000" dirty="0">
                <a:latin typeface="AGaramondPro-Regular"/>
              </a:rPr>
              <a:t>adequately define the criteria of mastery </a:t>
            </a:r>
            <a:r>
              <a:rPr lang="en-AU" sz="2000" dirty="0" smtClean="0">
                <a:latin typeface="AGaramondPro-Regular"/>
              </a:rPr>
              <a:t>toward which </a:t>
            </a:r>
            <a:r>
              <a:rPr lang="en-AU" sz="2000" dirty="0">
                <a:latin typeface="AGaramondPro-Regular"/>
              </a:rPr>
              <a:t>students are working</a:t>
            </a:r>
            <a:r>
              <a:rPr lang="en-AU" sz="2400" dirty="0">
                <a:latin typeface="AGaramondPro-Regular"/>
              </a:rPr>
              <a:t>.</a:t>
            </a:r>
            <a:endParaRPr lang="en-AU" sz="2400" dirty="0"/>
          </a:p>
        </p:txBody>
      </p:sp>
    </p:spTree>
    <p:extLst>
      <p:ext uri="{BB962C8B-B14F-4D97-AF65-F5344CB8AC3E}">
        <p14:creationId xmlns:p14="http://schemas.microsoft.com/office/powerpoint/2010/main" val="175472515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3284" y="86061"/>
            <a:ext cx="9420113" cy="6001643"/>
          </a:xfrm>
          <a:prstGeom prst="rect">
            <a:avLst/>
          </a:prstGeom>
        </p:spPr>
        <p:txBody>
          <a:bodyPr wrap="square">
            <a:spAutoFit/>
          </a:bodyPr>
          <a:lstStyle/>
          <a:p>
            <a:r>
              <a:rPr lang="en-AU" sz="2400" dirty="0">
                <a:solidFill>
                  <a:srgbClr val="FF0000"/>
                </a:solidFill>
                <a:latin typeface="AGaramondPro-Regular"/>
              </a:rPr>
              <a:t>Feedback to students: Built into the mastery model of OLI courses</a:t>
            </a:r>
          </a:p>
          <a:p>
            <a:r>
              <a:rPr lang="en-AU" sz="2400" dirty="0">
                <a:solidFill>
                  <a:srgbClr val="FF0000"/>
                </a:solidFill>
                <a:latin typeface="AGaramondPro-Regular"/>
              </a:rPr>
              <a:t>are mechanisms that provide students with feedback even during</a:t>
            </a:r>
          </a:p>
          <a:p>
            <a:r>
              <a:rPr lang="en-AU" sz="2400" dirty="0">
                <a:solidFill>
                  <a:srgbClr val="FF0000"/>
                </a:solidFill>
                <a:latin typeface="AGaramondPro-Regular"/>
              </a:rPr>
              <a:t>the process of problem-solving, allowing for self-paced, incremental</a:t>
            </a:r>
          </a:p>
          <a:p>
            <a:r>
              <a:rPr lang="en-AU" sz="2400" dirty="0">
                <a:solidFill>
                  <a:srgbClr val="FF0000"/>
                </a:solidFill>
                <a:latin typeface="AGaramondPro-Regular"/>
              </a:rPr>
              <a:t>progress toward learning objectives</a:t>
            </a:r>
            <a:r>
              <a:rPr lang="en-AU" sz="2400" dirty="0" smtClean="0">
                <a:solidFill>
                  <a:srgbClr val="FF0000"/>
                </a:solidFill>
                <a:latin typeface="AGaramondPro-Regular"/>
              </a:rPr>
              <a:t>.</a:t>
            </a:r>
          </a:p>
          <a:p>
            <a:endParaRPr lang="en-AU" sz="2400" dirty="0">
              <a:latin typeface="AGaramondPro-Regular"/>
            </a:endParaRPr>
          </a:p>
          <a:p>
            <a:r>
              <a:rPr lang="en-AU" sz="2400" dirty="0">
                <a:solidFill>
                  <a:srgbClr val="7030A0"/>
                </a:solidFill>
                <a:latin typeface="AGaramondPro-Regular"/>
              </a:rPr>
              <a:t>• Feedback to instructors: OLI researchers are developing ways to</a:t>
            </a:r>
          </a:p>
          <a:p>
            <a:r>
              <a:rPr lang="en-AU" sz="2400" dirty="0">
                <a:solidFill>
                  <a:srgbClr val="7030A0"/>
                </a:solidFill>
                <a:latin typeface="AGaramondPro-Regular"/>
              </a:rPr>
              <a:t>harness the large amounts of assessment data generated by the </a:t>
            </a:r>
            <a:r>
              <a:rPr lang="en-AU" sz="2400" dirty="0" smtClean="0">
                <a:solidFill>
                  <a:srgbClr val="7030A0"/>
                </a:solidFill>
                <a:latin typeface="AGaramondPro-Regular"/>
              </a:rPr>
              <a:t>model and </a:t>
            </a:r>
            <a:r>
              <a:rPr lang="en-AU" sz="2400" dirty="0">
                <a:solidFill>
                  <a:srgbClr val="7030A0"/>
                </a:solidFill>
                <a:latin typeface="AGaramondPro-Regular"/>
              </a:rPr>
              <a:t>to present these data to instructors in a manner that </a:t>
            </a:r>
            <a:r>
              <a:rPr lang="en-AU" sz="2400" dirty="0" smtClean="0">
                <a:solidFill>
                  <a:srgbClr val="7030A0"/>
                </a:solidFill>
                <a:latin typeface="AGaramondPro-Regular"/>
              </a:rPr>
              <a:t>empowers them </a:t>
            </a:r>
            <a:r>
              <a:rPr lang="en-AU" sz="2400" dirty="0">
                <a:solidFill>
                  <a:srgbClr val="7030A0"/>
                </a:solidFill>
                <a:latin typeface="AGaramondPro-Regular"/>
              </a:rPr>
              <a:t>to intervene in timely and effective ways (</a:t>
            </a:r>
            <a:r>
              <a:rPr lang="en-AU" sz="2400" dirty="0" err="1">
                <a:solidFill>
                  <a:srgbClr val="7030A0"/>
                </a:solidFill>
                <a:latin typeface="AGaramondPro-Regular"/>
              </a:rPr>
              <a:t>Bajzek</a:t>
            </a:r>
            <a:r>
              <a:rPr lang="en-AU" sz="2400" dirty="0">
                <a:solidFill>
                  <a:srgbClr val="7030A0"/>
                </a:solidFill>
                <a:latin typeface="AGaramondPro-Regular"/>
              </a:rPr>
              <a:t> et al., 2008</a:t>
            </a:r>
            <a:r>
              <a:rPr lang="en-AU" sz="2400" dirty="0" smtClean="0">
                <a:solidFill>
                  <a:srgbClr val="7030A0"/>
                </a:solidFill>
                <a:latin typeface="AGaramondPro-Regular"/>
              </a:rPr>
              <a:t>).</a:t>
            </a:r>
          </a:p>
          <a:p>
            <a:endParaRPr lang="en-AU" sz="2400" dirty="0">
              <a:latin typeface="AGaramondPro-Regular"/>
            </a:endParaRPr>
          </a:p>
          <a:p>
            <a:r>
              <a:rPr lang="en-AU" sz="2400" dirty="0">
                <a:solidFill>
                  <a:schemeClr val="accent6">
                    <a:lumMod val="50000"/>
                  </a:schemeClr>
                </a:solidFill>
                <a:latin typeface="AGaramondPro-Regular"/>
              </a:rPr>
              <a:t>• Feedback to course designers: The OLI model provides course</a:t>
            </a:r>
          </a:p>
          <a:p>
            <a:r>
              <a:rPr lang="en-AU" sz="2400" dirty="0">
                <a:solidFill>
                  <a:schemeClr val="accent6">
                    <a:lumMod val="50000"/>
                  </a:schemeClr>
                </a:solidFill>
                <a:latin typeface="AGaramondPro-Regular"/>
              </a:rPr>
              <a:t>designers with rapid and frequent feedback to improve online</a:t>
            </a:r>
          </a:p>
          <a:p>
            <a:r>
              <a:rPr lang="en-AU" sz="2400" dirty="0">
                <a:solidFill>
                  <a:schemeClr val="accent6">
                    <a:lumMod val="50000"/>
                  </a:schemeClr>
                </a:solidFill>
                <a:latin typeface="AGaramondPro-Regular"/>
              </a:rPr>
              <a:t>courses in real time. In addition, the OLI model looks not only</a:t>
            </a:r>
          </a:p>
          <a:p>
            <a:r>
              <a:rPr lang="en-AU" sz="2400" dirty="0">
                <a:solidFill>
                  <a:schemeClr val="accent6">
                    <a:lumMod val="50000"/>
                  </a:schemeClr>
                </a:solidFill>
                <a:latin typeface="AGaramondPro-Regular"/>
              </a:rPr>
              <a:t>at patterns of how students use particular course features but also</a:t>
            </a:r>
          </a:p>
          <a:p>
            <a:r>
              <a:rPr lang="en-AU" sz="2400" dirty="0">
                <a:solidFill>
                  <a:schemeClr val="accent6">
                    <a:lumMod val="50000"/>
                  </a:schemeClr>
                </a:solidFill>
                <a:latin typeface="AGaramondPro-Regular"/>
              </a:rPr>
              <a:t>compares those usage patterns with learning assessment results</a:t>
            </a:r>
            <a:r>
              <a:rPr lang="en-AU" sz="2400" dirty="0">
                <a:latin typeface="AGaramondPro-Regular"/>
              </a:rPr>
              <a:t>.</a:t>
            </a:r>
            <a:endParaRPr lang="en-AU" sz="2400" dirty="0"/>
          </a:p>
        </p:txBody>
      </p:sp>
    </p:spTree>
    <p:extLst>
      <p:ext uri="{BB962C8B-B14F-4D97-AF65-F5344CB8AC3E}">
        <p14:creationId xmlns:p14="http://schemas.microsoft.com/office/powerpoint/2010/main" val="165997502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404" y="156974"/>
            <a:ext cx="9172687" cy="4893647"/>
          </a:xfrm>
          <a:prstGeom prst="rect">
            <a:avLst/>
          </a:prstGeom>
        </p:spPr>
        <p:txBody>
          <a:bodyPr wrap="square">
            <a:spAutoFit/>
          </a:bodyPr>
          <a:lstStyle/>
          <a:p>
            <a:r>
              <a:rPr lang="en-AU" sz="2400" dirty="0">
                <a:latin typeface="AGaramondPro-Regular"/>
              </a:rPr>
              <a:t>Just as individual learners need feedback that is timely, targeted, and likely </a:t>
            </a:r>
            <a:r>
              <a:rPr lang="en-AU" sz="2400" dirty="0" smtClean="0">
                <a:latin typeface="AGaramondPro-Regular"/>
              </a:rPr>
              <a:t>to be </a:t>
            </a:r>
            <a:r>
              <a:rPr lang="en-AU" sz="2400" dirty="0">
                <a:latin typeface="AGaramondPro-Regular"/>
              </a:rPr>
              <a:t>acted upon, courses and programs also need feedback loops that </a:t>
            </a:r>
            <a:r>
              <a:rPr lang="en-AU" sz="2400" dirty="0" smtClean="0">
                <a:latin typeface="AGaramondPro-Regular"/>
              </a:rPr>
              <a:t>efficiently and </a:t>
            </a:r>
            <a:r>
              <a:rPr lang="en-AU" sz="2400" dirty="0">
                <a:latin typeface="AGaramondPro-Regular"/>
              </a:rPr>
              <a:t>quickly direct the results of assessment to improve student learning. </a:t>
            </a:r>
            <a:endParaRPr lang="en-AU" sz="2400" dirty="0" smtClean="0">
              <a:latin typeface="AGaramondPro-Regular"/>
            </a:endParaRPr>
          </a:p>
          <a:p>
            <a:endParaRPr lang="en-AU" sz="2400" dirty="0">
              <a:latin typeface="AGaramondPro-Regular"/>
            </a:endParaRPr>
          </a:p>
          <a:p>
            <a:r>
              <a:rPr lang="en-AU" sz="2400" dirty="0" smtClean="0">
                <a:latin typeface="AGaramondPro-Regular"/>
              </a:rPr>
              <a:t>The emerging </a:t>
            </a:r>
            <a:r>
              <a:rPr lang="en-AU" sz="2400" dirty="0">
                <a:latin typeface="AGaramondPro-Regular"/>
              </a:rPr>
              <a:t>tools for online assessment examined previously are primarily </a:t>
            </a:r>
            <a:r>
              <a:rPr lang="en-AU" sz="2400" dirty="0" smtClean="0">
                <a:latin typeface="AGaramondPro-Regular"/>
              </a:rPr>
              <a:t>being used </a:t>
            </a:r>
            <a:r>
              <a:rPr lang="en-AU" sz="2400" dirty="0">
                <a:latin typeface="AGaramondPro-Regular"/>
              </a:rPr>
              <a:t>to assist individual student learning </a:t>
            </a:r>
            <a:r>
              <a:rPr lang="en-AU" sz="2400" i="1" dirty="0">
                <a:latin typeface="AGaramondPro-Italic"/>
              </a:rPr>
              <a:t>in vivo</a:t>
            </a:r>
            <a:r>
              <a:rPr lang="en-AU" sz="2400" dirty="0">
                <a:latin typeface="AGaramondPro-Regular"/>
              </a:rPr>
              <a:t>, for current students at </a:t>
            </a:r>
            <a:r>
              <a:rPr lang="en-AU" sz="2400" dirty="0" smtClean="0">
                <a:latin typeface="AGaramondPro-Regular"/>
              </a:rPr>
              <a:t>the time </a:t>
            </a:r>
            <a:r>
              <a:rPr lang="en-AU" sz="2400" dirty="0">
                <a:latin typeface="AGaramondPro-Regular"/>
              </a:rPr>
              <a:t>of greatest need. </a:t>
            </a:r>
            <a:endParaRPr lang="en-AU" sz="2400" dirty="0" smtClean="0">
              <a:latin typeface="AGaramondPro-Regular"/>
            </a:endParaRPr>
          </a:p>
          <a:p>
            <a:endParaRPr lang="en-AU" sz="2400" dirty="0">
              <a:latin typeface="AGaramondPro-Regular"/>
            </a:endParaRPr>
          </a:p>
          <a:p>
            <a:r>
              <a:rPr lang="en-AU" sz="2400" dirty="0" smtClean="0">
                <a:latin typeface="AGaramondPro-Regular"/>
              </a:rPr>
              <a:t>As </a:t>
            </a:r>
            <a:r>
              <a:rPr lang="en-AU" sz="2400" dirty="0">
                <a:latin typeface="AGaramondPro-Regular"/>
              </a:rPr>
              <a:t>a national movement, however, learning outcomes</a:t>
            </a:r>
          </a:p>
          <a:p>
            <a:r>
              <a:rPr lang="en-AU" sz="2400" dirty="0">
                <a:latin typeface="AGaramondPro-Regular"/>
              </a:rPr>
              <a:t>assessment is concerned mostly with adjustments to curricula and </a:t>
            </a:r>
            <a:r>
              <a:rPr lang="en-AU" sz="2400" dirty="0" smtClean="0">
                <a:latin typeface="AGaramondPro-Regular"/>
              </a:rPr>
              <a:t>instruction at </a:t>
            </a:r>
            <a:r>
              <a:rPr lang="en-AU" sz="2400" dirty="0">
                <a:latin typeface="AGaramondPro-Regular"/>
              </a:rPr>
              <a:t>the program level, generally applying these adjustments to assist </a:t>
            </a:r>
            <a:r>
              <a:rPr lang="en-AU" sz="2400" i="1" dirty="0" smtClean="0">
                <a:latin typeface="AGaramondPro-Italic"/>
              </a:rPr>
              <a:t>future </a:t>
            </a:r>
            <a:r>
              <a:rPr lang="en-AU" sz="2400" dirty="0" smtClean="0">
                <a:latin typeface="AGaramondPro-Regular"/>
              </a:rPr>
              <a:t>students </a:t>
            </a:r>
            <a:r>
              <a:rPr lang="en-AU" sz="2400" dirty="0">
                <a:latin typeface="AGaramondPro-Regular"/>
              </a:rPr>
              <a:t>to achieve at greater levels.</a:t>
            </a:r>
            <a:endParaRPr lang="en-AU" sz="2400" dirty="0"/>
          </a:p>
        </p:txBody>
      </p:sp>
    </p:spTree>
    <p:extLst>
      <p:ext uri="{BB962C8B-B14F-4D97-AF65-F5344CB8AC3E}">
        <p14:creationId xmlns:p14="http://schemas.microsoft.com/office/powerpoint/2010/main" val="277965307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0710" y="355927"/>
            <a:ext cx="8312075" cy="1015663"/>
          </a:xfrm>
          <a:prstGeom prst="rect">
            <a:avLst/>
          </a:prstGeom>
        </p:spPr>
        <p:txBody>
          <a:bodyPr wrap="square">
            <a:spAutoFit/>
          </a:bodyPr>
          <a:lstStyle/>
          <a:p>
            <a:r>
              <a:rPr lang="en-AU" sz="2000" i="1" dirty="0">
                <a:latin typeface="AGaramondPro-Italic"/>
              </a:rPr>
              <a:t>Resources and Strategies for Faculty</a:t>
            </a:r>
            <a:r>
              <a:rPr lang="en-AU" sz="2000" dirty="0">
                <a:latin typeface="AGaramondPro-Regular"/>
              </a:rPr>
              <a:t>, provide numerous examples and models </a:t>
            </a:r>
            <a:r>
              <a:rPr lang="en-AU" sz="2000" dirty="0" smtClean="0">
                <a:latin typeface="AGaramondPro-Regular"/>
              </a:rPr>
              <a:t>for designing </a:t>
            </a:r>
            <a:r>
              <a:rPr lang="en-AU" sz="2000" dirty="0">
                <a:latin typeface="AGaramondPro-Regular"/>
              </a:rPr>
              <a:t>effective assessments in the online modality as well as effective </a:t>
            </a:r>
            <a:r>
              <a:rPr lang="en-AU" sz="2000" dirty="0" smtClean="0">
                <a:latin typeface="AGaramondPro-Regular"/>
              </a:rPr>
              <a:t>interventions based </a:t>
            </a:r>
            <a:r>
              <a:rPr lang="en-AU" sz="2000" dirty="0">
                <a:latin typeface="AGaramondPro-Regular"/>
              </a:rPr>
              <a:t>on outcomes data.</a:t>
            </a:r>
            <a:endParaRPr lang="en-AU" sz="2000" dirty="0"/>
          </a:p>
        </p:txBody>
      </p:sp>
      <p:sp>
        <p:nvSpPr>
          <p:cNvPr id="3" name="Rectangle 2"/>
          <p:cNvSpPr/>
          <p:nvPr/>
        </p:nvSpPr>
        <p:spPr>
          <a:xfrm>
            <a:off x="482299" y="1432690"/>
            <a:ext cx="8828443" cy="1692771"/>
          </a:xfrm>
          <a:prstGeom prst="rect">
            <a:avLst/>
          </a:prstGeom>
        </p:spPr>
        <p:txBody>
          <a:bodyPr wrap="square">
            <a:spAutoFit/>
          </a:bodyPr>
          <a:lstStyle/>
          <a:p>
            <a:r>
              <a:rPr lang="en-AU" sz="2000" dirty="0">
                <a:latin typeface="AGaramondPro-Regular"/>
              </a:rPr>
              <a:t>The second precondition for effectively scaling up course-level assessment data </a:t>
            </a:r>
            <a:r>
              <a:rPr lang="en-AU" sz="2000" dirty="0" smtClean="0">
                <a:latin typeface="AGaramondPro-Regular"/>
              </a:rPr>
              <a:t>to changes </a:t>
            </a:r>
            <a:r>
              <a:rPr lang="en-AU" sz="2000" dirty="0">
                <a:latin typeface="AGaramondPro-Regular"/>
              </a:rPr>
              <a:t>at the program level is the integration of learning outcomes </a:t>
            </a:r>
            <a:r>
              <a:rPr lang="en-AU" sz="2000" dirty="0" smtClean="0">
                <a:latin typeface="AGaramondPro-Regular"/>
              </a:rPr>
              <a:t>throughout all </a:t>
            </a:r>
            <a:r>
              <a:rPr lang="en-AU" sz="2000" dirty="0">
                <a:latin typeface="AGaramondPro-Regular"/>
              </a:rPr>
              <a:t>aspects of the curriculum, including assignments, discussion, course </a:t>
            </a:r>
            <a:r>
              <a:rPr lang="en-AU" sz="2000" dirty="0" smtClean="0">
                <a:latin typeface="AGaramondPro-Regular"/>
              </a:rPr>
              <a:t>material, and </a:t>
            </a:r>
            <a:r>
              <a:rPr lang="en-AU" sz="2000" dirty="0">
                <a:latin typeface="AGaramondPro-Regular"/>
              </a:rPr>
              <a:t>other instructional features through a “backward design” process </a:t>
            </a:r>
            <a:r>
              <a:rPr lang="en-AU" sz="2000" dirty="0" smtClean="0">
                <a:latin typeface="AGaramondPro-Regular"/>
              </a:rPr>
              <a:t>beginning with </a:t>
            </a:r>
            <a:r>
              <a:rPr lang="en-AU" sz="2000" dirty="0">
                <a:latin typeface="AGaramondPro-Regular"/>
              </a:rPr>
              <a:t>robust program outcomes</a:t>
            </a:r>
            <a:r>
              <a:rPr lang="en-AU" sz="2400" dirty="0">
                <a:latin typeface="AGaramondPro-Regular"/>
              </a:rPr>
              <a:t>.</a:t>
            </a:r>
            <a:endParaRPr lang="en-AU" sz="2400" dirty="0"/>
          </a:p>
        </p:txBody>
      </p:sp>
      <p:sp>
        <p:nvSpPr>
          <p:cNvPr id="4" name="Rectangle 3"/>
          <p:cNvSpPr/>
          <p:nvPr/>
        </p:nvSpPr>
        <p:spPr>
          <a:xfrm>
            <a:off x="530710" y="3340904"/>
            <a:ext cx="8312076" cy="707886"/>
          </a:xfrm>
          <a:prstGeom prst="rect">
            <a:avLst/>
          </a:prstGeom>
        </p:spPr>
        <p:txBody>
          <a:bodyPr wrap="square">
            <a:spAutoFit/>
          </a:bodyPr>
          <a:lstStyle/>
          <a:p>
            <a:r>
              <a:rPr lang="en-AU" sz="2000" dirty="0">
                <a:latin typeface="AGaramondPro-Regular"/>
              </a:rPr>
              <a:t>Program outcomes were focused not only on the workplace but also on </a:t>
            </a:r>
            <a:r>
              <a:rPr lang="en-AU" sz="2000" dirty="0" smtClean="0">
                <a:latin typeface="AGaramondPro-Regular"/>
              </a:rPr>
              <a:t>the community</a:t>
            </a:r>
            <a:r>
              <a:rPr lang="en-AU" sz="2000" dirty="0">
                <a:latin typeface="AGaramondPro-Regular"/>
              </a:rPr>
              <a:t>, the family, and global society</a:t>
            </a:r>
            <a:endParaRPr lang="en-AU" sz="2000" dirty="0"/>
          </a:p>
        </p:txBody>
      </p:sp>
      <p:sp>
        <p:nvSpPr>
          <p:cNvPr id="5" name="Rectangle 4"/>
          <p:cNvSpPr/>
          <p:nvPr/>
        </p:nvSpPr>
        <p:spPr>
          <a:xfrm>
            <a:off x="482299" y="4264233"/>
            <a:ext cx="8258287" cy="1938992"/>
          </a:xfrm>
          <a:prstGeom prst="rect">
            <a:avLst/>
          </a:prstGeom>
        </p:spPr>
        <p:txBody>
          <a:bodyPr wrap="square">
            <a:spAutoFit/>
          </a:bodyPr>
          <a:lstStyle/>
          <a:p>
            <a:r>
              <a:rPr lang="en-AU" sz="2000" dirty="0" smtClean="0">
                <a:latin typeface="AGaramondPro-Regular"/>
              </a:rPr>
              <a:t>More </a:t>
            </a:r>
            <a:r>
              <a:rPr lang="en-AU" sz="2000" dirty="0">
                <a:latin typeface="AGaramondPro-Regular"/>
              </a:rPr>
              <a:t>efficient and effective scenario would be a curriculum in which </a:t>
            </a:r>
            <a:r>
              <a:rPr lang="en-AU" sz="2000" dirty="0" smtClean="0">
                <a:latin typeface="AGaramondPro-Regular"/>
              </a:rPr>
              <a:t>outcomes and </a:t>
            </a:r>
            <a:r>
              <a:rPr lang="en-AU" sz="2000" dirty="0">
                <a:latin typeface="AGaramondPro-Regular"/>
              </a:rPr>
              <a:t>assessments are built in from the beginning. Competencies could then </a:t>
            </a:r>
            <a:r>
              <a:rPr lang="en-AU" sz="2000" dirty="0" smtClean="0">
                <a:latin typeface="AGaramondPro-Regular"/>
              </a:rPr>
              <a:t>be sequentially </a:t>
            </a:r>
            <a:r>
              <a:rPr lang="en-AU" sz="2000" dirty="0">
                <a:latin typeface="AGaramondPro-Regular"/>
              </a:rPr>
              <a:t>developed and reinforced within courses and across the </a:t>
            </a:r>
            <a:r>
              <a:rPr lang="en-AU" sz="2000" dirty="0" smtClean="0">
                <a:latin typeface="AGaramondPro-Regular"/>
              </a:rPr>
              <a:t>student experience</a:t>
            </a:r>
            <a:r>
              <a:rPr lang="en-AU" sz="2000" dirty="0">
                <a:latin typeface="AGaramondPro-Regular"/>
              </a:rPr>
              <a:t>, with assessments and feedback deeply embedded and intertwined </a:t>
            </a:r>
            <a:r>
              <a:rPr lang="en-AU" sz="2000" dirty="0" smtClean="0">
                <a:latin typeface="AGaramondPro-Regular"/>
              </a:rPr>
              <a:t>in each </a:t>
            </a:r>
            <a:r>
              <a:rPr lang="en-AU" sz="2000" dirty="0">
                <a:latin typeface="AGaramondPro-Regular"/>
              </a:rPr>
              <a:t>stage of learning.</a:t>
            </a:r>
            <a:endParaRPr lang="en-AU" sz="2000" dirty="0"/>
          </a:p>
        </p:txBody>
      </p:sp>
    </p:spTree>
    <p:extLst>
      <p:ext uri="{BB962C8B-B14F-4D97-AF65-F5344CB8AC3E}">
        <p14:creationId xmlns:p14="http://schemas.microsoft.com/office/powerpoint/2010/main" val="22501927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8588" y="447389"/>
            <a:ext cx="9323293" cy="2677656"/>
          </a:xfrm>
          <a:prstGeom prst="rect">
            <a:avLst/>
          </a:prstGeom>
        </p:spPr>
        <p:txBody>
          <a:bodyPr wrap="square">
            <a:spAutoFit/>
          </a:bodyPr>
          <a:lstStyle/>
          <a:p>
            <a:r>
              <a:rPr lang="en-AU" sz="2400" dirty="0">
                <a:latin typeface="AGaramondPro-Regular"/>
              </a:rPr>
              <a:t>Course curricula, assignments, and infrastructure will be designed ahead </a:t>
            </a:r>
            <a:r>
              <a:rPr lang="en-AU" sz="2400" dirty="0" smtClean="0">
                <a:latin typeface="AGaramondPro-Regular"/>
              </a:rPr>
              <a:t>of time</a:t>
            </a:r>
            <a:r>
              <a:rPr lang="en-AU" sz="2400" dirty="0">
                <a:latin typeface="AGaramondPro-Regular"/>
              </a:rPr>
              <a:t>, with a tight integration of learning outcomes in all aspects of the course</a:t>
            </a:r>
            <a:r>
              <a:rPr lang="en-AU" sz="2400" dirty="0" smtClean="0">
                <a:latin typeface="AGaramondPro-Regular"/>
              </a:rPr>
              <a:t>.</a:t>
            </a:r>
          </a:p>
          <a:p>
            <a:endParaRPr lang="en-AU" sz="2400" dirty="0">
              <a:latin typeface="AGaramondPro-Regular"/>
            </a:endParaRPr>
          </a:p>
          <a:p>
            <a:r>
              <a:rPr lang="en-AU" sz="2400" dirty="0">
                <a:latin typeface="AGaramondPro-Regular"/>
              </a:rPr>
              <a:t>The difficulty and rigor of assignments will also be set and refined by </a:t>
            </a:r>
            <a:r>
              <a:rPr lang="en-AU" sz="2400" dirty="0" smtClean="0">
                <a:latin typeface="AGaramondPro-Regular"/>
              </a:rPr>
              <a:t>collective efforts </a:t>
            </a:r>
            <a:r>
              <a:rPr lang="en-AU" sz="2400" dirty="0">
                <a:latin typeface="AGaramondPro-Regular"/>
              </a:rPr>
              <a:t>and a shared model of how students learn, rather than by each </a:t>
            </a:r>
            <a:r>
              <a:rPr lang="en-AU" sz="2400" dirty="0" smtClean="0">
                <a:latin typeface="AGaramondPro-Regular"/>
              </a:rPr>
              <a:t>individual instructor’s </a:t>
            </a:r>
            <a:r>
              <a:rPr lang="en-AU" sz="2400" dirty="0">
                <a:latin typeface="AGaramondPro-Regular"/>
              </a:rPr>
              <a:t>idiosyncratic practice</a:t>
            </a:r>
            <a:endParaRPr lang="en-AU" sz="2400" dirty="0"/>
          </a:p>
        </p:txBody>
      </p:sp>
      <p:sp>
        <p:nvSpPr>
          <p:cNvPr id="3" name="Rectangle 2"/>
          <p:cNvSpPr/>
          <p:nvPr/>
        </p:nvSpPr>
        <p:spPr>
          <a:xfrm>
            <a:off x="240254" y="3350956"/>
            <a:ext cx="9011322" cy="1631216"/>
          </a:xfrm>
          <a:prstGeom prst="rect">
            <a:avLst/>
          </a:prstGeom>
        </p:spPr>
        <p:txBody>
          <a:bodyPr wrap="square">
            <a:spAutoFit/>
          </a:bodyPr>
          <a:lstStyle/>
          <a:p>
            <a:r>
              <a:rPr lang="en-AU" sz="2000" b="1" i="1" dirty="0">
                <a:latin typeface="AGaramondPro-BoldItalic"/>
              </a:rPr>
              <a:t>Emerging technologies </a:t>
            </a:r>
            <a:r>
              <a:rPr lang="en-AU" sz="2000" b="1" i="1" dirty="0" smtClean="0">
                <a:latin typeface="AGaramondPro-BoldItalic"/>
              </a:rPr>
              <a:t>and approaches </a:t>
            </a:r>
            <a:r>
              <a:rPr lang="en-AU" sz="2000" b="1" i="1" dirty="0">
                <a:latin typeface="AGaramondPro-BoldItalic"/>
              </a:rPr>
              <a:t>in online </a:t>
            </a:r>
            <a:r>
              <a:rPr lang="en-AU" sz="2000" b="1" i="1" dirty="0" smtClean="0">
                <a:latin typeface="AGaramondPro-BoldItalic"/>
              </a:rPr>
              <a:t>education enable </a:t>
            </a:r>
            <a:r>
              <a:rPr lang="en-AU" sz="2000" b="1" i="1" dirty="0">
                <a:latin typeface="AGaramondPro-BoldItalic"/>
              </a:rPr>
              <a:t>all instructors to </a:t>
            </a:r>
            <a:r>
              <a:rPr lang="en-AU" sz="2000" b="1" i="1" dirty="0" smtClean="0">
                <a:latin typeface="AGaramondPro-BoldItalic"/>
              </a:rPr>
              <a:t>practice what </a:t>
            </a:r>
            <a:r>
              <a:rPr lang="en-AU" sz="2000" b="1" i="1" dirty="0">
                <a:latin typeface="AGaramondPro-BoldItalic"/>
              </a:rPr>
              <a:t>the very best teachers </a:t>
            </a:r>
            <a:r>
              <a:rPr lang="en-AU" sz="2000" b="1" i="1" dirty="0" smtClean="0">
                <a:latin typeface="AGaramondPro-BoldItalic"/>
              </a:rPr>
              <a:t>have always </a:t>
            </a:r>
            <a:r>
              <a:rPr lang="en-AU" sz="2000" b="1" i="1" dirty="0">
                <a:latin typeface="AGaramondPro-BoldItalic"/>
              </a:rPr>
              <a:t>known: that students </a:t>
            </a:r>
            <a:r>
              <a:rPr lang="en-AU" sz="2000" b="1" i="1" dirty="0" smtClean="0">
                <a:latin typeface="AGaramondPro-BoldItalic"/>
              </a:rPr>
              <a:t>are enabled </a:t>
            </a:r>
            <a:r>
              <a:rPr lang="en-AU" sz="2000" b="1" i="1" dirty="0">
                <a:latin typeface="AGaramondPro-BoldItalic"/>
              </a:rPr>
              <a:t>or limited by their </a:t>
            </a:r>
            <a:r>
              <a:rPr lang="en-AU" sz="2000" b="1" i="1" dirty="0" smtClean="0">
                <a:latin typeface="AGaramondPro-BoldItalic"/>
              </a:rPr>
              <a:t>prior knowledge </a:t>
            </a:r>
            <a:r>
              <a:rPr lang="en-AU" sz="2000" b="1" i="1" dirty="0">
                <a:latin typeface="AGaramondPro-BoldItalic"/>
              </a:rPr>
              <a:t>and that the fine </a:t>
            </a:r>
            <a:r>
              <a:rPr lang="en-AU" sz="2000" b="1" i="1" dirty="0" smtClean="0">
                <a:latin typeface="AGaramondPro-BoldItalic"/>
              </a:rPr>
              <a:t>art of </a:t>
            </a:r>
            <a:r>
              <a:rPr lang="en-AU" sz="2000" b="1" i="1" dirty="0">
                <a:latin typeface="AGaramondPro-BoldItalic"/>
              </a:rPr>
              <a:t>teaching involves </a:t>
            </a:r>
            <a:r>
              <a:rPr lang="en-AU" sz="2000" b="1" i="1" dirty="0" smtClean="0">
                <a:latin typeface="AGaramondPro-BoldItalic"/>
              </a:rPr>
              <a:t>discovering the </a:t>
            </a:r>
            <a:r>
              <a:rPr lang="en-AU" sz="2000" b="1" i="1" dirty="0">
                <a:latin typeface="AGaramondPro-BoldItalic"/>
              </a:rPr>
              <a:t>multiple pathways </a:t>
            </a:r>
            <a:r>
              <a:rPr lang="en-AU" sz="2000" b="1" i="1" dirty="0" smtClean="0">
                <a:latin typeface="AGaramondPro-BoldItalic"/>
              </a:rPr>
              <a:t>that will </a:t>
            </a:r>
            <a:r>
              <a:rPr lang="en-AU" sz="2000" b="1" i="1" dirty="0">
                <a:latin typeface="AGaramondPro-BoldItalic"/>
              </a:rPr>
              <a:t>move students from </a:t>
            </a:r>
            <a:r>
              <a:rPr lang="en-AU" sz="2000" b="1" i="1" dirty="0" smtClean="0">
                <a:latin typeface="AGaramondPro-BoldItalic"/>
              </a:rPr>
              <a:t>where they </a:t>
            </a:r>
            <a:r>
              <a:rPr lang="en-AU" sz="2000" b="1" i="1" dirty="0">
                <a:latin typeface="AGaramondPro-BoldItalic"/>
              </a:rPr>
              <a:t>are to the desired </a:t>
            </a:r>
            <a:r>
              <a:rPr lang="en-AU" sz="2000" b="1" i="1" dirty="0" smtClean="0">
                <a:latin typeface="AGaramondPro-BoldItalic"/>
              </a:rPr>
              <a:t>learning outcomes</a:t>
            </a:r>
            <a:r>
              <a:rPr lang="en-AU" sz="2000" b="1" i="1" dirty="0">
                <a:latin typeface="AGaramondPro-BoldItalic"/>
              </a:rPr>
              <a:t>.</a:t>
            </a:r>
            <a:endParaRPr lang="en-AU" sz="2000" dirty="0"/>
          </a:p>
        </p:txBody>
      </p:sp>
    </p:spTree>
    <p:extLst>
      <p:ext uri="{BB962C8B-B14F-4D97-AF65-F5344CB8AC3E}">
        <p14:creationId xmlns:p14="http://schemas.microsoft.com/office/powerpoint/2010/main" val="177217007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6165" y="143662"/>
            <a:ext cx="8957534" cy="3170099"/>
          </a:xfrm>
          <a:prstGeom prst="rect">
            <a:avLst/>
          </a:prstGeom>
        </p:spPr>
        <p:txBody>
          <a:bodyPr wrap="square">
            <a:spAutoFit/>
          </a:bodyPr>
          <a:lstStyle/>
          <a:p>
            <a:r>
              <a:rPr lang="en-AU" sz="2000" b="1" dirty="0">
                <a:solidFill>
                  <a:srgbClr val="9D1A2A"/>
                </a:solidFill>
                <a:latin typeface="AGaramondPro-Bold"/>
              </a:rPr>
              <a:t>The Role of Student Affairs in Student Learning </a:t>
            </a:r>
            <a:r>
              <a:rPr lang="en-AU" sz="2000" b="1" dirty="0" smtClean="0">
                <a:solidFill>
                  <a:srgbClr val="9D1A2A"/>
                </a:solidFill>
                <a:latin typeface="AGaramondPro-Bold"/>
              </a:rPr>
              <a:t>Assessment</a:t>
            </a:r>
          </a:p>
          <a:p>
            <a:endParaRPr lang="en-AU" sz="2000" b="1" dirty="0">
              <a:solidFill>
                <a:srgbClr val="9D1A2A"/>
              </a:solidFill>
              <a:latin typeface="AGaramondPro-Bold"/>
            </a:endParaRPr>
          </a:p>
          <a:p>
            <a:r>
              <a:rPr lang="en-AU" sz="2000" dirty="0">
                <a:solidFill>
                  <a:srgbClr val="000000"/>
                </a:solidFill>
                <a:latin typeface="AGaramondPro-Regular"/>
              </a:rPr>
              <a:t>Assessment in student affairs has been around for nearly as long as student</a:t>
            </a:r>
          </a:p>
          <a:p>
            <a:r>
              <a:rPr lang="en-AU" sz="2000" dirty="0">
                <a:solidFill>
                  <a:srgbClr val="000000"/>
                </a:solidFill>
                <a:latin typeface="AGaramondPro-Regular"/>
              </a:rPr>
              <a:t>affairs has played a formal role in student learning. But as the student affairs</a:t>
            </a:r>
          </a:p>
          <a:p>
            <a:r>
              <a:rPr lang="en-AU" sz="2000" dirty="0">
                <a:solidFill>
                  <a:srgbClr val="000000"/>
                </a:solidFill>
                <a:latin typeface="AGaramondPro-Regular"/>
              </a:rPr>
              <a:t>role in and contributions to student learning have evolved, so too have the</a:t>
            </a:r>
          </a:p>
          <a:p>
            <a:r>
              <a:rPr lang="en-AU" sz="2000" dirty="0">
                <a:solidFill>
                  <a:srgbClr val="000000"/>
                </a:solidFill>
                <a:latin typeface="AGaramondPro-Regular"/>
              </a:rPr>
              <a:t>purposes of assessment in student affairs</a:t>
            </a:r>
            <a:r>
              <a:rPr lang="en-AU" sz="2000" dirty="0" smtClean="0">
                <a:solidFill>
                  <a:srgbClr val="000000"/>
                </a:solidFill>
                <a:latin typeface="AGaramondPro-Regular"/>
              </a:rPr>
              <a:t>.</a:t>
            </a:r>
          </a:p>
          <a:p>
            <a:endParaRPr lang="en-AU" sz="2000" dirty="0">
              <a:solidFill>
                <a:srgbClr val="000000"/>
              </a:solidFill>
              <a:latin typeface="AGaramondPro-Regular"/>
            </a:endParaRPr>
          </a:p>
          <a:p>
            <a:r>
              <a:rPr lang="en-AU" sz="2000" dirty="0">
                <a:solidFill>
                  <a:srgbClr val="000000"/>
                </a:solidFill>
                <a:latin typeface="AGaramondPro-Regular"/>
              </a:rPr>
              <a:t>Student affairs professionals have much to offer to the assessment of student</a:t>
            </a:r>
          </a:p>
          <a:p>
            <a:r>
              <a:rPr lang="en-AU" sz="2000" dirty="0">
                <a:solidFill>
                  <a:srgbClr val="000000"/>
                </a:solidFill>
                <a:latin typeface="AGaramondPro-Regular"/>
              </a:rPr>
              <a:t>learning in the student experience, yet this potential is often overlooked</a:t>
            </a:r>
          </a:p>
          <a:p>
            <a:r>
              <a:rPr lang="en-AU" sz="2000" dirty="0">
                <a:solidFill>
                  <a:srgbClr val="000000"/>
                </a:solidFill>
                <a:latin typeface="AGaramondPro-Regular"/>
              </a:rPr>
              <a:t>and underutilized.</a:t>
            </a:r>
            <a:endParaRPr lang="en-AU" sz="2000" dirty="0"/>
          </a:p>
        </p:txBody>
      </p:sp>
    </p:spTree>
    <p:extLst>
      <p:ext uri="{BB962C8B-B14F-4D97-AF65-F5344CB8AC3E}">
        <p14:creationId xmlns:p14="http://schemas.microsoft.com/office/powerpoint/2010/main" val="313917813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8437" y="264550"/>
            <a:ext cx="9032837" cy="4893647"/>
          </a:xfrm>
          <a:prstGeom prst="rect">
            <a:avLst/>
          </a:prstGeom>
        </p:spPr>
        <p:txBody>
          <a:bodyPr wrap="square">
            <a:spAutoFit/>
          </a:bodyPr>
          <a:lstStyle/>
          <a:p>
            <a:r>
              <a:rPr lang="en-AU" sz="2400" dirty="0">
                <a:latin typeface="AGaramondPro-Regular"/>
              </a:rPr>
              <a:t>In order to accomplish this, however, leadership for assessment in </a:t>
            </a:r>
            <a:r>
              <a:rPr lang="en-AU" sz="2400" dirty="0" smtClean="0">
                <a:latin typeface="AGaramondPro-Regular"/>
              </a:rPr>
              <a:t>student affairs </a:t>
            </a:r>
            <a:r>
              <a:rPr lang="en-AU" sz="2400" dirty="0">
                <a:latin typeface="AGaramondPro-Regular"/>
              </a:rPr>
              <a:t>needs to be more consistent, sufficient resources must be devoted </a:t>
            </a:r>
            <a:r>
              <a:rPr lang="en-AU" sz="2400" dirty="0" smtClean="0">
                <a:latin typeface="AGaramondPro-Regular"/>
              </a:rPr>
              <a:t>to assessment</a:t>
            </a:r>
            <a:r>
              <a:rPr lang="en-AU" sz="2400" dirty="0">
                <a:latin typeface="AGaramondPro-Regular"/>
              </a:rPr>
              <a:t>, and assessment must be integrated into the work portfolio of </a:t>
            </a:r>
            <a:r>
              <a:rPr lang="en-AU" sz="2400" dirty="0" smtClean="0">
                <a:latin typeface="AGaramondPro-Regular"/>
              </a:rPr>
              <a:t>all student </a:t>
            </a:r>
            <a:r>
              <a:rPr lang="en-AU" sz="2400" dirty="0">
                <a:latin typeface="AGaramondPro-Regular"/>
              </a:rPr>
              <a:t>affairs staff. </a:t>
            </a:r>
            <a:endParaRPr lang="en-AU" sz="2400" dirty="0" smtClean="0">
              <a:latin typeface="AGaramondPro-Regular"/>
            </a:endParaRPr>
          </a:p>
          <a:p>
            <a:endParaRPr lang="en-AU" sz="2400" dirty="0">
              <a:latin typeface="AGaramondPro-Regular"/>
            </a:endParaRPr>
          </a:p>
          <a:p>
            <a:r>
              <a:rPr lang="en-AU" sz="2400" dirty="0" smtClean="0">
                <a:latin typeface="AGaramondPro-Regular"/>
              </a:rPr>
              <a:t>Student </a:t>
            </a:r>
            <a:r>
              <a:rPr lang="en-AU" sz="2400" dirty="0">
                <a:latin typeface="AGaramondPro-Regular"/>
              </a:rPr>
              <a:t>affairs assessment that can lead to improved</a:t>
            </a:r>
          </a:p>
          <a:p>
            <a:r>
              <a:rPr lang="en-AU" sz="2400" dirty="0">
                <a:latin typeface="AGaramondPro-Regular"/>
              </a:rPr>
              <a:t>student learning asks penetrating questions about the student </a:t>
            </a:r>
            <a:r>
              <a:rPr lang="en-AU" sz="2400" dirty="0" smtClean="0">
                <a:latin typeface="AGaramondPro-Regular"/>
              </a:rPr>
              <a:t>experience and </a:t>
            </a:r>
            <a:r>
              <a:rPr lang="en-AU" sz="2400" dirty="0">
                <a:latin typeface="AGaramondPro-Regular"/>
              </a:rPr>
              <a:t>gathers evidence of students learning and growing through the </a:t>
            </a:r>
            <a:r>
              <a:rPr lang="en-AU" sz="2400" dirty="0" smtClean="0">
                <a:latin typeface="AGaramondPro-Regular"/>
              </a:rPr>
              <a:t>services provided </a:t>
            </a:r>
            <a:r>
              <a:rPr lang="en-AU" sz="2400" dirty="0">
                <a:latin typeface="AGaramondPro-Regular"/>
              </a:rPr>
              <a:t>by student affairs. Armed with such information, student </a:t>
            </a:r>
            <a:r>
              <a:rPr lang="en-AU" sz="2400" dirty="0" smtClean="0">
                <a:latin typeface="AGaramondPro-Regular"/>
              </a:rPr>
              <a:t>affairs educators </a:t>
            </a:r>
            <a:r>
              <a:rPr lang="en-AU" sz="2400" dirty="0">
                <a:latin typeface="AGaramondPro-Regular"/>
              </a:rPr>
              <a:t>can measure as well as demonstrate how their work contributes </a:t>
            </a:r>
            <a:r>
              <a:rPr lang="en-AU" sz="2400" dirty="0" smtClean="0">
                <a:latin typeface="AGaramondPro-Regular"/>
              </a:rPr>
              <a:t>to student </a:t>
            </a:r>
            <a:r>
              <a:rPr lang="en-AU" sz="2400" dirty="0">
                <a:latin typeface="AGaramondPro-Regular"/>
              </a:rPr>
              <a:t>learning.</a:t>
            </a:r>
            <a:endParaRPr lang="en-AU" sz="2400" dirty="0"/>
          </a:p>
        </p:txBody>
      </p:sp>
    </p:spTree>
    <p:extLst>
      <p:ext uri="{BB962C8B-B14F-4D97-AF65-F5344CB8AC3E}">
        <p14:creationId xmlns:p14="http://schemas.microsoft.com/office/powerpoint/2010/main" val="2241733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0710" y="-10758"/>
            <a:ext cx="9291021" cy="6986528"/>
          </a:xfrm>
          <a:prstGeom prst="rect">
            <a:avLst/>
          </a:prstGeom>
        </p:spPr>
        <p:txBody>
          <a:bodyPr wrap="square">
            <a:spAutoFit/>
          </a:bodyPr>
          <a:lstStyle/>
          <a:p>
            <a:r>
              <a:rPr lang="en-AU" sz="2800" dirty="0">
                <a:solidFill>
                  <a:srgbClr val="C00000"/>
                </a:solidFill>
                <a:latin typeface="Arial" panose="020B0604020202020204" pitchFamily="34" charset="0"/>
              </a:rPr>
              <a:t>When planning teaching, learning and assessment activities, academic staff will take into consideration the total time that students will need to allocate to all major and related tasks required to engage with the course content and successfully achieve the desired course outcomes. </a:t>
            </a:r>
            <a:endParaRPr lang="en-AU" sz="2800" dirty="0" smtClean="0">
              <a:solidFill>
                <a:srgbClr val="C00000"/>
              </a:solidFill>
              <a:latin typeface="Arial" panose="020B0604020202020204" pitchFamily="34" charset="0"/>
            </a:endParaRPr>
          </a:p>
          <a:p>
            <a:endParaRPr lang="en-AU" sz="2800" dirty="0">
              <a:solidFill>
                <a:srgbClr val="000000"/>
              </a:solidFill>
              <a:latin typeface="Arial" panose="020B0604020202020204" pitchFamily="34" charset="0"/>
            </a:endParaRPr>
          </a:p>
          <a:p>
            <a:r>
              <a:rPr lang="en-AU" sz="2800" dirty="0" smtClean="0">
                <a:solidFill>
                  <a:srgbClr val="00B050"/>
                </a:solidFill>
                <a:latin typeface="Arial" panose="020B0604020202020204" pitchFamily="34" charset="0"/>
              </a:rPr>
              <a:t>This </a:t>
            </a:r>
            <a:r>
              <a:rPr lang="en-AU" sz="2800" dirty="0">
                <a:solidFill>
                  <a:srgbClr val="00B050"/>
                </a:solidFill>
                <a:latin typeface="Arial" panose="020B0604020202020204" pitchFamily="34" charset="0"/>
              </a:rPr>
              <a:t>includes attendance at lectures, tutorials, practicals, laboratory sessions and studio classes, participation in online activities, completion of assessment tasks and self-directed, independent course related reading, research and reflection to enable meaningful engagement with theories and concepts. In total, the time students need to spend on all such activities should not exceed 35 hours per unit within a course (e.g. 4.5 unit course x 35 hours = 157.5 hours). </a:t>
            </a:r>
            <a:endParaRPr lang="en-AU" sz="2800" dirty="0">
              <a:solidFill>
                <a:srgbClr val="00B050"/>
              </a:solidFill>
            </a:endParaRPr>
          </a:p>
        </p:txBody>
      </p:sp>
    </p:spTree>
    <p:extLst>
      <p:ext uri="{BB962C8B-B14F-4D97-AF65-F5344CB8AC3E}">
        <p14:creationId xmlns:p14="http://schemas.microsoft.com/office/powerpoint/2010/main" val="99802978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6922" y="339853"/>
            <a:ext cx="9161930" cy="5262979"/>
          </a:xfrm>
          <a:prstGeom prst="rect">
            <a:avLst/>
          </a:prstGeom>
        </p:spPr>
        <p:txBody>
          <a:bodyPr wrap="square">
            <a:spAutoFit/>
          </a:bodyPr>
          <a:lstStyle/>
          <a:p>
            <a:r>
              <a:rPr lang="en-AU" sz="2400" dirty="0">
                <a:latin typeface="AGaramondPro-Regular"/>
              </a:rPr>
              <a:t>First, the impact of college on desired outcomes is cumulative, the result of </a:t>
            </a:r>
            <a:r>
              <a:rPr lang="en-AU" sz="2400" dirty="0" smtClean="0">
                <a:latin typeface="AGaramondPro-Regular"/>
              </a:rPr>
              <a:t>many experiences </a:t>
            </a:r>
            <a:r>
              <a:rPr lang="en-AU" sz="2400" dirty="0">
                <a:latin typeface="AGaramondPro-Regular"/>
              </a:rPr>
              <a:t>inside and outside of class over a substantial period of time. Second, cognitive </a:t>
            </a:r>
            <a:r>
              <a:rPr lang="en-AU" sz="2400" dirty="0" smtClean="0">
                <a:latin typeface="AGaramondPro-Regular"/>
              </a:rPr>
              <a:t>and affective </a:t>
            </a:r>
            <a:r>
              <a:rPr lang="en-AU" sz="2400" dirty="0">
                <a:latin typeface="AGaramondPro-Regular"/>
              </a:rPr>
              <a:t>development are inextricably intertwined, influencing one another in ways that are </a:t>
            </a:r>
            <a:r>
              <a:rPr lang="en-AU" sz="2400" dirty="0" smtClean="0">
                <a:latin typeface="AGaramondPro-Regular"/>
              </a:rPr>
              <a:t>not immediately </a:t>
            </a:r>
            <a:r>
              <a:rPr lang="en-AU" sz="2400" dirty="0">
                <a:latin typeface="AGaramondPro-Regular"/>
              </a:rPr>
              <a:t>obvious or knowable. Finally, certain out-of-class activities have the potential </a:t>
            </a:r>
            <a:r>
              <a:rPr lang="en-AU" sz="2400" dirty="0" smtClean="0">
                <a:latin typeface="AGaramondPro-Regular"/>
              </a:rPr>
              <a:t>to enrich </a:t>
            </a:r>
            <a:r>
              <a:rPr lang="en-AU" sz="2400" dirty="0">
                <a:latin typeface="AGaramondPro-Regular"/>
              </a:rPr>
              <a:t>student learning, especially with regard to practical competence. </a:t>
            </a:r>
            <a:endParaRPr lang="en-AU" sz="2400" dirty="0" smtClean="0">
              <a:latin typeface="AGaramondPro-Regular"/>
            </a:endParaRPr>
          </a:p>
          <a:p>
            <a:endParaRPr lang="en-AU" sz="2400" dirty="0">
              <a:latin typeface="AGaramondPro-Regular"/>
            </a:endParaRPr>
          </a:p>
          <a:p>
            <a:r>
              <a:rPr lang="en-AU" sz="2400" dirty="0" smtClean="0">
                <a:latin typeface="AGaramondPro-Regular"/>
              </a:rPr>
              <a:t>For </a:t>
            </a:r>
            <a:r>
              <a:rPr lang="en-AU" sz="2400" dirty="0">
                <a:latin typeface="AGaramondPro-Regular"/>
              </a:rPr>
              <a:t>example, </a:t>
            </a:r>
            <a:r>
              <a:rPr lang="en-AU" sz="2400" dirty="0" smtClean="0">
                <a:latin typeface="AGaramondPro-Regular"/>
              </a:rPr>
              <a:t>managing the </a:t>
            </a:r>
            <a:r>
              <a:rPr lang="en-AU" sz="2400" dirty="0">
                <a:latin typeface="AGaramondPro-Regular"/>
              </a:rPr>
              <a:t>student government budget, writing for the campus newspaper, playing in the concert </a:t>
            </a:r>
            <a:r>
              <a:rPr lang="en-AU" sz="2400" dirty="0" smtClean="0">
                <a:latin typeface="AGaramondPro-Regular"/>
              </a:rPr>
              <a:t>band or </a:t>
            </a:r>
            <a:r>
              <a:rPr lang="en-AU" sz="2400" dirty="0">
                <a:latin typeface="AGaramondPro-Regular"/>
              </a:rPr>
              <a:t>on an intercollegiate athletics team, and working on or off campus provide </a:t>
            </a:r>
            <a:r>
              <a:rPr lang="en-AU" sz="2400" dirty="0" smtClean="0">
                <a:latin typeface="AGaramondPro-Regular"/>
              </a:rPr>
              <a:t>opportunities for </a:t>
            </a:r>
            <a:r>
              <a:rPr lang="en-AU" sz="2400" dirty="0">
                <a:latin typeface="AGaramondPro-Regular"/>
              </a:rPr>
              <a:t>students to practice skills and hone dispositions that employers value, such as teamwork,</a:t>
            </a:r>
          </a:p>
          <a:p>
            <a:r>
              <a:rPr lang="en-AU" sz="2400" dirty="0">
                <a:latin typeface="AGaramondPro-Regular"/>
              </a:rPr>
              <a:t>decision making, and time management.</a:t>
            </a:r>
            <a:endParaRPr lang="en-AU" sz="2400" dirty="0"/>
          </a:p>
        </p:txBody>
      </p:sp>
    </p:spTree>
    <p:extLst>
      <p:ext uri="{BB962C8B-B14F-4D97-AF65-F5344CB8AC3E}">
        <p14:creationId xmlns:p14="http://schemas.microsoft.com/office/powerpoint/2010/main" val="125858266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377" y="363984"/>
            <a:ext cx="9237232" cy="830997"/>
          </a:xfrm>
          <a:prstGeom prst="rect">
            <a:avLst/>
          </a:prstGeom>
        </p:spPr>
        <p:txBody>
          <a:bodyPr wrap="square">
            <a:spAutoFit/>
          </a:bodyPr>
          <a:lstStyle/>
          <a:p>
            <a:r>
              <a:rPr lang="en-AU" sz="2400" dirty="0" smtClean="0">
                <a:latin typeface="AGaramondPro-Regular"/>
              </a:rPr>
              <a:t>The contributions that student affairs professionals can and should be expected to make to a campus assessment program.</a:t>
            </a:r>
            <a:endParaRPr lang="en-AU" sz="2400" dirty="0"/>
          </a:p>
        </p:txBody>
      </p:sp>
      <p:sp>
        <p:nvSpPr>
          <p:cNvPr id="3" name="Rectangle 2"/>
          <p:cNvSpPr/>
          <p:nvPr/>
        </p:nvSpPr>
        <p:spPr>
          <a:xfrm>
            <a:off x="541468" y="1480164"/>
            <a:ext cx="9258748" cy="3785652"/>
          </a:xfrm>
          <a:prstGeom prst="rect">
            <a:avLst/>
          </a:prstGeom>
        </p:spPr>
        <p:txBody>
          <a:bodyPr wrap="square">
            <a:spAutoFit/>
          </a:bodyPr>
          <a:lstStyle/>
          <a:p>
            <a:r>
              <a:rPr lang="en-AU" sz="2000" dirty="0">
                <a:latin typeface="AGaramondPro-Regular"/>
              </a:rPr>
              <a:t>At many institutions, campus-wide discussions of student learning focus</a:t>
            </a:r>
          </a:p>
          <a:p>
            <a:r>
              <a:rPr lang="en-AU" sz="2000" dirty="0">
                <a:latin typeface="AGaramondPro-Regular"/>
              </a:rPr>
              <a:t>primarily on students’ in-class activities—failing to take into account</a:t>
            </a:r>
          </a:p>
          <a:p>
            <a:r>
              <a:rPr lang="en-AU" sz="2000" dirty="0">
                <a:latin typeface="AGaramondPro-Regular"/>
              </a:rPr>
              <a:t>what they learn beyond the classroom. </a:t>
            </a:r>
            <a:endParaRPr lang="en-AU" sz="2000" dirty="0" smtClean="0">
              <a:latin typeface="AGaramondPro-Regular"/>
            </a:endParaRPr>
          </a:p>
          <a:p>
            <a:endParaRPr lang="en-AU" sz="2000" dirty="0">
              <a:latin typeface="AGaramondPro-Regular"/>
            </a:endParaRPr>
          </a:p>
          <a:p>
            <a:r>
              <a:rPr lang="en-AU" sz="2000" dirty="0" smtClean="0">
                <a:latin typeface="AGaramondPro-Regular"/>
              </a:rPr>
              <a:t>For </a:t>
            </a:r>
            <a:r>
              <a:rPr lang="en-AU" sz="2000" dirty="0">
                <a:latin typeface="AGaramondPro-Regular"/>
              </a:rPr>
              <a:t>this reason it is incumbent </a:t>
            </a:r>
            <a:r>
              <a:rPr lang="en-AU" sz="2000" dirty="0" smtClean="0">
                <a:latin typeface="AGaramondPro-Regular"/>
              </a:rPr>
              <a:t>on student </a:t>
            </a:r>
            <a:r>
              <a:rPr lang="en-AU" sz="2000" dirty="0">
                <a:latin typeface="AGaramondPro-Regular"/>
              </a:rPr>
              <a:t>affairs to systematically assess the contributions to student </a:t>
            </a:r>
            <a:r>
              <a:rPr lang="en-AU" sz="2000" dirty="0" smtClean="0">
                <a:latin typeface="AGaramondPro-Regular"/>
              </a:rPr>
              <a:t>learning outcomes </a:t>
            </a:r>
            <a:r>
              <a:rPr lang="en-AU" sz="2000" dirty="0">
                <a:latin typeface="AGaramondPro-Regular"/>
              </a:rPr>
              <a:t>of students’ out-of-class experiences and of student affairs to </a:t>
            </a:r>
            <a:r>
              <a:rPr lang="en-AU" sz="2000" dirty="0" smtClean="0">
                <a:latin typeface="AGaramondPro-Regular"/>
              </a:rPr>
              <a:t>these outcomes</a:t>
            </a:r>
            <a:r>
              <a:rPr lang="en-AU" sz="2000" dirty="0">
                <a:latin typeface="AGaramondPro-Regular"/>
              </a:rPr>
              <a:t>. </a:t>
            </a:r>
            <a:endParaRPr lang="en-AU" sz="2000" dirty="0" smtClean="0">
              <a:latin typeface="AGaramondPro-Regular"/>
            </a:endParaRPr>
          </a:p>
          <a:p>
            <a:endParaRPr lang="en-AU" sz="2000" dirty="0">
              <a:latin typeface="AGaramondPro-Regular"/>
            </a:endParaRPr>
          </a:p>
          <a:p>
            <a:r>
              <a:rPr lang="en-AU" sz="2000" dirty="0" smtClean="0">
                <a:latin typeface="AGaramondPro-Regular"/>
              </a:rPr>
              <a:t>Student </a:t>
            </a:r>
            <a:r>
              <a:rPr lang="en-AU" sz="2000" dirty="0">
                <a:latin typeface="AGaramondPro-Regular"/>
              </a:rPr>
              <a:t>affairs professionals should also be involved in the discussions</a:t>
            </a:r>
          </a:p>
          <a:p>
            <a:r>
              <a:rPr lang="en-AU" sz="2000" dirty="0">
                <a:latin typeface="AGaramondPro-Regular"/>
              </a:rPr>
              <a:t>that lead to the design and implementation of campus-wide efforts to</a:t>
            </a:r>
          </a:p>
          <a:p>
            <a:r>
              <a:rPr lang="en-AU" sz="2000" dirty="0">
                <a:latin typeface="AGaramondPro-Regular"/>
              </a:rPr>
              <a:t>assess student learning and personal development and to use the results to</a:t>
            </a:r>
          </a:p>
          <a:p>
            <a:r>
              <a:rPr lang="en-AU" sz="2000" dirty="0">
                <a:latin typeface="AGaramondPro-Regular"/>
              </a:rPr>
              <a:t>improve the quality of the student experience.</a:t>
            </a:r>
            <a:endParaRPr lang="en-AU" sz="2000" dirty="0"/>
          </a:p>
        </p:txBody>
      </p:sp>
    </p:spTree>
    <p:extLst>
      <p:ext uri="{BB962C8B-B14F-4D97-AF65-F5344CB8AC3E}">
        <p14:creationId xmlns:p14="http://schemas.microsoft.com/office/powerpoint/2010/main" val="26942481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9840" y="479618"/>
            <a:ext cx="4647426" cy="369332"/>
          </a:xfrm>
          <a:prstGeom prst="rect">
            <a:avLst/>
          </a:prstGeom>
        </p:spPr>
        <p:txBody>
          <a:bodyPr wrap="none">
            <a:spAutoFit/>
          </a:bodyPr>
          <a:lstStyle/>
          <a:p>
            <a:r>
              <a:rPr lang="en-AU" b="1" dirty="0">
                <a:solidFill>
                  <a:srgbClr val="9D1A2A"/>
                </a:solidFill>
                <a:latin typeface="AGaramondPro-Bold"/>
              </a:rPr>
              <a:t>Understanding the Broader Environment</a:t>
            </a:r>
            <a:endParaRPr lang="en-AU" dirty="0"/>
          </a:p>
        </p:txBody>
      </p:sp>
      <p:sp>
        <p:nvSpPr>
          <p:cNvPr id="3" name="Rectangle 2"/>
          <p:cNvSpPr/>
          <p:nvPr/>
        </p:nvSpPr>
        <p:spPr>
          <a:xfrm>
            <a:off x="329840" y="1181124"/>
            <a:ext cx="6113597" cy="369332"/>
          </a:xfrm>
          <a:prstGeom prst="rect">
            <a:avLst/>
          </a:prstGeom>
        </p:spPr>
        <p:txBody>
          <a:bodyPr wrap="none">
            <a:spAutoFit/>
          </a:bodyPr>
          <a:lstStyle/>
          <a:p>
            <a:r>
              <a:rPr lang="en-AU" b="1" dirty="0">
                <a:solidFill>
                  <a:srgbClr val="9D1A2A"/>
                </a:solidFill>
                <a:latin typeface="AGaramondPro-Bold"/>
              </a:rPr>
              <a:t>Bridging Accountability and Continuous Improvement</a:t>
            </a:r>
            <a:endParaRPr lang="en-AU" dirty="0"/>
          </a:p>
        </p:txBody>
      </p:sp>
      <p:sp>
        <p:nvSpPr>
          <p:cNvPr id="4" name="Rectangle 3"/>
          <p:cNvSpPr/>
          <p:nvPr/>
        </p:nvSpPr>
        <p:spPr>
          <a:xfrm>
            <a:off x="347437" y="1882630"/>
            <a:ext cx="6096000" cy="646331"/>
          </a:xfrm>
          <a:prstGeom prst="rect">
            <a:avLst/>
          </a:prstGeom>
        </p:spPr>
        <p:txBody>
          <a:bodyPr>
            <a:spAutoFit/>
          </a:bodyPr>
          <a:lstStyle/>
          <a:p>
            <a:r>
              <a:rPr lang="en-AU" b="1" dirty="0">
                <a:solidFill>
                  <a:srgbClr val="9D1A2A"/>
                </a:solidFill>
                <a:latin typeface="AGaramondPro-Bold"/>
              </a:rPr>
              <a:t>Developing and Maintaining Collaborative Partnerships</a:t>
            </a:r>
            <a:endParaRPr lang="en-AU" dirty="0"/>
          </a:p>
        </p:txBody>
      </p:sp>
      <p:sp>
        <p:nvSpPr>
          <p:cNvPr id="5" name="Rectangle 4"/>
          <p:cNvSpPr/>
          <p:nvPr/>
        </p:nvSpPr>
        <p:spPr>
          <a:xfrm>
            <a:off x="347437" y="2806654"/>
            <a:ext cx="2146742" cy="369332"/>
          </a:xfrm>
          <a:prstGeom prst="rect">
            <a:avLst/>
          </a:prstGeom>
        </p:spPr>
        <p:txBody>
          <a:bodyPr wrap="none">
            <a:spAutoFit/>
          </a:bodyPr>
          <a:lstStyle/>
          <a:p>
            <a:r>
              <a:rPr lang="en-AU" b="1" dirty="0">
                <a:solidFill>
                  <a:srgbClr val="9D1A2A"/>
                </a:solidFill>
                <a:latin typeface="AGaramondPro-Bold"/>
              </a:rPr>
              <a:t>Sharing Expertise</a:t>
            </a:r>
            <a:endParaRPr lang="en-AU" dirty="0"/>
          </a:p>
        </p:txBody>
      </p:sp>
      <p:sp>
        <p:nvSpPr>
          <p:cNvPr id="6" name="Rectangle 5"/>
          <p:cNvSpPr/>
          <p:nvPr/>
        </p:nvSpPr>
        <p:spPr>
          <a:xfrm>
            <a:off x="347437" y="3425226"/>
            <a:ext cx="3903697" cy="369332"/>
          </a:xfrm>
          <a:prstGeom prst="rect">
            <a:avLst/>
          </a:prstGeom>
        </p:spPr>
        <p:txBody>
          <a:bodyPr wrap="none">
            <a:spAutoFit/>
          </a:bodyPr>
          <a:lstStyle/>
          <a:p>
            <a:r>
              <a:rPr lang="en-AU" b="1" dirty="0">
                <a:solidFill>
                  <a:srgbClr val="9D1A2A"/>
                </a:solidFill>
                <a:latin typeface="AGaramondPro-Bold"/>
              </a:rPr>
              <a:t>Valuing and Providing Leadership</a:t>
            </a:r>
            <a:endParaRPr lang="en-AU" dirty="0"/>
          </a:p>
        </p:txBody>
      </p:sp>
      <p:sp>
        <p:nvSpPr>
          <p:cNvPr id="7" name="Rectangle 6"/>
          <p:cNvSpPr/>
          <p:nvPr/>
        </p:nvSpPr>
        <p:spPr>
          <a:xfrm>
            <a:off x="347437" y="4081650"/>
            <a:ext cx="4113049" cy="369332"/>
          </a:xfrm>
          <a:prstGeom prst="rect">
            <a:avLst/>
          </a:prstGeom>
        </p:spPr>
        <p:txBody>
          <a:bodyPr wrap="none">
            <a:spAutoFit/>
          </a:bodyPr>
          <a:lstStyle/>
          <a:p>
            <a:r>
              <a:rPr lang="en-AU" b="1" dirty="0">
                <a:solidFill>
                  <a:srgbClr val="9D1A2A"/>
                </a:solidFill>
                <a:latin typeface="AGaramondPro-Bold"/>
              </a:rPr>
              <a:t>Devoting Resources to Assessment</a:t>
            </a:r>
            <a:endParaRPr lang="en-AU" dirty="0"/>
          </a:p>
        </p:txBody>
      </p:sp>
      <p:sp>
        <p:nvSpPr>
          <p:cNvPr id="8" name="Rectangle 7"/>
          <p:cNvSpPr/>
          <p:nvPr/>
        </p:nvSpPr>
        <p:spPr>
          <a:xfrm>
            <a:off x="338638" y="4690823"/>
            <a:ext cx="6096000" cy="646331"/>
          </a:xfrm>
          <a:prstGeom prst="rect">
            <a:avLst/>
          </a:prstGeom>
        </p:spPr>
        <p:txBody>
          <a:bodyPr>
            <a:spAutoFit/>
          </a:bodyPr>
          <a:lstStyle/>
          <a:p>
            <a:r>
              <a:rPr lang="en-AU" b="1" dirty="0">
                <a:solidFill>
                  <a:srgbClr val="9D1A2A"/>
                </a:solidFill>
                <a:latin typeface="AGaramondPro-Bold"/>
              </a:rPr>
              <a:t>Designing and Completing Activities for Sustainable Assessment</a:t>
            </a:r>
            <a:endParaRPr lang="en-AU" dirty="0"/>
          </a:p>
        </p:txBody>
      </p:sp>
      <p:sp>
        <p:nvSpPr>
          <p:cNvPr id="9" name="Rectangle 8"/>
          <p:cNvSpPr/>
          <p:nvPr/>
        </p:nvSpPr>
        <p:spPr>
          <a:xfrm>
            <a:off x="329840" y="5669328"/>
            <a:ext cx="3779624" cy="369332"/>
          </a:xfrm>
          <a:prstGeom prst="rect">
            <a:avLst/>
          </a:prstGeom>
        </p:spPr>
        <p:txBody>
          <a:bodyPr wrap="none">
            <a:spAutoFit/>
          </a:bodyPr>
          <a:lstStyle/>
          <a:p>
            <a:r>
              <a:rPr lang="en-AU" b="1" dirty="0">
                <a:solidFill>
                  <a:srgbClr val="9D1A2A"/>
                </a:solidFill>
                <a:latin typeface="AGaramondPro-Bold"/>
              </a:rPr>
              <a:t>Implementing Assessment Plans</a:t>
            </a:r>
            <a:endParaRPr lang="en-AU" dirty="0"/>
          </a:p>
        </p:txBody>
      </p:sp>
      <p:sp>
        <p:nvSpPr>
          <p:cNvPr id="10" name="Rectangle 9"/>
          <p:cNvSpPr/>
          <p:nvPr/>
        </p:nvSpPr>
        <p:spPr>
          <a:xfrm>
            <a:off x="404668" y="6307410"/>
            <a:ext cx="4497770" cy="369332"/>
          </a:xfrm>
          <a:prstGeom prst="rect">
            <a:avLst/>
          </a:prstGeom>
        </p:spPr>
        <p:txBody>
          <a:bodyPr wrap="none">
            <a:spAutoFit/>
          </a:bodyPr>
          <a:lstStyle/>
          <a:p>
            <a:r>
              <a:rPr lang="en-AU" b="1" dirty="0">
                <a:solidFill>
                  <a:srgbClr val="9D1A2A"/>
                </a:solidFill>
                <a:latin typeface="AGaramondPro-Bold"/>
              </a:rPr>
              <a:t>Asking Tough—or Tougher—Questions</a:t>
            </a:r>
            <a:endParaRPr lang="en-AU" dirty="0"/>
          </a:p>
        </p:txBody>
      </p:sp>
    </p:spTree>
    <p:extLst>
      <p:ext uri="{BB962C8B-B14F-4D97-AF65-F5344CB8AC3E}">
        <p14:creationId xmlns:p14="http://schemas.microsoft.com/office/powerpoint/2010/main" val="27087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012" y="86061"/>
            <a:ext cx="10119360" cy="6740307"/>
          </a:xfrm>
          <a:prstGeom prst="rect">
            <a:avLst/>
          </a:prstGeom>
        </p:spPr>
        <p:txBody>
          <a:bodyPr wrap="square">
            <a:spAutoFit/>
          </a:bodyPr>
          <a:lstStyle/>
          <a:p>
            <a:r>
              <a:rPr lang="en-AU" sz="2400" dirty="0">
                <a:solidFill>
                  <a:srgbClr val="FF0000"/>
                </a:solidFill>
                <a:latin typeface="Arial" panose="020B0604020202020204" pitchFamily="34" charset="0"/>
              </a:rPr>
              <a:t>For the purpose of this policy, assessment tasks that contribute to the final grade in the course are divided as follows: </a:t>
            </a:r>
          </a:p>
          <a:p>
            <a:r>
              <a:rPr lang="en-AU" sz="2400" dirty="0">
                <a:solidFill>
                  <a:srgbClr val="7030A0"/>
                </a:solidFill>
                <a:latin typeface="Arial" panose="020B0604020202020204" pitchFamily="34" charset="0"/>
              </a:rPr>
              <a:t>a. </a:t>
            </a:r>
            <a:r>
              <a:rPr lang="en-AU" sz="2400" b="1" dirty="0">
                <a:solidFill>
                  <a:srgbClr val="7030A0"/>
                </a:solidFill>
                <a:latin typeface="Arial" panose="020B0604020202020204" pitchFamily="34" charset="0"/>
              </a:rPr>
              <a:t>Continuous assessment tasks </a:t>
            </a:r>
            <a:r>
              <a:rPr lang="en-AU" sz="2400" dirty="0">
                <a:solidFill>
                  <a:srgbClr val="7030A0"/>
                </a:solidFill>
                <a:latin typeface="Arial" panose="020B0604020202020204" pitchFamily="34" charset="0"/>
              </a:rPr>
              <a:t>occur within regularly scheduled class time (or equivalent time periods for online/external students) and do not require any additional preparation time, other than what would normally be expected for class participation. A course may have a number of these tasks during the study period. Collectively these are known as ‘a set of continuous assessment tasks’. </a:t>
            </a:r>
          </a:p>
          <a:p>
            <a:r>
              <a:rPr lang="en-AU" sz="2400" dirty="0">
                <a:solidFill>
                  <a:srgbClr val="C00000"/>
                </a:solidFill>
                <a:latin typeface="Arial" panose="020B0604020202020204" pitchFamily="34" charset="0"/>
              </a:rPr>
              <a:t>b. </a:t>
            </a:r>
            <a:r>
              <a:rPr lang="en-AU" sz="2400" b="1" dirty="0">
                <a:solidFill>
                  <a:srgbClr val="C00000"/>
                </a:solidFill>
                <a:latin typeface="Arial" panose="020B0604020202020204" pitchFamily="34" charset="0"/>
              </a:rPr>
              <a:t>An assessment point </a:t>
            </a:r>
            <a:r>
              <a:rPr lang="en-AU" sz="2400" dirty="0">
                <a:solidFill>
                  <a:srgbClr val="C00000"/>
                </a:solidFill>
                <a:latin typeface="Arial" panose="020B0604020202020204" pitchFamily="34" charset="0"/>
              </a:rPr>
              <a:t>occurs when students are asked to submit work at a specified point of time in the course, including an end-of-course examination where these are used. Tasks associated with assessment points require students to work beyond their regular contact and preparation time. </a:t>
            </a:r>
          </a:p>
          <a:p>
            <a:r>
              <a:rPr lang="en-AU" sz="2400" dirty="0">
                <a:solidFill>
                  <a:srgbClr val="00B0F0"/>
                </a:solidFill>
                <a:latin typeface="Arial" panose="020B0604020202020204" pitchFamily="34" charset="0"/>
              </a:rPr>
              <a:t>c. </a:t>
            </a:r>
            <a:r>
              <a:rPr lang="en-AU" sz="2400" b="1" dirty="0">
                <a:solidFill>
                  <a:srgbClr val="00B0F0"/>
                </a:solidFill>
                <a:latin typeface="Arial" panose="020B0604020202020204" pitchFamily="34" charset="0"/>
              </a:rPr>
              <a:t>Additional assessment requirements </a:t>
            </a:r>
            <a:r>
              <a:rPr lang="en-AU" sz="2400" dirty="0">
                <a:solidFill>
                  <a:srgbClr val="00B0F0"/>
                </a:solidFill>
                <a:latin typeface="Arial" panose="020B0604020202020204" pitchFamily="34" charset="0"/>
              </a:rPr>
              <a:t>(sometimes referred to as assessment hurdles) are conditions for passing a course or assessment task other than the overall mark. They include, but are not limited to, the achievement of a specified minimum in a particular aspect of the course, or specified attendance requirements. </a:t>
            </a:r>
            <a:endParaRPr lang="en-AU" sz="2400" dirty="0">
              <a:solidFill>
                <a:srgbClr val="00B0F0"/>
              </a:solidFill>
            </a:endParaRPr>
          </a:p>
        </p:txBody>
      </p:sp>
    </p:spTree>
    <p:extLst>
      <p:ext uri="{BB962C8B-B14F-4D97-AF65-F5344CB8AC3E}">
        <p14:creationId xmlns:p14="http://schemas.microsoft.com/office/powerpoint/2010/main" val="3641845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0861" y="1"/>
            <a:ext cx="9882691" cy="6740307"/>
          </a:xfrm>
          <a:prstGeom prst="rect">
            <a:avLst/>
          </a:prstGeom>
        </p:spPr>
        <p:txBody>
          <a:bodyPr wrap="square">
            <a:spAutoFit/>
          </a:bodyPr>
          <a:lstStyle/>
          <a:p>
            <a:r>
              <a:rPr lang="en-AU" sz="2400" dirty="0">
                <a:solidFill>
                  <a:srgbClr val="00B0F0"/>
                </a:solidFill>
                <a:latin typeface="Arial" panose="020B0604020202020204" pitchFamily="34" charset="0"/>
              </a:rPr>
              <a:t>a. normally, there will be no more than three assessment points in any 4.5 unit course plus the option of one set of continuous assessment activities </a:t>
            </a:r>
          </a:p>
          <a:p>
            <a:r>
              <a:rPr lang="en-AU" sz="2400" dirty="0">
                <a:solidFill>
                  <a:srgbClr val="000000"/>
                </a:solidFill>
                <a:latin typeface="Arial" panose="020B0604020202020204" pitchFamily="34" charset="0"/>
              </a:rPr>
              <a:t>b</a:t>
            </a:r>
            <a:r>
              <a:rPr lang="en-AU" sz="2400" dirty="0">
                <a:solidFill>
                  <a:srgbClr val="7030A0"/>
                </a:solidFill>
                <a:latin typeface="Arial" panose="020B0604020202020204" pitchFamily="34" charset="0"/>
              </a:rPr>
              <a:t>. at least 15% of the total assessment for the course will occur in the first half of the study period in which the course is taught </a:t>
            </a:r>
          </a:p>
          <a:p>
            <a:r>
              <a:rPr lang="en-AU" sz="2400" dirty="0">
                <a:solidFill>
                  <a:srgbClr val="FF0000"/>
                </a:solidFill>
                <a:latin typeface="Arial" panose="020B0604020202020204" pitchFamily="34" charset="0"/>
              </a:rPr>
              <a:t>c. for a 4.5 unit course, individual students will be required to complete learning activities that are equivalent to no more than 4,500 words of assessed writing. This word count should be adjusted proportionately for less complex forms of writing such as journals and examination answers </a:t>
            </a:r>
          </a:p>
          <a:p>
            <a:r>
              <a:rPr lang="en-AU" sz="2400" dirty="0">
                <a:solidFill>
                  <a:schemeClr val="accent6">
                    <a:lumMod val="50000"/>
                  </a:schemeClr>
                </a:solidFill>
                <a:latin typeface="Arial" panose="020B0604020202020204" pitchFamily="34" charset="0"/>
              </a:rPr>
              <a:t>d. where possible, due dates for assessment tasks in core courses will be coordinated to ensure students are not unreasonably overloaded at any one time during a study period </a:t>
            </a:r>
          </a:p>
          <a:p>
            <a:r>
              <a:rPr lang="en-AU" sz="2400" dirty="0">
                <a:solidFill>
                  <a:srgbClr val="C00000"/>
                </a:solidFill>
                <a:latin typeface="Arial" panose="020B0604020202020204" pitchFamily="34" charset="0"/>
              </a:rPr>
              <a:t>e. where participation is assessed it should be clear how it is related to course objectives and on what criteria it will be judged. In undergraduate courses the percentage weighting given to participation in class or by designated online activities will be no more than 10% and will count as one assessment point </a:t>
            </a:r>
            <a:endParaRPr lang="en-AU" sz="2400" dirty="0">
              <a:solidFill>
                <a:srgbClr val="C00000"/>
              </a:solidFill>
            </a:endParaRPr>
          </a:p>
        </p:txBody>
      </p:sp>
    </p:spTree>
    <p:extLst>
      <p:ext uri="{BB962C8B-B14F-4D97-AF65-F5344CB8AC3E}">
        <p14:creationId xmlns:p14="http://schemas.microsoft.com/office/powerpoint/2010/main" val="354965632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196</TotalTime>
  <Words>7832</Words>
  <Application>Microsoft Office PowerPoint</Application>
  <PresentationFormat>Widescreen</PresentationFormat>
  <Paragraphs>532</Paragraphs>
  <Slides>72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72</vt:i4>
      </vt:variant>
    </vt:vector>
  </HeadingPairs>
  <TitlesOfParts>
    <vt:vector size="82" baseType="lpstr">
      <vt:lpstr>AGaramondPro-Bold</vt:lpstr>
      <vt:lpstr>AGaramondPro-BoldItalic</vt:lpstr>
      <vt:lpstr>AGaramondPro-Italic</vt:lpstr>
      <vt:lpstr>AGaramondPro-Regular</vt:lpstr>
      <vt:lpstr>Arial</vt:lpstr>
      <vt:lpstr>Calibri</vt:lpstr>
      <vt:lpstr>Corbel</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NSW, Department of Education &amp; Communities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Kyawnaing, U</dc:creator>
  <cp:lastModifiedBy>Kyawnaing, U</cp:lastModifiedBy>
  <cp:revision>118</cp:revision>
  <dcterms:created xsi:type="dcterms:W3CDTF">2017-03-23T04:37:59Z</dcterms:created>
  <dcterms:modified xsi:type="dcterms:W3CDTF">2017-03-23T07:55:09Z</dcterms:modified>
</cp:coreProperties>
</file>