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96" r:id="rId33"/>
    <p:sldId id="297" r:id="rId34"/>
    <p:sldId id="299" r:id="rId35"/>
    <p:sldId id="298" r:id="rId36"/>
    <p:sldId id="300" r:id="rId37"/>
    <p:sldId id="301" r:id="rId38"/>
    <p:sldId id="302" r:id="rId39"/>
    <p:sldId id="303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67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6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66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800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26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13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33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0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37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84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22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66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41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9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4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17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78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5C1B8A-BF71-466B-88D0-840A237D1B4C}" type="datetimeFigureOut">
              <a:rPr lang="en-AU" smtClean="0"/>
              <a:t>23/03/2017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59F28FE-6DCA-4A5F-B488-6EEBE940F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377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830" y="189205"/>
            <a:ext cx="100010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Constructive alignment (CA) is an outcomes-based approach to teaching in </a:t>
            </a:r>
            <a:r>
              <a:rPr lang="en-AU" sz="2800" i="1" dirty="0" smtClean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which the </a:t>
            </a:r>
            <a:r>
              <a:rPr lang="en-AU" sz="2800" i="1" dirty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learning outcomes that students are intended to achieve are defined </a:t>
            </a:r>
            <a:r>
              <a:rPr lang="en-AU" sz="2800" i="1" dirty="0" smtClean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before teaching </a:t>
            </a:r>
            <a:r>
              <a:rPr lang="en-AU" sz="2800" i="1" dirty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takes place</a:t>
            </a:r>
            <a:r>
              <a:rPr lang="en-AU" sz="2800" i="1" dirty="0" smtClean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.</a:t>
            </a:r>
          </a:p>
          <a:p>
            <a:endParaRPr lang="en-AU" sz="2800" i="1" dirty="0">
              <a:solidFill>
                <a:schemeClr val="accent6">
                  <a:lumMod val="75000"/>
                </a:schemeClr>
              </a:solidFill>
              <a:latin typeface="GillSansMT-Italic"/>
            </a:endParaRPr>
          </a:p>
          <a:p>
            <a:r>
              <a:rPr lang="en-AU" sz="2800" i="1" dirty="0" smtClean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Teaching </a:t>
            </a:r>
            <a:r>
              <a:rPr lang="en-AU" sz="2800" i="1" dirty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and assessment methods are then designed to</a:t>
            </a:r>
          </a:p>
          <a:p>
            <a:r>
              <a:rPr lang="en-AU" sz="2800" i="1" dirty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best achieve those outcomes and to assess the standard at which they have </a:t>
            </a:r>
            <a:r>
              <a:rPr lang="en-AU" sz="2800" i="1" dirty="0" smtClean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been achieved</a:t>
            </a:r>
            <a:r>
              <a:rPr lang="en-AU" sz="2800" i="1" dirty="0">
                <a:solidFill>
                  <a:schemeClr val="accent6">
                    <a:lumMod val="75000"/>
                  </a:schemeClr>
                </a:solidFill>
                <a:latin typeface="GillSansMT-Italic"/>
              </a:rPr>
              <a:t>.</a:t>
            </a:r>
            <a:endParaRPr lang="en-A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3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437" y="176994"/>
            <a:ext cx="990420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</a:rPr>
              <a:t>When to </a:t>
            </a:r>
            <a:r>
              <a:rPr lang="en-AU" sz="3200" dirty="0" smtClean="0">
                <a:latin typeface="Arial" panose="020B0604020202020204" pitchFamily="34" charset="0"/>
              </a:rPr>
              <a:t>use</a:t>
            </a:r>
          </a:p>
          <a:p>
            <a:endParaRPr lang="en-AU" sz="3200" dirty="0">
              <a:latin typeface="Arial" panose="020B0604020202020204" pitchFamily="34" charset="0"/>
            </a:endParaRPr>
          </a:p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Wherever possible, plan the assessment, including full details of each assessment task, </a:t>
            </a:r>
            <a:r>
              <a:rPr lang="en-AU" sz="2800" i="1" dirty="0">
                <a:solidFill>
                  <a:srgbClr val="00B050"/>
                </a:solidFill>
                <a:latin typeface="Arial" panose="020B0604020202020204" pitchFamily="34" charset="0"/>
              </a:rPr>
              <a:t>at the time the course outline is</a:t>
            </a:r>
          </a:p>
          <a:p>
            <a:r>
              <a:rPr lang="en-AU" sz="2800" i="1" dirty="0">
                <a:solidFill>
                  <a:srgbClr val="00B050"/>
                </a:solidFill>
                <a:latin typeface="Arial" panose="020B0604020202020204" pitchFamily="34" charset="0"/>
              </a:rPr>
              <a:t>initially developed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, so that learning outcomes can be seen to be assessable and achievable within the timeframe of the</a:t>
            </a:r>
          </a:p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course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endParaRPr lang="en-AU" sz="2800" dirty="0">
              <a:latin typeface="Arial" panose="020B0604020202020204" pitchFamily="34" charset="0"/>
            </a:endParaRPr>
          </a:p>
          <a:p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</a:rPr>
              <a:t>Often, learning outcomes are framed well in advance of detailed assessment plans—for example, to accord with</a:t>
            </a:r>
          </a:p>
          <a:p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</a:rPr>
              <a:t>professional accreditation requirements. Then, when the assessment plan is being developed, and it becomes clear </a:t>
            </a:r>
            <a:r>
              <a:rPr lang="en-AU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that the </a:t>
            </a:r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</a:rPr>
              <a:t>approved learning outcomes were framed poorly, it is too late to change the outcomes, and uncomfortable</a:t>
            </a:r>
          </a:p>
          <a:p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</a:rPr>
              <a:t>compromises have to be made.</a:t>
            </a:r>
            <a:endParaRPr lang="en-A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1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952" y="1"/>
            <a:ext cx="983966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Benefits</a:t>
            </a:r>
          </a:p>
          <a:p>
            <a:endParaRPr lang="en-AU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</a:rPr>
              <a:t>By directly aligning assessment with course learning outcomes, you can achieve numerous benefits. </a:t>
            </a:r>
            <a:endParaRPr lang="en-AU" sz="2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AU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Students 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</a:rPr>
              <a:t>can see clearly what to focus on, and how to demonstrate their learning during assessment.</a:t>
            </a:r>
          </a:p>
          <a:p>
            <a:endParaRPr lang="en-AU" sz="2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Assessment 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</a:rPr>
              <a:t>feedback framed around criteria that have been derived from the learning outcomes helps </a:t>
            </a:r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guide students 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</a:rPr>
              <a:t>towards what really counts in the course</a:t>
            </a:r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endParaRPr lang="en-AU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</a:rPr>
              <a:t>Staff can use learning outcomes when planning learning and assessment activities and tasks. </a:t>
            </a:r>
            <a:endParaRPr lang="en-AU" sz="2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AU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For 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</a:rPr>
              <a:t>example, </a:t>
            </a:r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they can 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</a:rPr>
              <a:t>map particular task types to the relevant learning outcomes, and assign grade weightings appropriate to </a:t>
            </a:r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the relative 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</a:rPr>
              <a:t>importance of those outcomes</a:t>
            </a:r>
            <a:r>
              <a:rPr lang="en-A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AU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57" y="634317"/>
            <a:ext cx="99042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latin typeface="Arial" panose="020B0604020202020204" pitchFamily="34" charset="0"/>
              </a:rPr>
              <a:t>Staff can also use the alignment framework when </a:t>
            </a:r>
            <a:endParaRPr lang="en-AU" sz="2800" dirty="0" smtClean="0">
              <a:latin typeface="Arial" panose="020B0604020202020204" pitchFamily="34" charset="0"/>
            </a:endParaRPr>
          </a:p>
          <a:p>
            <a:endParaRPr lang="en-AU" sz="2800" dirty="0" smtClean="0">
              <a:latin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AU" sz="2800" dirty="0" smtClean="0">
                <a:latin typeface="Arial" panose="020B0604020202020204" pitchFamily="34" charset="0"/>
              </a:rPr>
              <a:t>developing </a:t>
            </a:r>
            <a:r>
              <a:rPr lang="en-AU" sz="2800" dirty="0">
                <a:latin typeface="Arial" panose="020B0604020202020204" pitchFamily="34" charset="0"/>
              </a:rPr>
              <a:t>assessment criteria and strategies for </a:t>
            </a:r>
            <a:r>
              <a:rPr lang="en-AU" sz="2800" dirty="0" smtClean="0">
                <a:latin typeface="Arial" panose="020B0604020202020204" pitchFamily="34" charset="0"/>
              </a:rPr>
              <a:t>engaging students </a:t>
            </a:r>
            <a:r>
              <a:rPr lang="en-AU" sz="2800" dirty="0">
                <a:latin typeface="Arial" panose="020B0604020202020204" pitchFamily="34" charset="0"/>
              </a:rPr>
              <a:t>in a dialogue about assessment, and when </a:t>
            </a:r>
            <a:endParaRPr lang="en-AU" sz="2800" dirty="0" smtClean="0">
              <a:latin typeface="Arial" panose="020B0604020202020204" pitchFamily="34" charset="0"/>
            </a:endParaRPr>
          </a:p>
          <a:p>
            <a:r>
              <a:rPr lang="en-AU" sz="2800" dirty="0" smtClean="0">
                <a:latin typeface="Arial" panose="020B0604020202020204" pitchFamily="34" charset="0"/>
              </a:rPr>
              <a:t>(</a:t>
            </a:r>
            <a:r>
              <a:rPr lang="en-AU" sz="2800" dirty="0">
                <a:latin typeface="Arial" panose="020B0604020202020204" pitchFamily="34" charset="0"/>
              </a:rPr>
              <a:t>b) reflecting on the overall effectiveness of the curriculum </a:t>
            </a:r>
            <a:r>
              <a:rPr lang="en-AU" sz="2800" dirty="0" smtClean="0">
                <a:latin typeface="Arial" panose="020B0604020202020204" pitchFamily="34" charset="0"/>
              </a:rPr>
              <a:t>and their </a:t>
            </a:r>
            <a:r>
              <a:rPr lang="en-AU" sz="2800" dirty="0">
                <a:latin typeface="Arial" panose="020B0604020202020204" pitchFamily="34" charset="0"/>
              </a:rPr>
              <a:t>teaching</a:t>
            </a:r>
            <a:r>
              <a:rPr lang="en-AU" sz="2800" dirty="0" smtClean="0">
                <a:latin typeface="Arial" panose="020B0604020202020204" pitchFamily="34" charset="0"/>
              </a:rPr>
              <a:t>.</a:t>
            </a:r>
          </a:p>
          <a:p>
            <a:endParaRPr lang="en-AU" sz="2800" dirty="0">
              <a:latin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</a:rPr>
              <a:t>Learning outcomes that are systematically assessed at course level can be shown to contribute to </a:t>
            </a:r>
            <a:r>
              <a:rPr lang="en-AU" sz="2800" dirty="0" smtClean="0">
                <a:latin typeface="Arial" panose="020B0604020202020204" pitchFamily="34" charset="0"/>
              </a:rPr>
              <a:t>program-level outcomes</a:t>
            </a:r>
            <a:r>
              <a:rPr lang="en-AU" sz="2800" dirty="0">
                <a:latin typeface="Arial" panose="020B0604020202020204" pitchFamily="34" charset="0"/>
              </a:rPr>
              <a:t>, and thus to information provided to students, employer groups, professional bodies and so on </a:t>
            </a:r>
            <a:r>
              <a:rPr lang="en-AU" sz="2800" dirty="0" smtClean="0">
                <a:latin typeface="Arial" panose="020B0604020202020204" pitchFamily="34" charset="0"/>
              </a:rPr>
              <a:t>about graduation </a:t>
            </a:r>
            <a:r>
              <a:rPr lang="en-AU" sz="2800" dirty="0">
                <a:latin typeface="Arial" panose="020B0604020202020204" pitchFamily="34" charset="0"/>
              </a:rPr>
              <a:t>standards.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29126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618" y="308743"/>
            <a:ext cx="97320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Challenges</a:t>
            </a:r>
          </a:p>
          <a:p>
            <a:endParaRPr lang="en-AU" sz="3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Planning for assessment alignment can be difficult, especially when no neat and mutually exclusive relationship</a:t>
            </a:r>
          </a:p>
          <a:p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exists between individual learning outcomes and particular assessment tasks. </a:t>
            </a:r>
            <a:endParaRPr lang="en-AU" sz="28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AU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All </a:t>
            </a:r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learning outcomes need to </a:t>
            </a:r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be assessable</a:t>
            </a:r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but sometimes </a:t>
            </a:r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it might be appropriate to base assessment on a sample of actions or assessment tasks</a:t>
            </a:r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endParaRPr lang="en-AU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For example, in some exams and quizzes students are allowed to select particular questions to answer.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0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739" y="81670"/>
            <a:ext cx="99579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Integrate your assessment plan with </a:t>
            </a:r>
            <a:r>
              <a:rPr lang="en-AU" sz="2400" i="1" dirty="0">
                <a:solidFill>
                  <a:srgbClr val="C00000"/>
                </a:solidFill>
                <a:latin typeface="Arial" panose="020B0604020202020204" pitchFamily="34" charset="0"/>
              </a:rPr>
              <a:t>all </a:t>
            </a:r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the learning outcomes for a course, or students will get the wrong idea, from</a:t>
            </a:r>
          </a:p>
          <a:p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individual assessment tasks, about what's important in the course</a:t>
            </a:r>
            <a:r>
              <a:rPr lang="en-A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AU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Learning outcomes can be seen as statements of threshold learning in that they prescribe to students the minimum</a:t>
            </a:r>
          </a:p>
          <a:p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standard needed to achieve a pass. </a:t>
            </a:r>
            <a:endParaRPr lang="en-AU" sz="24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AU" sz="24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A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Determine </a:t>
            </a:r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at the outset whether </a:t>
            </a:r>
            <a:r>
              <a:rPr lang="en-AU" sz="2400" i="1" dirty="0">
                <a:solidFill>
                  <a:srgbClr val="C00000"/>
                </a:solidFill>
                <a:latin typeface="Arial" panose="020B0604020202020204" pitchFamily="34" charset="0"/>
              </a:rPr>
              <a:t>all </a:t>
            </a:r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the course outcomes must be achieved </a:t>
            </a:r>
            <a:r>
              <a:rPr lang="en-A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at the </a:t>
            </a:r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threshold level, or whether higher achievement on some will compensate for failure on others (Moon, 2005</a:t>
            </a:r>
            <a:r>
              <a:rPr lang="en-A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).</a:t>
            </a:r>
          </a:p>
          <a:p>
            <a:endParaRPr lang="en-AU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In your aligned assessment plan, clarify whether the criteria will be based on a threshold pass/fail point, or </a:t>
            </a:r>
            <a:r>
              <a:rPr lang="en-A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whether they </a:t>
            </a:r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</a:rPr>
              <a:t>will be set out in a detailed assessment rubric.</a:t>
            </a:r>
            <a:endParaRPr lang="en-A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3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6100"/>
            <a:ext cx="101659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</a:rPr>
              <a:t>Strategies</a:t>
            </a:r>
          </a:p>
          <a:p>
            <a:r>
              <a:rPr lang="en-AU" sz="3600" b="1" dirty="0">
                <a:latin typeface="Arial" panose="020B0604020202020204" pitchFamily="34" charset="0"/>
              </a:rPr>
              <a:t>Be explicit about constructive </a:t>
            </a:r>
            <a:r>
              <a:rPr lang="en-AU" sz="3600" b="1" dirty="0" smtClean="0">
                <a:latin typeface="Arial" panose="020B0604020202020204" pitchFamily="34" charset="0"/>
              </a:rPr>
              <a:t>alignment</a:t>
            </a:r>
          </a:p>
          <a:p>
            <a:endParaRPr lang="en-AU" b="1" dirty="0">
              <a:latin typeface="Arial" panose="020B0604020202020204" pitchFamily="34" charset="0"/>
            </a:endParaRPr>
          </a:p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"Constructive alignment" (Biggs &amp; Tang, 2007) entails designing learning and assessment around the intended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learning outcomes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endParaRPr lang="en-AU" sz="28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AU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If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learning and planned activities explicitly state their alignment with learning outcomes, students can construct</a:t>
            </a:r>
          </a:p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their own learning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endParaRPr lang="en-AU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The diagram below shows alignment as an iterative process, adjusted according to each experience of conducting a course.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9" y="184524"/>
            <a:ext cx="8713995" cy="66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6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617" y="822555"/>
            <a:ext cx="9473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When you plan assessment, and when you communicate the assessment plan to students, using a table or other visual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aid can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help illuminate the relationships between:</a:t>
            </a:r>
          </a:p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the learning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outcomes the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learning activities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and opportunities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for formative feedback, and</a:t>
            </a:r>
          </a:p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the gradable assessment tasks.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3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0" y="0"/>
            <a:ext cx="10472846" cy="5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0" y="137559"/>
            <a:ext cx="10261682" cy="4071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" y="4060876"/>
            <a:ext cx="10408160" cy="14147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344" y="5348825"/>
            <a:ext cx="11388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</a:rPr>
              <a:t>Once you've mapped a course like this, you might need to reframe the learning outcomes themselves, so that they </a:t>
            </a:r>
            <a:r>
              <a:rPr lang="en-A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more clearly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</a:rPr>
              <a:t>require observable desired action or behaviour, and relate that behaviour explicitly to course content </a:t>
            </a:r>
            <a:r>
              <a:rPr lang="en-A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and assessment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</a:rPr>
              <a:t>tasks.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8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36" y="267166"/>
            <a:ext cx="9721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  <a:latin typeface="Swiss721BT-Light"/>
              </a:rPr>
              <a:t>The design of the curriculum is driven by the learning outcomes that students should display at the end of the courses and programmes.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012" y="1890262"/>
            <a:ext cx="100010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  <a:latin typeface="Swiss721BT-Light"/>
              </a:rPr>
              <a:t>Constructive alignment (CA) is indeed </a:t>
            </a:r>
            <a:r>
              <a:rPr lang="en-AU" sz="2800" dirty="0" smtClean="0">
                <a:solidFill>
                  <a:srgbClr val="00B050"/>
                </a:solidFill>
                <a:latin typeface="Swiss721BT-Light"/>
              </a:rPr>
              <a:t>a pedagogical </a:t>
            </a:r>
            <a:r>
              <a:rPr lang="en-AU" sz="2800" dirty="0">
                <a:solidFill>
                  <a:srgbClr val="00B050"/>
                </a:solidFill>
                <a:latin typeface="Swiss721BT-Light"/>
              </a:rPr>
              <a:t>approach that is embedded in </a:t>
            </a:r>
            <a:r>
              <a:rPr lang="en-AU" sz="2800" dirty="0" smtClean="0">
                <a:solidFill>
                  <a:srgbClr val="00B050"/>
                </a:solidFill>
                <a:latin typeface="Swiss721BT-Light"/>
              </a:rPr>
              <a:t>the constructivist </a:t>
            </a:r>
            <a:r>
              <a:rPr lang="en-AU" sz="2800" dirty="0">
                <a:solidFill>
                  <a:srgbClr val="00B050"/>
                </a:solidFill>
                <a:latin typeface="Swiss721BT-Light"/>
              </a:rPr>
              <a:t>theory (Biggs &amp; Tang, 2003, 2007, 2011</a:t>
            </a:r>
            <a:r>
              <a:rPr lang="en-AU" sz="2800" dirty="0" smtClean="0">
                <a:solidFill>
                  <a:srgbClr val="00B050"/>
                </a:solidFill>
                <a:latin typeface="Swiss721BT-Light"/>
              </a:rPr>
              <a:t>), emphasizing </a:t>
            </a:r>
            <a:r>
              <a:rPr lang="en-AU" sz="2800" dirty="0">
                <a:solidFill>
                  <a:srgbClr val="00B050"/>
                </a:solidFill>
                <a:latin typeface="Swiss721BT-Light"/>
              </a:rPr>
              <a:t>the alignment between the </a:t>
            </a:r>
            <a:r>
              <a:rPr lang="en-AU" sz="2800" dirty="0" smtClean="0">
                <a:solidFill>
                  <a:srgbClr val="00B050"/>
                </a:solidFill>
                <a:latin typeface="Swiss721BT-Light"/>
              </a:rPr>
              <a:t>intended learning </a:t>
            </a:r>
            <a:r>
              <a:rPr lang="en-AU" sz="2800" dirty="0">
                <a:solidFill>
                  <a:srgbClr val="00B050"/>
                </a:solidFill>
                <a:latin typeface="Swiss721BT-Light"/>
              </a:rPr>
              <a:t>outcomes (ILOs), teaching and </a:t>
            </a:r>
            <a:r>
              <a:rPr lang="en-AU" sz="2800" dirty="0" smtClean="0">
                <a:solidFill>
                  <a:srgbClr val="00B050"/>
                </a:solidFill>
                <a:latin typeface="Swiss721BT-Light"/>
              </a:rPr>
              <a:t>learning activities </a:t>
            </a:r>
            <a:r>
              <a:rPr lang="en-AU" sz="2800" dirty="0">
                <a:solidFill>
                  <a:srgbClr val="00B050"/>
                </a:solidFill>
                <a:latin typeface="Swiss721BT-Light"/>
              </a:rPr>
              <a:t>(TLAs) and assessment tasks [ATs]. </a:t>
            </a:r>
            <a:endParaRPr lang="en-AU" sz="2800" dirty="0" smtClean="0">
              <a:solidFill>
                <a:srgbClr val="00B050"/>
              </a:solidFill>
              <a:latin typeface="Swiss721BT-Light"/>
            </a:endParaRPr>
          </a:p>
          <a:p>
            <a:endParaRPr lang="en-AU" sz="2800" dirty="0">
              <a:solidFill>
                <a:srgbClr val="010202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It is believed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that courses designed upon CA will enhance</a:t>
            </a:r>
          </a:p>
          <a:p>
            <a:r>
              <a:rPr lang="en-AU" sz="2800" dirty="0">
                <a:solidFill>
                  <a:srgbClr val="7030A0"/>
                </a:solidFill>
                <a:latin typeface="Swiss721BT-Light"/>
              </a:rPr>
              <a:t>student-</a:t>
            </a:r>
            <a:r>
              <a:rPr lang="en-AU" sz="2800" dirty="0" err="1">
                <a:solidFill>
                  <a:srgbClr val="7030A0"/>
                </a:solidFill>
                <a:latin typeface="Swiss721BT-Light"/>
              </a:rPr>
              <a:t>centered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 learning by encouraging students to</a:t>
            </a:r>
          </a:p>
          <a:p>
            <a:r>
              <a:rPr lang="en-AU" sz="2800" dirty="0">
                <a:solidFill>
                  <a:srgbClr val="7030A0"/>
                </a:solidFill>
                <a:latin typeface="Swiss721BT-Light"/>
              </a:rPr>
              <a:t>take an active and independent role in constructing their</a:t>
            </a:r>
          </a:p>
          <a:p>
            <a:r>
              <a:rPr lang="en-AU" sz="2800" dirty="0">
                <a:solidFill>
                  <a:srgbClr val="7030A0"/>
                </a:solidFill>
                <a:latin typeface="Swiss721BT-Light"/>
              </a:rPr>
              <a:t>own knowledge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50" y="131366"/>
            <a:ext cx="101408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Both the affective domain of attitudes, feelings and values (for example, Bloom et al., 1964) and the psychomotor domain of</a:t>
            </a:r>
          </a:p>
          <a:p>
            <a:r>
              <a:rPr lang="en-A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physical skills (for example, Dave, 1970) can be included, where relevant, in the types of learning outcomes to be</a:t>
            </a:r>
          </a:p>
          <a:p>
            <a:r>
              <a:rPr lang="en-A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translated into assessment plans.</a:t>
            </a:r>
            <a:endParaRPr lang="en-A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707" y="2503449"/>
            <a:ext cx="10119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Biggs and Tang's SOLO Taxonomy (Structure of the Observed Learning Outcome) (2007) is equally useful when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you analyse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learning outcomes with an eye to aligning them with assessment plans. </a:t>
            </a:r>
            <a:endParaRPr lang="en-AU" sz="28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AU" sz="2800" dirty="0"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The </a:t>
            </a:r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SOLO Taxonomy frames </a:t>
            </a:r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assessment tasks </a:t>
            </a:r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using verbs that indicate the increasing complexity of, and extent of relationships among, the ideas and concepts in</a:t>
            </a:r>
          </a:p>
          <a:p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which the task will engender learning.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6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65"/>
            <a:ext cx="8853544" cy="68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2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33" y="0"/>
            <a:ext cx="9983096" cy="3266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08912"/>
            <a:ext cx="9864763" cy="39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3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02" y="76238"/>
            <a:ext cx="8980983" cy="71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4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357"/>
            <a:ext cx="10450441" cy="25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83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134" y="454137"/>
            <a:ext cx="9936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CA provides a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framework for </a:t>
            </a:r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adjusting teaching and assessment to address the attainment of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those outcomes </a:t>
            </a:r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and the standards reached. </a:t>
            </a:r>
            <a:endParaRPr lang="en-AU" sz="2800" i="1" dirty="0" smtClean="0">
              <a:solidFill>
                <a:schemeClr val="accent5">
                  <a:lumMod val="75000"/>
                </a:schemeClr>
              </a:solidFill>
              <a:latin typeface="GillSansMT-Italic"/>
            </a:endParaRPr>
          </a:p>
          <a:p>
            <a:endParaRPr lang="en-AU" sz="2800" i="1" dirty="0">
              <a:solidFill>
                <a:schemeClr val="accent5">
                  <a:lumMod val="75000"/>
                </a:schemeClr>
              </a:solidFill>
              <a:latin typeface="GillSansMT-Italic"/>
            </a:endParaRPr>
          </a:p>
          <a:p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Research </a:t>
            </a:r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indicates that CA is effective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in this </a:t>
            </a:r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but it initially requires time and effort in designing teaching and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assessment and</a:t>
            </a:r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, as a systems approach, it is important that supporting institutional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policies and </a:t>
            </a:r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procedures are in place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.</a:t>
            </a:r>
          </a:p>
          <a:p>
            <a:endParaRPr lang="en-AU" sz="2800" i="1" dirty="0">
              <a:solidFill>
                <a:schemeClr val="accent5">
                  <a:lumMod val="75000"/>
                </a:schemeClr>
              </a:solidFill>
              <a:latin typeface="GillSansMT-Italic"/>
            </a:endParaRPr>
          </a:p>
          <a:p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CA </a:t>
            </a:r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properly implemented enhances teaching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and learning </a:t>
            </a:r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quality and thus, as a form of quality enhancement, subsumes forms </a:t>
            </a:r>
            <a:r>
              <a:rPr lang="en-AU" sz="2800" i="1" dirty="0" smtClean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of quality </a:t>
            </a:r>
            <a:r>
              <a:rPr lang="en-AU" sz="2800" i="1" dirty="0">
                <a:solidFill>
                  <a:schemeClr val="accent5">
                    <a:lumMod val="75000"/>
                  </a:schemeClr>
                </a:solidFill>
                <a:latin typeface="GillSansMT-Italic"/>
              </a:rPr>
              <a:t>assurance that can often be counter-productive.</a:t>
            </a:r>
            <a:endParaRPr lang="en-A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57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01793"/>
            <a:ext cx="104671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accent5">
                    <a:lumMod val="75000"/>
                  </a:schemeClr>
                </a:solidFill>
                <a:latin typeface="GillSansMT"/>
              </a:rPr>
              <a:t>Constructive alignment (CA) is a design for teaching in which what it </a:t>
            </a:r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  <a:latin typeface="GillSansMT"/>
              </a:rPr>
              <a:t>is intended </a:t>
            </a:r>
            <a:r>
              <a:rPr lang="en-AU" sz="2800" dirty="0">
                <a:solidFill>
                  <a:schemeClr val="accent5">
                    <a:lumMod val="75000"/>
                  </a:schemeClr>
                </a:solidFill>
                <a:latin typeface="GillSansMT"/>
              </a:rPr>
              <a:t>students should learn, and how they should express their </a:t>
            </a:r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  <a:latin typeface="GillSansMT"/>
              </a:rPr>
              <a:t>learning, is </a:t>
            </a:r>
            <a:r>
              <a:rPr lang="en-AU" sz="2800" dirty="0">
                <a:solidFill>
                  <a:schemeClr val="accent5">
                    <a:lumMod val="75000"/>
                  </a:schemeClr>
                </a:solidFill>
                <a:latin typeface="GillSansMT"/>
              </a:rPr>
              <a:t>clearly stated before teaching takes place. </a:t>
            </a:r>
            <a:endParaRPr lang="en-AU" sz="2800" dirty="0" smtClean="0">
              <a:solidFill>
                <a:schemeClr val="accent5">
                  <a:lumMod val="75000"/>
                </a:schemeClr>
              </a:solidFill>
              <a:latin typeface="GillSansMT"/>
            </a:endParaRPr>
          </a:p>
          <a:p>
            <a:endParaRPr lang="en-AU" sz="2800" dirty="0">
              <a:latin typeface="GillSansMT"/>
            </a:endParaRPr>
          </a:p>
          <a:p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Teaching </a:t>
            </a:r>
            <a:r>
              <a:rPr lang="en-AU" sz="2800" dirty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is then designed </a:t>
            </a: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to engage </a:t>
            </a:r>
            <a:r>
              <a:rPr lang="en-AU" sz="2800" dirty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students in learning activities that optimise their chances of </a:t>
            </a: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achieving </a:t>
            </a:r>
            <a:r>
              <a:rPr lang="en-AU" sz="2800" dirty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those </a:t>
            </a: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outcomes </a:t>
            </a:r>
            <a:r>
              <a:rPr lang="en-AU" sz="2800" dirty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, and assessment tasks are designed to enable clear</a:t>
            </a:r>
          </a:p>
          <a:p>
            <a:endParaRPr lang="en-AU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3548891"/>
            <a:ext cx="10829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judgments </a:t>
            </a:r>
            <a:r>
              <a:rPr lang="en-AU" sz="2800" dirty="0">
                <a:solidFill>
                  <a:schemeClr val="accent6">
                    <a:lumMod val="75000"/>
                  </a:schemeClr>
                </a:solidFill>
                <a:latin typeface="GillSansMT"/>
              </a:rPr>
              <a:t>as to how well those outcomes have been attained</a:t>
            </a:r>
            <a:r>
              <a:rPr lang="en-AU" dirty="0">
                <a:latin typeface="GillSansMT"/>
              </a:rPr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8585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889" y="-1"/>
            <a:ext cx="8774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GillSansMT-Bold"/>
              </a:rPr>
              <a:t>The </a:t>
            </a:r>
            <a:r>
              <a:rPr lang="en-AU" sz="2000" b="1" dirty="0">
                <a:solidFill>
                  <a:srgbClr val="FF0000"/>
                </a:solidFill>
                <a:latin typeface="GillSansMT-Bold"/>
              </a:rPr>
              <a:t>concept of constructive alignment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888" y="630270"/>
            <a:ext cx="101942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What </a:t>
            </a:r>
            <a:r>
              <a:rPr lang="en-AU" sz="2800" dirty="0">
                <a:solidFill>
                  <a:srgbClr val="00B050"/>
                </a:solidFill>
                <a:latin typeface="GillSansMT"/>
              </a:rPr>
              <a:t>educational purposes should the school seek to attain</a:t>
            </a: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?</a:t>
            </a:r>
          </a:p>
          <a:p>
            <a:endParaRPr lang="en-AU" sz="2800" dirty="0">
              <a:solidFill>
                <a:srgbClr val="00B050"/>
              </a:solidFill>
              <a:latin typeface="GillSansMT"/>
            </a:endParaRPr>
          </a:p>
          <a:p>
            <a:r>
              <a:rPr lang="en-AU" sz="2800" dirty="0">
                <a:solidFill>
                  <a:srgbClr val="00B050"/>
                </a:solidFill>
                <a:latin typeface="GillSansMT"/>
              </a:rPr>
              <a:t>2) What educational experiences can be provided that are likely </a:t>
            </a: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to attain </a:t>
            </a:r>
            <a:r>
              <a:rPr lang="en-AU" sz="2800" dirty="0">
                <a:solidFill>
                  <a:srgbClr val="00B050"/>
                </a:solidFill>
                <a:latin typeface="GillSansMT"/>
              </a:rPr>
              <a:t>these purposes</a:t>
            </a: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?</a:t>
            </a:r>
          </a:p>
          <a:p>
            <a:endParaRPr lang="en-AU" sz="2800" dirty="0">
              <a:solidFill>
                <a:srgbClr val="00B050"/>
              </a:solidFill>
              <a:latin typeface="GillSansMT"/>
            </a:endParaRPr>
          </a:p>
          <a:p>
            <a:r>
              <a:rPr lang="en-AU" sz="2800" dirty="0">
                <a:solidFill>
                  <a:srgbClr val="00B050"/>
                </a:solidFill>
                <a:latin typeface="GillSansMT"/>
              </a:rPr>
              <a:t>3) How can these educational experiences be effectively organised</a:t>
            </a: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?</a:t>
            </a:r>
          </a:p>
          <a:p>
            <a:endParaRPr lang="en-AU" sz="2800" dirty="0">
              <a:solidFill>
                <a:srgbClr val="00B050"/>
              </a:solidFill>
              <a:latin typeface="GillSansMT"/>
            </a:endParaRPr>
          </a:p>
          <a:p>
            <a:r>
              <a:rPr lang="en-AU" sz="2800" dirty="0">
                <a:solidFill>
                  <a:srgbClr val="00B050"/>
                </a:solidFill>
                <a:latin typeface="GillSansMT"/>
              </a:rPr>
              <a:t>4) How can we determine whether these purposes are being attained?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41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68" y="455447"/>
            <a:ext cx="9861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If students are to learn desired outcomes in a reasonably</a:t>
            </a:r>
          </a:p>
          <a:p>
            <a:r>
              <a:rPr lang="en-AU" sz="2800" dirty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effective manner, then the teacher’s fundamental task is to</a:t>
            </a:r>
          </a:p>
          <a:p>
            <a:r>
              <a:rPr lang="en-AU" sz="2800" dirty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get students to engage in learning activities that are likely</a:t>
            </a:r>
          </a:p>
          <a:p>
            <a:r>
              <a:rPr lang="en-AU" sz="2800" dirty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to result in their achieving those outcomes. . . . </a:t>
            </a:r>
            <a:endParaRPr lang="en-AU" sz="2800" dirty="0" smtClean="0">
              <a:solidFill>
                <a:schemeClr val="accent3">
                  <a:lumMod val="75000"/>
                </a:schemeClr>
              </a:solidFill>
              <a:latin typeface="GillSansMT"/>
            </a:endParaRPr>
          </a:p>
          <a:p>
            <a:endParaRPr lang="en-AU" sz="2800" dirty="0">
              <a:latin typeface="GillSansMT"/>
            </a:endParaRPr>
          </a:p>
          <a:p>
            <a:r>
              <a:rPr lang="en-AU" sz="2800" dirty="0" smtClean="0">
                <a:solidFill>
                  <a:schemeClr val="accent3">
                    <a:lumMod val="50000"/>
                  </a:schemeClr>
                </a:solidFill>
                <a:latin typeface="GillSansMT"/>
              </a:rPr>
              <a:t>It is helpful </a:t>
            </a:r>
            <a:r>
              <a:rPr lang="en-AU" sz="2800" dirty="0">
                <a:solidFill>
                  <a:schemeClr val="accent3">
                    <a:lumMod val="50000"/>
                  </a:schemeClr>
                </a:solidFill>
                <a:latin typeface="GillSansMT"/>
              </a:rPr>
              <a:t>to remember that what the student does is</a:t>
            </a:r>
          </a:p>
          <a:p>
            <a:r>
              <a:rPr lang="en-AU" sz="2800" dirty="0">
                <a:solidFill>
                  <a:schemeClr val="accent3">
                    <a:lumMod val="50000"/>
                  </a:schemeClr>
                </a:solidFill>
                <a:latin typeface="GillSansMT"/>
              </a:rPr>
              <a:t>actually more important in determining what is learned</a:t>
            </a:r>
          </a:p>
          <a:p>
            <a:r>
              <a:rPr lang="en-AU" sz="2800" dirty="0">
                <a:solidFill>
                  <a:schemeClr val="accent3">
                    <a:lumMod val="50000"/>
                  </a:schemeClr>
                </a:solidFill>
                <a:latin typeface="GillSansMT"/>
              </a:rPr>
              <a:t>than what the teacher does.</a:t>
            </a:r>
            <a:endParaRPr lang="en-A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68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56" y="238943"/>
            <a:ext cx="10033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Reading </a:t>
            </a:r>
            <a:r>
              <a:rPr lang="en-AU" sz="2800" dirty="0">
                <a:solidFill>
                  <a:srgbClr val="7030A0"/>
                </a:solidFill>
                <a:latin typeface="GillSansMT"/>
              </a:rPr>
              <a:t>set material, 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raising questions </a:t>
            </a:r>
            <a:r>
              <a:rPr lang="en-AU" sz="2800" dirty="0">
                <a:solidFill>
                  <a:srgbClr val="7030A0"/>
                </a:solidFill>
                <a:latin typeface="GillSansMT"/>
              </a:rPr>
              <a:t>in class about that material, discussing with other 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students, swapping </a:t>
            </a:r>
            <a:r>
              <a:rPr lang="en-AU" sz="2800" dirty="0">
                <a:solidFill>
                  <a:srgbClr val="7030A0"/>
                </a:solidFill>
                <a:latin typeface="GillSansMT"/>
              </a:rPr>
              <a:t>notes with a learning partner and keeping a reflective journal. It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worked.</a:t>
            </a:r>
            <a:endParaRPr lang="en-AU" sz="28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860" y="2054825"/>
            <a:ext cx="105711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  <a:latin typeface="GillSansMT"/>
              </a:rPr>
              <a:t>Reflecting on what had happened, it seemed to me that here was </a:t>
            </a:r>
            <a:r>
              <a:rPr lang="en-AU" sz="2800" dirty="0" smtClean="0">
                <a:solidFill>
                  <a:srgbClr val="002060"/>
                </a:solidFill>
                <a:latin typeface="GillSansMT"/>
              </a:rPr>
              <a:t>a generalizable </a:t>
            </a:r>
            <a:r>
              <a:rPr lang="en-AU" sz="2800" dirty="0">
                <a:solidFill>
                  <a:srgbClr val="002060"/>
                </a:solidFill>
                <a:latin typeface="GillSansMT"/>
              </a:rPr>
              <a:t>model for teaching virtually any unit (Biggs, 1996, 1999). </a:t>
            </a:r>
            <a:endParaRPr lang="en-AU" sz="2800" dirty="0" smtClean="0">
              <a:solidFill>
                <a:srgbClr val="002060"/>
              </a:solidFill>
              <a:latin typeface="GillSansMT"/>
            </a:endParaRPr>
          </a:p>
          <a:p>
            <a:endParaRPr lang="en-AU" sz="2800" dirty="0">
              <a:latin typeface="GillSansMT"/>
            </a:endParaRPr>
          </a:p>
          <a:p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The key </a:t>
            </a:r>
            <a:r>
              <a:rPr lang="en-AU" sz="2800" dirty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is to define what students are supposed to be able to </a:t>
            </a:r>
            <a:r>
              <a:rPr lang="en-AU" sz="2800" i="1" dirty="0">
                <a:solidFill>
                  <a:schemeClr val="accent3">
                    <a:lumMod val="75000"/>
                  </a:schemeClr>
                </a:solidFill>
                <a:latin typeface="GillSansMT-Italic"/>
              </a:rPr>
              <a:t>do </a:t>
            </a:r>
            <a:r>
              <a:rPr lang="en-AU" sz="2800" dirty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with </a:t>
            </a:r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the content </a:t>
            </a:r>
            <a:r>
              <a:rPr lang="en-AU" sz="2800" dirty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they have learned, apart from reporting back in their own </a:t>
            </a:r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words what </a:t>
            </a:r>
            <a:r>
              <a:rPr lang="en-AU" sz="2800" dirty="0">
                <a:solidFill>
                  <a:schemeClr val="accent3">
                    <a:lumMod val="75000"/>
                  </a:schemeClr>
                </a:solidFill>
                <a:latin typeface="GillSansMT"/>
              </a:rPr>
              <a:t>they had been taught. </a:t>
            </a:r>
            <a:endParaRPr lang="en-AU" sz="2800" dirty="0" smtClean="0">
              <a:solidFill>
                <a:schemeClr val="accent3">
                  <a:lumMod val="75000"/>
                </a:schemeClr>
              </a:solidFill>
              <a:latin typeface="GillSansMT"/>
            </a:endParaRPr>
          </a:p>
          <a:p>
            <a:endParaRPr lang="en-AU" sz="2800" dirty="0">
              <a:latin typeface="GillSansMT"/>
            </a:endParaRPr>
          </a:p>
          <a:p>
            <a:r>
              <a:rPr lang="en-AU" sz="2800" dirty="0" smtClean="0">
                <a:solidFill>
                  <a:srgbClr val="00B0F0"/>
                </a:solidFill>
                <a:latin typeface="GillSansMT"/>
              </a:rPr>
              <a:t>Almost </a:t>
            </a:r>
            <a:r>
              <a:rPr lang="en-AU" sz="2800" dirty="0">
                <a:solidFill>
                  <a:srgbClr val="00B0F0"/>
                </a:solidFill>
                <a:latin typeface="GillSansMT"/>
              </a:rPr>
              <a:t>any content topic in any subject is </a:t>
            </a:r>
            <a:r>
              <a:rPr lang="en-AU" sz="2800" dirty="0" smtClean="0">
                <a:solidFill>
                  <a:srgbClr val="00B0F0"/>
                </a:solidFill>
                <a:latin typeface="GillSansMT"/>
              </a:rPr>
              <a:t>taught so </a:t>
            </a:r>
            <a:r>
              <a:rPr lang="en-AU" sz="2800" dirty="0">
                <a:solidFill>
                  <a:srgbClr val="00B0F0"/>
                </a:solidFill>
                <a:latin typeface="GillSansMT"/>
              </a:rPr>
              <a:t>that students put that content to work in some way: to solve problems,</a:t>
            </a:r>
          </a:p>
          <a:p>
            <a:r>
              <a:rPr lang="en-AU" sz="2800" dirty="0">
                <a:solidFill>
                  <a:srgbClr val="00B0F0"/>
                </a:solidFill>
                <a:latin typeface="GillSansMT"/>
              </a:rPr>
              <a:t>to construct hypotheses, to apply to particular situations.</a:t>
            </a:r>
            <a:endParaRPr lang="en-A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5431"/>
            <a:ext cx="98826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Instructors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adopting the CA approach should </a:t>
            </a:r>
            <a:endParaRPr lang="en-AU" sz="2800" dirty="0" smtClean="0">
              <a:solidFill>
                <a:srgbClr val="7030A0"/>
              </a:solidFill>
              <a:latin typeface="Swiss721BT-Light"/>
            </a:endParaRPr>
          </a:p>
          <a:p>
            <a:endParaRPr lang="en-AU" sz="2800" dirty="0">
              <a:solidFill>
                <a:srgbClr val="7030A0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[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1] </a:t>
            </a:r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clearly describe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the ILOs in class, </a:t>
            </a:r>
            <a:endParaRPr lang="en-AU" sz="2800" dirty="0" smtClean="0">
              <a:solidFill>
                <a:srgbClr val="7030A0"/>
              </a:solidFill>
              <a:latin typeface="Swiss721BT-Light"/>
            </a:endParaRPr>
          </a:p>
          <a:p>
            <a:endParaRPr lang="en-AU" sz="2800" dirty="0">
              <a:solidFill>
                <a:srgbClr val="7030A0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[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2] create a </a:t>
            </a:r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learning environment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and TLAs conducive to the ILOs </a:t>
            </a:r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which allow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students to construct their knowledge to </a:t>
            </a:r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achieves the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outcomes, and </a:t>
            </a:r>
            <a:endParaRPr lang="en-AU" sz="2800" dirty="0" smtClean="0">
              <a:solidFill>
                <a:srgbClr val="7030A0"/>
              </a:solidFill>
              <a:latin typeface="Swiss721BT-Light"/>
            </a:endParaRPr>
          </a:p>
          <a:p>
            <a:endParaRPr lang="en-AU" sz="2800" dirty="0">
              <a:solidFill>
                <a:srgbClr val="7030A0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[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3] establish assessment on </a:t>
            </a:r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how well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students' could achieve the corresponding ILOs</a:t>
            </a:r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.</a:t>
            </a:r>
          </a:p>
          <a:p>
            <a:endParaRPr lang="en-AU" sz="2800" dirty="0">
              <a:solidFill>
                <a:srgbClr val="7030A0"/>
              </a:solidFill>
              <a:latin typeface="Swiss721BT-Light"/>
            </a:endParaRPr>
          </a:p>
          <a:p>
            <a:r>
              <a:rPr lang="en-AU" sz="2800" dirty="0">
                <a:solidFill>
                  <a:srgbClr val="7030A0"/>
                </a:solidFill>
                <a:latin typeface="Swiss721BT-Light"/>
              </a:rPr>
              <a:t>These three components of constructively aligned</a:t>
            </a:r>
          </a:p>
          <a:p>
            <a:r>
              <a:rPr lang="en-AU" sz="2800" dirty="0">
                <a:solidFill>
                  <a:srgbClr val="7030A0"/>
                </a:solidFill>
                <a:latin typeface="Swiss721BT-Light"/>
              </a:rPr>
              <a:t>teaching constitute important pillars in OBTL.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22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12" y="82978"/>
            <a:ext cx="10065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GillSansMT"/>
              </a:rPr>
              <a:t>This is the clue </a:t>
            </a:r>
            <a:r>
              <a:rPr lang="en-AU" sz="2400" dirty="0" smtClean="0">
                <a:solidFill>
                  <a:srgbClr val="7030A0"/>
                </a:solidFill>
                <a:latin typeface="GillSansMT"/>
              </a:rPr>
              <a:t>to defining </a:t>
            </a:r>
            <a:r>
              <a:rPr lang="en-AU" sz="2400" dirty="0">
                <a:solidFill>
                  <a:srgbClr val="7030A0"/>
                </a:solidFill>
                <a:latin typeface="GillSansMT"/>
              </a:rPr>
              <a:t>the outcomes that it is intended students should learn: we </a:t>
            </a:r>
            <a:r>
              <a:rPr lang="en-AU" sz="2400" dirty="0" smtClean="0">
                <a:solidFill>
                  <a:srgbClr val="7030A0"/>
                </a:solidFill>
                <a:latin typeface="GillSansMT"/>
              </a:rPr>
              <a:t>nominate the </a:t>
            </a:r>
            <a:r>
              <a:rPr lang="en-AU" sz="2400" dirty="0">
                <a:solidFill>
                  <a:srgbClr val="7030A0"/>
                </a:solidFill>
                <a:latin typeface="GillSansMT"/>
              </a:rPr>
              <a:t>actions, the verbs, the student is supposed to put into play, verbs </a:t>
            </a:r>
            <a:r>
              <a:rPr lang="en-AU" sz="2400" dirty="0" smtClean="0">
                <a:solidFill>
                  <a:srgbClr val="7030A0"/>
                </a:solidFill>
                <a:latin typeface="GillSansMT"/>
              </a:rPr>
              <a:t>such as </a:t>
            </a:r>
            <a:r>
              <a:rPr lang="en-AU" sz="2400" dirty="0">
                <a:solidFill>
                  <a:srgbClr val="7030A0"/>
                </a:solidFill>
                <a:latin typeface="GillSansMT"/>
              </a:rPr>
              <a:t>solve problems, hypothesize, apply, design, explain, and so on. </a:t>
            </a:r>
            <a:endParaRPr lang="en-AU" sz="2400" dirty="0" smtClean="0">
              <a:solidFill>
                <a:srgbClr val="7030A0"/>
              </a:solidFill>
              <a:latin typeface="GillSansMT"/>
            </a:endParaRPr>
          </a:p>
          <a:p>
            <a:endParaRPr lang="en-AU" sz="2400" dirty="0">
              <a:latin typeface="GillSansMT"/>
            </a:endParaRPr>
          </a:p>
          <a:p>
            <a:r>
              <a:rPr lang="en-AU" sz="2400" dirty="0" smtClean="0">
                <a:solidFill>
                  <a:srgbClr val="002060"/>
                </a:solidFill>
                <a:latin typeface="GillSansMT"/>
              </a:rPr>
              <a:t>The appropriate </a:t>
            </a:r>
            <a:r>
              <a:rPr lang="en-AU" sz="2400" dirty="0">
                <a:solidFill>
                  <a:srgbClr val="002060"/>
                </a:solidFill>
                <a:latin typeface="GillSansMT"/>
              </a:rPr>
              <a:t>learning activities then fall into place: the teaching task is to </a:t>
            </a:r>
            <a:r>
              <a:rPr lang="en-AU" sz="2400" dirty="0" smtClean="0">
                <a:solidFill>
                  <a:srgbClr val="002060"/>
                </a:solidFill>
                <a:latin typeface="GillSansMT"/>
              </a:rPr>
              <a:t>get students </a:t>
            </a:r>
            <a:r>
              <a:rPr lang="en-AU" sz="2400" dirty="0">
                <a:solidFill>
                  <a:srgbClr val="002060"/>
                </a:solidFill>
                <a:latin typeface="GillSansMT"/>
              </a:rPr>
              <a:t>to engage those same verbs.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072" y="3191521"/>
            <a:ext cx="10700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  <a:latin typeface="GillSansMT"/>
              </a:rPr>
              <a:t>The summative </a:t>
            </a:r>
            <a:r>
              <a:rPr lang="en-AU" sz="2400" dirty="0" smtClean="0">
                <a:solidFill>
                  <a:srgbClr val="00B050"/>
                </a:solidFill>
                <a:latin typeface="GillSansMT"/>
              </a:rPr>
              <a:t>assessment determines </a:t>
            </a:r>
            <a:r>
              <a:rPr lang="en-AU" sz="2400" dirty="0">
                <a:solidFill>
                  <a:srgbClr val="00B050"/>
                </a:solidFill>
                <a:latin typeface="GillSansMT"/>
              </a:rPr>
              <a:t>how well they can perform those verbs in appropriate contexts</a:t>
            </a:r>
            <a:r>
              <a:rPr lang="en-AU" sz="2400" dirty="0" smtClean="0">
                <a:solidFill>
                  <a:srgbClr val="00B050"/>
                </a:solidFill>
                <a:latin typeface="GillSansMT"/>
              </a:rPr>
              <a:t>.</a:t>
            </a:r>
          </a:p>
          <a:p>
            <a:endParaRPr lang="en-AU" sz="2400" dirty="0">
              <a:latin typeface="GillSansMT"/>
            </a:endParaRPr>
          </a:p>
          <a:p>
            <a:r>
              <a:rPr lang="en-A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SansMT"/>
              </a:rPr>
              <a:t>Thus, assessment is about judging the whole performance against</a:t>
            </a:r>
          </a:p>
          <a:p>
            <a:r>
              <a:rPr lang="en-A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SansMT"/>
              </a:rPr>
              <a:t>predetermined and public rubrics, not by awarding marks analytically </a:t>
            </a:r>
            <a:r>
              <a:rPr lang="en-A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SansMT"/>
              </a:rPr>
              <a:t>for aspects </a:t>
            </a:r>
            <a:r>
              <a:rPr lang="en-A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SansMT"/>
              </a:rPr>
              <a:t>of the tasks and then summing them. Analytic assessment is </a:t>
            </a:r>
            <a:r>
              <a:rPr lang="en-A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SansMT"/>
              </a:rPr>
              <a:t>useful formatively</a:t>
            </a:r>
            <a:r>
              <a:rPr lang="en-A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SansMT"/>
              </a:rPr>
              <a:t>, for alerting the student to weak aspects of their </a:t>
            </a:r>
            <a:r>
              <a:rPr lang="en-A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SansMT"/>
              </a:rPr>
              <a:t>performance, but </a:t>
            </a:r>
            <a:r>
              <a:rPr lang="en-A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SansMT"/>
              </a:rPr>
              <a:t>the final summative assessment is logically on how well the performance</a:t>
            </a:r>
          </a:p>
          <a:p>
            <a:r>
              <a:rPr lang="en-A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SansMT"/>
              </a:rPr>
              <a:t>itself can be carried out.</a:t>
            </a:r>
            <a:endParaRPr lang="en-A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4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436" y="213462"/>
            <a:ext cx="97966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The operational framework for this teaching design at the unit level is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in its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basics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:</a:t>
            </a:r>
          </a:p>
          <a:p>
            <a:endParaRPr lang="en-AU" sz="2400" b="1" dirty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  <a:p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1) Describe the </a:t>
            </a:r>
            <a:r>
              <a:rPr lang="en-AU" sz="2400" b="1" i="1" dirty="0">
                <a:solidFill>
                  <a:schemeClr val="accent4">
                    <a:lumMod val="50000"/>
                  </a:schemeClr>
                </a:solidFill>
                <a:latin typeface="GillSansMT-Italic"/>
              </a:rPr>
              <a:t>intended learning outcomes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(ILOs) for the unit, using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one </a:t>
            </a:r>
            <a:r>
              <a:rPr lang="en-AU" sz="2400" b="1" i="1" dirty="0" smtClean="0">
                <a:solidFill>
                  <a:schemeClr val="accent4">
                    <a:lumMod val="50000"/>
                  </a:schemeClr>
                </a:solidFill>
                <a:latin typeface="GillSansMT-Italic"/>
              </a:rPr>
              <a:t>verb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(or at most two) for each outcome. The ILO denotes how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the content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or topics are to be dealt with and in what context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.</a:t>
            </a:r>
          </a:p>
          <a:p>
            <a:endParaRPr lang="en-AU" sz="2400" b="1" dirty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  <a:p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2) Create a learning environment using </a:t>
            </a:r>
            <a:r>
              <a:rPr lang="en-AU" sz="2400" b="1" i="1" dirty="0">
                <a:solidFill>
                  <a:schemeClr val="accent4">
                    <a:lumMod val="50000"/>
                  </a:schemeClr>
                </a:solidFill>
                <a:latin typeface="GillSansMT-Italic"/>
              </a:rPr>
              <a:t>teaching/learning activities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(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TLAs) that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require students to engage each verb. In this way the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activity nominated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in the ILO is activated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.</a:t>
            </a:r>
          </a:p>
          <a:p>
            <a:endParaRPr lang="en-AU" sz="2400" b="1" dirty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  <a:p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3) Use </a:t>
            </a:r>
            <a:r>
              <a:rPr lang="en-AU" sz="2400" b="1" i="1" dirty="0">
                <a:solidFill>
                  <a:schemeClr val="accent4">
                    <a:lumMod val="50000"/>
                  </a:schemeClr>
                </a:solidFill>
                <a:latin typeface="GillSansMT-Italic"/>
              </a:rPr>
              <a:t>assessment tasks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(ATs) that also contain that verb, thus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enabling one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with help of predetermined using rubrics to judge how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well students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’ performances meet the criteria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.</a:t>
            </a:r>
          </a:p>
          <a:p>
            <a:endParaRPr lang="en-AU" sz="2400" b="1" dirty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  <a:p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4) Transform these judgments into final grades.</a:t>
            </a:r>
            <a:endParaRPr lang="en-A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56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50" y="173089"/>
            <a:ext cx="96567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Constructive Alignment</a:t>
            </a:r>
          </a:p>
          <a:p>
            <a:endParaRPr lang="en-AU" sz="2800" dirty="0"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Arial" panose="020B0604020202020204" pitchFamily="34" charset="0"/>
              </a:rPr>
              <a:t>The </a:t>
            </a:r>
            <a:r>
              <a:rPr lang="en-AU" sz="2800" dirty="0">
                <a:solidFill>
                  <a:srgbClr val="7030A0"/>
                </a:solidFill>
                <a:latin typeface="Arial" panose="020B0604020202020204" pitchFamily="34" charset="0"/>
              </a:rPr>
              <a:t>‘constructive’ aspect refers to what the learner does, which is to </a:t>
            </a:r>
            <a:r>
              <a:rPr lang="en-AU" sz="28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construct meaning </a:t>
            </a:r>
            <a:r>
              <a:rPr lang="en-AU" sz="2800" dirty="0">
                <a:solidFill>
                  <a:srgbClr val="7030A0"/>
                </a:solidFill>
                <a:latin typeface="Arial" panose="020B0604020202020204" pitchFamily="34" charset="0"/>
              </a:rPr>
              <a:t>through relevant learning activities. </a:t>
            </a:r>
            <a:endParaRPr lang="en-AU" sz="2800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en-AU" sz="2800" dirty="0"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The </a:t>
            </a:r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‘alignment’ aspect refers </a:t>
            </a:r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to what </a:t>
            </a:r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the teacher does, which is to set up a learning environment that supports</a:t>
            </a:r>
          </a:p>
          <a:p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the learning activities appropriate to achieving the desired learning outcomes</a:t>
            </a:r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endParaRPr lang="en-AU" sz="2800" dirty="0">
              <a:latin typeface="Arial" panose="020B0604020202020204" pitchFamily="34" charset="0"/>
            </a:endParaRPr>
          </a:p>
          <a:p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</a:rPr>
              <a:t>The key is that the components in the teaching system, especially the </a:t>
            </a:r>
            <a:r>
              <a:rPr lang="en-AU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teaching methods </a:t>
            </a:r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</a:rPr>
              <a:t>used and the assessment tasks are </a:t>
            </a:r>
            <a:r>
              <a:rPr lang="en-AU" sz="2800" i="1" dirty="0">
                <a:solidFill>
                  <a:srgbClr val="C00000"/>
                </a:solidFill>
                <a:latin typeface="Arial" panose="020B0604020202020204" pitchFamily="34" charset="0"/>
              </a:rPr>
              <a:t>aligned </a:t>
            </a:r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</a:rPr>
              <a:t>to the learning </a:t>
            </a:r>
            <a:r>
              <a:rPr lang="en-AU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activities assumed </a:t>
            </a:r>
            <a:r>
              <a:rPr lang="en-AU" sz="2800" dirty="0">
                <a:solidFill>
                  <a:srgbClr val="C00000"/>
                </a:solidFill>
                <a:latin typeface="Arial" panose="020B0604020202020204" pitchFamily="34" charset="0"/>
              </a:rPr>
              <a:t>in the intended outcomes.</a:t>
            </a:r>
            <a:endParaRPr lang="en-A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587" y="194604"/>
            <a:ext cx="97320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Students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become “entrapped” in a web of consistency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through the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process of constructive alignment. </a:t>
            </a:r>
            <a:endParaRPr lang="en-AU" sz="28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AU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Learning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experiences and assessment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tasks become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purposeful and learners are motivated to explore concepts both in and out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side their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classrooms, in short a deeper approach to learning, and teaching, is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facilitated, reinforced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and encouraged. </a:t>
            </a:r>
            <a:endParaRPr lang="en-AU" sz="2800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AU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An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important aspect here is the role of the academic. It is</a:t>
            </a:r>
          </a:p>
          <a:p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one thing to write about the need to align a unit of study it is quite another for this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to happen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5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8" y="139849"/>
            <a:ext cx="104205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GillSansStd"/>
              </a:rPr>
              <a:t>The 'constructive' aspect refers to the idea that students </a:t>
            </a:r>
            <a:r>
              <a:rPr lang="en-AU" sz="2000" i="1" dirty="0">
                <a:latin typeface="GillSansStd-Italic"/>
              </a:rPr>
              <a:t>construct meaning</a:t>
            </a:r>
          </a:p>
          <a:p>
            <a:r>
              <a:rPr lang="en-AU" sz="2000" dirty="0">
                <a:latin typeface="GillSansStd"/>
              </a:rPr>
              <a:t>through relevant learning activities. </a:t>
            </a:r>
            <a:endParaRPr lang="en-AU" sz="2000" dirty="0" smtClean="0">
              <a:latin typeface="GillSansStd"/>
            </a:endParaRPr>
          </a:p>
          <a:p>
            <a:endParaRPr lang="en-AU" sz="2000" dirty="0">
              <a:latin typeface="GillSansStd"/>
            </a:endParaRPr>
          </a:p>
          <a:p>
            <a:r>
              <a:rPr lang="en-AU" sz="2000" dirty="0" smtClean="0">
                <a:latin typeface="GillSansStd"/>
              </a:rPr>
              <a:t>That </a:t>
            </a:r>
            <a:r>
              <a:rPr lang="en-AU" sz="2000" dirty="0">
                <a:latin typeface="GillSansStd"/>
              </a:rPr>
              <a:t>is, meaning is not something imparted or transmitted from teacher to </a:t>
            </a:r>
            <a:r>
              <a:rPr lang="en-AU" sz="2000" dirty="0" smtClean="0">
                <a:latin typeface="GillSansStd"/>
              </a:rPr>
              <a:t>learner, but </a:t>
            </a:r>
            <a:r>
              <a:rPr lang="en-AU" sz="2000" dirty="0">
                <a:latin typeface="GillSansStd"/>
              </a:rPr>
              <a:t>is something learners have to create for themselves. Teaching is simply a catalyst for learning</a:t>
            </a:r>
            <a:r>
              <a:rPr lang="en-AU" sz="2000" dirty="0" smtClean="0">
                <a:latin typeface="GillSansStd"/>
              </a:rPr>
              <a:t>:</a:t>
            </a:r>
          </a:p>
          <a:p>
            <a:endParaRPr lang="en-AU" sz="2000" dirty="0">
              <a:latin typeface="GillSansStd"/>
            </a:endParaRPr>
          </a:p>
          <a:p>
            <a:r>
              <a:rPr lang="en-AU" sz="2000" i="1" dirty="0">
                <a:latin typeface="GillSansStd-Italic"/>
              </a:rPr>
              <a:t>'If students are to learn desired outcomes in a reasonably effective manner, then the teacher's fundamental task is to get </a:t>
            </a:r>
            <a:r>
              <a:rPr lang="en-AU" sz="2000" i="1" dirty="0" smtClean="0">
                <a:latin typeface="GillSansStd-Italic"/>
              </a:rPr>
              <a:t>students to </a:t>
            </a:r>
            <a:r>
              <a:rPr lang="en-AU" sz="2000" i="1" dirty="0">
                <a:latin typeface="GillSansStd-Italic"/>
              </a:rPr>
              <a:t>engage in learning activities that are likely to result in their achieving those outcomes... It is helpful to remember that what </a:t>
            </a:r>
            <a:r>
              <a:rPr lang="en-AU" sz="2000" i="1" dirty="0" smtClean="0">
                <a:latin typeface="GillSansStd-Italic"/>
              </a:rPr>
              <a:t>the student </a:t>
            </a:r>
            <a:r>
              <a:rPr lang="en-AU" sz="2000" i="1" dirty="0">
                <a:latin typeface="GillSansStd-Italic"/>
              </a:rPr>
              <a:t>does is actually more important in determining what is learned than what the teacher does.' </a:t>
            </a:r>
            <a:r>
              <a:rPr lang="en-AU" sz="2000" dirty="0">
                <a:latin typeface="GillSansStd"/>
              </a:rPr>
              <a:t>(</a:t>
            </a:r>
            <a:r>
              <a:rPr lang="en-AU" sz="2000" dirty="0" err="1">
                <a:latin typeface="GillSansStd"/>
              </a:rPr>
              <a:t>Shuell</a:t>
            </a:r>
            <a:r>
              <a:rPr lang="en-AU" sz="2000" dirty="0">
                <a:latin typeface="GillSansStd"/>
              </a:rPr>
              <a:t>, 1986: 429</a:t>
            </a:r>
            <a:r>
              <a:rPr lang="en-AU" sz="2000" dirty="0" smtClean="0">
                <a:latin typeface="GillSansStd"/>
              </a:rPr>
              <a:t>)</a:t>
            </a:r>
          </a:p>
          <a:p>
            <a:endParaRPr lang="en-AU" sz="2000" dirty="0">
              <a:latin typeface="GillSansStd"/>
            </a:endParaRPr>
          </a:p>
          <a:p>
            <a:r>
              <a:rPr lang="en-AU" sz="2000" dirty="0">
                <a:latin typeface="GillSansStd"/>
              </a:rPr>
              <a:t>The 'alignment' aspect refers to what the teacher does, which is to set up a learning environment that supports </a:t>
            </a:r>
            <a:r>
              <a:rPr lang="en-AU" sz="2000" dirty="0" smtClean="0">
                <a:latin typeface="GillSansStd"/>
              </a:rPr>
              <a:t>the learning </a:t>
            </a:r>
            <a:r>
              <a:rPr lang="en-AU" sz="2000" dirty="0">
                <a:latin typeface="GillSansStd"/>
              </a:rPr>
              <a:t>activities appropriate to achieving the desired learning outcomes. The key is that the components in the </a:t>
            </a:r>
            <a:r>
              <a:rPr lang="en-AU" sz="2000" dirty="0" smtClean="0">
                <a:latin typeface="GillSansStd"/>
              </a:rPr>
              <a:t>teaching system</a:t>
            </a:r>
            <a:r>
              <a:rPr lang="en-AU" sz="2000" dirty="0">
                <a:latin typeface="GillSansStd"/>
              </a:rPr>
              <a:t>, especially the teaching methods used and the assessment tasks, are </a:t>
            </a:r>
            <a:r>
              <a:rPr lang="en-AU" sz="2000" i="1" dirty="0">
                <a:latin typeface="GillSansStd-Italic"/>
              </a:rPr>
              <a:t>aligned </a:t>
            </a:r>
            <a:r>
              <a:rPr lang="en-AU" sz="2000" dirty="0">
                <a:latin typeface="GillSansStd"/>
              </a:rPr>
              <a:t>with the learning activities assumed </a:t>
            </a:r>
            <a:r>
              <a:rPr lang="en-AU" sz="2000" dirty="0" smtClean="0">
                <a:latin typeface="GillSansStd"/>
              </a:rPr>
              <a:t>in the </a:t>
            </a:r>
            <a:r>
              <a:rPr lang="en-AU" sz="2000" dirty="0">
                <a:latin typeface="GillSansStd"/>
              </a:rPr>
              <a:t>intended outcomes</a:t>
            </a:r>
            <a:r>
              <a:rPr lang="en-AU" sz="2000" dirty="0" smtClean="0">
                <a:latin typeface="GillSansStd"/>
              </a:rPr>
              <a:t>.</a:t>
            </a:r>
          </a:p>
          <a:p>
            <a:endParaRPr lang="en-AU" sz="2000" dirty="0">
              <a:latin typeface="GillSansStd"/>
            </a:endParaRPr>
          </a:p>
          <a:p>
            <a:r>
              <a:rPr lang="en-AU" sz="2000" dirty="0" smtClean="0">
                <a:latin typeface="GillSansStd"/>
              </a:rPr>
              <a:t>The </a:t>
            </a:r>
            <a:r>
              <a:rPr lang="en-AU" sz="2000" dirty="0">
                <a:latin typeface="GillSansStd"/>
              </a:rPr>
              <a:t>learner is in a sense 'trapped', and finds it difficult to escape without learning what he or </a:t>
            </a:r>
            <a:r>
              <a:rPr lang="en-AU" sz="2000" dirty="0" smtClean="0">
                <a:latin typeface="GillSansStd"/>
              </a:rPr>
              <a:t>she is </a:t>
            </a:r>
            <a:r>
              <a:rPr lang="en-AU" sz="2000" dirty="0">
                <a:latin typeface="GillSansStd"/>
              </a:rPr>
              <a:t>intended to learn.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337830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2" y="320169"/>
            <a:ext cx="9913978" cy="58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1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589" y="337114"/>
            <a:ext cx="93770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  <a:latin typeface="GillSansStd"/>
              </a:rPr>
              <a:t>There are thus four major steps</a:t>
            </a:r>
            <a:r>
              <a:rPr lang="en-AU" sz="2800" dirty="0" smtClean="0">
                <a:solidFill>
                  <a:srgbClr val="00B050"/>
                </a:solidFill>
                <a:latin typeface="GillSansStd"/>
              </a:rPr>
              <a:t>:</a:t>
            </a:r>
          </a:p>
          <a:p>
            <a:endParaRPr lang="en-AU" sz="2800" dirty="0">
              <a:solidFill>
                <a:srgbClr val="00B050"/>
              </a:solidFill>
              <a:latin typeface="GillSansStd"/>
            </a:endParaRPr>
          </a:p>
          <a:p>
            <a:pPr marL="514350" indent="-514350">
              <a:buAutoNum type="arabicPeriod"/>
            </a:pPr>
            <a:r>
              <a:rPr lang="en-AU" sz="2800" dirty="0" smtClean="0">
                <a:solidFill>
                  <a:srgbClr val="00B050"/>
                </a:solidFill>
                <a:latin typeface="GillSansStd"/>
              </a:rPr>
              <a:t>Defining </a:t>
            </a:r>
            <a:r>
              <a:rPr lang="en-AU" sz="2800" dirty="0">
                <a:solidFill>
                  <a:srgbClr val="00B050"/>
                </a:solidFill>
                <a:latin typeface="GillSansStd"/>
              </a:rPr>
              <a:t>the intended learning outcomes (ILOs</a:t>
            </a:r>
            <a:r>
              <a:rPr lang="en-AU" sz="2800" dirty="0" smtClean="0">
                <a:solidFill>
                  <a:srgbClr val="00B050"/>
                </a:solidFill>
                <a:latin typeface="GillSansStd"/>
              </a:rPr>
              <a:t>);</a:t>
            </a:r>
          </a:p>
          <a:p>
            <a:endParaRPr lang="en-AU" sz="2800" dirty="0">
              <a:solidFill>
                <a:srgbClr val="00B050"/>
              </a:solidFill>
              <a:latin typeface="GillSansStd"/>
            </a:endParaRPr>
          </a:p>
          <a:p>
            <a:r>
              <a:rPr lang="en-AU" sz="2800" dirty="0">
                <a:solidFill>
                  <a:srgbClr val="00B050"/>
                </a:solidFill>
                <a:latin typeface="GillSansStd"/>
              </a:rPr>
              <a:t>2. Choosing teaching/learning activities likely to lead to the ILOs</a:t>
            </a:r>
            <a:r>
              <a:rPr lang="en-AU" sz="2800" dirty="0" smtClean="0">
                <a:solidFill>
                  <a:srgbClr val="00B050"/>
                </a:solidFill>
                <a:latin typeface="GillSansStd"/>
              </a:rPr>
              <a:t>;</a:t>
            </a:r>
          </a:p>
          <a:p>
            <a:endParaRPr lang="en-AU" sz="2800" dirty="0">
              <a:solidFill>
                <a:srgbClr val="00B050"/>
              </a:solidFill>
              <a:latin typeface="GillSansStd"/>
            </a:endParaRPr>
          </a:p>
          <a:p>
            <a:r>
              <a:rPr lang="en-AU" sz="2800" dirty="0">
                <a:solidFill>
                  <a:srgbClr val="00B050"/>
                </a:solidFill>
                <a:latin typeface="GillSansStd"/>
              </a:rPr>
              <a:t>3. Assessing students' actual learning outcomes to see how well they match what was intended</a:t>
            </a:r>
            <a:r>
              <a:rPr lang="en-AU" sz="2800" dirty="0" smtClean="0">
                <a:solidFill>
                  <a:srgbClr val="00B050"/>
                </a:solidFill>
                <a:latin typeface="GillSansStd"/>
              </a:rPr>
              <a:t>;</a:t>
            </a:r>
          </a:p>
          <a:p>
            <a:endParaRPr lang="en-AU" sz="2800" dirty="0">
              <a:solidFill>
                <a:srgbClr val="00B050"/>
              </a:solidFill>
              <a:latin typeface="GillSansStd"/>
            </a:endParaRPr>
          </a:p>
          <a:p>
            <a:r>
              <a:rPr lang="en-AU" sz="2800" dirty="0">
                <a:solidFill>
                  <a:srgbClr val="00B050"/>
                </a:solidFill>
                <a:latin typeface="GillSansStd"/>
              </a:rPr>
              <a:t>4. Arriving at a final grade.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20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618" y="200005"/>
            <a:ext cx="97213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When we teach we should have a clear idea of what we want our students to learn. </a:t>
            </a:r>
            <a:endParaRPr lang="en-AU" sz="2400" dirty="0" smtClean="0">
              <a:solidFill>
                <a:schemeClr val="accent5">
                  <a:lumMod val="75000"/>
                </a:schemeClr>
              </a:solidFill>
              <a:latin typeface="GillSansStd"/>
            </a:endParaRPr>
          </a:p>
          <a:p>
            <a:endParaRPr lang="en-AU" sz="2400" dirty="0">
              <a:solidFill>
                <a:schemeClr val="accent5">
                  <a:lumMod val="75000"/>
                </a:schemeClr>
              </a:solidFill>
              <a:latin typeface="GillSansStd"/>
            </a:endParaRPr>
          </a:p>
          <a:p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More 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specifically, on a topic by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topic basis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, we should be able to stipulate how well each topic needs to be understood. </a:t>
            </a:r>
            <a:endParaRPr lang="en-AU" sz="2400" dirty="0" smtClean="0">
              <a:solidFill>
                <a:schemeClr val="accent5">
                  <a:lumMod val="75000"/>
                </a:schemeClr>
              </a:solidFill>
              <a:latin typeface="GillSansStd"/>
            </a:endParaRPr>
          </a:p>
          <a:p>
            <a:endParaRPr lang="en-AU" sz="2400" dirty="0">
              <a:solidFill>
                <a:schemeClr val="accent5">
                  <a:lumMod val="75000"/>
                </a:schemeClr>
              </a:solidFill>
              <a:latin typeface="GillSansStd"/>
            </a:endParaRPr>
          </a:p>
          <a:p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First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, we need to distinguish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between </a:t>
            </a:r>
            <a:r>
              <a:rPr lang="en-AU" sz="2400" i="1" dirty="0" smtClean="0">
                <a:solidFill>
                  <a:schemeClr val="accent5">
                    <a:lumMod val="75000"/>
                  </a:schemeClr>
                </a:solidFill>
                <a:latin typeface="GillSansStd-Italic"/>
              </a:rPr>
              <a:t>declarative 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knowledge and </a:t>
            </a:r>
            <a:r>
              <a:rPr lang="en-AU" sz="2400" i="1" dirty="0">
                <a:solidFill>
                  <a:schemeClr val="accent5">
                    <a:lumMod val="75000"/>
                  </a:schemeClr>
                </a:solidFill>
                <a:latin typeface="GillSansStd-Italic"/>
              </a:rPr>
              <a:t>functioning 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knowledge.</a:t>
            </a:r>
          </a:p>
          <a:p>
            <a:endParaRPr lang="en-AU" sz="2400" dirty="0" smtClean="0">
              <a:solidFill>
                <a:schemeClr val="accent5">
                  <a:lumMod val="75000"/>
                </a:schemeClr>
              </a:solidFill>
              <a:latin typeface="GillSansStd"/>
            </a:endParaRPr>
          </a:p>
          <a:p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Declarative 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knowledge is knowledge that can be 'declared': we tell people about it, orally or in writing. </a:t>
            </a:r>
            <a:endParaRPr lang="en-AU" sz="2400" dirty="0" smtClean="0">
              <a:solidFill>
                <a:schemeClr val="accent5">
                  <a:lumMod val="75000"/>
                </a:schemeClr>
              </a:solidFill>
              <a:latin typeface="GillSansStd"/>
            </a:endParaRPr>
          </a:p>
          <a:p>
            <a:endParaRPr lang="en-AU" sz="2400" dirty="0">
              <a:solidFill>
                <a:schemeClr val="accent5">
                  <a:lumMod val="75000"/>
                </a:schemeClr>
              </a:solidFill>
              <a:latin typeface="GillSansStd"/>
            </a:endParaRPr>
          </a:p>
          <a:p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Declarative knowledge 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is usually second-hand knowledge; it is about what has been discovered. Knowledge of academic disciplines is</a:t>
            </a:r>
          </a:p>
          <a:p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declarative, and our students need to understand it selectively. </a:t>
            </a:r>
            <a:endParaRPr lang="en-AU" sz="2400" dirty="0" smtClean="0">
              <a:solidFill>
                <a:schemeClr val="accent5">
                  <a:lumMod val="75000"/>
                </a:schemeClr>
              </a:solidFill>
              <a:latin typeface="GillSansStd"/>
            </a:endParaRPr>
          </a:p>
          <a:p>
            <a:endParaRPr lang="en-AU" sz="2400" dirty="0" smtClean="0">
              <a:solidFill>
                <a:schemeClr val="accent5">
                  <a:lumMod val="75000"/>
                </a:schemeClr>
              </a:solidFill>
              <a:latin typeface="GillSansStd"/>
            </a:endParaRPr>
          </a:p>
          <a:p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Declarative 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knowledge is, however, only the first part of</a:t>
            </a:r>
          </a:p>
          <a:p>
            <a:r>
              <a:rPr lang="en-AU" sz="2400" dirty="0">
                <a:solidFill>
                  <a:schemeClr val="accent5">
                    <a:lumMod val="75000"/>
                  </a:schemeClr>
                </a:solidFill>
                <a:latin typeface="GillSansStd"/>
              </a:rPr>
              <a:t>the story</a:t>
            </a:r>
            <a:r>
              <a:rPr lang="en-AU" sz="2400" dirty="0">
                <a:latin typeface="GillSansStd"/>
              </a:rPr>
              <a:t>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46744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7578"/>
            <a:ext cx="99902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GillSansStd"/>
              </a:rPr>
              <a:t>Teaching and learning activities in many courses are restricted to lecture and tutorial: lecture to expound and </a:t>
            </a:r>
            <a:r>
              <a:rPr lang="en-AU" sz="2800" dirty="0" smtClean="0">
                <a:solidFill>
                  <a:srgbClr val="7030A0"/>
                </a:solidFill>
                <a:latin typeface="GillSansStd"/>
              </a:rPr>
              <a:t>package, and </a:t>
            </a:r>
            <a:r>
              <a:rPr lang="en-AU" sz="2800" dirty="0">
                <a:solidFill>
                  <a:srgbClr val="7030A0"/>
                </a:solidFill>
                <a:latin typeface="GillSansStd"/>
              </a:rPr>
              <a:t>tutorial to clarify and extend. </a:t>
            </a:r>
            <a:endParaRPr lang="en-AU" sz="2800" dirty="0" smtClean="0">
              <a:solidFill>
                <a:srgbClr val="7030A0"/>
              </a:solidFill>
              <a:latin typeface="GillSansStd"/>
            </a:endParaRPr>
          </a:p>
          <a:p>
            <a:endParaRPr lang="en-AU" sz="2800" dirty="0">
              <a:solidFill>
                <a:srgbClr val="7030A0"/>
              </a:solidFill>
              <a:latin typeface="GillSansStd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GillSansStd"/>
              </a:rPr>
              <a:t>However</a:t>
            </a:r>
            <a:r>
              <a:rPr lang="en-AU" sz="2800" dirty="0">
                <a:solidFill>
                  <a:srgbClr val="7030A0"/>
                </a:solidFill>
                <a:latin typeface="GillSansStd"/>
              </a:rPr>
              <a:t>, these contexts do not necessarily elicit high level verbs. Students can </a:t>
            </a:r>
            <a:r>
              <a:rPr lang="en-AU" sz="2800" dirty="0" smtClean="0">
                <a:solidFill>
                  <a:srgbClr val="7030A0"/>
                </a:solidFill>
                <a:latin typeface="GillSansStd"/>
              </a:rPr>
              <a:t>get away </a:t>
            </a:r>
            <a:r>
              <a:rPr lang="en-AU" sz="2800" dirty="0">
                <a:solidFill>
                  <a:srgbClr val="7030A0"/>
                </a:solidFill>
                <a:latin typeface="GillSansStd"/>
              </a:rPr>
              <a:t>with passive listening and selectively memorising.</a:t>
            </a:r>
            <a:endParaRPr lang="en-AU" sz="28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86121"/>
            <a:ext cx="104528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  <a:latin typeface="GillSansStd-Bold"/>
              </a:rPr>
              <a:t>Assessing students' learning outcomes</a:t>
            </a:r>
          </a:p>
          <a:p>
            <a:r>
              <a:rPr lang="en-AU" sz="2400" dirty="0">
                <a:solidFill>
                  <a:srgbClr val="FF0000"/>
                </a:solidFill>
                <a:latin typeface="GillSansStd"/>
              </a:rPr>
              <a:t>Faulty assumptions about and practices of assessment do more damage by misaligning teaching than any other </a:t>
            </a:r>
            <a:r>
              <a:rPr lang="en-AU" sz="2400" dirty="0" smtClean="0">
                <a:solidFill>
                  <a:srgbClr val="FF0000"/>
                </a:solidFill>
                <a:latin typeface="GillSansStd"/>
              </a:rPr>
              <a:t>single factor</a:t>
            </a:r>
            <a:r>
              <a:rPr lang="en-AU" sz="2400" dirty="0">
                <a:solidFill>
                  <a:srgbClr val="FF0000"/>
                </a:solidFill>
                <a:latin typeface="GillSansStd"/>
              </a:rPr>
              <a:t>. </a:t>
            </a:r>
            <a:endParaRPr lang="en-AU" sz="2400" dirty="0" smtClean="0">
              <a:solidFill>
                <a:srgbClr val="FF0000"/>
              </a:solidFill>
              <a:latin typeface="GillSansStd"/>
            </a:endParaRPr>
          </a:p>
          <a:p>
            <a:endParaRPr lang="en-AU" sz="2400" dirty="0">
              <a:solidFill>
                <a:srgbClr val="FF0000"/>
              </a:solidFill>
              <a:latin typeface="GillSansStd"/>
            </a:endParaRPr>
          </a:p>
          <a:p>
            <a:r>
              <a:rPr lang="en-AU" sz="2400" dirty="0" smtClean="0">
                <a:solidFill>
                  <a:srgbClr val="FF0000"/>
                </a:solidFill>
                <a:latin typeface="GillSansStd"/>
              </a:rPr>
              <a:t>As </a:t>
            </a:r>
            <a:r>
              <a:rPr lang="en-AU" sz="2400" dirty="0" err="1">
                <a:solidFill>
                  <a:srgbClr val="FF0000"/>
                </a:solidFill>
                <a:latin typeface="GillSansStd"/>
              </a:rPr>
              <a:t>Ramsden</a:t>
            </a:r>
            <a:r>
              <a:rPr lang="en-AU" sz="2400" dirty="0">
                <a:solidFill>
                  <a:srgbClr val="FF0000"/>
                </a:solidFill>
                <a:latin typeface="GillSansStd"/>
              </a:rPr>
              <a:t> (1992) puts it, the assessment is the curriculum, as far as the students are concerned. They will </a:t>
            </a:r>
            <a:r>
              <a:rPr lang="en-AU" sz="2400" dirty="0" smtClean="0">
                <a:solidFill>
                  <a:srgbClr val="FF0000"/>
                </a:solidFill>
                <a:latin typeface="GillSansStd"/>
              </a:rPr>
              <a:t>learn what </a:t>
            </a:r>
            <a:r>
              <a:rPr lang="en-AU" sz="2400" dirty="0">
                <a:solidFill>
                  <a:srgbClr val="FF0000"/>
                </a:solidFill>
                <a:latin typeface="GillSansStd"/>
              </a:rPr>
              <a:t>they think they will be assessed on, not what is in the curriculum, or even on what has been 'covered' in class. </a:t>
            </a:r>
            <a:endParaRPr lang="en-AU" sz="2400" dirty="0" smtClean="0">
              <a:solidFill>
                <a:srgbClr val="FF0000"/>
              </a:solidFill>
              <a:latin typeface="GillSansStd"/>
            </a:endParaRPr>
          </a:p>
          <a:p>
            <a:r>
              <a:rPr lang="en-AU" sz="2400" dirty="0" smtClean="0">
                <a:solidFill>
                  <a:srgbClr val="FF0000"/>
                </a:solidFill>
                <a:latin typeface="GillSansStd"/>
              </a:rPr>
              <a:t>The trick </a:t>
            </a:r>
            <a:r>
              <a:rPr lang="en-AU" sz="2400" dirty="0">
                <a:solidFill>
                  <a:srgbClr val="FF0000"/>
                </a:solidFill>
                <a:latin typeface="GillSansStd"/>
              </a:rPr>
              <a:t>is, then, to make sure the assessment tasks mirror the ILOs.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04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4" y="294860"/>
            <a:ext cx="10115804" cy="1899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461" y="2522264"/>
            <a:ext cx="106656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F0"/>
                </a:solidFill>
                <a:latin typeface="GillSansStd"/>
              </a:rPr>
              <a:t>To the teacher, assessment is at the end of the teaching-learning sequence of events, but to the student it is at </a:t>
            </a:r>
            <a:r>
              <a:rPr lang="en-AU" sz="2800" dirty="0" smtClean="0">
                <a:solidFill>
                  <a:srgbClr val="00B0F0"/>
                </a:solidFill>
                <a:latin typeface="GillSansStd"/>
              </a:rPr>
              <a:t>the beginning</a:t>
            </a:r>
            <a:r>
              <a:rPr lang="en-AU" sz="2800" dirty="0">
                <a:solidFill>
                  <a:srgbClr val="00B0F0"/>
                </a:solidFill>
                <a:latin typeface="GillSansStd"/>
              </a:rPr>
              <a:t>. </a:t>
            </a:r>
            <a:endParaRPr lang="en-AU" sz="2800" dirty="0" smtClean="0">
              <a:solidFill>
                <a:srgbClr val="00B0F0"/>
              </a:solidFill>
              <a:latin typeface="GillSansStd"/>
            </a:endParaRPr>
          </a:p>
          <a:p>
            <a:endParaRPr lang="en-AU" sz="2800" dirty="0">
              <a:solidFill>
                <a:srgbClr val="00B0F0"/>
              </a:solidFill>
              <a:latin typeface="GillSansStd"/>
            </a:endParaRPr>
          </a:p>
          <a:p>
            <a:r>
              <a:rPr lang="en-AU" sz="2800" dirty="0" smtClean="0">
                <a:solidFill>
                  <a:srgbClr val="00B0F0"/>
                </a:solidFill>
                <a:latin typeface="GillSansStd"/>
              </a:rPr>
              <a:t>If </a:t>
            </a:r>
            <a:r>
              <a:rPr lang="en-AU" sz="2800" dirty="0">
                <a:solidFill>
                  <a:srgbClr val="00B0F0"/>
                </a:solidFill>
                <a:latin typeface="GillSansStd"/>
              </a:rPr>
              <a:t>the curriculum is reflected in the assessment, as indicated by the downward arrow, the teaching activities </a:t>
            </a:r>
            <a:r>
              <a:rPr lang="en-AU" sz="2800" dirty="0" smtClean="0">
                <a:solidFill>
                  <a:srgbClr val="00B0F0"/>
                </a:solidFill>
                <a:latin typeface="GillSansStd"/>
              </a:rPr>
              <a:t>of the </a:t>
            </a:r>
            <a:r>
              <a:rPr lang="en-AU" sz="2800" dirty="0">
                <a:solidFill>
                  <a:srgbClr val="00B0F0"/>
                </a:solidFill>
                <a:latin typeface="GillSansStd"/>
              </a:rPr>
              <a:t>teacher and the learning activities of the learner are both directed towards the same goal. In preparing for </a:t>
            </a:r>
            <a:r>
              <a:rPr lang="en-AU" sz="2800" dirty="0" smtClean="0">
                <a:solidFill>
                  <a:srgbClr val="00B0F0"/>
                </a:solidFill>
                <a:latin typeface="GillSansStd"/>
              </a:rPr>
              <a:t>the assessments</a:t>
            </a:r>
            <a:r>
              <a:rPr lang="en-AU" sz="2800" dirty="0">
                <a:solidFill>
                  <a:srgbClr val="00B0F0"/>
                </a:solidFill>
                <a:latin typeface="GillSansStd"/>
              </a:rPr>
              <a:t>, students will be learning the curriculum</a:t>
            </a:r>
            <a:endParaRPr lang="en-A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709" y="158282"/>
            <a:ext cx="1020542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  <a:latin typeface="Swiss721BT-Light"/>
              </a:rPr>
              <a:t>Under </a:t>
            </a:r>
            <a:r>
              <a:rPr lang="en-AU" sz="2800" dirty="0">
                <a:solidFill>
                  <a:srgbClr val="FF0000"/>
                </a:solidFill>
                <a:latin typeface="Swiss721BT-Light"/>
              </a:rPr>
              <a:t>a constructively aligned teaching </a:t>
            </a:r>
            <a:r>
              <a:rPr lang="en-AU" sz="2800" dirty="0" smtClean="0">
                <a:solidFill>
                  <a:srgbClr val="FF0000"/>
                </a:solidFill>
                <a:latin typeface="Swiss721BT-Light"/>
              </a:rPr>
              <a:t>and learning </a:t>
            </a:r>
            <a:r>
              <a:rPr lang="en-AU" sz="2800" dirty="0">
                <a:solidFill>
                  <a:srgbClr val="FF0000"/>
                </a:solidFill>
                <a:latin typeface="Swiss721BT-Light"/>
              </a:rPr>
              <a:t>environment, students </a:t>
            </a:r>
            <a:endParaRPr lang="en-AU" sz="2800" dirty="0" smtClean="0">
              <a:solidFill>
                <a:srgbClr val="FF0000"/>
              </a:solidFill>
              <a:latin typeface="Swiss721BT-Light"/>
            </a:endParaRPr>
          </a:p>
          <a:p>
            <a:endParaRPr lang="en-AU" sz="2800" dirty="0">
              <a:solidFill>
                <a:srgbClr val="010202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00B0F0"/>
                </a:solidFill>
                <a:latin typeface="Swiss721BT-Light"/>
              </a:rPr>
              <a:t>[</a:t>
            </a:r>
            <a:r>
              <a:rPr lang="en-AU" sz="2800" dirty="0">
                <a:solidFill>
                  <a:srgbClr val="00B0F0"/>
                </a:solidFill>
                <a:latin typeface="Swiss721BT-Light"/>
              </a:rPr>
              <a:t>1] should be very </a:t>
            </a:r>
            <a:r>
              <a:rPr lang="en-AU" sz="2800" dirty="0" smtClean="0">
                <a:solidFill>
                  <a:srgbClr val="00B0F0"/>
                </a:solidFill>
                <a:latin typeface="Swiss721BT-Light"/>
              </a:rPr>
              <a:t>clear as </a:t>
            </a:r>
            <a:r>
              <a:rPr lang="en-AU" sz="2800" dirty="0">
                <a:solidFill>
                  <a:srgbClr val="00B0F0"/>
                </a:solidFill>
                <a:latin typeface="Swiss721BT-Light"/>
              </a:rPr>
              <a:t>to what they have to learn, </a:t>
            </a:r>
            <a:endParaRPr lang="en-AU" sz="2800" dirty="0" smtClean="0">
              <a:solidFill>
                <a:srgbClr val="00B0F0"/>
              </a:solidFill>
              <a:latin typeface="Swiss721BT-Light"/>
            </a:endParaRPr>
          </a:p>
          <a:p>
            <a:endParaRPr lang="en-AU" sz="2800" dirty="0">
              <a:solidFill>
                <a:srgbClr val="00B0F0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00B0F0"/>
                </a:solidFill>
                <a:latin typeface="Swiss721BT-Light"/>
              </a:rPr>
              <a:t>[</a:t>
            </a:r>
            <a:r>
              <a:rPr lang="en-AU" sz="2800" dirty="0">
                <a:solidFill>
                  <a:srgbClr val="00B0F0"/>
                </a:solidFill>
                <a:latin typeface="Swiss721BT-Light"/>
              </a:rPr>
              <a:t>2] should see </a:t>
            </a:r>
            <a:r>
              <a:rPr lang="en-AU" sz="2800" dirty="0" smtClean="0">
                <a:solidFill>
                  <a:srgbClr val="00B0F0"/>
                </a:solidFill>
                <a:latin typeface="Swiss721BT-Light"/>
              </a:rPr>
              <a:t>the teaching </a:t>
            </a:r>
            <a:r>
              <a:rPr lang="en-AU" sz="2800" dirty="0">
                <a:solidFill>
                  <a:srgbClr val="00B0F0"/>
                </a:solidFill>
                <a:latin typeface="Swiss721BT-Light"/>
              </a:rPr>
              <a:t>actively engages them in learning that </a:t>
            </a:r>
            <a:r>
              <a:rPr lang="en-AU" sz="2800" dirty="0" smtClean="0">
                <a:solidFill>
                  <a:srgbClr val="00B0F0"/>
                </a:solidFill>
                <a:latin typeface="Swiss721BT-Light"/>
              </a:rPr>
              <a:t>is appropriate </a:t>
            </a:r>
            <a:r>
              <a:rPr lang="en-AU" sz="2800" dirty="0">
                <a:solidFill>
                  <a:srgbClr val="00B0F0"/>
                </a:solidFill>
                <a:latin typeface="Swiss721BT-Light"/>
              </a:rPr>
              <a:t>to achieving what they are supposed to</a:t>
            </a:r>
          </a:p>
          <a:p>
            <a:r>
              <a:rPr lang="en-AU" sz="2800" dirty="0">
                <a:solidFill>
                  <a:srgbClr val="00B0F0"/>
                </a:solidFill>
                <a:latin typeface="Swiss721BT-Light"/>
              </a:rPr>
              <a:t>learn, and </a:t>
            </a:r>
            <a:endParaRPr lang="en-AU" sz="2800" dirty="0" smtClean="0">
              <a:solidFill>
                <a:srgbClr val="00B0F0"/>
              </a:solidFill>
              <a:latin typeface="Swiss721BT-Light"/>
            </a:endParaRPr>
          </a:p>
          <a:p>
            <a:endParaRPr lang="en-AU" sz="2800" dirty="0">
              <a:solidFill>
                <a:srgbClr val="00B0F0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00B0F0"/>
                </a:solidFill>
                <a:latin typeface="Swiss721BT-Light"/>
              </a:rPr>
              <a:t>[</a:t>
            </a:r>
            <a:r>
              <a:rPr lang="en-AU" sz="2800" dirty="0">
                <a:solidFill>
                  <a:srgbClr val="00B0F0"/>
                </a:solidFill>
                <a:latin typeface="Swiss721BT-Light"/>
              </a:rPr>
              <a:t>3] should see assessment as </a:t>
            </a:r>
            <a:r>
              <a:rPr lang="en-AU" sz="2800" dirty="0" smtClean="0">
                <a:solidFill>
                  <a:srgbClr val="00B0F0"/>
                </a:solidFill>
                <a:latin typeface="Swiss721BT-Light"/>
              </a:rPr>
              <a:t>addressing what </a:t>
            </a:r>
            <a:r>
              <a:rPr lang="en-AU" sz="2800" dirty="0">
                <a:solidFill>
                  <a:srgbClr val="00B0F0"/>
                </a:solidFill>
                <a:latin typeface="Swiss721BT-Light"/>
              </a:rPr>
              <a:t>they are supposed to have learned. </a:t>
            </a:r>
            <a:endParaRPr lang="en-AU" sz="2800" dirty="0" smtClean="0">
              <a:solidFill>
                <a:srgbClr val="00B0F0"/>
              </a:solidFill>
              <a:latin typeface="Swiss721BT-Light"/>
            </a:endParaRPr>
          </a:p>
          <a:p>
            <a:endParaRPr lang="en-AU" sz="2800" dirty="0">
              <a:solidFill>
                <a:srgbClr val="010202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Swiss721BT-Light"/>
              </a:rPr>
              <a:t>More importantly</a:t>
            </a:r>
            <a:r>
              <a:rPr lang="en-AU" sz="2800" dirty="0">
                <a:solidFill>
                  <a:srgbClr val="00B050"/>
                </a:solidFill>
                <a:latin typeface="Swiss721BT-Light"/>
              </a:rPr>
              <a:t>, students receive formative feedback which</a:t>
            </a:r>
          </a:p>
          <a:p>
            <a:r>
              <a:rPr lang="en-AU" sz="2800" dirty="0">
                <a:solidFill>
                  <a:srgbClr val="00B050"/>
                </a:solidFill>
                <a:latin typeface="Swiss721BT-Light"/>
              </a:rPr>
              <a:t>allows them to evaluate their own performance in a</a:t>
            </a:r>
          </a:p>
          <a:p>
            <a:r>
              <a:rPr lang="en-AU" sz="2800" dirty="0">
                <a:solidFill>
                  <a:srgbClr val="00B050"/>
                </a:solidFill>
                <a:latin typeface="Swiss721BT-Light"/>
              </a:rPr>
              <a:t>continuous timeframe.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09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61" y="322304"/>
            <a:ext cx="97213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C00000"/>
                </a:solidFill>
                <a:latin typeface="GillSansMT"/>
              </a:rPr>
              <a:t>The verb in the </a:t>
            </a:r>
            <a:r>
              <a:rPr lang="en-AU" sz="2800" dirty="0" smtClean="0">
                <a:solidFill>
                  <a:srgbClr val="C00000"/>
                </a:solidFill>
                <a:latin typeface="GillSansMT"/>
              </a:rPr>
              <a:t>ILO </a:t>
            </a:r>
            <a:r>
              <a:rPr lang="en-AU" sz="2800" dirty="0">
                <a:solidFill>
                  <a:srgbClr val="C00000"/>
                </a:solidFill>
                <a:latin typeface="GillSansMT"/>
              </a:rPr>
              <a:t>(</a:t>
            </a:r>
            <a:r>
              <a:rPr lang="en-AU" sz="2800" dirty="0" smtClean="0">
                <a:solidFill>
                  <a:srgbClr val="C00000"/>
                </a:solidFill>
                <a:latin typeface="GillSansMT"/>
              </a:rPr>
              <a:t>intended Learning Outcome) </a:t>
            </a:r>
            <a:r>
              <a:rPr lang="en-AU" sz="2800" dirty="0">
                <a:solidFill>
                  <a:srgbClr val="C00000"/>
                </a:solidFill>
                <a:latin typeface="GillSansMT"/>
              </a:rPr>
              <a:t>becomes the common link that establishes </a:t>
            </a:r>
            <a:r>
              <a:rPr lang="en-AU" sz="2800" dirty="0" smtClean="0">
                <a:solidFill>
                  <a:srgbClr val="C00000"/>
                </a:solidFill>
                <a:latin typeface="GillSansMT"/>
              </a:rPr>
              <a:t>alignment between </a:t>
            </a:r>
            <a:r>
              <a:rPr lang="en-AU" sz="2800" dirty="0">
                <a:solidFill>
                  <a:srgbClr val="C00000"/>
                </a:solidFill>
                <a:latin typeface="GillSansMT"/>
              </a:rPr>
              <a:t>the ILO, the teaching/learning activities, and the assessment tasks.</a:t>
            </a:r>
            <a:endParaRPr lang="en-AU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861" y="2043529"/>
            <a:ext cx="90758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70C0"/>
                </a:solidFill>
                <a:latin typeface="GillSansMT"/>
              </a:rPr>
              <a:t>Typically in </a:t>
            </a:r>
            <a:r>
              <a:rPr lang="en-AU" sz="2800" dirty="0" smtClean="0">
                <a:solidFill>
                  <a:srgbClr val="0070C0"/>
                </a:solidFill>
                <a:latin typeface="GillSansMT"/>
              </a:rPr>
              <a:t>a semester </a:t>
            </a:r>
            <a:r>
              <a:rPr lang="en-AU" sz="2800" dirty="0">
                <a:solidFill>
                  <a:srgbClr val="0070C0"/>
                </a:solidFill>
                <a:latin typeface="GillSansMT"/>
              </a:rPr>
              <a:t>length unit, there would be no more than five or six ILOs, </a:t>
            </a:r>
            <a:r>
              <a:rPr lang="en-AU" sz="2800" dirty="0" smtClean="0">
                <a:solidFill>
                  <a:srgbClr val="0070C0"/>
                </a:solidFill>
                <a:latin typeface="GillSansMT"/>
              </a:rPr>
              <a:t>with some </a:t>
            </a:r>
            <a:r>
              <a:rPr lang="en-AU" sz="2800" dirty="0">
                <a:solidFill>
                  <a:srgbClr val="0070C0"/>
                </a:solidFill>
                <a:latin typeface="GillSansMT"/>
              </a:rPr>
              <a:t>ILOs addressing several topics.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861" y="3614147"/>
            <a:ext cx="101408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  <a:latin typeface="GillSansMT"/>
              </a:rPr>
              <a:t>The </a:t>
            </a: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key to </a:t>
            </a:r>
            <a:r>
              <a:rPr lang="en-AU" sz="2800" dirty="0">
                <a:solidFill>
                  <a:srgbClr val="00B050"/>
                </a:solidFill>
                <a:latin typeface="GillSansMT"/>
              </a:rPr>
              <a:t>good teaching then is to get the learner to engage those activities that </a:t>
            </a: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are most </a:t>
            </a:r>
            <a:r>
              <a:rPr lang="en-AU" sz="2800" dirty="0">
                <a:solidFill>
                  <a:srgbClr val="00B050"/>
                </a:solidFill>
                <a:latin typeface="GillSansMT"/>
              </a:rPr>
              <a:t>appropriate to the ILO in question</a:t>
            </a: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.</a:t>
            </a:r>
          </a:p>
          <a:p>
            <a:endParaRPr lang="en-AU" sz="2800" dirty="0">
              <a:solidFill>
                <a:srgbClr val="00B050"/>
              </a:solidFill>
              <a:latin typeface="GillSansMT"/>
            </a:endParaRPr>
          </a:p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GillSansMT"/>
              </a:rPr>
              <a:t>The term “alignment” is used because both teaching and </a:t>
            </a:r>
            <a:r>
              <a:rPr lang="en-AU" sz="2800" dirty="0" smtClean="0">
                <a:solidFill>
                  <a:schemeClr val="accent4">
                    <a:lumMod val="75000"/>
                  </a:schemeClr>
                </a:solidFill>
                <a:latin typeface="GillSansMT"/>
              </a:rPr>
              <a:t>assessment need </a:t>
            </a:r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GillSansMT"/>
              </a:rPr>
              <a:t>to be aligned to the intended learning outcomes.</a:t>
            </a:r>
            <a:endParaRPr lang="en-A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29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02" y="120650"/>
            <a:ext cx="99364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GillSansMT"/>
              </a:rPr>
              <a:t>There are three major issues that I see arising from this review that have </a:t>
            </a:r>
            <a:r>
              <a:rPr lang="en-AU" sz="2800" dirty="0" smtClean="0">
                <a:solidFill>
                  <a:schemeClr val="accent4">
                    <a:lumMod val="75000"/>
                  </a:schemeClr>
                </a:solidFill>
                <a:latin typeface="GillSansMT"/>
              </a:rPr>
              <a:t>a bearing </a:t>
            </a:r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GillSansMT"/>
              </a:rPr>
              <a:t>on future developments in tertiary teaching. </a:t>
            </a:r>
            <a:endParaRPr lang="en-AU" sz="2800" dirty="0" smtClean="0">
              <a:solidFill>
                <a:schemeClr val="accent4">
                  <a:lumMod val="75000"/>
                </a:schemeClr>
              </a:solidFill>
              <a:latin typeface="GillSansMT"/>
            </a:endParaRPr>
          </a:p>
          <a:p>
            <a:endParaRPr lang="en-AU" sz="2800" dirty="0">
              <a:latin typeface="GillSansMT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The </a:t>
            </a:r>
            <a:r>
              <a:rPr lang="en-AU" sz="2800" dirty="0">
                <a:solidFill>
                  <a:srgbClr val="00B050"/>
                </a:solidFill>
                <a:latin typeface="GillSansMT"/>
              </a:rPr>
              <a:t>first is </a:t>
            </a: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about constructive </a:t>
            </a:r>
            <a:r>
              <a:rPr lang="en-AU" sz="2800" dirty="0">
                <a:solidFill>
                  <a:srgbClr val="00B050"/>
                </a:solidFill>
                <a:latin typeface="GillSansMT"/>
              </a:rPr>
              <a:t>alignment itself: does it do what it claims, in terms both </a:t>
            </a:r>
            <a:r>
              <a:rPr lang="en-AU" sz="2800" dirty="0" smtClean="0">
                <a:solidFill>
                  <a:srgbClr val="00B050"/>
                </a:solidFill>
                <a:latin typeface="GillSansMT"/>
              </a:rPr>
              <a:t>of enhanced </a:t>
            </a:r>
            <a:r>
              <a:rPr lang="en-AU" sz="2800" dirty="0">
                <a:solidFill>
                  <a:srgbClr val="00B050"/>
                </a:solidFill>
                <a:latin typeface="GillSansMT"/>
              </a:rPr>
              <a:t>learning related outcomes, and as a framework for thinking about</a:t>
            </a:r>
          </a:p>
          <a:p>
            <a:r>
              <a:rPr lang="en-AU" sz="2800" dirty="0">
                <a:solidFill>
                  <a:srgbClr val="00B050"/>
                </a:solidFill>
                <a:latin typeface="GillSansMT"/>
              </a:rPr>
              <a:t>teaching? </a:t>
            </a:r>
            <a:endParaRPr lang="en-AU" sz="2800" dirty="0" smtClean="0">
              <a:solidFill>
                <a:srgbClr val="00B050"/>
              </a:solidFill>
              <a:latin typeface="GillSansMT"/>
            </a:endParaRPr>
          </a:p>
          <a:p>
            <a:endParaRPr lang="en-AU" sz="2800" dirty="0">
              <a:latin typeface="GillSansMT"/>
            </a:endParaRPr>
          </a:p>
          <a:p>
            <a:r>
              <a:rPr lang="en-AU" sz="2800" dirty="0" smtClean="0">
                <a:solidFill>
                  <a:srgbClr val="00B0F0"/>
                </a:solidFill>
                <a:latin typeface="GillSansMT"/>
              </a:rPr>
              <a:t>The </a:t>
            </a:r>
            <a:r>
              <a:rPr lang="en-AU" sz="2800" dirty="0">
                <a:solidFill>
                  <a:srgbClr val="00B0F0"/>
                </a:solidFill>
                <a:latin typeface="GillSansMT"/>
              </a:rPr>
              <a:t>second addresses problems in implementing CA, or any</a:t>
            </a:r>
          </a:p>
          <a:p>
            <a:r>
              <a:rPr lang="en-AU" sz="2800" dirty="0">
                <a:solidFill>
                  <a:srgbClr val="00B0F0"/>
                </a:solidFill>
                <a:latin typeface="GillSansMT"/>
              </a:rPr>
              <a:t>innovation institution-wide, and the need to address the institutional culture</a:t>
            </a:r>
            <a:r>
              <a:rPr lang="en-AU" sz="2800" dirty="0" smtClean="0">
                <a:solidFill>
                  <a:srgbClr val="00B0F0"/>
                </a:solidFill>
                <a:latin typeface="GillSansMT"/>
              </a:rPr>
              <a:t>.</a:t>
            </a:r>
          </a:p>
          <a:p>
            <a:endParaRPr lang="en-AU" sz="2800" dirty="0">
              <a:latin typeface="GillSansMT"/>
            </a:endParaRP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The third issue concerns quality assurance and quality enhancement.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19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892" y="252401"/>
            <a:ext cx="9914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Teaching </a:t>
            </a:r>
            <a:r>
              <a:rPr lang="en-AU" sz="2800" dirty="0">
                <a:solidFill>
                  <a:srgbClr val="7030A0"/>
                </a:solidFill>
                <a:latin typeface="GillSansMT"/>
              </a:rPr>
              <a:t>quality has suddenly become a major concern of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universities, while their statements of graduate attributes and emphasis 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on learning </a:t>
            </a:r>
            <a:r>
              <a:rPr lang="en-AU" sz="2800" dirty="0">
                <a:solidFill>
                  <a:srgbClr val="7030A0"/>
                </a:solidFill>
                <a:latin typeface="GillSansMT"/>
              </a:rPr>
              <a:t>outcomes makes a good fit for outcomes-based designs such as CA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.</a:t>
            </a:r>
          </a:p>
          <a:p>
            <a:endParaRPr lang="en-AU" sz="2800" dirty="0">
              <a:solidFill>
                <a:srgbClr val="7030A0"/>
              </a:solidFill>
              <a:latin typeface="GillSansMT"/>
            </a:endParaRP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However, the successful implementation of any major teaching 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reform requires </a:t>
            </a:r>
            <a:r>
              <a:rPr lang="en-AU" sz="2800" dirty="0">
                <a:solidFill>
                  <a:srgbClr val="7030A0"/>
                </a:solidFill>
                <a:latin typeface="GillSansMT"/>
              </a:rPr>
              <a:t>appropriate institutional 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support</a:t>
            </a:r>
            <a:r>
              <a:rPr lang="en-AU" sz="2800" dirty="0" smtClean="0">
                <a:latin typeface="GillSansMT"/>
              </a:rPr>
              <a:t>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007075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924" y="111285"/>
            <a:ext cx="9516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  <a:latin typeface="GillSansMT"/>
              </a:rPr>
              <a:t>One of the greatest problems is finance and attendant staff workloads, </a:t>
            </a:r>
            <a:endParaRPr lang="en-AU" sz="2400" dirty="0" smtClean="0">
              <a:solidFill>
                <a:srgbClr val="0070C0"/>
              </a:solidFill>
              <a:latin typeface="GillSansMT"/>
            </a:endParaRPr>
          </a:p>
          <a:p>
            <a:endParaRPr lang="en-AU" sz="2400" dirty="0">
              <a:solidFill>
                <a:srgbClr val="0070C0"/>
              </a:solidFill>
              <a:latin typeface="GillSansMT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GillSansMT"/>
              </a:rPr>
              <a:t>Today 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they are more like 30:1. An </a:t>
            </a:r>
            <a:r>
              <a:rPr lang="en-AU" sz="2400" dirty="0" smtClean="0">
                <a:solidFill>
                  <a:srgbClr val="0070C0"/>
                </a:solidFill>
                <a:latin typeface="GillSansMT"/>
              </a:rPr>
              <a:t>academic’s workload 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is estimated as 50 hours a week, including fifteen class </a:t>
            </a:r>
            <a:r>
              <a:rPr lang="en-AU" sz="2400" dirty="0" smtClean="0">
                <a:solidFill>
                  <a:srgbClr val="0070C0"/>
                </a:solidFill>
                <a:latin typeface="GillSansMT"/>
              </a:rPr>
              <a:t>contact hours 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or more, time outside the classroom assessing student work, </a:t>
            </a:r>
            <a:r>
              <a:rPr lang="en-AU" sz="2400" dirty="0" smtClean="0">
                <a:solidFill>
                  <a:srgbClr val="0070C0"/>
                </a:solidFill>
                <a:latin typeface="GillSansMT"/>
              </a:rPr>
              <a:t>setting up 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compulsory blogs for student feedback and discussion and in </a:t>
            </a:r>
            <a:r>
              <a:rPr lang="en-AU" sz="2400" dirty="0" smtClean="0">
                <a:solidFill>
                  <a:srgbClr val="0070C0"/>
                </a:solidFill>
                <a:latin typeface="GillSansMT"/>
              </a:rPr>
              <a:t>attending numerous 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meetings, not including time for research (</a:t>
            </a:r>
            <a:r>
              <a:rPr lang="en-AU" sz="2400" dirty="0" err="1">
                <a:solidFill>
                  <a:srgbClr val="0070C0"/>
                </a:solidFill>
                <a:latin typeface="GillSansMT"/>
              </a:rPr>
              <a:t>Hil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, 2012). </a:t>
            </a:r>
            <a:endParaRPr lang="en-AU" sz="2400" dirty="0" smtClean="0">
              <a:solidFill>
                <a:srgbClr val="0070C0"/>
              </a:solidFill>
              <a:latin typeface="GillSansMT"/>
            </a:endParaRPr>
          </a:p>
          <a:p>
            <a:endParaRPr lang="en-AU" sz="2400" dirty="0">
              <a:solidFill>
                <a:srgbClr val="0070C0"/>
              </a:solidFill>
              <a:latin typeface="GillSansMT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GillSansMT"/>
              </a:rPr>
              <a:t>If these figures 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are indeed typical, little time (or motivation) is left for teachers </a:t>
            </a:r>
            <a:r>
              <a:rPr lang="en-AU" sz="2400" dirty="0" smtClean="0">
                <a:solidFill>
                  <a:srgbClr val="0070C0"/>
                </a:solidFill>
                <a:latin typeface="GillSansMT"/>
              </a:rPr>
              <a:t>to reflect 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on their teaching and to innovate. Teaching for quality learning </a:t>
            </a:r>
            <a:r>
              <a:rPr lang="en-AU" sz="2400" dirty="0" smtClean="0">
                <a:solidFill>
                  <a:srgbClr val="0070C0"/>
                </a:solidFill>
                <a:latin typeface="GillSansMT"/>
              </a:rPr>
              <a:t>takes time 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in preparation, in providing formative feedback to students and </a:t>
            </a:r>
            <a:r>
              <a:rPr lang="en-AU" sz="2400" dirty="0" smtClean="0">
                <a:solidFill>
                  <a:srgbClr val="0070C0"/>
                </a:solidFill>
                <a:latin typeface="GillSansMT"/>
              </a:rPr>
              <a:t>in qualitatively </a:t>
            </a:r>
            <a:r>
              <a:rPr lang="en-AU" sz="2400" dirty="0">
                <a:solidFill>
                  <a:srgbClr val="0070C0"/>
                </a:solidFill>
                <a:latin typeface="GillSansMT"/>
              </a:rPr>
              <a:t>based summative assessment</a:t>
            </a:r>
            <a:r>
              <a:rPr lang="en-AU" dirty="0">
                <a:solidFill>
                  <a:srgbClr val="0070C0"/>
                </a:solidFill>
                <a:latin typeface="GillSansMT"/>
              </a:rPr>
              <a:t>.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75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70" y="245735"/>
            <a:ext cx="99042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Another problem is teacher resistance to change. Some academics (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Hil,2012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; Meyer, 2012) feel that teaching has been taken out of their hands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and they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resent it; particularly when they see the imposed system as contrary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to their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own views of teaching. </a:t>
            </a:r>
            <a:endParaRPr lang="en-AU" sz="2400" b="1" dirty="0" smtClean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  <a:p>
            <a:endParaRPr lang="en-AU" sz="2400" b="1" dirty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  <a:p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However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, there is now a shift from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emphasising the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individual skills of teach</a:t>
            </a:r>
            <a:r>
              <a:rPr lang="en-AU" sz="2400" b="1" i="1" dirty="0">
                <a:solidFill>
                  <a:schemeClr val="accent4">
                    <a:lumMod val="50000"/>
                  </a:schemeClr>
                </a:solidFill>
                <a:latin typeface="GillSansMT-Italic"/>
              </a:rPr>
              <a:t>ers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to teach</a:t>
            </a:r>
            <a:r>
              <a:rPr lang="en-AU" sz="2400" b="1" i="1" dirty="0">
                <a:solidFill>
                  <a:schemeClr val="accent4">
                    <a:lumMod val="50000"/>
                  </a:schemeClr>
                </a:solidFill>
                <a:latin typeface="GillSansMT-Italic"/>
              </a:rPr>
              <a:t>ing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as an institutional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responsibility, not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an individual one. </a:t>
            </a:r>
            <a:endParaRPr lang="en-AU" sz="2400" b="1" dirty="0" smtClean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  <a:p>
            <a:endParaRPr lang="en-AU" sz="2400" b="1" dirty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  <a:p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If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an institution has to raise standards across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the board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, particularly when meeting external agencies and guidelines such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as those 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required by the Tertiary Education Quality and Standards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Agency (TEQSA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), the focus has to be on an institution-wide system of teaching </a:t>
            </a:r>
            <a:r>
              <a:rPr lang="en-AU" sz="2400" b="1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and assessment</a:t>
            </a:r>
            <a:r>
              <a:rPr lang="en-AU" sz="2400" b="1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: “teacher-proofing” the system, as it were.</a:t>
            </a:r>
            <a:endParaRPr lang="en-A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67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72" y="310240"/>
            <a:ext cx="97751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1. Require all course modules or units to follow this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design model, and to ensure that all assessment tasks, and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assessment criteria, clearly and directly relate to the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learning outcomes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.</a:t>
            </a:r>
          </a:p>
          <a:p>
            <a:endParaRPr lang="en-AU" sz="2800" dirty="0">
              <a:solidFill>
                <a:srgbClr val="7030A0"/>
              </a:solidFill>
              <a:latin typeface="GillSansMT"/>
            </a:endParaRP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2. Audit all their modules’ or units’ learning outcomes and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map them against the subject’s programme specifications,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to ensure that all the programme specifications will have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been assessed for any student successfully completing the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course programme</a:t>
            </a:r>
            <a:r>
              <a:rPr lang="en-AU" dirty="0">
                <a:solidFill>
                  <a:srgbClr val="7030A0"/>
                </a:solidFill>
                <a:latin typeface="GillSansMT"/>
              </a:rPr>
              <a:t>. </a:t>
            </a:r>
            <a:endParaRPr lang="en-A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74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73" y="213462"/>
            <a:ext cx="99472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The most important development in university teaching over the past 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few years </a:t>
            </a:r>
            <a:r>
              <a:rPr lang="en-AU" sz="2800" dirty="0">
                <a:solidFill>
                  <a:srgbClr val="7030A0"/>
                </a:solidFill>
                <a:latin typeface="GillSansMT"/>
              </a:rPr>
              <a:t>has been the shift from teaching seen as an individual responsibility 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to one </a:t>
            </a:r>
            <a:r>
              <a:rPr lang="en-AU" sz="2800" dirty="0">
                <a:solidFill>
                  <a:srgbClr val="7030A0"/>
                </a:solidFill>
                <a:latin typeface="GillSansMT"/>
              </a:rPr>
              <a:t>that the institution should assume in matters of assessment </a:t>
            </a:r>
            <a:r>
              <a:rPr lang="en-AU" sz="2800" dirty="0" smtClean="0">
                <a:solidFill>
                  <a:srgbClr val="7030A0"/>
                </a:solidFill>
                <a:latin typeface="GillSansMT"/>
              </a:rPr>
              <a:t>practice, overall </a:t>
            </a:r>
            <a:r>
              <a:rPr lang="en-AU" sz="2800" dirty="0">
                <a:solidFill>
                  <a:srgbClr val="7030A0"/>
                </a:solidFill>
                <a:latin typeface="GillSansMT"/>
              </a:rPr>
              <a:t>teaching design, in accordance with the scholarship of teaching and</a:t>
            </a:r>
          </a:p>
          <a:p>
            <a:r>
              <a:rPr lang="en-AU" sz="2800" dirty="0">
                <a:solidFill>
                  <a:srgbClr val="7030A0"/>
                </a:solidFill>
                <a:latin typeface="GillSansMT"/>
              </a:rPr>
              <a:t>learning.</a:t>
            </a:r>
            <a:r>
              <a:rPr lang="en-AU" sz="2800" dirty="0">
                <a:latin typeface="GillSansMT"/>
              </a:rPr>
              <a:t> </a:t>
            </a:r>
            <a:endParaRPr lang="en-AU" sz="2800" dirty="0" smtClean="0">
              <a:latin typeface="GillSansMT"/>
            </a:endParaRPr>
          </a:p>
          <a:p>
            <a:endParaRPr lang="en-AU" sz="2800" dirty="0">
              <a:latin typeface="GillSansMT"/>
            </a:endParaRPr>
          </a:p>
          <a:p>
            <a:r>
              <a:rPr lang="en-AU" sz="2800" dirty="0" smtClean="0">
                <a:solidFill>
                  <a:srgbClr val="0070C0"/>
                </a:solidFill>
                <a:latin typeface="GillSansMT"/>
              </a:rPr>
              <a:t>Recent </a:t>
            </a:r>
            <a:r>
              <a:rPr lang="en-AU" sz="2800" dirty="0">
                <a:solidFill>
                  <a:srgbClr val="0070C0"/>
                </a:solidFill>
                <a:latin typeface="GillSansMT"/>
              </a:rPr>
              <a:t>institutional concern for benchmarking and </a:t>
            </a:r>
            <a:r>
              <a:rPr lang="en-AU" sz="2800" dirty="0" smtClean="0">
                <a:solidFill>
                  <a:srgbClr val="0070C0"/>
                </a:solidFill>
                <a:latin typeface="GillSansMT"/>
              </a:rPr>
              <a:t>defining outcomes</a:t>
            </a:r>
            <a:r>
              <a:rPr lang="en-AU" sz="2800" dirty="0">
                <a:solidFill>
                  <a:srgbClr val="0070C0"/>
                </a:solidFill>
                <a:latin typeface="GillSansMT"/>
              </a:rPr>
              <a:t>, such as in LTAS and the statements of graduate </a:t>
            </a:r>
            <a:r>
              <a:rPr lang="en-AU" sz="2800" dirty="0" smtClean="0">
                <a:solidFill>
                  <a:srgbClr val="0070C0"/>
                </a:solidFill>
                <a:latin typeface="GillSansMT"/>
              </a:rPr>
              <a:t>attributes, provides </a:t>
            </a:r>
            <a:r>
              <a:rPr lang="en-AU" sz="2800" dirty="0">
                <a:solidFill>
                  <a:srgbClr val="0070C0"/>
                </a:solidFill>
                <a:latin typeface="GillSansMT"/>
              </a:rPr>
              <a:t>an outcomes-based framework into which outcomes-based </a:t>
            </a:r>
            <a:r>
              <a:rPr lang="en-AU" sz="2800" dirty="0" smtClean="0">
                <a:solidFill>
                  <a:srgbClr val="0070C0"/>
                </a:solidFill>
                <a:latin typeface="GillSansMT"/>
              </a:rPr>
              <a:t>models of </a:t>
            </a:r>
            <a:r>
              <a:rPr lang="en-AU" sz="2800" dirty="0">
                <a:solidFill>
                  <a:srgbClr val="0070C0"/>
                </a:solidFill>
                <a:latin typeface="GillSansMT"/>
              </a:rPr>
              <a:t>teaching and assessment readily fit, an unusual and happy </a:t>
            </a:r>
            <a:r>
              <a:rPr lang="en-AU" sz="2800" dirty="0" smtClean="0">
                <a:solidFill>
                  <a:srgbClr val="0070C0"/>
                </a:solidFill>
                <a:latin typeface="GillSansMT"/>
              </a:rPr>
              <a:t>coincidence between </a:t>
            </a:r>
            <a:r>
              <a:rPr lang="en-AU" sz="2800" dirty="0">
                <a:solidFill>
                  <a:srgbClr val="0070C0"/>
                </a:solidFill>
                <a:latin typeface="GillSansMT"/>
              </a:rPr>
              <a:t>the demands of </a:t>
            </a:r>
            <a:r>
              <a:rPr lang="en-AU" sz="2800" dirty="0" err="1">
                <a:solidFill>
                  <a:srgbClr val="0070C0"/>
                </a:solidFill>
                <a:latin typeface="GillSansMT"/>
              </a:rPr>
              <a:t>managerialism</a:t>
            </a:r>
            <a:r>
              <a:rPr lang="en-AU" sz="2800" dirty="0">
                <a:solidFill>
                  <a:srgbClr val="0070C0"/>
                </a:solidFill>
                <a:latin typeface="GillSansMT"/>
              </a:rPr>
              <a:t> with constructivist approaches </a:t>
            </a:r>
            <a:r>
              <a:rPr lang="en-AU" sz="2800" dirty="0" smtClean="0">
                <a:solidFill>
                  <a:srgbClr val="0070C0"/>
                </a:solidFill>
                <a:latin typeface="GillSansMT"/>
              </a:rPr>
              <a:t>to student </a:t>
            </a:r>
            <a:r>
              <a:rPr lang="en-AU" sz="2800" dirty="0">
                <a:solidFill>
                  <a:srgbClr val="0070C0"/>
                </a:solidFill>
                <a:latin typeface="GillSansMT"/>
              </a:rPr>
              <a:t>learning and assessment.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15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588" y="195954"/>
            <a:ext cx="94093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GillSansStd"/>
              </a:rPr>
              <a:t>Matching individual performances against the criteria is not a matter of counting marks but of making holistic judgments.</a:t>
            </a:r>
          </a:p>
          <a:p>
            <a:endParaRPr lang="en-AU" sz="2400" dirty="0" smtClean="0">
              <a:solidFill>
                <a:srgbClr val="7030A0"/>
              </a:solidFill>
              <a:latin typeface="GillSansStd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GillSansStd"/>
              </a:rPr>
              <a:t>This 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is a controversial issue, and is dealt with in more detail in Biggs (2003, Chapters 8 and 9). Just let me say here </a:t>
            </a:r>
            <a:r>
              <a:rPr lang="en-AU" sz="2400" dirty="0" smtClean="0">
                <a:solidFill>
                  <a:srgbClr val="7030A0"/>
                </a:solidFill>
                <a:latin typeface="GillSansStd"/>
              </a:rPr>
              <a:t>that the 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ILOs cannot sensibly be stated in terms of marks obtained. Intended outcomes refer to sought-for </a:t>
            </a:r>
            <a:r>
              <a:rPr lang="en-AU" sz="2400" i="1" dirty="0">
                <a:solidFill>
                  <a:srgbClr val="7030A0"/>
                </a:solidFill>
                <a:latin typeface="GillSansStd-Italic"/>
              </a:rPr>
              <a:t>qualities </a:t>
            </a:r>
            <a:r>
              <a:rPr lang="en-AU" sz="2400" i="1" dirty="0" smtClean="0">
                <a:solidFill>
                  <a:srgbClr val="7030A0"/>
                </a:solidFill>
                <a:latin typeface="GillSansStd-Italic"/>
              </a:rPr>
              <a:t>of performance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, and it is these that need to be stated clearly, so that the students' actual learning outcomes can be </a:t>
            </a:r>
            <a:r>
              <a:rPr lang="en-AU" sz="2400" dirty="0" smtClean="0">
                <a:solidFill>
                  <a:srgbClr val="7030A0"/>
                </a:solidFill>
                <a:latin typeface="GillSansStd"/>
              </a:rPr>
              <a:t>judged against 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those qualities. </a:t>
            </a:r>
            <a:endParaRPr lang="en-AU" sz="2400" dirty="0" smtClean="0">
              <a:solidFill>
                <a:srgbClr val="7030A0"/>
              </a:solidFill>
              <a:latin typeface="GillSansStd"/>
            </a:endParaRPr>
          </a:p>
          <a:p>
            <a:endParaRPr lang="en-AU" sz="2400" dirty="0">
              <a:solidFill>
                <a:srgbClr val="7030A0"/>
              </a:solidFill>
              <a:latin typeface="GillSansStd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GillSansStd"/>
              </a:rPr>
              <a:t>If 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this is not done, we are not aligning our objectives and our assessments</a:t>
            </a:r>
            <a:r>
              <a:rPr lang="en-AU" dirty="0">
                <a:solidFill>
                  <a:srgbClr val="7030A0"/>
                </a:solidFill>
                <a:latin typeface="GillSansStd"/>
              </a:rPr>
              <a:t>.</a:t>
            </a:r>
            <a:endParaRPr lang="en-A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35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226" y="482361"/>
            <a:ext cx="9377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GillSansStd"/>
              </a:rPr>
              <a:t>Constructive alignment is more than criterion-reference assessment, which aligns assessment to the objectives. </a:t>
            </a:r>
            <a:endParaRPr lang="en-AU" sz="2400" dirty="0" smtClean="0">
              <a:solidFill>
                <a:srgbClr val="7030A0"/>
              </a:solidFill>
              <a:latin typeface="GillSansStd"/>
            </a:endParaRPr>
          </a:p>
          <a:p>
            <a:endParaRPr lang="en-AU" sz="2400" dirty="0">
              <a:solidFill>
                <a:srgbClr val="7030A0"/>
              </a:solidFill>
              <a:latin typeface="GillSansStd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GillSansStd"/>
              </a:rPr>
              <a:t>CA includes 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that, but it differs </a:t>
            </a:r>
            <a:endParaRPr lang="en-AU" sz="2400" dirty="0" smtClean="0">
              <a:solidFill>
                <a:srgbClr val="7030A0"/>
              </a:solidFill>
              <a:latin typeface="GillSansStd"/>
            </a:endParaRPr>
          </a:p>
          <a:p>
            <a:endParaRPr lang="en-AU" sz="2400" dirty="0">
              <a:solidFill>
                <a:srgbClr val="7030A0"/>
              </a:solidFill>
              <a:latin typeface="GillSansStd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GillSansStd"/>
              </a:rPr>
              <a:t>(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a) in talking not so much about the assessment matching the objectives, but of first </a:t>
            </a:r>
            <a:r>
              <a:rPr lang="en-AU" sz="2400" dirty="0" smtClean="0">
                <a:solidFill>
                  <a:srgbClr val="7030A0"/>
                </a:solidFill>
                <a:latin typeface="GillSansStd"/>
              </a:rPr>
              <a:t>expressing the 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objectives in terms of intended learning outcomes (ILOs), which </a:t>
            </a:r>
            <a:r>
              <a:rPr lang="en-AU" sz="2400" i="1" dirty="0">
                <a:solidFill>
                  <a:srgbClr val="7030A0"/>
                </a:solidFill>
                <a:latin typeface="GillSansStd-Italic"/>
              </a:rPr>
              <a:t>then 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in effect define the assessment task; and </a:t>
            </a:r>
            <a:endParaRPr lang="en-AU" sz="2400" dirty="0" smtClean="0">
              <a:solidFill>
                <a:srgbClr val="7030A0"/>
              </a:solidFill>
              <a:latin typeface="GillSansStd"/>
            </a:endParaRPr>
          </a:p>
          <a:p>
            <a:endParaRPr lang="en-AU" sz="2400" dirty="0">
              <a:solidFill>
                <a:srgbClr val="7030A0"/>
              </a:solidFill>
              <a:latin typeface="GillSansStd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GillSansStd"/>
              </a:rPr>
              <a:t>(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b) </a:t>
            </a:r>
            <a:r>
              <a:rPr lang="en-AU" sz="2400" dirty="0" smtClean="0">
                <a:solidFill>
                  <a:srgbClr val="7030A0"/>
                </a:solidFill>
                <a:latin typeface="GillSansStd"/>
              </a:rPr>
              <a:t>In aligning </a:t>
            </a:r>
            <a:r>
              <a:rPr lang="en-AU" sz="2400" dirty="0">
                <a:solidFill>
                  <a:srgbClr val="7030A0"/>
                </a:solidFill>
                <a:latin typeface="GillSansStd"/>
              </a:rPr>
              <a:t>the teaching methods, with the intended outcomes as well as aligning just the assessment tasks.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469" y="450045"/>
            <a:ext cx="9613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10202"/>
                </a:solidFill>
                <a:latin typeface="Swiss721BT-Light"/>
              </a:rPr>
              <a:t>Constructively </a:t>
            </a:r>
            <a:r>
              <a:rPr lang="en-AU" sz="2800" dirty="0">
                <a:solidFill>
                  <a:srgbClr val="010202"/>
                </a:solidFill>
                <a:latin typeface="Swiss721BT-Light"/>
              </a:rPr>
              <a:t>aligned courses/programme curricula are</a:t>
            </a:r>
          </a:p>
          <a:p>
            <a:r>
              <a:rPr lang="en-AU" sz="2800" dirty="0">
                <a:solidFill>
                  <a:srgbClr val="010202"/>
                </a:solidFill>
                <a:latin typeface="Swiss721BT-Light"/>
              </a:rPr>
              <a:t>designed to include materials, strategies, and</a:t>
            </a:r>
          </a:p>
          <a:p>
            <a:r>
              <a:rPr lang="en-AU" sz="2800" dirty="0">
                <a:solidFill>
                  <a:srgbClr val="010202"/>
                </a:solidFill>
                <a:latin typeface="Swiss721BT-Light"/>
              </a:rPr>
              <a:t>approaches which are interesting, motivating and</a:t>
            </a:r>
            <a:endParaRPr lang="en-AU" sz="2800" dirty="0"/>
          </a:p>
        </p:txBody>
      </p:sp>
      <p:sp>
        <p:nvSpPr>
          <p:cNvPr id="3" name="Rectangle 2"/>
          <p:cNvSpPr/>
          <p:nvPr/>
        </p:nvSpPr>
        <p:spPr>
          <a:xfrm>
            <a:off x="552226" y="1914436"/>
            <a:ext cx="9592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10202"/>
                </a:solidFill>
                <a:latin typeface="Swiss721BT-Light"/>
              </a:rPr>
              <a:t>requiring students to actively engage. In such a highly</a:t>
            </a:r>
          </a:p>
          <a:p>
            <a:r>
              <a:rPr lang="en-AU" sz="2800" dirty="0">
                <a:solidFill>
                  <a:srgbClr val="010202"/>
                </a:solidFill>
                <a:latin typeface="Swiss721BT-Light"/>
              </a:rPr>
              <a:t>interactive environment, students would enjoy their</a:t>
            </a:r>
          </a:p>
          <a:p>
            <a:r>
              <a:rPr lang="en-AU" sz="2800" dirty="0">
                <a:solidFill>
                  <a:srgbClr val="010202"/>
                </a:solidFill>
                <a:latin typeface="Swiss721BT-Light"/>
              </a:rPr>
              <a:t>learning, and be more motivated to achieve the intended</a:t>
            </a:r>
          </a:p>
          <a:p>
            <a:r>
              <a:rPr lang="en-AU" sz="2800" dirty="0">
                <a:solidFill>
                  <a:srgbClr val="010202"/>
                </a:solidFill>
                <a:latin typeface="Swiss721BT-Light"/>
              </a:rPr>
              <a:t>learning outcomes.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204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2" y="663260"/>
            <a:ext cx="8696022" cy="51458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4593" y="140040"/>
            <a:ext cx="2805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  <a:latin typeface="Swiss721BT-Light"/>
              </a:rPr>
              <a:t>Research Model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830" y="5962391"/>
            <a:ext cx="11844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srgbClr val="7030A0"/>
                </a:solidFill>
                <a:latin typeface="Swiss721BT-Light"/>
              </a:rPr>
              <a:t>The </a:t>
            </a:r>
            <a:r>
              <a:rPr lang="en-AU" sz="2000" dirty="0">
                <a:solidFill>
                  <a:srgbClr val="7030A0"/>
                </a:solidFill>
                <a:latin typeface="Swiss721BT-Light"/>
              </a:rPr>
              <a:t>role of a </a:t>
            </a:r>
            <a:r>
              <a:rPr lang="en-AU" sz="2000" dirty="0" smtClean="0">
                <a:solidFill>
                  <a:srgbClr val="7030A0"/>
                </a:solidFill>
                <a:latin typeface="Swiss721BT-Light"/>
              </a:rPr>
              <a:t>constructive alignment </a:t>
            </a:r>
            <a:r>
              <a:rPr lang="en-AU" sz="2000" dirty="0">
                <a:solidFill>
                  <a:srgbClr val="7030A0"/>
                </a:solidFill>
                <a:latin typeface="Swiss721BT-Light"/>
              </a:rPr>
              <a:t>index in impacting students' satisfaction </a:t>
            </a:r>
            <a:r>
              <a:rPr lang="en-AU" sz="2000" dirty="0" smtClean="0">
                <a:solidFill>
                  <a:srgbClr val="7030A0"/>
                </a:solidFill>
                <a:latin typeface="Swiss721BT-Light"/>
              </a:rPr>
              <a:t>and perceived </a:t>
            </a:r>
            <a:r>
              <a:rPr lang="en-AU" sz="2000" dirty="0">
                <a:solidFill>
                  <a:srgbClr val="7030A0"/>
                </a:solidFill>
                <a:latin typeface="Swiss721BT-Light"/>
              </a:rPr>
              <a:t>engagement in independent learning in </a:t>
            </a:r>
            <a:r>
              <a:rPr lang="en-AU" sz="2000" dirty="0" smtClean="0">
                <a:solidFill>
                  <a:srgbClr val="7030A0"/>
                </a:solidFill>
                <a:latin typeface="Swiss721BT-Light"/>
              </a:rPr>
              <a:t>the higher </a:t>
            </a:r>
            <a:r>
              <a:rPr lang="en-AU" sz="2000" dirty="0">
                <a:solidFill>
                  <a:srgbClr val="7030A0"/>
                </a:solidFill>
                <a:latin typeface="Swiss721BT-Light"/>
              </a:rPr>
              <a:t>education context.</a:t>
            </a:r>
            <a:endParaRPr lang="en-A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5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225" y="209370"/>
            <a:ext cx="97751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  <a:latin typeface="Swiss721BT-Light"/>
              </a:rPr>
              <a:t>Measurement</a:t>
            </a:r>
          </a:p>
          <a:p>
            <a:endParaRPr lang="en-AU" sz="2800" dirty="0" smtClean="0">
              <a:solidFill>
                <a:srgbClr val="00B050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Swiss721BT-Light"/>
              </a:rPr>
              <a:t>Measurement </a:t>
            </a:r>
            <a:r>
              <a:rPr lang="en-AU" sz="2800" dirty="0">
                <a:solidFill>
                  <a:srgbClr val="00B050"/>
                </a:solidFill>
                <a:latin typeface="Swiss721BT-Light"/>
              </a:rPr>
              <a:t>in this study was based on a</a:t>
            </a:r>
          </a:p>
          <a:p>
            <a:r>
              <a:rPr lang="en-AU" sz="2800" dirty="0">
                <a:solidFill>
                  <a:srgbClr val="00B050"/>
                </a:solidFill>
                <a:latin typeface="Swiss721BT-Light"/>
              </a:rPr>
              <a:t>validated five-point scale. All first-order constructs</a:t>
            </a:r>
            <a:r>
              <a:rPr lang="en-AU" sz="2800" dirty="0">
                <a:solidFill>
                  <a:srgbClr val="010202"/>
                </a:solidFill>
                <a:latin typeface="Swiss721BT-Light"/>
              </a:rPr>
              <a:t>: </a:t>
            </a:r>
            <a:endParaRPr lang="en-AU" sz="2800" dirty="0" smtClean="0">
              <a:solidFill>
                <a:srgbClr val="010202"/>
              </a:solidFill>
              <a:latin typeface="Swiss721BT-Light"/>
            </a:endParaRPr>
          </a:p>
          <a:p>
            <a:endParaRPr lang="en-AU" sz="2800" dirty="0" smtClean="0">
              <a:solidFill>
                <a:srgbClr val="010202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[1]Intended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Learning Outcomes (ILOs); </a:t>
            </a:r>
            <a:endParaRPr lang="en-AU" sz="2800" dirty="0" smtClean="0">
              <a:solidFill>
                <a:srgbClr val="7030A0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[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2] Teaching </a:t>
            </a:r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and Learning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Activities (TLAs); </a:t>
            </a:r>
            <a:endParaRPr lang="en-AU" sz="2800" dirty="0" smtClean="0">
              <a:solidFill>
                <a:srgbClr val="7030A0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[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3] Assessment Tasks [ATs] ;</a:t>
            </a:r>
          </a:p>
          <a:p>
            <a:r>
              <a:rPr lang="en-AU" sz="2800" dirty="0">
                <a:solidFill>
                  <a:srgbClr val="7030A0"/>
                </a:solidFill>
                <a:latin typeface="Swiss721BT-Light"/>
              </a:rPr>
              <a:t>(4) Students' Satisfaction; </a:t>
            </a:r>
            <a:endParaRPr lang="en-AU" sz="2800" dirty="0" smtClean="0">
              <a:solidFill>
                <a:srgbClr val="7030A0"/>
              </a:solidFill>
              <a:latin typeface="Swiss721BT-Ligh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(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5) Perceived Engagement </a:t>
            </a:r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in Independent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Learning were assessed by adapting </a:t>
            </a:r>
            <a:r>
              <a:rPr lang="en-AU" sz="2800" dirty="0" smtClean="0">
                <a:solidFill>
                  <a:srgbClr val="7030A0"/>
                </a:solidFill>
                <a:latin typeface="Swiss721BT-Light"/>
              </a:rPr>
              <a:t>the course </a:t>
            </a:r>
            <a:r>
              <a:rPr lang="en-AU" sz="2800" dirty="0">
                <a:solidFill>
                  <a:srgbClr val="7030A0"/>
                </a:solidFill>
                <a:latin typeface="Swiss721BT-Light"/>
              </a:rPr>
              <a:t>alignment questionnaire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7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26" y="747519"/>
            <a:ext cx="7782018" cy="5335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167" y="136725"/>
            <a:ext cx="8828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  <a:latin typeface="Swiss721BT-Light"/>
              </a:rPr>
              <a:t>Standardize Path Coefficient for the </a:t>
            </a:r>
            <a:r>
              <a:rPr lang="en-AU" sz="2800" dirty="0" smtClean="0">
                <a:solidFill>
                  <a:srgbClr val="FF0000"/>
                </a:solidFill>
                <a:latin typeface="Swiss721BT-Light"/>
              </a:rPr>
              <a:t>Structural Model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4362" y="5463109"/>
            <a:ext cx="7580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010202"/>
                </a:solidFill>
                <a:latin typeface="Swiss721BT-Light"/>
              </a:rPr>
              <a:t>The structural model </a:t>
            </a:r>
            <a:r>
              <a:rPr lang="en-AU" dirty="0">
                <a:solidFill>
                  <a:srgbClr val="010202"/>
                </a:solidFill>
                <a:latin typeface="Swiss721BT-Light"/>
              </a:rPr>
              <a:t>and hypotheses were assessed by examining</a:t>
            </a:r>
          </a:p>
          <a:p>
            <a:r>
              <a:rPr lang="en-AU" dirty="0">
                <a:solidFill>
                  <a:srgbClr val="010202"/>
                </a:solidFill>
                <a:latin typeface="Swiss721BT-Light"/>
              </a:rPr>
              <a:t>path coefficients and their significance levels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626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04" y="76271"/>
            <a:ext cx="99687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  <a:latin typeface="Arial" panose="020B0604020202020204" pitchFamily="34" charset="0"/>
              </a:rPr>
              <a:t>Aligning assessment with intended course learning outcomes is crucial to assessment-as-learning.</a:t>
            </a:r>
          </a:p>
          <a:p>
            <a:endParaRPr lang="en-AU" sz="2800" dirty="0" smtClean="0"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Arial" panose="020B0604020202020204" pitchFamily="34" charset="0"/>
              </a:rPr>
              <a:t>Learning </a:t>
            </a:r>
            <a:r>
              <a:rPr lang="en-AU" sz="2800" dirty="0">
                <a:solidFill>
                  <a:srgbClr val="7030A0"/>
                </a:solidFill>
                <a:latin typeface="Arial" panose="020B0604020202020204" pitchFamily="34" charset="0"/>
              </a:rPr>
              <a:t>outcomes prescribe </a:t>
            </a:r>
            <a:r>
              <a:rPr lang="en-AU" sz="2800" i="1" dirty="0">
                <a:solidFill>
                  <a:srgbClr val="7030A0"/>
                </a:solidFill>
                <a:latin typeface="Arial" panose="020B0604020202020204" pitchFamily="34" charset="0"/>
              </a:rPr>
              <a:t>what </a:t>
            </a:r>
            <a:r>
              <a:rPr lang="en-AU" sz="2800" dirty="0">
                <a:solidFill>
                  <a:srgbClr val="7030A0"/>
                </a:solidFill>
                <a:latin typeface="Arial" panose="020B0604020202020204" pitchFamily="34" charset="0"/>
              </a:rPr>
              <a:t>students are expected to demonstrate they have learned.</a:t>
            </a:r>
          </a:p>
          <a:p>
            <a:endParaRPr lang="en-AU" sz="2800" dirty="0" smtClean="0"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The </a:t>
            </a:r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assessment plan shows </a:t>
            </a:r>
            <a:r>
              <a:rPr lang="en-AU" sz="2800" i="1" dirty="0">
                <a:solidFill>
                  <a:srgbClr val="0070C0"/>
                </a:solidFill>
                <a:latin typeface="Arial" panose="020B0604020202020204" pitchFamily="34" charset="0"/>
              </a:rPr>
              <a:t>how </a:t>
            </a:r>
            <a:r>
              <a:rPr lang="en-AU" sz="2800" dirty="0">
                <a:solidFill>
                  <a:srgbClr val="0070C0"/>
                </a:solidFill>
                <a:latin typeface="Arial" panose="020B0604020202020204" pitchFamily="34" charset="0"/>
              </a:rPr>
              <a:t>they will demonstrate their learning.</a:t>
            </a:r>
          </a:p>
          <a:p>
            <a:endParaRPr lang="en-AU" sz="2800" dirty="0" smtClean="0">
              <a:latin typeface="Arial" panose="020B0604020202020204" pitchFamily="34" charset="0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These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two elements must operate in parallel if the assessment is to be valid. For example, for a learning outcome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stating that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students will develop professional communication skills, assessment tasks that focus only on academic </a:t>
            </a:r>
            <a:r>
              <a:rPr lang="en-AU" sz="2800" dirty="0" smtClean="0">
                <a:solidFill>
                  <a:srgbClr val="00B050"/>
                </a:solidFill>
                <a:latin typeface="Arial" panose="020B0604020202020204" pitchFamily="34" charset="0"/>
              </a:rPr>
              <a:t>communication skills </a:t>
            </a:r>
            <a:r>
              <a:rPr lang="en-AU" sz="2800" dirty="0">
                <a:solidFill>
                  <a:srgbClr val="00B050"/>
                </a:solidFill>
                <a:latin typeface="Arial" panose="020B0604020202020204" pitchFamily="34" charset="0"/>
              </a:rPr>
              <a:t>cannot be regarded as valid</a:t>
            </a:r>
            <a:r>
              <a:rPr lang="en-AU" sz="2800" dirty="0">
                <a:latin typeface="Arial" panose="020B0604020202020204" pitchFamily="34" charset="0"/>
              </a:rPr>
              <a:t>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00263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152</TotalTime>
  <Words>3668</Words>
  <Application>Microsoft Office PowerPoint</Application>
  <PresentationFormat>Widescreen</PresentationFormat>
  <Paragraphs>286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Century Gothic</vt:lpstr>
      <vt:lpstr>GillSansMT</vt:lpstr>
      <vt:lpstr>GillSansMT-Bold</vt:lpstr>
      <vt:lpstr>GillSansMT-Italic</vt:lpstr>
      <vt:lpstr>GillSansStd</vt:lpstr>
      <vt:lpstr>GillSansStd-Bold</vt:lpstr>
      <vt:lpstr>GillSansStd-Italic</vt:lpstr>
      <vt:lpstr>Swiss721BT-Light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&amp; Communities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Kyawnaing, U</dc:creator>
  <cp:lastModifiedBy>Kyawnaing, U</cp:lastModifiedBy>
  <cp:revision>73</cp:revision>
  <dcterms:created xsi:type="dcterms:W3CDTF">2017-03-23T02:00:01Z</dcterms:created>
  <dcterms:modified xsi:type="dcterms:W3CDTF">2017-03-23T04:34:32Z</dcterms:modified>
</cp:coreProperties>
</file>