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3"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81" r:id="rId20"/>
    <p:sldId id="282" r:id="rId21"/>
    <p:sldId id="279" r:id="rId22"/>
    <p:sldId id="280" r:id="rId23"/>
    <p:sldId id="274" r:id="rId24"/>
    <p:sldId id="275" r:id="rId25"/>
    <p:sldId id="276" r:id="rId26"/>
    <p:sldId id="277" r:id="rId27"/>
    <p:sldId id="278" r:id="rId28"/>
    <p:sldId id="283" r:id="rId29"/>
    <p:sldId id="284" r:id="rId30"/>
    <p:sldId id="285" r:id="rId31"/>
    <p:sldId id="286"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20F6D42-3C47-46FB-8B33-FFAA87A5ED39}" type="datetimeFigureOut">
              <a:rPr lang="en-AU" smtClean="0"/>
              <a:t>21/03/2017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B90304-557B-496D-A4C0-908E0DFC894B}" type="slidenum">
              <a:rPr lang="en-AU" smtClean="0"/>
              <a:t>‹#›</a:t>
            </a:fld>
            <a:endParaRPr lang="en-AU"/>
          </a:p>
        </p:txBody>
      </p:sp>
    </p:spTree>
    <p:extLst>
      <p:ext uri="{BB962C8B-B14F-4D97-AF65-F5344CB8AC3E}">
        <p14:creationId xmlns:p14="http://schemas.microsoft.com/office/powerpoint/2010/main" val="2029539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0F6D42-3C47-46FB-8B33-FFAA87A5ED39}" type="datetimeFigureOut">
              <a:rPr lang="en-AU" smtClean="0"/>
              <a:t>21/03/2017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B90304-557B-496D-A4C0-908E0DFC894B}" type="slidenum">
              <a:rPr lang="en-AU" smtClean="0"/>
              <a:t>‹#›</a:t>
            </a:fld>
            <a:endParaRPr lang="en-AU"/>
          </a:p>
        </p:txBody>
      </p:sp>
    </p:spTree>
    <p:extLst>
      <p:ext uri="{BB962C8B-B14F-4D97-AF65-F5344CB8AC3E}">
        <p14:creationId xmlns:p14="http://schemas.microsoft.com/office/powerpoint/2010/main" val="1298375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0F6D42-3C47-46FB-8B33-FFAA87A5ED39}" type="datetimeFigureOut">
              <a:rPr lang="en-AU" smtClean="0"/>
              <a:t>21/03/2017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B90304-557B-496D-A4C0-908E0DFC894B}" type="slidenum">
              <a:rPr lang="en-AU" smtClean="0"/>
              <a:t>‹#›</a:t>
            </a:fld>
            <a:endParaRPr lang="en-A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41043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0F6D42-3C47-46FB-8B33-FFAA87A5ED39}" type="datetimeFigureOut">
              <a:rPr lang="en-AU" smtClean="0"/>
              <a:t>21/03/2017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B90304-557B-496D-A4C0-908E0DFC894B}" type="slidenum">
              <a:rPr lang="en-AU" smtClean="0"/>
              <a:t>‹#›</a:t>
            </a:fld>
            <a:endParaRPr lang="en-AU"/>
          </a:p>
        </p:txBody>
      </p:sp>
    </p:spTree>
    <p:extLst>
      <p:ext uri="{BB962C8B-B14F-4D97-AF65-F5344CB8AC3E}">
        <p14:creationId xmlns:p14="http://schemas.microsoft.com/office/powerpoint/2010/main" val="17555709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0F6D42-3C47-46FB-8B33-FFAA87A5ED39}" type="datetimeFigureOut">
              <a:rPr lang="en-AU" smtClean="0"/>
              <a:t>21/03/2017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B90304-557B-496D-A4C0-908E0DFC894B}" type="slidenum">
              <a:rPr lang="en-AU" smtClean="0"/>
              <a:t>‹#›</a:t>
            </a:fld>
            <a:endParaRPr lang="en-A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13301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0F6D42-3C47-46FB-8B33-FFAA87A5ED39}" type="datetimeFigureOut">
              <a:rPr lang="en-AU" smtClean="0"/>
              <a:t>21/03/2017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B90304-557B-496D-A4C0-908E0DFC894B}" type="slidenum">
              <a:rPr lang="en-AU" smtClean="0"/>
              <a:t>‹#›</a:t>
            </a:fld>
            <a:endParaRPr lang="en-AU"/>
          </a:p>
        </p:txBody>
      </p:sp>
    </p:spTree>
    <p:extLst>
      <p:ext uri="{BB962C8B-B14F-4D97-AF65-F5344CB8AC3E}">
        <p14:creationId xmlns:p14="http://schemas.microsoft.com/office/powerpoint/2010/main" val="33955900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0F6D42-3C47-46FB-8B33-FFAA87A5ED39}" type="datetimeFigureOut">
              <a:rPr lang="en-AU" smtClean="0"/>
              <a:t>21/03/2017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B90304-557B-496D-A4C0-908E0DFC894B}" type="slidenum">
              <a:rPr lang="en-AU" smtClean="0"/>
              <a:t>‹#›</a:t>
            </a:fld>
            <a:endParaRPr lang="en-AU"/>
          </a:p>
        </p:txBody>
      </p:sp>
    </p:spTree>
    <p:extLst>
      <p:ext uri="{BB962C8B-B14F-4D97-AF65-F5344CB8AC3E}">
        <p14:creationId xmlns:p14="http://schemas.microsoft.com/office/powerpoint/2010/main" val="40758329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0F6D42-3C47-46FB-8B33-FFAA87A5ED39}" type="datetimeFigureOut">
              <a:rPr lang="en-AU" smtClean="0"/>
              <a:t>21/03/2017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B90304-557B-496D-A4C0-908E0DFC894B}" type="slidenum">
              <a:rPr lang="en-AU" smtClean="0"/>
              <a:t>‹#›</a:t>
            </a:fld>
            <a:endParaRPr lang="en-AU"/>
          </a:p>
        </p:txBody>
      </p:sp>
    </p:spTree>
    <p:extLst>
      <p:ext uri="{BB962C8B-B14F-4D97-AF65-F5344CB8AC3E}">
        <p14:creationId xmlns:p14="http://schemas.microsoft.com/office/powerpoint/2010/main" val="122517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0F6D42-3C47-46FB-8B33-FFAA87A5ED39}" type="datetimeFigureOut">
              <a:rPr lang="en-AU" smtClean="0"/>
              <a:t>21/03/2017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B90304-557B-496D-A4C0-908E0DFC894B}" type="slidenum">
              <a:rPr lang="en-AU" smtClean="0"/>
              <a:t>‹#›</a:t>
            </a:fld>
            <a:endParaRPr lang="en-AU"/>
          </a:p>
        </p:txBody>
      </p:sp>
    </p:spTree>
    <p:extLst>
      <p:ext uri="{BB962C8B-B14F-4D97-AF65-F5344CB8AC3E}">
        <p14:creationId xmlns:p14="http://schemas.microsoft.com/office/powerpoint/2010/main" val="859945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0F6D42-3C47-46FB-8B33-FFAA87A5ED39}" type="datetimeFigureOut">
              <a:rPr lang="en-AU" smtClean="0"/>
              <a:t>21/03/2017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B90304-557B-496D-A4C0-908E0DFC894B}" type="slidenum">
              <a:rPr lang="en-AU" smtClean="0"/>
              <a:t>‹#›</a:t>
            </a:fld>
            <a:endParaRPr lang="en-AU"/>
          </a:p>
        </p:txBody>
      </p:sp>
    </p:spTree>
    <p:extLst>
      <p:ext uri="{BB962C8B-B14F-4D97-AF65-F5344CB8AC3E}">
        <p14:creationId xmlns:p14="http://schemas.microsoft.com/office/powerpoint/2010/main" val="861306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20F6D42-3C47-46FB-8B33-FFAA87A5ED39}" type="datetimeFigureOut">
              <a:rPr lang="en-AU" smtClean="0"/>
              <a:t>21/03/2017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AB90304-557B-496D-A4C0-908E0DFC894B}" type="slidenum">
              <a:rPr lang="en-AU" smtClean="0"/>
              <a:t>‹#›</a:t>
            </a:fld>
            <a:endParaRPr lang="en-AU"/>
          </a:p>
        </p:txBody>
      </p:sp>
    </p:spTree>
    <p:extLst>
      <p:ext uri="{BB962C8B-B14F-4D97-AF65-F5344CB8AC3E}">
        <p14:creationId xmlns:p14="http://schemas.microsoft.com/office/powerpoint/2010/main" val="1009363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20F6D42-3C47-46FB-8B33-FFAA87A5ED39}" type="datetimeFigureOut">
              <a:rPr lang="en-AU" smtClean="0"/>
              <a:t>21/03/2017</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1AB90304-557B-496D-A4C0-908E0DFC894B}" type="slidenum">
              <a:rPr lang="en-AU" smtClean="0"/>
              <a:t>‹#›</a:t>
            </a:fld>
            <a:endParaRPr lang="en-AU"/>
          </a:p>
        </p:txBody>
      </p:sp>
    </p:spTree>
    <p:extLst>
      <p:ext uri="{BB962C8B-B14F-4D97-AF65-F5344CB8AC3E}">
        <p14:creationId xmlns:p14="http://schemas.microsoft.com/office/powerpoint/2010/main" val="2132820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20F6D42-3C47-46FB-8B33-FFAA87A5ED39}" type="datetimeFigureOut">
              <a:rPr lang="en-AU" smtClean="0"/>
              <a:t>21/03/2017</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1AB90304-557B-496D-A4C0-908E0DFC894B}" type="slidenum">
              <a:rPr lang="en-AU" smtClean="0"/>
              <a:t>‹#›</a:t>
            </a:fld>
            <a:endParaRPr lang="en-AU"/>
          </a:p>
        </p:txBody>
      </p:sp>
    </p:spTree>
    <p:extLst>
      <p:ext uri="{BB962C8B-B14F-4D97-AF65-F5344CB8AC3E}">
        <p14:creationId xmlns:p14="http://schemas.microsoft.com/office/powerpoint/2010/main" val="4236690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0F6D42-3C47-46FB-8B33-FFAA87A5ED39}" type="datetimeFigureOut">
              <a:rPr lang="en-AU" smtClean="0"/>
              <a:t>21/03/2017</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1AB90304-557B-496D-A4C0-908E0DFC894B}" type="slidenum">
              <a:rPr lang="en-AU" smtClean="0"/>
              <a:t>‹#›</a:t>
            </a:fld>
            <a:endParaRPr lang="en-AU"/>
          </a:p>
        </p:txBody>
      </p:sp>
    </p:spTree>
    <p:extLst>
      <p:ext uri="{BB962C8B-B14F-4D97-AF65-F5344CB8AC3E}">
        <p14:creationId xmlns:p14="http://schemas.microsoft.com/office/powerpoint/2010/main" val="2961518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0F6D42-3C47-46FB-8B33-FFAA87A5ED39}" type="datetimeFigureOut">
              <a:rPr lang="en-AU" smtClean="0"/>
              <a:t>21/03/2017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AB90304-557B-496D-A4C0-908E0DFC894B}" type="slidenum">
              <a:rPr lang="en-AU" smtClean="0"/>
              <a:t>‹#›</a:t>
            </a:fld>
            <a:endParaRPr lang="en-AU"/>
          </a:p>
        </p:txBody>
      </p:sp>
    </p:spTree>
    <p:extLst>
      <p:ext uri="{BB962C8B-B14F-4D97-AF65-F5344CB8AC3E}">
        <p14:creationId xmlns:p14="http://schemas.microsoft.com/office/powerpoint/2010/main" val="2366997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0F6D42-3C47-46FB-8B33-FFAA87A5ED39}" type="datetimeFigureOut">
              <a:rPr lang="en-AU" smtClean="0"/>
              <a:t>21/03/2017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AB90304-557B-496D-A4C0-908E0DFC894B}" type="slidenum">
              <a:rPr lang="en-AU" smtClean="0"/>
              <a:t>‹#›</a:t>
            </a:fld>
            <a:endParaRPr lang="en-AU"/>
          </a:p>
        </p:txBody>
      </p:sp>
    </p:spTree>
    <p:extLst>
      <p:ext uri="{BB962C8B-B14F-4D97-AF65-F5344CB8AC3E}">
        <p14:creationId xmlns:p14="http://schemas.microsoft.com/office/powerpoint/2010/main" val="2510826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20F6D42-3C47-46FB-8B33-FFAA87A5ED39}" type="datetimeFigureOut">
              <a:rPr lang="en-AU" smtClean="0"/>
              <a:t>21/03/2017</a:t>
            </a:fld>
            <a:endParaRPr lang="en-A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AB90304-557B-496D-A4C0-908E0DFC894B}" type="slidenum">
              <a:rPr lang="en-AU" smtClean="0"/>
              <a:t>‹#›</a:t>
            </a:fld>
            <a:endParaRPr lang="en-AU"/>
          </a:p>
        </p:txBody>
      </p:sp>
    </p:spTree>
    <p:extLst>
      <p:ext uri="{BB962C8B-B14F-4D97-AF65-F5344CB8AC3E}">
        <p14:creationId xmlns:p14="http://schemas.microsoft.com/office/powerpoint/2010/main" val="274602898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86466" y="532099"/>
            <a:ext cx="10033298" cy="2677656"/>
          </a:xfrm>
          <a:prstGeom prst="rect">
            <a:avLst/>
          </a:prstGeom>
        </p:spPr>
        <p:txBody>
          <a:bodyPr wrap="square">
            <a:spAutoFit/>
          </a:bodyPr>
          <a:lstStyle/>
          <a:p>
            <a:r>
              <a:rPr lang="en-AU" sz="2800" dirty="0">
                <a:solidFill>
                  <a:srgbClr val="7030A0"/>
                </a:solidFill>
                <a:latin typeface="BritishCouncilSansRom-Regular"/>
              </a:rPr>
              <a:t>“CPD is a planned, continuous and lifelong process whereby teachers try to develop their personal and </a:t>
            </a:r>
            <a:r>
              <a:rPr lang="en-AU" sz="2800" dirty="0" smtClean="0">
                <a:solidFill>
                  <a:srgbClr val="7030A0"/>
                </a:solidFill>
                <a:latin typeface="BritishCouncilSansRom-Regular"/>
              </a:rPr>
              <a:t>professional qualities</a:t>
            </a:r>
            <a:r>
              <a:rPr lang="en-AU" sz="2800" dirty="0">
                <a:solidFill>
                  <a:srgbClr val="7030A0"/>
                </a:solidFill>
                <a:latin typeface="BritishCouncilSansRom-Regular"/>
              </a:rPr>
              <a:t>, and to improve their knowledge, skills and practice, leading to their empowerment, the improvement of </a:t>
            </a:r>
            <a:r>
              <a:rPr lang="en-AU" sz="2800" dirty="0" smtClean="0">
                <a:solidFill>
                  <a:srgbClr val="7030A0"/>
                </a:solidFill>
                <a:latin typeface="BritishCouncilSansRom-Regular"/>
              </a:rPr>
              <a:t>their agency </a:t>
            </a:r>
            <a:r>
              <a:rPr lang="en-AU" sz="2800" dirty="0">
                <a:solidFill>
                  <a:srgbClr val="7030A0"/>
                </a:solidFill>
                <a:latin typeface="BritishCouncilSansRom-Regular"/>
              </a:rPr>
              <a:t>and the development of their organizations and their pupils.”</a:t>
            </a:r>
            <a:endParaRPr lang="en-AU" sz="2800" dirty="0">
              <a:solidFill>
                <a:srgbClr val="7030A0"/>
              </a:solidFill>
            </a:endParaRPr>
          </a:p>
        </p:txBody>
      </p:sp>
    </p:spTree>
    <p:extLst>
      <p:ext uri="{BB962C8B-B14F-4D97-AF65-F5344CB8AC3E}">
        <p14:creationId xmlns:p14="http://schemas.microsoft.com/office/powerpoint/2010/main" val="2168915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3892" y="452790"/>
            <a:ext cx="9742842" cy="4832092"/>
          </a:xfrm>
          <a:prstGeom prst="rect">
            <a:avLst/>
          </a:prstGeom>
        </p:spPr>
        <p:txBody>
          <a:bodyPr wrap="square">
            <a:spAutoFit/>
          </a:bodyPr>
          <a:lstStyle/>
          <a:p>
            <a:r>
              <a:rPr lang="en-AU" sz="2800" dirty="0">
                <a:solidFill>
                  <a:schemeClr val="accent5">
                    <a:lumMod val="60000"/>
                    <a:lumOff val="40000"/>
                  </a:schemeClr>
                </a:solidFill>
                <a:latin typeface="GillSans"/>
              </a:rPr>
              <a:t>(3) There needs to be recognition of and support for </a:t>
            </a:r>
            <a:r>
              <a:rPr lang="en-AU" sz="2800" dirty="0" smtClean="0">
                <a:solidFill>
                  <a:schemeClr val="accent5">
                    <a:lumMod val="60000"/>
                    <a:lumOff val="40000"/>
                  </a:schemeClr>
                </a:solidFill>
                <a:latin typeface="GillSans"/>
              </a:rPr>
              <a:t>the complex </a:t>
            </a:r>
            <a:r>
              <a:rPr lang="en-AU" sz="2800" dirty="0">
                <a:solidFill>
                  <a:schemeClr val="accent5">
                    <a:lumMod val="60000"/>
                    <a:lumOff val="40000"/>
                  </a:schemeClr>
                </a:solidFill>
                <a:latin typeface="GillSans"/>
              </a:rPr>
              <a:t>nature of professional development which occurs </a:t>
            </a:r>
            <a:r>
              <a:rPr lang="en-AU" sz="2800" dirty="0" smtClean="0">
                <a:solidFill>
                  <a:schemeClr val="accent5">
                    <a:lumMod val="60000"/>
                    <a:lumOff val="40000"/>
                  </a:schemeClr>
                </a:solidFill>
                <a:latin typeface="GillSans"/>
              </a:rPr>
              <a:t>in a </a:t>
            </a:r>
            <a:r>
              <a:rPr lang="en-AU" sz="2800" dirty="0">
                <a:solidFill>
                  <a:schemeClr val="accent5">
                    <a:lumMod val="60000"/>
                    <a:lumOff val="40000"/>
                  </a:schemeClr>
                </a:solidFill>
                <a:latin typeface="GillSans"/>
              </a:rPr>
              <a:t>variety of learning settings involving many different formal</a:t>
            </a:r>
          </a:p>
          <a:p>
            <a:r>
              <a:rPr lang="en-AU" sz="2800" dirty="0">
                <a:solidFill>
                  <a:schemeClr val="accent5">
                    <a:lumMod val="60000"/>
                    <a:lumOff val="40000"/>
                  </a:schemeClr>
                </a:solidFill>
                <a:latin typeface="GillSans"/>
              </a:rPr>
              <a:t>and informal activities</a:t>
            </a:r>
            <a:r>
              <a:rPr lang="en-AU" sz="2800" dirty="0" smtClean="0">
                <a:solidFill>
                  <a:schemeClr val="accent5">
                    <a:lumMod val="60000"/>
                    <a:lumOff val="40000"/>
                  </a:schemeClr>
                </a:solidFill>
                <a:latin typeface="GillSans"/>
              </a:rPr>
              <a:t>;</a:t>
            </a:r>
          </a:p>
          <a:p>
            <a:endParaRPr lang="en-AU" sz="2800" dirty="0">
              <a:latin typeface="GillSans"/>
            </a:endParaRPr>
          </a:p>
          <a:p>
            <a:r>
              <a:rPr lang="en-AU" sz="2800" dirty="0">
                <a:solidFill>
                  <a:srgbClr val="7030A0"/>
                </a:solidFill>
                <a:latin typeface="GillSans"/>
              </a:rPr>
              <a:t>(4) The collaborative nature of professional development </a:t>
            </a:r>
            <a:r>
              <a:rPr lang="en-AU" sz="2800" dirty="0" smtClean="0">
                <a:solidFill>
                  <a:srgbClr val="7030A0"/>
                </a:solidFill>
                <a:latin typeface="GillSans"/>
              </a:rPr>
              <a:t>needs to </a:t>
            </a:r>
            <a:r>
              <a:rPr lang="en-AU" sz="2800" dirty="0">
                <a:solidFill>
                  <a:srgbClr val="7030A0"/>
                </a:solidFill>
                <a:latin typeface="GillSans"/>
              </a:rPr>
              <a:t>be enhanced, allowing for and supporting </a:t>
            </a:r>
            <a:r>
              <a:rPr lang="en-AU" sz="2800" dirty="0" smtClean="0">
                <a:solidFill>
                  <a:srgbClr val="7030A0"/>
                </a:solidFill>
                <a:latin typeface="GillSans"/>
              </a:rPr>
              <a:t>interactions between </a:t>
            </a:r>
            <a:r>
              <a:rPr lang="en-AU" sz="2800" dirty="0">
                <a:solidFill>
                  <a:srgbClr val="7030A0"/>
                </a:solidFill>
                <a:latin typeface="GillSans"/>
              </a:rPr>
              <a:t>academics within departments, between </a:t>
            </a:r>
            <a:r>
              <a:rPr lang="en-AU" sz="2800" dirty="0" smtClean="0">
                <a:solidFill>
                  <a:srgbClr val="7030A0"/>
                </a:solidFill>
                <a:latin typeface="GillSans"/>
              </a:rPr>
              <a:t>different disciplines</a:t>
            </a:r>
            <a:r>
              <a:rPr lang="en-AU" sz="2800" dirty="0">
                <a:solidFill>
                  <a:srgbClr val="7030A0"/>
                </a:solidFill>
                <a:latin typeface="GillSans"/>
              </a:rPr>
              <a:t>, and across different institutions, and between </a:t>
            </a:r>
            <a:r>
              <a:rPr lang="en-AU" sz="2800" dirty="0" smtClean="0">
                <a:solidFill>
                  <a:srgbClr val="7030A0"/>
                </a:solidFill>
                <a:latin typeface="GillSans"/>
              </a:rPr>
              <a:t>all those </a:t>
            </a:r>
            <a:r>
              <a:rPr lang="en-AU" sz="2800" dirty="0">
                <a:solidFill>
                  <a:srgbClr val="7030A0"/>
                </a:solidFill>
                <a:latin typeface="GillSans"/>
              </a:rPr>
              <a:t>who teach and support learning.</a:t>
            </a:r>
            <a:endParaRPr lang="en-AU" sz="2800" dirty="0">
              <a:solidFill>
                <a:srgbClr val="7030A0"/>
              </a:solidFill>
            </a:endParaRPr>
          </a:p>
        </p:txBody>
      </p:sp>
    </p:spTree>
    <p:extLst>
      <p:ext uri="{BB962C8B-B14F-4D97-AF65-F5344CB8AC3E}">
        <p14:creationId xmlns:p14="http://schemas.microsoft.com/office/powerpoint/2010/main" val="4092500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3284" y="148873"/>
            <a:ext cx="9355567" cy="5262979"/>
          </a:xfrm>
          <a:prstGeom prst="rect">
            <a:avLst/>
          </a:prstGeom>
        </p:spPr>
        <p:txBody>
          <a:bodyPr wrap="square">
            <a:spAutoFit/>
          </a:bodyPr>
          <a:lstStyle/>
          <a:p>
            <a:r>
              <a:rPr lang="en-AU" sz="2800" dirty="0">
                <a:latin typeface="Times New Roman" panose="02020603050405020304" pitchFamily="18" charset="0"/>
              </a:rPr>
              <a:t>Professional development is perceived as a complex process within higher education</a:t>
            </a:r>
            <a:r>
              <a:rPr lang="en-AU" sz="2800" dirty="0" smtClean="0">
                <a:latin typeface="Times New Roman" panose="02020603050405020304" pitchFamily="18" charset="0"/>
              </a:rPr>
              <a:t>.</a:t>
            </a:r>
          </a:p>
          <a:p>
            <a:endParaRPr lang="en-AU" sz="2800" dirty="0">
              <a:latin typeface="Times New Roman" panose="02020603050405020304" pitchFamily="18" charset="0"/>
            </a:endParaRPr>
          </a:p>
          <a:p>
            <a:r>
              <a:rPr lang="en-AU" sz="2800" dirty="0">
                <a:latin typeface="Times New Roman" panose="02020603050405020304" pitchFamily="18" charset="0"/>
              </a:rPr>
              <a:t>Historically, professional learning for academics has involved programs for staff </a:t>
            </a:r>
            <a:r>
              <a:rPr lang="en-AU" sz="2800" dirty="0" smtClean="0">
                <a:latin typeface="Times New Roman" panose="02020603050405020304" pitchFamily="18" charset="0"/>
              </a:rPr>
              <a:t>orientation, workshops</a:t>
            </a:r>
            <a:r>
              <a:rPr lang="en-AU" sz="2800" dirty="0">
                <a:latin typeface="Times New Roman" panose="02020603050405020304" pitchFamily="18" charset="0"/>
              </a:rPr>
              <a:t>, management of surveys, projects and other quality systems, committee support,</a:t>
            </a:r>
          </a:p>
          <a:p>
            <a:r>
              <a:rPr lang="en-AU" sz="2800" dirty="0">
                <a:latin typeface="Times New Roman" panose="02020603050405020304" pitchFamily="18" charset="0"/>
              </a:rPr>
              <a:t>and research and leadership related to teaching and learning (Land, 2001; Ling &amp; CADAD,</a:t>
            </a:r>
          </a:p>
          <a:p>
            <a:r>
              <a:rPr lang="en-AU" sz="2800" dirty="0">
                <a:latin typeface="Times New Roman" panose="02020603050405020304" pitchFamily="18" charset="0"/>
              </a:rPr>
              <a:t>2009). </a:t>
            </a:r>
            <a:endParaRPr lang="en-AU" sz="2800" dirty="0" smtClean="0">
              <a:latin typeface="Times New Roman" panose="02020603050405020304" pitchFamily="18" charset="0"/>
            </a:endParaRPr>
          </a:p>
          <a:p>
            <a:endParaRPr lang="en-AU" sz="2800" dirty="0">
              <a:latin typeface="Times New Roman" panose="02020603050405020304" pitchFamily="18" charset="0"/>
            </a:endParaRPr>
          </a:p>
          <a:p>
            <a:r>
              <a:rPr lang="en-AU" sz="2800" dirty="0" smtClean="0">
                <a:latin typeface="Times New Roman" panose="02020603050405020304" pitchFamily="18" charset="0"/>
              </a:rPr>
              <a:t>Formal </a:t>
            </a:r>
            <a:r>
              <a:rPr lang="en-AU" sz="2800" dirty="0">
                <a:latin typeface="Times New Roman" panose="02020603050405020304" pitchFamily="18" charset="0"/>
              </a:rPr>
              <a:t>courses and workshops can change academics’ teaching, thereby </a:t>
            </a:r>
            <a:r>
              <a:rPr lang="en-AU" sz="2800" dirty="0" smtClean="0">
                <a:latin typeface="Times New Roman" panose="02020603050405020304" pitchFamily="18" charset="0"/>
              </a:rPr>
              <a:t>improving their </a:t>
            </a:r>
            <a:r>
              <a:rPr lang="en-AU" sz="2800" dirty="0">
                <a:latin typeface="Times New Roman" panose="02020603050405020304" pitchFamily="18" charset="0"/>
              </a:rPr>
              <a:t>students’ learning outcomes</a:t>
            </a:r>
            <a:endParaRPr lang="en-AU" sz="2800" dirty="0"/>
          </a:p>
        </p:txBody>
      </p:sp>
    </p:spTree>
    <p:extLst>
      <p:ext uri="{BB962C8B-B14F-4D97-AF65-F5344CB8AC3E}">
        <p14:creationId xmlns:p14="http://schemas.microsoft.com/office/powerpoint/2010/main" val="317321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0862" y="491768"/>
            <a:ext cx="9118898" cy="3970318"/>
          </a:xfrm>
          <a:prstGeom prst="rect">
            <a:avLst/>
          </a:prstGeom>
        </p:spPr>
        <p:txBody>
          <a:bodyPr wrap="square">
            <a:spAutoFit/>
          </a:bodyPr>
          <a:lstStyle/>
          <a:p>
            <a:r>
              <a:rPr lang="en-AU" sz="2800" dirty="0">
                <a:solidFill>
                  <a:srgbClr val="7030A0"/>
                </a:solidFill>
                <a:latin typeface="Times New Roman" panose="02020603050405020304" pitchFamily="18" charset="0"/>
              </a:rPr>
              <a:t>A key focus for universities is the relationship between professional development </a:t>
            </a:r>
            <a:r>
              <a:rPr lang="en-AU" sz="2800" dirty="0" smtClean="0">
                <a:solidFill>
                  <a:srgbClr val="7030A0"/>
                </a:solidFill>
                <a:latin typeface="Times New Roman" panose="02020603050405020304" pitchFamily="18" charset="0"/>
              </a:rPr>
              <a:t>strategies and </a:t>
            </a:r>
            <a:r>
              <a:rPr lang="en-AU" sz="2800" dirty="0">
                <a:solidFill>
                  <a:srgbClr val="7030A0"/>
                </a:solidFill>
                <a:latin typeface="Times New Roman" panose="02020603050405020304" pitchFamily="18" charset="0"/>
              </a:rPr>
              <a:t>measurable improvement in the quality of teaching, such as that evidenced in </a:t>
            </a:r>
            <a:r>
              <a:rPr lang="en-AU" sz="2800" dirty="0" smtClean="0">
                <a:solidFill>
                  <a:srgbClr val="7030A0"/>
                </a:solidFill>
                <a:latin typeface="Times New Roman" panose="02020603050405020304" pitchFamily="18" charset="0"/>
              </a:rPr>
              <a:t>student evaluation </a:t>
            </a:r>
            <a:r>
              <a:rPr lang="en-AU" sz="2800" dirty="0">
                <a:solidFill>
                  <a:srgbClr val="7030A0"/>
                </a:solidFill>
                <a:latin typeface="Times New Roman" panose="02020603050405020304" pitchFamily="18" charset="0"/>
              </a:rPr>
              <a:t>of teaching (SET) systems. </a:t>
            </a:r>
            <a:endParaRPr lang="en-AU" sz="2800" dirty="0" smtClean="0">
              <a:solidFill>
                <a:srgbClr val="7030A0"/>
              </a:solidFill>
              <a:latin typeface="Times New Roman" panose="02020603050405020304" pitchFamily="18" charset="0"/>
            </a:endParaRPr>
          </a:p>
          <a:p>
            <a:endParaRPr lang="en-AU" sz="2800" dirty="0">
              <a:solidFill>
                <a:srgbClr val="7030A0"/>
              </a:solidFill>
              <a:latin typeface="Times New Roman" panose="02020603050405020304" pitchFamily="18" charset="0"/>
            </a:endParaRPr>
          </a:p>
          <a:p>
            <a:r>
              <a:rPr lang="en-AU" sz="2800" dirty="0" smtClean="0">
                <a:solidFill>
                  <a:srgbClr val="0070C0"/>
                </a:solidFill>
                <a:latin typeface="Times New Roman" panose="02020603050405020304" pitchFamily="18" charset="0"/>
              </a:rPr>
              <a:t>Many </a:t>
            </a:r>
            <a:r>
              <a:rPr lang="en-AU" sz="2800" dirty="0">
                <a:solidFill>
                  <a:srgbClr val="0070C0"/>
                </a:solidFill>
                <a:latin typeface="Times New Roman" panose="02020603050405020304" pitchFamily="18" charset="0"/>
              </a:rPr>
              <a:t>universities use SET results to measure </a:t>
            </a:r>
            <a:r>
              <a:rPr lang="en-AU" sz="2800" dirty="0" smtClean="0">
                <a:solidFill>
                  <a:srgbClr val="0070C0"/>
                </a:solidFill>
                <a:latin typeface="Times New Roman" panose="02020603050405020304" pitchFamily="18" charset="0"/>
              </a:rPr>
              <a:t>students’ experience </a:t>
            </a:r>
            <a:r>
              <a:rPr lang="en-AU" sz="2800" dirty="0">
                <a:solidFill>
                  <a:srgbClr val="0070C0"/>
                </a:solidFill>
                <a:latin typeface="Times New Roman" panose="02020603050405020304" pitchFamily="18" charset="0"/>
              </a:rPr>
              <a:t>of their units of study and programs (Barrie, </a:t>
            </a:r>
            <a:r>
              <a:rPr lang="en-AU" sz="2800" dirty="0" err="1">
                <a:solidFill>
                  <a:srgbClr val="0070C0"/>
                </a:solidFill>
                <a:latin typeface="Times New Roman" panose="02020603050405020304" pitchFamily="18" charset="0"/>
              </a:rPr>
              <a:t>Ginns</a:t>
            </a:r>
            <a:r>
              <a:rPr lang="en-AU" sz="2800" dirty="0">
                <a:solidFill>
                  <a:srgbClr val="0070C0"/>
                </a:solidFill>
                <a:latin typeface="Times New Roman" panose="02020603050405020304" pitchFamily="18" charset="0"/>
              </a:rPr>
              <a:t>, &amp; Prosser, 2005) and </a:t>
            </a:r>
            <a:r>
              <a:rPr lang="en-AU" sz="2800" dirty="0" smtClean="0">
                <a:solidFill>
                  <a:srgbClr val="0070C0"/>
                </a:solidFill>
                <a:latin typeface="Times New Roman" panose="02020603050405020304" pitchFamily="18" charset="0"/>
              </a:rPr>
              <a:t>provide the </a:t>
            </a:r>
            <a:r>
              <a:rPr lang="en-AU" sz="2800" dirty="0">
                <a:solidFill>
                  <a:srgbClr val="0070C0"/>
                </a:solidFill>
                <a:latin typeface="Times New Roman" panose="02020603050405020304" pitchFamily="18" charset="0"/>
              </a:rPr>
              <a:t>results to academics who coordinate these units and programs.</a:t>
            </a:r>
            <a:endParaRPr lang="en-AU" sz="2800" dirty="0">
              <a:solidFill>
                <a:srgbClr val="0070C0"/>
              </a:solidFill>
            </a:endParaRPr>
          </a:p>
        </p:txBody>
      </p:sp>
    </p:spTree>
    <p:extLst>
      <p:ext uri="{BB962C8B-B14F-4D97-AF65-F5344CB8AC3E}">
        <p14:creationId xmlns:p14="http://schemas.microsoft.com/office/powerpoint/2010/main" val="37202845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47523"/>
            <a:ext cx="10076330" cy="3970318"/>
          </a:xfrm>
          <a:prstGeom prst="rect">
            <a:avLst/>
          </a:prstGeom>
        </p:spPr>
        <p:txBody>
          <a:bodyPr wrap="square">
            <a:spAutoFit/>
          </a:bodyPr>
          <a:lstStyle/>
          <a:p>
            <a:r>
              <a:rPr lang="en-AU" sz="2800" dirty="0">
                <a:solidFill>
                  <a:srgbClr val="00B050"/>
                </a:solidFill>
                <a:latin typeface="Times New Roman" panose="02020603050405020304" pitchFamily="18" charset="0"/>
              </a:rPr>
              <a:t>One strategy is to borrow ideas from </a:t>
            </a:r>
            <a:r>
              <a:rPr lang="en-AU" sz="2800" dirty="0" smtClean="0">
                <a:solidFill>
                  <a:srgbClr val="00B050"/>
                </a:solidFill>
                <a:latin typeface="Times New Roman" panose="02020603050405020304" pitchFamily="18" charset="0"/>
              </a:rPr>
              <a:t>continuing professional </a:t>
            </a:r>
            <a:r>
              <a:rPr lang="en-AU" sz="2800" dirty="0">
                <a:solidFill>
                  <a:srgbClr val="00B050"/>
                </a:solidFill>
                <a:latin typeface="Times New Roman" panose="02020603050405020304" pitchFamily="18" charset="0"/>
              </a:rPr>
              <a:t>development and workplace learning perspectives (Clegg, 2003; McLean </a:t>
            </a:r>
            <a:r>
              <a:rPr lang="en-AU" sz="2800" dirty="0" smtClean="0">
                <a:solidFill>
                  <a:srgbClr val="00B050"/>
                </a:solidFill>
                <a:latin typeface="Times New Roman" panose="02020603050405020304" pitchFamily="18" charset="0"/>
              </a:rPr>
              <a:t>&amp; McManus</a:t>
            </a:r>
            <a:r>
              <a:rPr lang="en-AU" sz="2800" dirty="0">
                <a:solidFill>
                  <a:srgbClr val="00B050"/>
                </a:solidFill>
                <a:latin typeface="Times New Roman" panose="02020603050405020304" pitchFamily="18" charset="0"/>
              </a:rPr>
              <a:t>, 2009), as these perspectives emphasise that learning is the result of an </a:t>
            </a:r>
            <a:r>
              <a:rPr lang="en-AU" sz="2800" dirty="0" smtClean="0">
                <a:solidFill>
                  <a:srgbClr val="00B050"/>
                </a:solidFill>
                <a:latin typeface="Times New Roman" panose="02020603050405020304" pitchFamily="18" charset="0"/>
              </a:rPr>
              <a:t>interaction between </a:t>
            </a:r>
            <a:r>
              <a:rPr lang="en-AU" sz="2800" dirty="0">
                <a:solidFill>
                  <a:srgbClr val="00B050"/>
                </a:solidFill>
                <a:latin typeface="Times New Roman" panose="02020603050405020304" pitchFamily="18" charset="0"/>
              </a:rPr>
              <a:t>an individual and their context (</a:t>
            </a:r>
            <a:r>
              <a:rPr lang="en-AU" sz="2800" dirty="0" err="1">
                <a:solidFill>
                  <a:srgbClr val="00B050"/>
                </a:solidFill>
                <a:latin typeface="Times New Roman" panose="02020603050405020304" pitchFamily="18" charset="0"/>
              </a:rPr>
              <a:t>Billett</a:t>
            </a:r>
            <a:r>
              <a:rPr lang="en-AU" sz="2800" dirty="0">
                <a:solidFill>
                  <a:srgbClr val="00B050"/>
                </a:solidFill>
                <a:latin typeface="Times New Roman" panose="02020603050405020304" pitchFamily="18" charset="0"/>
              </a:rPr>
              <a:t>, 1995). </a:t>
            </a:r>
            <a:endParaRPr lang="en-AU" sz="2800" dirty="0" smtClean="0">
              <a:solidFill>
                <a:srgbClr val="00B050"/>
              </a:solidFill>
              <a:latin typeface="Times New Roman" panose="02020603050405020304" pitchFamily="18" charset="0"/>
            </a:endParaRPr>
          </a:p>
          <a:p>
            <a:endParaRPr lang="en-AU" sz="2800" dirty="0">
              <a:latin typeface="Times New Roman" panose="02020603050405020304" pitchFamily="18" charset="0"/>
            </a:endParaRPr>
          </a:p>
          <a:p>
            <a:r>
              <a:rPr lang="en-AU" sz="2800" dirty="0" smtClean="0">
                <a:solidFill>
                  <a:schemeClr val="accent5">
                    <a:lumMod val="75000"/>
                  </a:schemeClr>
                </a:solidFill>
                <a:latin typeface="Times New Roman" panose="02020603050405020304" pitchFamily="18" charset="0"/>
              </a:rPr>
              <a:t>In </a:t>
            </a:r>
            <a:r>
              <a:rPr lang="en-AU" sz="2800" dirty="0">
                <a:solidFill>
                  <a:schemeClr val="accent5">
                    <a:lumMod val="75000"/>
                  </a:schemeClr>
                </a:solidFill>
                <a:latin typeface="Times New Roman" panose="02020603050405020304" pitchFamily="18" charset="0"/>
              </a:rPr>
              <a:t>a context that expects academics </a:t>
            </a:r>
            <a:r>
              <a:rPr lang="en-AU" sz="2800" dirty="0" smtClean="0">
                <a:solidFill>
                  <a:schemeClr val="accent5">
                    <a:lumMod val="75000"/>
                  </a:schemeClr>
                </a:solidFill>
                <a:latin typeface="Times New Roman" panose="02020603050405020304" pitchFamily="18" charset="0"/>
              </a:rPr>
              <a:t>to prove </a:t>
            </a:r>
            <a:r>
              <a:rPr lang="en-AU" sz="2800" dirty="0">
                <a:solidFill>
                  <a:schemeClr val="accent5">
                    <a:lumMod val="75000"/>
                  </a:schemeClr>
                </a:solidFill>
                <a:latin typeface="Times New Roman" panose="02020603050405020304" pitchFamily="18" charset="0"/>
              </a:rPr>
              <a:t>that they are productive and efficient teachers, there is little time for </a:t>
            </a:r>
            <a:r>
              <a:rPr lang="en-AU" sz="2800" dirty="0" smtClean="0">
                <a:solidFill>
                  <a:schemeClr val="accent5">
                    <a:lumMod val="75000"/>
                  </a:schemeClr>
                </a:solidFill>
                <a:latin typeface="Times New Roman" panose="02020603050405020304" pitchFamily="18" charset="0"/>
              </a:rPr>
              <a:t>professional learning </a:t>
            </a:r>
            <a:r>
              <a:rPr lang="en-AU" sz="2800" dirty="0">
                <a:solidFill>
                  <a:schemeClr val="accent5">
                    <a:lumMod val="75000"/>
                  </a:schemeClr>
                </a:solidFill>
                <a:latin typeface="Times New Roman" panose="02020603050405020304" pitchFamily="18" charset="0"/>
              </a:rPr>
              <a:t>(Baron &amp; Corbin, 2014).</a:t>
            </a:r>
            <a:endParaRPr lang="en-AU" sz="2800" dirty="0">
              <a:solidFill>
                <a:schemeClr val="accent5">
                  <a:lumMod val="75000"/>
                </a:schemeClr>
              </a:solidFill>
            </a:endParaRPr>
          </a:p>
        </p:txBody>
      </p:sp>
      <p:sp>
        <p:nvSpPr>
          <p:cNvPr id="3" name="Rectangle 2"/>
          <p:cNvSpPr/>
          <p:nvPr/>
        </p:nvSpPr>
        <p:spPr>
          <a:xfrm>
            <a:off x="155986" y="4026029"/>
            <a:ext cx="9764358" cy="2677656"/>
          </a:xfrm>
          <a:prstGeom prst="rect">
            <a:avLst/>
          </a:prstGeom>
        </p:spPr>
        <p:txBody>
          <a:bodyPr wrap="square">
            <a:spAutoFit/>
          </a:bodyPr>
          <a:lstStyle/>
          <a:p>
            <a:r>
              <a:rPr lang="en-AU" sz="2800" dirty="0">
                <a:solidFill>
                  <a:srgbClr val="FF0000"/>
                </a:solidFill>
                <a:latin typeface="Times New Roman" panose="02020603050405020304" pitchFamily="18" charset="0"/>
              </a:rPr>
              <a:t>Both the continuing professional development and workplace learning perspectives </a:t>
            </a:r>
            <a:r>
              <a:rPr lang="en-AU" sz="2800" dirty="0" smtClean="0">
                <a:solidFill>
                  <a:srgbClr val="FF0000"/>
                </a:solidFill>
                <a:latin typeface="Times New Roman" panose="02020603050405020304" pitchFamily="18" charset="0"/>
              </a:rPr>
              <a:t>emphasise the </a:t>
            </a:r>
            <a:r>
              <a:rPr lang="en-AU" sz="2800" dirty="0">
                <a:solidFill>
                  <a:srgbClr val="FF0000"/>
                </a:solidFill>
                <a:latin typeface="Times New Roman" panose="02020603050405020304" pitchFamily="18" charset="0"/>
              </a:rPr>
              <a:t>importance of helping academics to connect with and learn from colleagues (Knight, Tait,</a:t>
            </a:r>
          </a:p>
          <a:p>
            <a:r>
              <a:rPr lang="en-AU" sz="2800" dirty="0">
                <a:solidFill>
                  <a:srgbClr val="FF0000"/>
                </a:solidFill>
                <a:latin typeface="Times New Roman" panose="02020603050405020304" pitchFamily="18" charset="0"/>
              </a:rPr>
              <a:t>&amp; </a:t>
            </a:r>
            <a:r>
              <a:rPr lang="en-AU" sz="2800" dirty="0" err="1">
                <a:solidFill>
                  <a:srgbClr val="FF0000"/>
                </a:solidFill>
                <a:latin typeface="Times New Roman" panose="02020603050405020304" pitchFamily="18" charset="0"/>
              </a:rPr>
              <a:t>Yorke</a:t>
            </a:r>
            <a:r>
              <a:rPr lang="en-AU" sz="2800" dirty="0">
                <a:solidFill>
                  <a:srgbClr val="FF0000"/>
                </a:solidFill>
                <a:latin typeface="Times New Roman" panose="02020603050405020304" pitchFamily="18" charset="0"/>
              </a:rPr>
              <a:t>, 2006). </a:t>
            </a:r>
            <a:endParaRPr lang="en-AU" sz="2800" dirty="0" smtClean="0">
              <a:solidFill>
                <a:srgbClr val="FF0000"/>
              </a:solidFill>
              <a:latin typeface="Times New Roman" panose="02020603050405020304" pitchFamily="18" charset="0"/>
            </a:endParaRPr>
          </a:p>
          <a:p>
            <a:r>
              <a:rPr lang="en-AU" sz="2800" dirty="0" smtClean="0">
                <a:latin typeface="Times New Roman" panose="02020603050405020304" pitchFamily="18" charset="0"/>
              </a:rPr>
              <a:t>Given </a:t>
            </a:r>
            <a:r>
              <a:rPr lang="en-AU" sz="2800" dirty="0">
                <a:latin typeface="Times New Roman" panose="02020603050405020304" pitchFamily="18" charset="0"/>
              </a:rPr>
              <a:t>the significant role of colleagues and communities </a:t>
            </a:r>
            <a:r>
              <a:rPr lang="en-AU" sz="2800" dirty="0" smtClean="0">
                <a:latin typeface="Times New Roman" panose="02020603050405020304" pitchFamily="18" charset="0"/>
              </a:rPr>
              <a:t>in professional learning.</a:t>
            </a:r>
            <a:endParaRPr lang="en-AU" sz="2800" dirty="0"/>
          </a:p>
        </p:txBody>
      </p:sp>
    </p:spTree>
    <p:extLst>
      <p:ext uri="{BB962C8B-B14F-4D97-AF65-F5344CB8AC3E}">
        <p14:creationId xmlns:p14="http://schemas.microsoft.com/office/powerpoint/2010/main" val="22205014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6315" y="255100"/>
            <a:ext cx="9516931" cy="5262979"/>
          </a:xfrm>
          <a:prstGeom prst="rect">
            <a:avLst/>
          </a:prstGeom>
        </p:spPr>
        <p:txBody>
          <a:bodyPr wrap="square">
            <a:spAutoFit/>
          </a:bodyPr>
          <a:lstStyle/>
          <a:p>
            <a:r>
              <a:rPr lang="en-AU" sz="2800" dirty="0">
                <a:solidFill>
                  <a:srgbClr val="FF0000"/>
                </a:solidFill>
                <a:latin typeface="Times New Roman" panose="02020603050405020304" pitchFamily="18" charset="0"/>
              </a:rPr>
              <a:t>P</a:t>
            </a:r>
            <a:r>
              <a:rPr lang="en-AU" sz="2800" dirty="0" smtClean="0">
                <a:solidFill>
                  <a:srgbClr val="FF0000"/>
                </a:solidFill>
                <a:latin typeface="Times New Roman" panose="02020603050405020304" pitchFamily="18" charset="0"/>
              </a:rPr>
              <a:t>rofessional </a:t>
            </a:r>
            <a:r>
              <a:rPr lang="en-AU" sz="2800" dirty="0">
                <a:solidFill>
                  <a:srgbClr val="FF0000"/>
                </a:solidFill>
                <a:latin typeface="Times New Roman" panose="02020603050405020304" pitchFamily="18" charset="0"/>
              </a:rPr>
              <a:t>development </a:t>
            </a:r>
            <a:r>
              <a:rPr lang="en-AU" sz="2800" dirty="0" smtClean="0">
                <a:solidFill>
                  <a:srgbClr val="FF0000"/>
                </a:solidFill>
                <a:latin typeface="Times New Roman" panose="02020603050405020304" pitchFamily="18" charset="0"/>
              </a:rPr>
              <a:t>within higher </a:t>
            </a:r>
            <a:r>
              <a:rPr lang="en-AU" sz="2800" dirty="0">
                <a:solidFill>
                  <a:srgbClr val="FF0000"/>
                </a:solidFill>
                <a:latin typeface="Times New Roman" panose="02020603050405020304" pitchFamily="18" charset="0"/>
              </a:rPr>
              <a:t>education should offer personalised support situated within a practice context (</a:t>
            </a:r>
            <a:r>
              <a:rPr lang="en-AU" sz="2800" dirty="0" err="1">
                <a:solidFill>
                  <a:srgbClr val="FF0000"/>
                </a:solidFill>
                <a:latin typeface="Times New Roman" panose="02020603050405020304" pitchFamily="18" charset="0"/>
              </a:rPr>
              <a:t>Boud</a:t>
            </a:r>
            <a:r>
              <a:rPr lang="en-AU" sz="2800" dirty="0">
                <a:solidFill>
                  <a:srgbClr val="FF0000"/>
                </a:solidFill>
                <a:latin typeface="Times New Roman" panose="02020603050405020304" pitchFamily="18" charset="0"/>
              </a:rPr>
              <a:t> </a:t>
            </a:r>
            <a:r>
              <a:rPr lang="en-AU" sz="2800" dirty="0" smtClean="0">
                <a:solidFill>
                  <a:srgbClr val="FF0000"/>
                </a:solidFill>
                <a:latin typeface="Times New Roman" panose="02020603050405020304" pitchFamily="18" charset="0"/>
              </a:rPr>
              <a:t>&amp; Brew</a:t>
            </a:r>
            <a:r>
              <a:rPr lang="en-AU" sz="2800" dirty="0">
                <a:solidFill>
                  <a:srgbClr val="FF0000"/>
                </a:solidFill>
                <a:latin typeface="Times New Roman" panose="02020603050405020304" pitchFamily="18" charset="0"/>
              </a:rPr>
              <a:t>, 2013). </a:t>
            </a:r>
            <a:endParaRPr lang="en-AU" sz="2800" dirty="0" smtClean="0">
              <a:solidFill>
                <a:srgbClr val="FF0000"/>
              </a:solidFill>
              <a:latin typeface="Times New Roman" panose="02020603050405020304" pitchFamily="18" charset="0"/>
            </a:endParaRPr>
          </a:p>
          <a:p>
            <a:endParaRPr lang="en-AU" sz="2800" dirty="0">
              <a:latin typeface="Times New Roman" panose="02020603050405020304" pitchFamily="18" charset="0"/>
            </a:endParaRPr>
          </a:p>
          <a:p>
            <a:r>
              <a:rPr lang="en-AU" sz="2800" dirty="0" smtClean="0">
                <a:solidFill>
                  <a:srgbClr val="7030A0"/>
                </a:solidFill>
                <a:latin typeface="Times New Roman" panose="02020603050405020304" pitchFamily="18" charset="0"/>
              </a:rPr>
              <a:t>This </a:t>
            </a:r>
            <a:r>
              <a:rPr lang="en-AU" sz="2800" dirty="0">
                <a:solidFill>
                  <a:srgbClr val="7030A0"/>
                </a:solidFill>
                <a:latin typeface="Times New Roman" panose="02020603050405020304" pitchFamily="18" charset="0"/>
              </a:rPr>
              <a:t>approach serves two purposes by: </a:t>
            </a:r>
            <a:endParaRPr lang="en-AU" sz="2800" dirty="0" smtClean="0">
              <a:solidFill>
                <a:srgbClr val="7030A0"/>
              </a:solidFill>
              <a:latin typeface="Times New Roman" panose="02020603050405020304" pitchFamily="18" charset="0"/>
            </a:endParaRPr>
          </a:p>
          <a:p>
            <a:endParaRPr lang="en-AU" sz="2800" dirty="0">
              <a:latin typeface="Times New Roman" panose="02020603050405020304" pitchFamily="18" charset="0"/>
            </a:endParaRPr>
          </a:p>
          <a:p>
            <a:pPr marL="342900" indent="-342900">
              <a:buAutoNum type="arabicParenBoth"/>
            </a:pPr>
            <a:r>
              <a:rPr lang="en-AU" sz="2800" dirty="0" smtClean="0">
                <a:solidFill>
                  <a:srgbClr val="0070C0"/>
                </a:solidFill>
                <a:latin typeface="Times New Roman" panose="02020603050405020304" pitchFamily="18" charset="0"/>
              </a:rPr>
              <a:t>enabling </a:t>
            </a:r>
            <a:r>
              <a:rPr lang="en-AU" sz="2800" dirty="0">
                <a:solidFill>
                  <a:srgbClr val="0070C0"/>
                </a:solidFill>
                <a:latin typeface="Times New Roman" panose="02020603050405020304" pitchFamily="18" charset="0"/>
              </a:rPr>
              <a:t>academics to </a:t>
            </a:r>
            <a:r>
              <a:rPr lang="en-AU" sz="2800" dirty="0" smtClean="0">
                <a:solidFill>
                  <a:srgbClr val="0070C0"/>
                </a:solidFill>
                <a:latin typeface="Times New Roman" panose="02020603050405020304" pitchFamily="18" charset="0"/>
              </a:rPr>
              <a:t>direct improvements </a:t>
            </a:r>
            <a:r>
              <a:rPr lang="en-AU" sz="2800" dirty="0">
                <a:solidFill>
                  <a:srgbClr val="0070C0"/>
                </a:solidFill>
                <a:latin typeface="Times New Roman" panose="02020603050405020304" pitchFamily="18" charset="0"/>
              </a:rPr>
              <a:t>tailored to their teaching context, and </a:t>
            </a:r>
            <a:endParaRPr lang="en-AU" sz="2800" dirty="0" smtClean="0">
              <a:solidFill>
                <a:srgbClr val="0070C0"/>
              </a:solidFill>
              <a:latin typeface="Times New Roman" panose="02020603050405020304" pitchFamily="18" charset="0"/>
            </a:endParaRPr>
          </a:p>
          <a:p>
            <a:endParaRPr lang="en-AU" sz="2800" dirty="0" smtClean="0">
              <a:solidFill>
                <a:srgbClr val="0070C0"/>
              </a:solidFill>
              <a:latin typeface="Times New Roman" panose="02020603050405020304" pitchFamily="18" charset="0"/>
            </a:endParaRPr>
          </a:p>
          <a:p>
            <a:r>
              <a:rPr lang="en-AU" sz="2800" dirty="0" smtClean="0">
                <a:solidFill>
                  <a:srgbClr val="0070C0"/>
                </a:solidFill>
                <a:latin typeface="Times New Roman" panose="02020603050405020304" pitchFamily="18" charset="0"/>
              </a:rPr>
              <a:t>(</a:t>
            </a:r>
            <a:r>
              <a:rPr lang="en-AU" sz="2800" dirty="0">
                <a:solidFill>
                  <a:srgbClr val="0070C0"/>
                </a:solidFill>
                <a:latin typeface="Times New Roman" panose="02020603050405020304" pitchFamily="18" charset="0"/>
              </a:rPr>
              <a:t>2) facilitating constructive </a:t>
            </a:r>
            <a:r>
              <a:rPr lang="en-AU" sz="2800" dirty="0" smtClean="0">
                <a:solidFill>
                  <a:srgbClr val="0070C0"/>
                </a:solidFill>
                <a:latin typeface="Times New Roman" panose="02020603050405020304" pitchFamily="18" charset="0"/>
              </a:rPr>
              <a:t>relations between </a:t>
            </a:r>
            <a:r>
              <a:rPr lang="en-AU" sz="2800" dirty="0">
                <a:solidFill>
                  <a:srgbClr val="0070C0"/>
                </a:solidFill>
                <a:latin typeface="Times New Roman" panose="02020603050405020304" pitchFamily="18" charset="0"/>
              </a:rPr>
              <a:t>systems that measure the quality of teaching and opportunities for academics to </a:t>
            </a:r>
            <a:r>
              <a:rPr lang="en-AU" sz="2800" dirty="0" smtClean="0">
                <a:solidFill>
                  <a:srgbClr val="0070C0"/>
                </a:solidFill>
                <a:latin typeface="Times New Roman" panose="02020603050405020304" pitchFamily="18" charset="0"/>
              </a:rPr>
              <a:t>learn about </a:t>
            </a:r>
            <a:r>
              <a:rPr lang="en-AU" sz="2800" dirty="0">
                <a:solidFill>
                  <a:srgbClr val="0070C0"/>
                </a:solidFill>
                <a:latin typeface="Times New Roman" panose="02020603050405020304" pitchFamily="18" charset="0"/>
              </a:rPr>
              <a:t>teaching</a:t>
            </a:r>
            <a:r>
              <a:rPr lang="en-AU" dirty="0">
                <a:solidFill>
                  <a:srgbClr val="0070C0"/>
                </a:solidFill>
                <a:latin typeface="Times New Roman" panose="02020603050405020304" pitchFamily="18" charset="0"/>
              </a:rPr>
              <a:t>.</a:t>
            </a:r>
            <a:endParaRPr lang="en-AU" dirty="0">
              <a:solidFill>
                <a:srgbClr val="0070C0"/>
              </a:solidFill>
            </a:endParaRPr>
          </a:p>
        </p:txBody>
      </p:sp>
    </p:spTree>
    <p:extLst>
      <p:ext uri="{BB962C8B-B14F-4D97-AF65-F5344CB8AC3E}">
        <p14:creationId xmlns:p14="http://schemas.microsoft.com/office/powerpoint/2010/main" val="21763815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8437" y="556126"/>
            <a:ext cx="9516932" cy="4247317"/>
          </a:xfrm>
          <a:prstGeom prst="rect">
            <a:avLst/>
          </a:prstGeom>
        </p:spPr>
        <p:txBody>
          <a:bodyPr wrap="square">
            <a:spAutoFit/>
          </a:bodyPr>
          <a:lstStyle/>
          <a:p>
            <a:pPr>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a:lnSpc>
                <a:spcPts val="1200"/>
              </a:lnSpc>
              <a:spcAft>
                <a:spcPts val="0"/>
              </a:spcAft>
            </a:pPr>
            <a:r>
              <a:rPr lang="en-AU" sz="2800" dirty="0" smtClean="0">
                <a:latin typeface="Times New Roman" panose="02020603050405020304" pitchFamily="18" charset="0"/>
                <a:ea typeface="Times New Roman" panose="02020603050405020304" pitchFamily="18" charset="0"/>
              </a:rPr>
              <a:t>A </a:t>
            </a:r>
            <a:r>
              <a:rPr lang="en-AU" sz="2800" dirty="0">
                <a:latin typeface="Times New Roman" panose="02020603050405020304" pitchFamily="18" charset="0"/>
                <a:ea typeface="Times New Roman" panose="02020603050405020304" pitchFamily="18" charset="0"/>
              </a:rPr>
              <a:t>key issue identified in Phase I was the </a:t>
            </a: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a:lnSpc>
                <a:spcPts val="1200"/>
              </a:lnSpc>
              <a:spcAft>
                <a:spcPts val="0"/>
              </a:spcAft>
            </a:pPr>
            <a:r>
              <a:rPr lang="en-AU" sz="2800" dirty="0" smtClean="0">
                <a:latin typeface="Times New Roman" panose="02020603050405020304" pitchFamily="18" charset="0"/>
                <a:ea typeface="Times New Roman" panose="02020603050405020304" pitchFamily="18" charset="0"/>
              </a:rPr>
              <a:t>understanding </a:t>
            </a:r>
            <a:r>
              <a:rPr lang="en-AU" sz="2800" dirty="0">
                <a:latin typeface="Times New Roman" panose="02020603050405020304" pitchFamily="18" charset="0"/>
                <a:ea typeface="Times New Roman" panose="02020603050405020304" pitchFamily="18" charset="0"/>
              </a:rPr>
              <a:t>of professional </a:t>
            </a:r>
            <a:r>
              <a:rPr lang="en-AU" sz="2800" dirty="0" smtClean="0">
                <a:latin typeface="Times New Roman" panose="02020603050405020304" pitchFamily="18" charset="0"/>
                <a:ea typeface="Times New Roman" panose="02020603050405020304" pitchFamily="18" charset="0"/>
              </a:rPr>
              <a:t>development. </a:t>
            </a:r>
          </a:p>
          <a:p>
            <a:pPr>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a:lnSpc>
                <a:spcPts val="1200"/>
              </a:lnSpc>
              <a:spcAft>
                <a:spcPts val="0"/>
              </a:spcAft>
            </a:pPr>
            <a:r>
              <a:rPr lang="en-AU" sz="2800" dirty="0" smtClean="0">
                <a:latin typeface="Times New Roman" panose="02020603050405020304" pitchFamily="18" charset="0"/>
                <a:ea typeface="Times New Roman" panose="02020603050405020304" pitchFamily="18" charset="0"/>
              </a:rPr>
              <a:t> </a:t>
            </a:r>
          </a:p>
          <a:p>
            <a:pPr>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a:lnSpc>
                <a:spcPts val="1200"/>
              </a:lnSpc>
              <a:spcAft>
                <a:spcPts val="0"/>
              </a:spcAft>
            </a:pPr>
            <a:r>
              <a:rPr lang="en-AU" sz="2800" dirty="0" smtClean="0">
                <a:latin typeface="Times New Roman" panose="02020603050405020304" pitchFamily="18" charset="0"/>
                <a:ea typeface="Times New Roman" panose="02020603050405020304" pitchFamily="18" charset="0"/>
              </a:rPr>
              <a:t>Do </a:t>
            </a:r>
            <a:r>
              <a:rPr lang="en-AU" sz="2800" dirty="0">
                <a:latin typeface="Times New Roman" panose="02020603050405020304" pitchFamily="18" charset="0"/>
                <a:ea typeface="Times New Roman" panose="02020603050405020304" pitchFamily="18" charset="0"/>
              </a:rPr>
              <a:t>we have a shared understanding?  Does it include </a:t>
            </a: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r>
              <a:rPr lang="en-AU" sz="2800" dirty="0" smtClean="0">
                <a:latin typeface="Times New Roman" panose="02020603050405020304" pitchFamily="18" charset="0"/>
                <a:ea typeface="Times New Roman" panose="02020603050405020304" pitchFamily="18" charset="0"/>
              </a:rPr>
              <a:t>personal </a:t>
            </a:r>
            <a:r>
              <a:rPr lang="en-AU" sz="2800" dirty="0">
                <a:latin typeface="Times New Roman" panose="02020603050405020304" pitchFamily="18" charset="0"/>
                <a:ea typeface="Times New Roman" panose="02020603050405020304" pitchFamily="18" charset="0"/>
              </a:rPr>
              <a:t>development? </a:t>
            </a: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r>
              <a:rPr lang="en-AU" sz="2800" dirty="0" smtClean="0">
                <a:latin typeface="Times New Roman" panose="02020603050405020304" pitchFamily="18" charset="0"/>
                <a:ea typeface="Times New Roman" panose="02020603050405020304" pitchFamily="18" charset="0"/>
              </a:rPr>
              <a:t>If </a:t>
            </a:r>
            <a:r>
              <a:rPr lang="en-AU" sz="2800" dirty="0">
                <a:latin typeface="Times New Roman" panose="02020603050405020304" pitchFamily="18" charset="0"/>
                <a:ea typeface="Times New Roman" panose="02020603050405020304" pitchFamily="18" charset="0"/>
              </a:rPr>
              <a:t>it isn't for the organisation is it still professional </a:t>
            </a: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r>
              <a:rPr lang="en-AU" sz="2800" dirty="0" smtClean="0">
                <a:latin typeface="Times New Roman" panose="02020603050405020304" pitchFamily="18" charset="0"/>
                <a:ea typeface="Times New Roman" panose="02020603050405020304" pitchFamily="18" charset="0"/>
              </a:rPr>
              <a:t>development</a:t>
            </a:r>
            <a:r>
              <a:rPr lang="en-AU" sz="2800" dirty="0">
                <a:latin typeface="Times New Roman" panose="02020603050405020304" pitchFamily="18" charset="0"/>
                <a:ea typeface="Times New Roman" panose="02020603050405020304" pitchFamily="18" charset="0"/>
              </a:rPr>
              <a:t>?  </a:t>
            </a: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r>
              <a:rPr lang="en-AU" sz="2800" dirty="0" smtClean="0">
                <a:latin typeface="Times New Roman" panose="02020603050405020304" pitchFamily="18" charset="0"/>
                <a:ea typeface="Times New Roman" panose="02020603050405020304" pitchFamily="18" charset="0"/>
              </a:rPr>
              <a:t>Do </a:t>
            </a:r>
            <a:r>
              <a:rPr lang="en-AU" sz="2800" dirty="0">
                <a:latin typeface="Times New Roman" panose="02020603050405020304" pitchFamily="18" charset="0"/>
                <a:ea typeface="Times New Roman" panose="02020603050405020304" pitchFamily="18" charset="0"/>
              </a:rPr>
              <a:t>we need to all see it as being the same?</a:t>
            </a:r>
            <a:endParaRPr lang="en-A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780379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3740" y="618159"/>
            <a:ext cx="9538447" cy="5262979"/>
          </a:xfrm>
          <a:prstGeom prst="rect">
            <a:avLst/>
          </a:prstGeom>
        </p:spPr>
        <p:txBody>
          <a:bodyPr wrap="square">
            <a:spAutoFit/>
          </a:bodyPr>
          <a:lstStyle/>
          <a:p>
            <a:r>
              <a:rPr lang="en-AU" sz="2800" dirty="0">
                <a:latin typeface="Times New Roman" panose="02020603050405020304" pitchFamily="18" charset="0"/>
                <a:ea typeface="Times New Roman" panose="02020603050405020304" pitchFamily="18" charset="0"/>
              </a:rPr>
              <a:t>Another critical issue that emerged was what support, if any, is required for staff to begin to take responsibility for their professional development?  </a:t>
            </a:r>
            <a:endParaRPr lang="en-AU" sz="2800" dirty="0" smtClean="0">
              <a:latin typeface="Times New Roman" panose="02020603050405020304" pitchFamily="18" charset="0"/>
              <a:ea typeface="Times New Roman" panose="02020603050405020304" pitchFamily="18" charset="0"/>
            </a:endParaRPr>
          </a:p>
          <a:p>
            <a:endParaRPr lang="en-AU" sz="2800" dirty="0">
              <a:latin typeface="Times New Roman" panose="02020603050405020304" pitchFamily="18" charset="0"/>
              <a:ea typeface="Times New Roman" panose="02020603050405020304" pitchFamily="18" charset="0"/>
            </a:endParaRPr>
          </a:p>
          <a:p>
            <a:r>
              <a:rPr lang="en-AU" sz="2800" dirty="0" smtClean="0">
                <a:latin typeface="Times New Roman" panose="02020603050405020304" pitchFamily="18" charset="0"/>
                <a:ea typeface="Times New Roman" panose="02020603050405020304" pitchFamily="18" charset="0"/>
              </a:rPr>
              <a:t>Is </a:t>
            </a:r>
            <a:r>
              <a:rPr lang="en-AU" sz="2800" dirty="0">
                <a:latin typeface="Times New Roman" panose="02020603050405020304" pitchFamily="18" charset="0"/>
                <a:ea typeface="Times New Roman" panose="02020603050405020304" pitchFamily="18" charset="0"/>
              </a:rPr>
              <a:t>it appropriate to expect staff to 'take up' new approaches to learning without some support to initiate the process?  </a:t>
            </a:r>
            <a:endParaRPr lang="en-AU" sz="2800" dirty="0" smtClean="0">
              <a:latin typeface="Times New Roman" panose="02020603050405020304" pitchFamily="18" charset="0"/>
              <a:ea typeface="Times New Roman" panose="02020603050405020304" pitchFamily="18" charset="0"/>
            </a:endParaRPr>
          </a:p>
          <a:p>
            <a:endParaRPr lang="en-AU" sz="2800" dirty="0">
              <a:latin typeface="Times New Roman" panose="02020603050405020304" pitchFamily="18" charset="0"/>
              <a:ea typeface="Times New Roman" panose="02020603050405020304" pitchFamily="18" charset="0"/>
            </a:endParaRPr>
          </a:p>
          <a:p>
            <a:r>
              <a:rPr lang="en-AU" sz="2800" dirty="0" smtClean="0">
                <a:latin typeface="Times New Roman" panose="02020603050405020304" pitchFamily="18" charset="0"/>
                <a:ea typeface="Times New Roman" panose="02020603050405020304" pitchFamily="18" charset="0"/>
              </a:rPr>
              <a:t>Indeed</a:t>
            </a:r>
            <a:r>
              <a:rPr lang="en-AU" sz="2800" dirty="0">
                <a:latin typeface="Times New Roman" panose="02020603050405020304" pitchFamily="18" charset="0"/>
                <a:ea typeface="Times New Roman" panose="02020603050405020304" pitchFamily="18" charset="0"/>
              </a:rPr>
              <a:t>, too much expertise and support offered initially may reduce the opportunity for staff to take responsibility for their own learning (Easterby-Smith:1995).  </a:t>
            </a:r>
            <a:endParaRPr lang="en-AU" sz="2800" dirty="0" smtClean="0">
              <a:latin typeface="Times New Roman" panose="02020603050405020304" pitchFamily="18" charset="0"/>
              <a:ea typeface="Times New Roman" panose="02020603050405020304" pitchFamily="18" charset="0"/>
            </a:endParaRPr>
          </a:p>
          <a:p>
            <a:endParaRPr lang="en-AU" sz="2800" dirty="0">
              <a:latin typeface="Times New Roman" panose="02020603050405020304" pitchFamily="18" charset="0"/>
              <a:ea typeface="Times New Roman" panose="02020603050405020304" pitchFamily="18" charset="0"/>
            </a:endParaRPr>
          </a:p>
          <a:p>
            <a:r>
              <a:rPr lang="en-AU" sz="2800" dirty="0" smtClean="0">
                <a:latin typeface="Times New Roman" panose="02020603050405020304" pitchFamily="18" charset="0"/>
                <a:ea typeface="Times New Roman" panose="02020603050405020304" pitchFamily="18" charset="0"/>
              </a:rPr>
              <a:t>How </a:t>
            </a:r>
            <a:r>
              <a:rPr lang="en-AU" sz="2800" dirty="0">
                <a:latin typeface="Times New Roman" panose="02020603050405020304" pitchFamily="18" charset="0"/>
                <a:ea typeface="Times New Roman" panose="02020603050405020304" pitchFamily="18" charset="0"/>
              </a:rPr>
              <a:t>do you find the balance</a:t>
            </a:r>
            <a:endParaRPr lang="en-AU" sz="2800" dirty="0"/>
          </a:p>
        </p:txBody>
      </p:sp>
    </p:spTree>
    <p:extLst>
      <p:ext uri="{BB962C8B-B14F-4D97-AF65-F5344CB8AC3E}">
        <p14:creationId xmlns:p14="http://schemas.microsoft.com/office/powerpoint/2010/main" val="15856107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3283" y="334411"/>
            <a:ext cx="9086627" cy="6555641"/>
          </a:xfrm>
          <a:prstGeom prst="rect">
            <a:avLst/>
          </a:prstGeom>
        </p:spPr>
        <p:txBody>
          <a:bodyPr wrap="square">
            <a:spAutoFit/>
          </a:bodyPr>
          <a:lstStyle/>
          <a:p>
            <a:pPr>
              <a:lnSpc>
                <a:spcPts val="1200"/>
              </a:lnSpc>
              <a:spcAft>
                <a:spcPts val="0"/>
              </a:spcAft>
            </a:pPr>
            <a:r>
              <a:rPr lang="en-AU" sz="2800" dirty="0">
                <a:latin typeface="Times New Roman" panose="02020603050405020304" pitchFamily="18" charset="0"/>
                <a:ea typeface="Times New Roman" panose="02020603050405020304" pitchFamily="18" charset="0"/>
              </a:rPr>
              <a:t>a professional development framework for self-directed </a:t>
            </a: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a:lnSpc>
                <a:spcPts val="1200"/>
              </a:lnSpc>
              <a:spcAft>
                <a:spcPts val="0"/>
              </a:spcAft>
            </a:pPr>
            <a:r>
              <a:rPr lang="en-AU" sz="2800" dirty="0" smtClean="0">
                <a:latin typeface="Times New Roman" panose="02020603050405020304" pitchFamily="18" charset="0"/>
                <a:ea typeface="Times New Roman" panose="02020603050405020304" pitchFamily="18" charset="0"/>
              </a:rPr>
              <a:t>learning</a:t>
            </a:r>
            <a:r>
              <a:rPr lang="en-AU" sz="2800" dirty="0">
                <a:latin typeface="Times New Roman" panose="02020603050405020304" pitchFamily="18" charset="0"/>
                <a:ea typeface="Times New Roman" panose="02020603050405020304" pitchFamily="18" charset="0"/>
              </a:rPr>
              <a:t>, and thus ongoing learning, built upon two </a:t>
            </a: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a:lnSpc>
                <a:spcPts val="1200"/>
              </a:lnSpc>
              <a:spcAft>
                <a:spcPts val="0"/>
              </a:spcAft>
            </a:pPr>
            <a:r>
              <a:rPr lang="en-AU" sz="2800" dirty="0" smtClean="0">
                <a:latin typeface="Times New Roman" panose="02020603050405020304" pitchFamily="18" charset="0"/>
                <a:ea typeface="Times New Roman" panose="02020603050405020304" pitchFamily="18" charset="0"/>
              </a:rPr>
              <a:t>fundamental </a:t>
            </a:r>
          </a:p>
          <a:p>
            <a:pPr>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a:lnSpc>
                <a:spcPts val="1200"/>
              </a:lnSpc>
              <a:spcAft>
                <a:spcPts val="0"/>
              </a:spcAft>
            </a:pPr>
            <a:r>
              <a:rPr lang="en-AU" sz="2800" dirty="0" smtClean="0">
                <a:latin typeface="Times New Roman" panose="02020603050405020304" pitchFamily="18" charset="0"/>
                <a:ea typeface="Times New Roman" panose="02020603050405020304" pitchFamily="18" charset="0"/>
              </a:rPr>
              <a:t>elements </a:t>
            </a:r>
            <a:r>
              <a:rPr lang="en-AU" sz="2800" dirty="0">
                <a:latin typeface="Times New Roman" panose="02020603050405020304" pitchFamily="18" charset="0"/>
                <a:ea typeface="Times New Roman" panose="02020603050405020304" pitchFamily="18" charset="0"/>
              </a:rPr>
              <a:t>– support and time - support at an interpersonal level </a:t>
            </a: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a:lnSpc>
                <a:spcPts val="1200"/>
              </a:lnSpc>
              <a:spcAft>
                <a:spcPts val="0"/>
              </a:spcAft>
            </a:pPr>
            <a:r>
              <a:rPr lang="en-AU" sz="2800" dirty="0" smtClean="0">
                <a:latin typeface="Times New Roman" panose="02020603050405020304" pitchFamily="18" charset="0"/>
                <a:ea typeface="Times New Roman" panose="02020603050405020304" pitchFamily="18" charset="0"/>
              </a:rPr>
              <a:t>through </a:t>
            </a:r>
            <a:r>
              <a:rPr lang="en-AU" sz="2800" dirty="0">
                <a:latin typeface="Times New Roman" panose="02020603050405020304" pitchFamily="18" charset="0"/>
                <a:ea typeface="Times New Roman" panose="02020603050405020304" pitchFamily="18" charset="0"/>
              </a:rPr>
              <a:t>facilitators and mentors; time to attend (either on-line </a:t>
            </a: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r>
              <a:rPr lang="en-AU" sz="2800" dirty="0" smtClean="0">
                <a:latin typeface="Times New Roman" panose="02020603050405020304" pitchFamily="18" charset="0"/>
                <a:ea typeface="Times New Roman" panose="02020603050405020304" pitchFamily="18" charset="0"/>
              </a:rPr>
              <a:t>or</a:t>
            </a:r>
          </a:p>
          <a:p>
            <a:pPr>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a:lnSpc>
                <a:spcPts val="1200"/>
              </a:lnSpc>
              <a:spcAft>
                <a:spcPts val="0"/>
              </a:spcAft>
            </a:pPr>
            <a:r>
              <a:rPr lang="en-AU" sz="2800" dirty="0" smtClean="0">
                <a:latin typeface="Times New Roman" panose="02020603050405020304" pitchFamily="18" charset="0"/>
                <a:ea typeface="Times New Roman" panose="02020603050405020304" pitchFamily="18" charset="0"/>
              </a:rPr>
              <a:t> </a:t>
            </a:r>
            <a:r>
              <a:rPr lang="en-AU" sz="2800" dirty="0">
                <a:latin typeface="Times New Roman" panose="02020603050405020304" pitchFamily="18" charset="0"/>
                <a:ea typeface="Times New Roman" panose="02020603050405020304" pitchFamily="18" charset="0"/>
              </a:rPr>
              <a:t>physically) initial networking opportunities and to meet with </a:t>
            </a: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a:lnSpc>
                <a:spcPts val="1200"/>
              </a:lnSpc>
              <a:spcAft>
                <a:spcPts val="0"/>
              </a:spcAft>
            </a:pPr>
            <a:r>
              <a:rPr lang="en-AU" sz="2800" dirty="0" smtClean="0">
                <a:latin typeface="Times New Roman" panose="02020603050405020304" pitchFamily="18" charset="0"/>
                <a:ea typeface="Times New Roman" panose="02020603050405020304" pitchFamily="18" charset="0"/>
              </a:rPr>
              <a:t>facilitators </a:t>
            </a:r>
            <a:r>
              <a:rPr lang="en-AU" sz="2800" dirty="0">
                <a:latin typeface="Times New Roman" panose="02020603050405020304" pitchFamily="18" charset="0"/>
                <a:ea typeface="Times New Roman" panose="02020603050405020304" pitchFamily="18" charset="0"/>
              </a:rPr>
              <a:t>and mentors occasionally.  Without either the </a:t>
            </a: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a:lnSpc>
                <a:spcPts val="1200"/>
              </a:lnSpc>
              <a:spcAft>
                <a:spcPts val="0"/>
              </a:spcAft>
            </a:pPr>
            <a:r>
              <a:rPr lang="en-AU" sz="2800" dirty="0" smtClean="0">
                <a:latin typeface="Times New Roman" panose="02020603050405020304" pitchFamily="18" charset="0"/>
                <a:ea typeface="Times New Roman" panose="02020603050405020304" pitchFamily="18" charset="0"/>
              </a:rPr>
              <a:t>strategies </a:t>
            </a:r>
            <a:r>
              <a:rPr lang="en-AU" sz="2800" dirty="0">
                <a:latin typeface="Times New Roman" panose="02020603050405020304" pitchFamily="18" charset="0"/>
                <a:ea typeface="Times New Roman" panose="02020603050405020304" pitchFamily="18" charset="0"/>
              </a:rPr>
              <a:t>failed.  When both elements were added, </a:t>
            </a: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r>
              <a:rPr lang="en-AU" sz="2800" dirty="0" smtClean="0">
                <a:latin typeface="Times New Roman" panose="02020603050405020304" pitchFamily="18" charset="0"/>
                <a:ea typeface="Times New Roman" panose="02020603050405020304" pitchFamily="18" charset="0"/>
              </a:rPr>
              <a:t>participants</a:t>
            </a:r>
          </a:p>
          <a:p>
            <a:pPr>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a:lnSpc>
                <a:spcPts val="1200"/>
              </a:lnSpc>
              <a:spcAft>
                <a:spcPts val="0"/>
              </a:spcAft>
            </a:pPr>
            <a:r>
              <a:rPr lang="en-AU" sz="2800" dirty="0" smtClean="0">
                <a:latin typeface="Times New Roman" panose="02020603050405020304" pitchFamily="18" charset="0"/>
                <a:ea typeface="Times New Roman" panose="02020603050405020304" pitchFamily="18" charset="0"/>
              </a:rPr>
              <a:t> </a:t>
            </a:r>
          </a:p>
          <a:p>
            <a:pPr>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a:lnSpc>
                <a:spcPts val="1200"/>
              </a:lnSpc>
              <a:spcAft>
                <a:spcPts val="0"/>
              </a:spcAft>
            </a:pPr>
            <a:r>
              <a:rPr lang="en-AU" sz="2800" dirty="0" smtClean="0">
                <a:latin typeface="Times New Roman" panose="02020603050405020304" pitchFamily="18" charset="0"/>
                <a:ea typeface="Times New Roman" panose="02020603050405020304" pitchFamily="18" charset="0"/>
              </a:rPr>
              <a:t>became </a:t>
            </a:r>
            <a:r>
              <a:rPr lang="en-AU" sz="2800" dirty="0">
                <a:latin typeface="Times New Roman" panose="02020603050405020304" pitchFamily="18" charset="0"/>
                <a:ea typeface="Times New Roman" panose="02020603050405020304" pitchFamily="18" charset="0"/>
              </a:rPr>
              <a:t>motivated, engaged and willing to take on further </a:t>
            </a: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a:lnSpc>
                <a:spcPts val="1200"/>
              </a:lnSpc>
              <a:spcAft>
                <a:spcPts val="0"/>
              </a:spcAft>
            </a:pPr>
            <a:r>
              <a:rPr lang="en-AU" sz="2800" dirty="0" smtClean="0">
                <a:latin typeface="Times New Roman" panose="02020603050405020304" pitchFamily="18" charset="0"/>
                <a:ea typeface="Times New Roman" panose="02020603050405020304" pitchFamily="18" charset="0"/>
              </a:rPr>
              <a:t>responsibility </a:t>
            </a:r>
            <a:r>
              <a:rPr lang="en-AU" sz="2800" dirty="0">
                <a:latin typeface="Times New Roman" panose="02020603050405020304" pitchFamily="18" charset="0"/>
                <a:ea typeface="Times New Roman" panose="02020603050405020304" pitchFamily="18" charset="0"/>
              </a:rPr>
              <a:t>themselves.</a:t>
            </a:r>
            <a:endParaRPr lang="en-A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885382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0560" y="323654"/>
            <a:ext cx="6096000" cy="6401753"/>
          </a:xfrm>
          <a:prstGeom prst="rect">
            <a:avLst/>
          </a:prstGeom>
        </p:spPr>
        <p:txBody>
          <a:bodyPr>
            <a:spAutoFit/>
          </a:bodyPr>
          <a:lstStyle/>
          <a:p>
            <a:pPr>
              <a:lnSpc>
                <a:spcPts val="1200"/>
              </a:lnSpc>
              <a:spcAft>
                <a:spcPts val="0"/>
              </a:spcAft>
            </a:pPr>
            <a:r>
              <a:rPr lang="en-AU" sz="2800" dirty="0">
                <a:latin typeface="Times New Roman" panose="02020603050405020304" pitchFamily="18" charset="0"/>
                <a:ea typeface="Times New Roman" panose="02020603050405020304" pitchFamily="18" charset="0"/>
              </a:rPr>
              <a:t>Other key elements of the framework </a:t>
            </a: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r>
              <a:rPr lang="en-AU" sz="2800" dirty="0" smtClean="0">
                <a:latin typeface="Times New Roman" panose="02020603050405020304" pitchFamily="18" charset="0"/>
                <a:ea typeface="Times New Roman" panose="02020603050405020304" pitchFamily="18" charset="0"/>
              </a:rPr>
              <a:t>identified </a:t>
            </a:r>
            <a:r>
              <a:rPr lang="en-AU" sz="2800" dirty="0">
                <a:latin typeface="Times New Roman" panose="02020603050405020304" pitchFamily="18" charset="0"/>
                <a:ea typeface="Times New Roman" panose="02020603050405020304" pitchFamily="18" charset="0"/>
              </a:rPr>
              <a:t>were</a:t>
            </a:r>
            <a:r>
              <a:rPr lang="en-AU" sz="2800" dirty="0" smtClean="0">
                <a:latin typeface="Times New Roman" panose="02020603050405020304" pitchFamily="18" charset="0"/>
                <a:ea typeface="Times New Roman" panose="02020603050405020304" pitchFamily="18" charset="0"/>
              </a:rPr>
              <a:t>:</a:t>
            </a:r>
          </a:p>
          <a:p>
            <a:pPr>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342900" lvl="0" indent="-342900">
              <a:lnSpc>
                <a:spcPts val="1200"/>
              </a:lnSpc>
              <a:spcAft>
                <a:spcPts val="0"/>
              </a:spcAft>
              <a:buFont typeface="Symbol" panose="05050102010706020507" pitchFamily="18" charset="2"/>
              <a:buChar char=""/>
              <a:tabLst>
                <a:tab pos="228600" algn="l"/>
              </a:tabLst>
            </a:pPr>
            <a:r>
              <a:rPr lang="en-AU" sz="2800" dirty="0">
                <a:latin typeface="Times New Roman" panose="02020603050405020304" pitchFamily="18" charset="0"/>
                <a:ea typeface="Times New Roman" panose="02020603050405020304" pitchFamily="18" charset="0"/>
              </a:rPr>
              <a:t>communication strategy to reach all </a:t>
            </a:r>
            <a:endParaRPr lang="en-AU" sz="2800" dirty="0" smtClean="0">
              <a:latin typeface="Times New Roman" panose="02020603050405020304" pitchFamily="18" charset="0"/>
              <a:ea typeface="Times New Roman" panose="02020603050405020304" pitchFamily="18" charset="0"/>
            </a:endParaRPr>
          </a:p>
          <a:p>
            <a:pPr marL="342900" lvl="0" indent="-342900">
              <a:lnSpc>
                <a:spcPts val="1200"/>
              </a:lnSpc>
              <a:spcAft>
                <a:spcPts val="0"/>
              </a:spcAft>
              <a:buFont typeface="Symbol" panose="05050102010706020507" pitchFamily="18" charset="2"/>
              <a:buChar char=""/>
              <a:tabLst>
                <a:tab pos="228600" algn="l"/>
              </a:tabLst>
            </a:pPr>
            <a:endParaRPr lang="en-AU" sz="2800" dirty="0">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r>
              <a:rPr lang="en-AU" sz="2800" dirty="0" smtClean="0">
                <a:latin typeface="Times New Roman" panose="02020603050405020304" pitchFamily="18" charset="0"/>
                <a:ea typeface="Times New Roman" panose="02020603050405020304" pitchFamily="18" charset="0"/>
              </a:rPr>
              <a:t>    staff</a:t>
            </a:r>
          </a:p>
          <a:p>
            <a:pPr marL="342900" lvl="0" indent="-342900">
              <a:lnSpc>
                <a:spcPts val="1200"/>
              </a:lnSpc>
              <a:spcAft>
                <a:spcPts val="0"/>
              </a:spcAft>
              <a:buFont typeface="Symbol" panose="05050102010706020507" pitchFamily="18" charset="2"/>
              <a:buChar char=""/>
              <a:tabLst>
                <a:tab pos="228600" algn="l"/>
              </a:tabLst>
            </a:pPr>
            <a:endParaRPr lang="en-AU" sz="2800" dirty="0">
              <a:latin typeface="Times New Roman" panose="02020603050405020304" pitchFamily="18" charset="0"/>
              <a:ea typeface="Times New Roman" panose="02020603050405020304" pitchFamily="18" charset="0"/>
            </a:endParaRPr>
          </a:p>
          <a:p>
            <a:pPr marL="342900" lvl="0" indent="-342900">
              <a:lnSpc>
                <a:spcPts val="1200"/>
              </a:lnSpc>
              <a:spcAft>
                <a:spcPts val="0"/>
              </a:spcAft>
              <a:buFont typeface="Symbol" panose="05050102010706020507" pitchFamily="18" charset="2"/>
              <a:buChar char=""/>
              <a:tabLst>
                <a:tab pos="228600" algn="l"/>
              </a:tabLst>
            </a:pPr>
            <a:endParaRPr lang="en-AU" sz="2800" dirty="0">
              <a:latin typeface="Times New Roman" panose="02020603050405020304" pitchFamily="18" charset="0"/>
              <a:ea typeface="Times New Roman" panose="02020603050405020304" pitchFamily="18" charset="0"/>
            </a:endParaRPr>
          </a:p>
          <a:p>
            <a:pPr marL="342900" lvl="0" indent="-342900">
              <a:lnSpc>
                <a:spcPts val="1200"/>
              </a:lnSpc>
              <a:spcAft>
                <a:spcPts val="0"/>
              </a:spcAft>
              <a:buFont typeface="Symbol" panose="05050102010706020507" pitchFamily="18" charset="2"/>
              <a:buChar char=""/>
              <a:tabLst>
                <a:tab pos="228600" algn="l"/>
              </a:tabLst>
            </a:pPr>
            <a:r>
              <a:rPr lang="en-AU" sz="2800" dirty="0">
                <a:latin typeface="Times New Roman" panose="02020603050405020304" pitchFamily="18" charset="0"/>
                <a:ea typeface="Times New Roman" panose="02020603050405020304" pitchFamily="18" charset="0"/>
                <a:cs typeface="Times New Roman" panose="02020603050405020304" pitchFamily="18" charset="0"/>
              </a:rPr>
              <a:t>supportive organisational </a:t>
            </a:r>
            <a:endParaRPr lang="en-AU" sz="28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ts val="1200"/>
              </a:lnSpc>
              <a:spcAft>
                <a:spcPts val="0"/>
              </a:spcAft>
              <a:buFont typeface="Symbol" panose="05050102010706020507" pitchFamily="18" charset="2"/>
              <a:buChar char=""/>
              <a:tabLst>
                <a:tab pos="228600" algn="l"/>
              </a:tabLst>
            </a:pPr>
            <a:endParaRPr lang="en-AU" sz="2800" dirty="0">
              <a:latin typeface="Times New Roman" panose="02020603050405020304" pitchFamily="18" charset="0"/>
              <a:ea typeface="Times New Roman" panose="02020603050405020304" pitchFamily="18" charset="0"/>
              <a:cs typeface="Times New Roman" panose="02020603050405020304" pitchFamily="18" charset="0"/>
            </a:endParaRPr>
          </a:p>
          <a:p>
            <a:pPr lvl="0">
              <a:lnSpc>
                <a:spcPts val="1200"/>
              </a:lnSpc>
              <a:spcAft>
                <a:spcPts val="0"/>
              </a:spcAft>
              <a:tabLst>
                <a:tab pos="228600" algn="l"/>
              </a:tabLst>
            </a:pPr>
            <a:r>
              <a:rPr lang="en-AU" sz="2800" dirty="0" smtClean="0">
                <a:latin typeface="Times New Roman" panose="02020603050405020304" pitchFamily="18" charset="0"/>
                <a:ea typeface="Times New Roman" panose="02020603050405020304" pitchFamily="18" charset="0"/>
                <a:cs typeface="Times New Roman" panose="02020603050405020304" pitchFamily="18" charset="0"/>
              </a:rPr>
              <a:t>    environments</a:t>
            </a:r>
          </a:p>
          <a:p>
            <a:pPr marL="342900" lvl="0" indent="-342900">
              <a:lnSpc>
                <a:spcPts val="1200"/>
              </a:lnSpc>
              <a:spcAft>
                <a:spcPts val="0"/>
              </a:spcAft>
              <a:buFont typeface="Symbol" panose="05050102010706020507" pitchFamily="18" charset="2"/>
              <a:buChar char=""/>
              <a:tabLst>
                <a:tab pos="228600" algn="l"/>
              </a:tabLst>
            </a:pPr>
            <a:endParaRPr lang="en-AU" sz="28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ts val="1200"/>
              </a:lnSpc>
              <a:spcAft>
                <a:spcPts val="0"/>
              </a:spcAft>
              <a:buFont typeface="Symbol" panose="05050102010706020507" pitchFamily="18" charset="2"/>
              <a:buChar char=""/>
              <a:tabLst>
                <a:tab pos="228600" algn="l"/>
              </a:tabLst>
            </a:pPr>
            <a:endParaRPr lang="en-AU" sz="2800" dirty="0">
              <a:latin typeface="CG Times"/>
              <a:ea typeface="Times New Roman" panose="02020603050405020304" pitchFamily="18" charset="0"/>
              <a:cs typeface="Times New Roman" panose="02020603050405020304" pitchFamily="18" charset="0"/>
            </a:endParaRPr>
          </a:p>
          <a:p>
            <a:pPr marL="342900" lvl="0" indent="-342900">
              <a:lnSpc>
                <a:spcPts val="1200"/>
              </a:lnSpc>
              <a:spcAft>
                <a:spcPts val="0"/>
              </a:spcAft>
              <a:buFont typeface="Symbol" panose="05050102010706020507" pitchFamily="18" charset="2"/>
              <a:buChar char=""/>
              <a:tabLst>
                <a:tab pos="228600" algn="l"/>
              </a:tabLst>
            </a:pPr>
            <a:r>
              <a:rPr lang="en-AU" sz="2800" dirty="0">
                <a:latin typeface="Times New Roman" panose="02020603050405020304" pitchFamily="18" charset="0"/>
                <a:ea typeface="Times New Roman" panose="02020603050405020304" pitchFamily="18" charset="0"/>
                <a:cs typeface="Times New Roman" panose="02020603050405020304" pitchFamily="18" charset="0"/>
              </a:rPr>
              <a:t>supervisor and management </a:t>
            </a:r>
            <a:r>
              <a:rPr lang="en-AU" sz="2800" dirty="0" smtClean="0">
                <a:latin typeface="Times New Roman" panose="02020603050405020304" pitchFamily="18" charset="0"/>
                <a:ea typeface="Times New Roman" panose="02020603050405020304" pitchFamily="18" charset="0"/>
                <a:cs typeface="Times New Roman" panose="02020603050405020304" pitchFamily="18" charset="0"/>
              </a:rPr>
              <a:t>readiness</a:t>
            </a:r>
          </a:p>
          <a:p>
            <a:pPr marL="342900" lvl="0" indent="-342900">
              <a:lnSpc>
                <a:spcPts val="1200"/>
              </a:lnSpc>
              <a:spcAft>
                <a:spcPts val="0"/>
              </a:spcAft>
              <a:buFont typeface="Symbol" panose="05050102010706020507" pitchFamily="18" charset="2"/>
              <a:buChar char=""/>
              <a:tabLst>
                <a:tab pos="228600" algn="l"/>
              </a:tabLst>
            </a:pPr>
            <a:endParaRPr lang="en-AU" sz="28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ts val="1200"/>
              </a:lnSpc>
              <a:spcAft>
                <a:spcPts val="0"/>
              </a:spcAft>
              <a:buFont typeface="Symbol" panose="05050102010706020507" pitchFamily="18" charset="2"/>
              <a:buChar char=""/>
              <a:tabLst>
                <a:tab pos="228600" algn="l"/>
              </a:tabLst>
            </a:pPr>
            <a:endParaRPr lang="en-AU" sz="2800" dirty="0">
              <a:latin typeface="CG Times"/>
              <a:ea typeface="Times New Roman" panose="02020603050405020304" pitchFamily="18" charset="0"/>
              <a:cs typeface="Times New Roman" panose="02020603050405020304" pitchFamily="18" charset="0"/>
            </a:endParaRPr>
          </a:p>
          <a:p>
            <a:pPr marL="342900" lvl="0" indent="-342900">
              <a:lnSpc>
                <a:spcPts val="1200"/>
              </a:lnSpc>
              <a:spcAft>
                <a:spcPts val="0"/>
              </a:spcAft>
              <a:buFont typeface="Symbol" panose="05050102010706020507" pitchFamily="18" charset="2"/>
              <a:buChar char=""/>
              <a:tabLst>
                <a:tab pos="228600" algn="l"/>
              </a:tabLst>
            </a:pPr>
            <a:r>
              <a:rPr lang="en-AU" sz="2800" dirty="0">
                <a:latin typeface="Times New Roman" panose="02020603050405020304" pitchFamily="18" charset="0"/>
                <a:ea typeface="Times New Roman" panose="02020603050405020304" pitchFamily="18" charset="0"/>
              </a:rPr>
              <a:t>transparency of processes and </a:t>
            </a:r>
            <a:endParaRPr lang="en-AU" sz="2800" dirty="0" smtClean="0">
              <a:latin typeface="Times New Roman" panose="02020603050405020304" pitchFamily="18" charset="0"/>
              <a:ea typeface="Times New Roman" panose="02020603050405020304" pitchFamily="18" charset="0"/>
            </a:endParaRPr>
          </a:p>
          <a:p>
            <a:pPr marL="342900" lvl="0" indent="-342900">
              <a:lnSpc>
                <a:spcPts val="1200"/>
              </a:lnSpc>
              <a:spcAft>
                <a:spcPts val="0"/>
              </a:spcAft>
              <a:buFont typeface="Symbol" panose="05050102010706020507" pitchFamily="18" charset="2"/>
              <a:buChar char=""/>
              <a:tabLst>
                <a:tab pos="228600" algn="l"/>
              </a:tabLst>
            </a:pPr>
            <a:endParaRPr lang="en-AU" sz="2800" dirty="0">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r>
              <a:rPr lang="en-AU" sz="2800" dirty="0" smtClean="0">
                <a:latin typeface="Times New Roman" panose="02020603050405020304" pitchFamily="18" charset="0"/>
                <a:ea typeface="Times New Roman" panose="02020603050405020304" pitchFamily="18" charset="0"/>
              </a:rPr>
              <a:t>    approaches</a:t>
            </a:r>
          </a:p>
          <a:p>
            <a:pPr marL="342900" lvl="0" indent="-342900">
              <a:lnSpc>
                <a:spcPts val="1200"/>
              </a:lnSpc>
              <a:spcAft>
                <a:spcPts val="0"/>
              </a:spcAft>
              <a:buFont typeface="Symbol" panose="05050102010706020507" pitchFamily="18" charset="2"/>
              <a:buChar char=""/>
              <a:tabLst>
                <a:tab pos="228600" algn="l"/>
              </a:tabLst>
            </a:pPr>
            <a:endParaRPr lang="en-AU" sz="2800" dirty="0">
              <a:latin typeface="Times New Roman" panose="02020603050405020304" pitchFamily="18" charset="0"/>
              <a:ea typeface="Times New Roman" panose="02020603050405020304" pitchFamily="18" charset="0"/>
            </a:endParaRPr>
          </a:p>
          <a:p>
            <a:pPr marL="342900" lvl="0" indent="-342900">
              <a:lnSpc>
                <a:spcPts val="1200"/>
              </a:lnSpc>
              <a:spcAft>
                <a:spcPts val="0"/>
              </a:spcAft>
              <a:buFont typeface="Symbol" panose="05050102010706020507" pitchFamily="18" charset="2"/>
              <a:buChar char=""/>
              <a:tabLst>
                <a:tab pos="228600" algn="l"/>
              </a:tabLst>
            </a:pPr>
            <a:endParaRPr lang="en-AU" sz="2800" dirty="0">
              <a:latin typeface="Times New Roman" panose="02020603050405020304" pitchFamily="18" charset="0"/>
              <a:ea typeface="Times New Roman" panose="02020603050405020304" pitchFamily="18" charset="0"/>
            </a:endParaRPr>
          </a:p>
          <a:p>
            <a:pPr marL="342900" lvl="0" indent="-342900">
              <a:lnSpc>
                <a:spcPts val="1200"/>
              </a:lnSpc>
              <a:spcAft>
                <a:spcPts val="0"/>
              </a:spcAft>
              <a:buFont typeface="Symbol" panose="05050102010706020507" pitchFamily="18" charset="2"/>
              <a:buChar char=""/>
              <a:tabLst>
                <a:tab pos="228600" algn="l"/>
              </a:tabLst>
            </a:pPr>
            <a:r>
              <a:rPr lang="en-AU" sz="2800" dirty="0">
                <a:latin typeface="Times New Roman" panose="02020603050405020304" pitchFamily="18" charset="0"/>
                <a:ea typeface="Times New Roman" panose="02020603050405020304" pitchFamily="18" charset="0"/>
              </a:rPr>
              <a:t>recognition of </a:t>
            </a:r>
            <a:r>
              <a:rPr lang="en-AU" sz="2800" dirty="0" smtClean="0">
                <a:latin typeface="Times New Roman" panose="02020603050405020304" pitchFamily="18" charset="0"/>
                <a:ea typeface="Times New Roman" panose="02020603050405020304" pitchFamily="18" charset="0"/>
              </a:rPr>
              <a:t>learning</a:t>
            </a:r>
          </a:p>
          <a:p>
            <a:pPr marL="342900" lvl="0" indent="-342900">
              <a:lnSpc>
                <a:spcPts val="1200"/>
              </a:lnSpc>
              <a:spcAft>
                <a:spcPts val="0"/>
              </a:spcAft>
              <a:buFont typeface="Symbol" panose="05050102010706020507" pitchFamily="18" charset="2"/>
              <a:buChar char=""/>
              <a:tabLst>
                <a:tab pos="228600" algn="l"/>
              </a:tabLst>
            </a:pPr>
            <a:endParaRPr lang="en-AU" sz="2800" dirty="0">
              <a:latin typeface="Times New Roman" panose="02020603050405020304" pitchFamily="18" charset="0"/>
              <a:ea typeface="Times New Roman" panose="02020603050405020304" pitchFamily="18" charset="0"/>
            </a:endParaRPr>
          </a:p>
          <a:p>
            <a:pPr marL="342900" lvl="0" indent="-342900">
              <a:lnSpc>
                <a:spcPts val="1200"/>
              </a:lnSpc>
              <a:spcAft>
                <a:spcPts val="0"/>
              </a:spcAft>
              <a:buFont typeface="Symbol" panose="05050102010706020507" pitchFamily="18" charset="2"/>
              <a:buChar char=""/>
              <a:tabLst>
                <a:tab pos="228600" algn="l"/>
              </a:tabLst>
            </a:pPr>
            <a:endParaRPr lang="en-AU" sz="2800" dirty="0">
              <a:latin typeface="Times New Roman" panose="02020603050405020304" pitchFamily="18" charset="0"/>
              <a:ea typeface="Times New Roman" panose="02020603050405020304" pitchFamily="18" charset="0"/>
            </a:endParaRPr>
          </a:p>
          <a:p>
            <a:pPr marL="342900" lvl="0" indent="-342900">
              <a:lnSpc>
                <a:spcPts val="1200"/>
              </a:lnSpc>
              <a:spcAft>
                <a:spcPts val="0"/>
              </a:spcAft>
              <a:buFont typeface="Symbol" panose="05050102010706020507" pitchFamily="18" charset="2"/>
              <a:buChar char=""/>
              <a:tabLst>
                <a:tab pos="228600" algn="l"/>
              </a:tabLst>
            </a:pPr>
            <a:r>
              <a:rPr lang="en-AU" sz="2800" dirty="0">
                <a:latin typeface="Times New Roman" panose="02020603050405020304" pitchFamily="18" charset="0"/>
                <a:ea typeface="Times New Roman" panose="02020603050405020304" pitchFamily="18" charset="0"/>
              </a:rPr>
              <a:t>appropriate professional development </a:t>
            </a:r>
            <a:r>
              <a:rPr lang="en-AU" sz="2800" dirty="0" smtClean="0">
                <a:latin typeface="Times New Roman" panose="02020603050405020304" pitchFamily="18" charset="0"/>
                <a:ea typeface="Times New Roman" panose="02020603050405020304" pitchFamily="18" charset="0"/>
              </a:rPr>
              <a:t>‘</a:t>
            </a:r>
          </a:p>
          <a:p>
            <a:pPr marL="342900" lvl="0" indent="-342900">
              <a:lnSpc>
                <a:spcPts val="1200"/>
              </a:lnSpc>
              <a:spcAft>
                <a:spcPts val="0"/>
              </a:spcAft>
              <a:buFont typeface="Symbol" panose="05050102010706020507" pitchFamily="18" charset="2"/>
              <a:buChar char=""/>
              <a:tabLst>
                <a:tab pos="228600" algn="l"/>
              </a:tabLst>
            </a:pPr>
            <a:endParaRPr lang="en-AU" sz="2800" dirty="0">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r>
              <a:rPr lang="en-AU" sz="2800" dirty="0" smtClean="0">
                <a:latin typeface="Times New Roman" panose="02020603050405020304" pitchFamily="18" charset="0"/>
                <a:ea typeface="Times New Roman" panose="02020603050405020304" pitchFamily="18" charset="0"/>
              </a:rPr>
              <a:t>    language‘</a:t>
            </a:r>
          </a:p>
          <a:p>
            <a:pPr marL="342900" lvl="0" indent="-342900">
              <a:lnSpc>
                <a:spcPts val="1200"/>
              </a:lnSpc>
              <a:spcAft>
                <a:spcPts val="0"/>
              </a:spcAft>
              <a:buFont typeface="Symbol" panose="05050102010706020507" pitchFamily="18" charset="2"/>
              <a:buChar char=""/>
              <a:tabLst>
                <a:tab pos="228600" algn="l"/>
              </a:tabLst>
            </a:pPr>
            <a:endParaRPr lang="en-AU" sz="2800" dirty="0">
              <a:latin typeface="Times New Roman" panose="02020603050405020304" pitchFamily="18" charset="0"/>
              <a:ea typeface="Times New Roman" panose="02020603050405020304" pitchFamily="18" charset="0"/>
            </a:endParaRPr>
          </a:p>
          <a:p>
            <a:pPr marL="342900" lvl="0" indent="-342900">
              <a:lnSpc>
                <a:spcPts val="1200"/>
              </a:lnSpc>
              <a:spcAft>
                <a:spcPts val="0"/>
              </a:spcAft>
              <a:buFont typeface="Symbol" panose="05050102010706020507" pitchFamily="18" charset="2"/>
              <a:buChar char=""/>
              <a:tabLst>
                <a:tab pos="228600" algn="l"/>
              </a:tabLst>
            </a:pPr>
            <a:endParaRPr lang="en-AU" sz="2800" dirty="0">
              <a:latin typeface="Times New Roman" panose="02020603050405020304" pitchFamily="18" charset="0"/>
              <a:ea typeface="Times New Roman" panose="02020603050405020304" pitchFamily="18" charset="0"/>
            </a:endParaRPr>
          </a:p>
          <a:p>
            <a:pPr marL="342900" lvl="0" indent="-342900">
              <a:lnSpc>
                <a:spcPts val="1200"/>
              </a:lnSpc>
              <a:spcAft>
                <a:spcPts val="0"/>
              </a:spcAft>
              <a:buFont typeface="Symbol" panose="05050102010706020507" pitchFamily="18" charset="2"/>
              <a:buChar char=""/>
              <a:tabLst>
                <a:tab pos="228600" algn="l"/>
              </a:tabLst>
            </a:pPr>
            <a:r>
              <a:rPr lang="en-AU" sz="2800" dirty="0">
                <a:latin typeface="Times New Roman" panose="02020603050405020304" pitchFamily="18" charset="0"/>
                <a:ea typeface="Times New Roman" panose="02020603050405020304" pitchFamily="18" charset="0"/>
              </a:rPr>
              <a:t>appropriate organisational structures </a:t>
            </a:r>
            <a:endParaRPr lang="en-AU" sz="2800" dirty="0" smtClean="0">
              <a:latin typeface="Times New Roman" panose="02020603050405020304" pitchFamily="18" charset="0"/>
              <a:ea typeface="Times New Roman" panose="02020603050405020304" pitchFamily="18" charset="0"/>
            </a:endParaRPr>
          </a:p>
          <a:p>
            <a:pPr marL="342900" lvl="0" indent="-342900">
              <a:lnSpc>
                <a:spcPts val="1200"/>
              </a:lnSpc>
              <a:spcAft>
                <a:spcPts val="0"/>
              </a:spcAft>
              <a:buFont typeface="Symbol" panose="05050102010706020507" pitchFamily="18" charset="2"/>
              <a:buChar char=""/>
              <a:tabLst>
                <a:tab pos="228600" algn="l"/>
              </a:tabLst>
            </a:pPr>
            <a:endParaRPr lang="en-AU" sz="2800" dirty="0">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r>
              <a:rPr lang="en-AU" sz="2800" dirty="0" smtClean="0">
                <a:latin typeface="Times New Roman" panose="02020603050405020304" pitchFamily="18" charset="0"/>
                <a:ea typeface="Times New Roman" panose="02020603050405020304" pitchFamily="18" charset="0"/>
              </a:rPr>
              <a:t>    and stability</a:t>
            </a:r>
          </a:p>
          <a:p>
            <a:pPr marL="342900" lvl="0" indent="-342900">
              <a:lnSpc>
                <a:spcPts val="1200"/>
              </a:lnSpc>
              <a:spcAft>
                <a:spcPts val="0"/>
              </a:spcAft>
              <a:buFont typeface="Symbol" panose="05050102010706020507" pitchFamily="18" charset="2"/>
              <a:buChar char=""/>
              <a:tabLst>
                <a:tab pos="228600" algn="l"/>
              </a:tabLst>
            </a:pPr>
            <a:endParaRPr lang="en-AU" sz="2800" dirty="0">
              <a:latin typeface="Times New Roman" panose="02020603050405020304" pitchFamily="18" charset="0"/>
              <a:ea typeface="Times New Roman" panose="02020603050405020304" pitchFamily="18" charset="0"/>
            </a:endParaRPr>
          </a:p>
          <a:p>
            <a:pPr marL="342900" lvl="0" indent="-342900">
              <a:lnSpc>
                <a:spcPts val="1200"/>
              </a:lnSpc>
              <a:spcAft>
                <a:spcPts val="0"/>
              </a:spcAft>
              <a:buFont typeface="Symbol" panose="05050102010706020507" pitchFamily="18" charset="2"/>
              <a:buChar char=""/>
              <a:tabLst>
                <a:tab pos="228600" algn="l"/>
              </a:tabLst>
            </a:pPr>
            <a:endParaRPr lang="en-AU" sz="2800" dirty="0" smtClean="0">
              <a:latin typeface="Times New Roman" panose="02020603050405020304" pitchFamily="18" charset="0"/>
              <a:ea typeface="Times New Roman" panose="02020603050405020304" pitchFamily="18" charset="0"/>
            </a:endParaRPr>
          </a:p>
          <a:p>
            <a:pPr marL="342900" lvl="0" indent="-342900">
              <a:lnSpc>
                <a:spcPts val="1200"/>
              </a:lnSpc>
              <a:spcAft>
                <a:spcPts val="0"/>
              </a:spcAft>
              <a:buFont typeface="Symbol" panose="05050102010706020507" pitchFamily="18" charset="2"/>
              <a:buChar char=""/>
              <a:tabLst>
                <a:tab pos="228600" algn="l"/>
              </a:tabLst>
            </a:pPr>
            <a:r>
              <a:rPr lang="en-AU" sz="2800" dirty="0" smtClean="0">
                <a:latin typeface="Times New Roman" panose="02020603050405020304" pitchFamily="18" charset="0"/>
                <a:ea typeface="Times New Roman" panose="02020603050405020304" pitchFamily="18" charset="0"/>
              </a:rPr>
              <a:t> </a:t>
            </a:r>
            <a:r>
              <a:rPr lang="en-AU" sz="2800" dirty="0">
                <a:latin typeface="Times New Roman" panose="02020603050405020304" pitchFamily="18" charset="0"/>
                <a:ea typeface="Times New Roman" panose="02020603050405020304" pitchFamily="18" charset="0"/>
              </a:rPr>
              <a:t>(considered outside the scope of the </a:t>
            </a:r>
            <a:endParaRPr lang="en-AU" sz="2800" dirty="0" smtClean="0">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endParaRPr lang="en-AU" sz="2800" dirty="0">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r>
              <a:rPr lang="en-AU" sz="2800" dirty="0" smtClean="0">
                <a:latin typeface="Times New Roman" panose="02020603050405020304" pitchFamily="18" charset="0"/>
                <a:ea typeface="Times New Roman" panose="02020603050405020304" pitchFamily="18" charset="0"/>
              </a:rPr>
              <a:t>     project</a:t>
            </a:r>
            <a:r>
              <a:rPr lang="en-AU" sz="2800" dirty="0">
                <a:latin typeface="Times New Roman" panose="02020603050405020304" pitchFamily="18" charset="0"/>
                <a:ea typeface="Times New Roman" panose="02020603050405020304" pitchFamily="18" charset="0"/>
              </a:rPr>
              <a:t>).</a:t>
            </a:r>
            <a:endParaRPr lang="en-A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914749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950" y="601712"/>
            <a:ext cx="6096000" cy="4446858"/>
          </a:xfrm>
          <a:prstGeom prst="rect">
            <a:avLst/>
          </a:prstGeom>
        </p:spPr>
        <p:txBody>
          <a:bodyPr>
            <a:spAutoFit/>
          </a:bodyPr>
          <a:lstStyle/>
          <a:p>
            <a:pPr indent="-228600">
              <a:lnSpc>
                <a:spcPts val="1200"/>
              </a:lnSpc>
              <a:spcAft>
                <a:spcPts val="0"/>
              </a:spcAft>
            </a:pPr>
            <a:r>
              <a:rPr lang="en-AU" dirty="0">
                <a:latin typeface="Times New Roman" panose="02020603050405020304" pitchFamily="18" charset="0"/>
                <a:ea typeface="Times New Roman" panose="02020603050405020304" pitchFamily="18" charset="0"/>
              </a:rPr>
              <a:t>	</a:t>
            </a:r>
            <a:r>
              <a:rPr lang="en-AU" sz="2800" dirty="0" smtClean="0">
                <a:latin typeface="Times New Roman" panose="02020603050405020304" pitchFamily="18" charset="0"/>
                <a:ea typeface="Times New Roman" panose="02020603050405020304" pitchFamily="18" charset="0"/>
              </a:rPr>
              <a:t>Ownership</a:t>
            </a:r>
          </a:p>
          <a:p>
            <a:pPr indent="-228600">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indent="-22860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indent="-228600">
              <a:lnSpc>
                <a:spcPts val="1200"/>
              </a:lnSpc>
              <a:spcAft>
                <a:spcPts val="0"/>
              </a:spcAft>
            </a:pPr>
            <a:r>
              <a:rPr lang="en-AU" sz="2800" dirty="0">
                <a:latin typeface="Times New Roman" panose="02020603050405020304" pitchFamily="18" charset="0"/>
                <a:ea typeface="Times New Roman" panose="02020603050405020304" pitchFamily="18" charset="0"/>
              </a:rPr>
              <a:t>	Shared </a:t>
            </a:r>
            <a:r>
              <a:rPr lang="en-AU" sz="2800" dirty="0" smtClean="0">
                <a:latin typeface="Times New Roman" panose="02020603050405020304" pitchFamily="18" charset="0"/>
                <a:ea typeface="Times New Roman" panose="02020603050405020304" pitchFamily="18" charset="0"/>
              </a:rPr>
              <a:t>Responsibility</a:t>
            </a:r>
          </a:p>
          <a:p>
            <a:pPr indent="-228600">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indent="-22860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indent="-228600">
              <a:lnSpc>
                <a:spcPts val="1200"/>
              </a:lnSpc>
              <a:spcAft>
                <a:spcPts val="0"/>
              </a:spcAft>
            </a:pPr>
            <a:r>
              <a:rPr lang="en-AU" sz="2800" dirty="0">
                <a:latin typeface="Times New Roman" panose="02020603050405020304" pitchFamily="18" charset="0"/>
                <a:ea typeface="Times New Roman" panose="02020603050405020304" pitchFamily="18" charset="0"/>
              </a:rPr>
              <a:t>	Collaborative </a:t>
            </a:r>
            <a:r>
              <a:rPr lang="en-AU" sz="2800" dirty="0" smtClean="0">
                <a:latin typeface="Times New Roman" panose="02020603050405020304" pitchFamily="18" charset="0"/>
                <a:ea typeface="Times New Roman" panose="02020603050405020304" pitchFamily="18" charset="0"/>
              </a:rPr>
              <a:t>Learning</a:t>
            </a:r>
          </a:p>
          <a:p>
            <a:pPr indent="-228600">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indent="-22860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indent="-228600">
              <a:lnSpc>
                <a:spcPts val="1200"/>
              </a:lnSpc>
              <a:spcAft>
                <a:spcPts val="0"/>
              </a:spcAft>
            </a:pPr>
            <a:r>
              <a:rPr lang="en-AU" sz="2800" dirty="0">
                <a:latin typeface="Times New Roman" panose="02020603050405020304" pitchFamily="18" charset="0"/>
                <a:ea typeface="Times New Roman" panose="02020603050405020304" pitchFamily="18" charset="0"/>
              </a:rPr>
              <a:t>	</a:t>
            </a:r>
            <a:r>
              <a:rPr lang="en-AU" sz="2800" dirty="0" smtClean="0">
                <a:latin typeface="Times New Roman" panose="02020603050405020304" pitchFamily="18" charset="0"/>
                <a:ea typeface="Times New Roman" panose="02020603050405020304" pitchFamily="18" charset="0"/>
              </a:rPr>
              <a:t>Mentoring</a:t>
            </a:r>
          </a:p>
          <a:p>
            <a:pPr indent="-228600">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indent="-22860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indent="-228600">
              <a:lnSpc>
                <a:spcPts val="1200"/>
              </a:lnSpc>
              <a:spcAft>
                <a:spcPts val="0"/>
              </a:spcAft>
            </a:pPr>
            <a:r>
              <a:rPr lang="en-AU" sz="2800" dirty="0">
                <a:latin typeface="Times New Roman" panose="02020603050405020304" pitchFamily="18" charset="0"/>
                <a:ea typeface="Times New Roman" panose="02020603050405020304" pitchFamily="18" charset="0"/>
              </a:rPr>
              <a:t>	</a:t>
            </a:r>
            <a:r>
              <a:rPr lang="en-AU" sz="2800" dirty="0" smtClean="0">
                <a:latin typeface="Times New Roman" panose="02020603050405020304" pitchFamily="18" charset="0"/>
                <a:ea typeface="Times New Roman" panose="02020603050405020304" pitchFamily="18" charset="0"/>
              </a:rPr>
              <a:t>Communication</a:t>
            </a:r>
          </a:p>
          <a:p>
            <a:pPr indent="-228600">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indent="-22860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indent="-228600">
              <a:lnSpc>
                <a:spcPts val="1200"/>
              </a:lnSpc>
              <a:spcAft>
                <a:spcPts val="0"/>
              </a:spcAft>
            </a:pPr>
            <a:r>
              <a:rPr lang="en-AU" sz="2800" dirty="0">
                <a:latin typeface="Times New Roman" panose="02020603050405020304" pitchFamily="18" charset="0"/>
                <a:ea typeface="Times New Roman" panose="02020603050405020304" pitchFamily="18" charset="0"/>
              </a:rPr>
              <a:t>	</a:t>
            </a:r>
            <a:r>
              <a:rPr lang="en-AU" sz="2800" dirty="0" smtClean="0">
                <a:latin typeface="Times New Roman" panose="02020603050405020304" pitchFamily="18" charset="0"/>
                <a:ea typeface="Times New Roman" panose="02020603050405020304" pitchFamily="18" charset="0"/>
              </a:rPr>
              <a:t>Recognition</a:t>
            </a:r>
          </a:p>
          <a:p>
            <a:pPr indent="-228600">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indent="-22860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indent="-228600">
              <a:lnSpc>
                <a:spcPts val="1200"/>
              </a:lnSpc>
              <a:spcAft>
                <a:spcPts val="0"/>
              </a:spcAft>
            </a:pPr>
            <a:r>
              <a:rPr lang="en-AU" sz="2800" dirty="0">
                <a:latin typeface="Times New Roman" panose="02020603050405020304" pitchFamily="18" charset="0"/>
                <a:ea typeface="Times New Roman" panose="02020603050405020304" pitchFamily="18" charset="0"/>
              </a:rPr>
              <a:t>	</a:t>
            </a:r>
            <a:r>
              <a:rPr lang="en-AU" sz="2800" dirty="0" smtClean="0">
                <a:latin typeface="Times New Roman" panose="02020603050405020304" pitchFamily="18" charset="0"/>
                <a:ea typeface="Times New Roman" panose="02020603050405020304" pitchFamily="18" charset="0"/>
              </a:rPr>
              <a:t>Leadership</a:t>
            </a:r>
          </a:p>
          <a:p>
            <a:pPr indent="-228600">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indent="-22860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indent="-228600">
              <a:lnSpc>
                <a:spcPts val="1200"/>
              </a:lnSpc>
              <a:spcAft>
                <a:spcPts val="0"/>
              </a:spcAft>
            </a:pPr>
            <a:r>
              <a:rPr lang="en-AU" sz="2800" dirty="0">
                <a:latin typeface="Times New Roman" panose="02020603050405020304" pitchFamily="18" charset="0"/>
                <a:ea typeface="Times New Roman" panose="02020603050405020304" pitchFamily="18" charset="0"/>
              </a:rPr>
              <a:t>	Career </a:t>
            </a:r>
            <a:r>
              <a:rPr lang="en-AU" sz="2800" dirty="0" smtClean="0">
                <a:latin typeface="Times New Roman" panose="02020603050405020304" pitchFamily="18" charset="0"/>
                <a:ea typeface="Times New Roman" panose="02020603050405020304" pitchFamily="18" charset="0"/>
              </a:rPr>
              <a:t>Paths</a:t>
            </a:r>
          </a:p>
          <a:p>
            <a:pPr indent="-228600">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indent="-22860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indent="-228600">
              <a:lnSpc>
                <a:spcPts val="1200"/>
              </a:lnSpc>
              <a:spcAft>
                <a:spcPts val="0"/>
              </a:spcAft>
            </a:pPr>
            <a:r>
              <a:rPr lang="en-AU" sz="2800" dirty="0">
                <a:latin typeface="Times New Roman" panose="02020603050405020304" pitchFamily="18" charset="0"/>
                <a:ea typeface="Times New Roman" panose="02020603050405020304" pitchFamily="18" charset="0"/>
              </a:rPr>
              <a:t>	</a:t>
            </a:r>
            <a:r>
              <a:rPr lang="en-AU" sz="2800" dirty="0" smtClean="0">
                <a:latin typeface="Times New Roman" panose="02020603050405020304" pitchFamily="18" charset="0"/>
                <a:ea typeface="Times New Roman" panose="02020603050405020304" pitchFamily="18" charset="0"/>
              </a:rPr>
              <a:t>Support</a:t>
            </a:r>
          </a:p>
          <a:p>
            <a:pPr indent="-228600">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indent="-22860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indent="-228600">
              <a:lnSpc>
                <a:spcPts val="1200"/>
              </a:lnSpc>
              <a:spcAft>
                <a:spcPts val="0"/>
              </a:spcAft>
            </a:pPr>
            <a:r>
              <a:rPr lang="en-AU" sz="2800" dirty="0">
                <a:latin typeface="Times New Roman" panose="02020603050405020304" pitchFamily="18" charset="0"/>
                <a:ea typeface="Times New Roman" panose="02020603050405020304" pitchFamily="18" charset="0"/>
              </a:rPr>
              <a:t>	Processes and Approach</a:t>
            </a:r>
            <a:endParaRPr lang="en-A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99097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1770" y="1099555"/>
            <a:ext cx="9065110" cy="2677656"/>
          </a:xfrm>
          <a:prstGeom prst="rect">
            <a:avLst/>
          </a:prstGeom>
        </p:spPr>
        <p:txBody>
          <a:bodyPr wrap="square">
            <a:spAutoFit/>
          </a:bodyPr>
          <a:lstStyle/>
          <a:p>
            <a:r>
              <a:rPr lang="en-AU" sz="2800" dirty="0">
                <a:solidFill>
                  <a:srgbClr val="FF0000"/>
                </a:solidFill>
                <a:latin typeface="ArialMT"/>
              </a:rPr>
              <a:t>Professional development often implies study for an advanced qualification, </a:t>
            </a:r>
            <a:r>
              <a:rPr lang="en-AU" sz="2800" dirty="0" err="1">
                <a:solidFill>
                  <a:srgbClr val="FF0000"/>
                </a:solidFill>
                <a:latin typeface="ArialMT"/>
              </a:rPr>
              <a:t>inservice</a:t>
            </a:r>
            <a:r>
              <a:rPr lang="en-AU" sz="2800" dirty="0">
                <a:solidFill>
                  <a:srgbClr val="FF0000"/>
                </a:solidFill>
                <a:latin typeface="ArialMT"/>
              </a:rPr>
              <a:t> courses or workshops, and personal professional reading. </a:t>
            </a:r>
          </a:p>
          <a:p>
            <a:endParaRPr lang="en-AU" sz="2800" dirty="0">
              <a:latin typeface="ArialMT"/>
            </a:endParaRPr>
          </a:p>
          <a:p>
            <a:r>
              <a:rPr lang="en-AU" sz="2800" dirty="0">
                <a:solidFill>
                  <a:srgbClr val="7030A0"/>
                </a:solidFill>
                <a:latin typeface="ArialMT"/>
              </a:rPr>
              <a:t>One important purpose here is improvement in pedagogical knowledge and classroom practice</a:t>
            </a:r>
            <a:r>
              <a:rPr lang="en-AU" sz="2800" dirty="0">
                <a:latin typeface="ArialMT"/>
              </a:rPr>
              <a:t>.</a:t>
            </a:r>
            <a:endParaRPr lang="en-AU" sz="2800" dirty="0"/>
          </a:p>
        </p:txBody>
      </p:sp>
    </p:spTree>
    <p:extLst>
      <p:ext uri="{BB962C8B-B14F-4D97-AF65-F5344CB8AC3E}">
        <p14:creationId xmlns:p14="http://schemas.microsoft.com/office/powerpoint/2010/main" val="21490032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48291" y="456027"/>
            <a:ext cx="6096000" cy="3985194"/>
          </a:xfrm>
          <a:prstGeom prst="rect">
            <a:avLst/>
          </a:prstGeom>
        </p:spPr>
        <p:txBody>
          <a:bodyPr>
            <a:spAutoFit/>
          </a:bodyPr>
          <a:lstStyle/>
          <a:p>
            <a:pPr indent="-228600">
              <a:lnSpc>
                <a:spcPts val="1200"/>
              </a:lnSpc>
              <a:spcAft>
                <a:spcPts val="0"/>
              </a:spcAft>
            </a:pPr>
            <a:r>
              <a:rPr lang="en-AU" sz="2800" dirty="0">
                <a:latin typeface="Times New Roman" panose="02020603050405020304" pitchFamily="18" charset="0"/>
                <a:ea typeface="Times New Roman" panose="02020603050405020304" pitchFamily="18" charset="0"/>
              </a:rPr>
              <a:t>PD </a:t>
            </a:r>
            <a:r>
              <a:rPr lang="en-AU" sz="2800" dirty="0" smtClean="0">
                <a:latin typeface="Times New Roman" panose="02020603050405020304" pitchFamily="18" charset="0"/>
                <a:ea typeface="Times New Roman" panose="02020603050405020304" pitchFamily="18" charset="0"/>
              </a:rPr>
              <a:t>Strategies</a:t>
            </a:r>
          </a:p>
          <a:p>
            <a:pPr indent="-22860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indent="-228600">
              <a:lnSpc>
                <a:spcPts val="1200"/>
              </a:lnSpc>
              <a:spcAft>
                <a:spcPts val="0"/>
              </a:spcAft>
            </a:pPr>
            <a:r>
              <a:rPr lang="en-AU" sz="2800" dirty="0">
                <a:latin typeface="Times New Roman" panose="02020603050405020304" pitchFamily="18" charset="0"/>
                <a:ea typeface="Times New Roman" panose="02020603050405020304" pitchFamily="18" charset="0"/>
              </a:rPr>
              <a:t>	</a:t>
            </a:r>
            <a:endParaRPr lang="en-AU" sz="2800" dirty="0" smtClean="0">
              <a:latin typeface="Times New Roman" panose="02020603050405020304" pitchFamily="18" charset="0"/>
              <a:ea typeface="Times New Roman" panose="02020603050405020304" pitchFamily="18" charset="0"/>
            </a:endParaRPr>
          </a:p>
          <a:p>
            <a:pPr indent="-22860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indent="-228600">
              <a:lnSpc>
                <a:spcPts val="1200"/>
              </a:lnSpc>
              <a:spcAft>
                <a:spcPts val="0"/>
              </a:spcAft>
            </a:pPr>
            <a:r>
              <a:rPr lang="en-AU" sz="2800" dirty="0" smtClean="0">
                <a:latin typeface="Times New Roman" panose="02020603050405020304" pitchFamily="18" charset="0"/>
                <a:ea typeface="Times New Roman" panose="02020603050405020304" pitchFamily="18" charset="0"/>
              </a:rPr>
              <a:t>Change </a:t>
            </a:r>
            <a:r>
              <a:rPr lang="en-AU" sz="2800" dirty="0">
                <a:latin typeface="Times New Roman" panose="02020603050405020304" pitchFamily="18" charset="0"/>
                <a:ea typeface="Times New Roman" panose="02020603050405020304" pitchFamily="18" charset="0"/>
              </a:rPr>
              <a:t>and </a:t>
            </a:r>
            <a:r>
              <a:rPr lang="en-AU" sz="2800" dirty="0" smtClean="0">
                <a:latin typeface="Times New Roman" panose="02020603050405020304" pitchFamily="18" charset="0"/>
                <a:ea typeface="Times New Roman" panose="02020603050405020304" pitchFamily="18" charset="0"/>
              </a:rPr>
              <a:t>Climate</a:t>
            </a:r>
          </a:p>
          <a:p>
            <a:pPr indent="-22860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indent="-22860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indent="-228600">
              <a:lnSpc>
                <a:spcPts val="1200"/>
              </a:lnSpc>
              <a:spcAft>
                <a:spcPts val="0"/>
              </a:spcAft>
            </a:pPr>
            <a:r>
              <a:rPr lang="en-AU" sz="2800" dirty="0">
                <a:latin typeface="Times New Roman" panose="02020603050405020304" pitchFamily="18" charset="0"/>
                <a:ea typeface="Times New Roman" panose="02020603050405020304" pitchFamily="18" charset="0"/>
              </a:rPr>
              <a:t>	</a:t>
            </a:r>
            <a:endParaRPr lang="en-AU" sz="2800" dirty="0" smtClean="0">
              <a:latin typeface="Times New Roman" panose="02020603050405020304" pitchFamily="18" charset="0"/>
              <a:ea typeface="Times New Roman" panose="02020603050405020304" pitchFamily="18" charset="0"/>
            </a:endParaRPr>
          </a:p>
          <a:p>
            <a:pPr indent="-228600">
              <a:lnSpc>
                <a:spcPts val="1200"/>
              </a:lnSpc>
              <a:spcAft>
                <a:spcPts val="0"/>
              </a:spcAft>
            </a:pPr>
            <a:r>
              <a:rPr lang="en-AU" sz="2800" dirty="0" smtClean="0">
                <a:latin typeface="Times New Roman" panose="02020603050405020304" pitchFamily="18" charset="0"/>
                <a:ea typeface="Times New Roman" panose="02020603050405020304" pitchFamily="18" charset="0"/>
              </a:rPr>
              <a:t>Access</a:t>
            </a:r>
          </a:p>
          <a:p>
            <a:pPr indent="-22860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indent="-22860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indent="-228600">
              <a:lnSpc>
                <a:spcPts val="1200"/>
              </a:lnSpc>
              <a:spcAft>
                <a:spcPts val="0"/>
              </a:spcAft>
            </a:pPr>
            <a:r>
              <a:rPr lang="en-AU" sz="2800" dirty="0">
                <a:latin typeface="Times New Roman" panose="02020603050405020304" pitchFamily="18" charset="0"/>
                <a:ea typeface="Times New Roman" panose="02020603050405020304" pitchFamily="18" charset="0"/>
              </a:rPr>
              <a:t>	</a:t>
            </a:r>
            <a:endParaRPr lang="en-AU" sz="2800" dirty="0" smtClean="0">
              <a:latin typeface="Times New Roman" panose="02020603050405020304" pitchFamily="18" charset="0"/>
              <a:ea typeface="Times New Roman" panose="02020603050405020304" pitchFamily="18" charset="0"/>
            </a:endParaRPr>
          </a:p>
          <a:p>
            <a:pPr indent="-228600">
              <a:lnSpc>
                <a:spcPts val="1200"/>
              </a:lnSpc>
              <a:spcAft>
                <a:spcPts val="0"/>
              </a:spcAft>
            </a:pPr>
            <a:r>
              <a:rPr lang="en-AU" sz="2800" dirty="0" smtClean="0">
                <a:latin typeface="Times New Roman" panose="02020603050405020304" pitchFamily="18" charset="0"/>
                <a:ea typeface="Times New Roman" panose="02020603050405020304" pitchFamily="18" charset="0"/>
              </a:rPr>
              <a:t>Perception</a:t>
            </a:r>
          </a:p>
          <a:p>
            <a:pPr indent="-22860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indent="-22860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indent="-228600">
              <a:lnSpc>
                <a:spcPts val="1200"/>
              </a:lnSpc>
              <a:spcAft>
                <a:spcPts val="0"/>
              </a:spcAft>
            </a:pPr>
            <a:r>
              <a:rPr lang="en-AU" sz="2800" dirty="0">
                <a:latin typeface="Times New Roman" panose="02020603050405020304" pitchFamily="18" charset="0"/>
                <a:ea typeface="Times New Roman" panose="02020603050405020304" pitchFamily="18" charset="0"/>
              </a:rPr>
              <a:t>	</a:t>
            </a:r>
            <a:endParaRPr lang="en-AU" sz="2800" dirty="0" smtClean="0">
              <a:latin typeface="Times New Roman" panose="02020603050405020304" pitchFamily="18" charset="0"/>
              <a:ea typeface="Times New Roman" panose="02020603050405020304" pitchFamily="18" charset="0"/>
            </a:endParaRPr>
          </a:p>
          <a:p>
            <a:pPr indent="-228600">
              <a:lnSpc>
                <a:spcPts val="1200"/>
              </a:lnSpc>
              <a:spcAft>
                <a:spcPts val="0"/>
              </a:spcAft>
            </a:pPr>
            <a:r>
              <a:rPr lang="en-AU" sz="2800" dirty="0" smtClean="0">
                <a:latin typeface="Times New Roman" panose="02020603050405020304" pitchFamily="18" charset="0"/>
                <a:ea typeface="Times New Roman" panose="02020603050405020304" pitchFamily="18" charset="0"/>
              </a:rPr>
              <a:t>Compulsory</a:t>
            </a:r>
          </a:p>
          <a:p>
            <a:pPr indent="-22860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indent="-22860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indent="-228600">
              <a:lnSpc>
                <a:spcPts val="1200"/>
              </a:lnSpc>
              <a:spcAft>
                <a:spcPts val="0"/>
              </a:spcAft>
            </a:pPr>
            <a:r>
              <a:rPr lang="en-AU" sz="2800" dirty="0">
                <a:latin typeface="Times New Roman" panose="02020603050405020304" pitchFamily="18" charset="0"/>
                <a:ea typeface="Times New Roman" panose="02020603050405020304" pitchFamily="18" charset="0"/>
              </a:rPr>
              <a:t>	</a:t>
            </a:r>
            <a:endParaRPr lang="en-AU" sz="2800" dirty="0" smtClean="0">
              <a:latin typeface="Times New Roman" panose="02020603050405020304" pitchFamily="18" charset="0"/>
              <a:ea typeface="Times New Roman" panose="02020603050405020304" pitchFamily="18" charset="0"/>
            </a:endParaRPr>
          </a:p>
          <a:p>
            <a:pPr indent="-228600">
              <a:lnSpc>
                <a:spcPts val="1200"/>
              </a:lnSpc>
              <a:spcAft>
                <a:spcPts val="0"/>
              </a:spcAft>
            </a:pPr>
            <a:r>
              <a:rPr lang="en-AU" sz="2800" dirty="0" smtClean="0">
                <a:latin typeface="Times New Roman" panose="02020603050405020304" pitchFamily="18" charset="0"/>
                <a:ea typeface="Times New Roman" panose="02020603050405020304" pitchFamily="18" charset="0"/>
              </a:rPr>
              <a:t>Link</a:t>
            </a:r>
          </a:p>
          <a:p>
            <a:pPr indent="-22860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indent="-22860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indent="-228600">
              <a:lnSpc>
                <a:spcPts val="1200"/>
              </a:lnSpc>
              <a:spcAft>
                <a:spcPts val="0"/>
              </a:spcAft>
            </a:pPr>
            <a:r>
              <a:rPr lang="en-AU" sz="2800" dirty="0">
                <a:latin typeface="Times New Roman" panose="02020603050405020304" pitchFamily="18" charset="0"/>
                <a:ea typeface="Times New Roman" panose="02020603050405020304" pitchFamily="18" charset="0"/>
              </a:rPr>
              <a:t>	</a:t>
            </a:r>
            <a:endParaRPr lang="en-AU" sz="2800" dirty="0" smtClean="0">
              <a:latin typeface="Times New Roman" panose="02020603050405020304" pitchFamily="18" charset="0"/>
              <a:ea typeface="Times New Roman" panose="02020603050405020304" pitchFamily="18" charset="0"/>
            </a:endParaRPr>
          </a:p>
          <a:p>
            <a:pPr indent="-228600">
              <a:lnSpc>
                <a:spcPts val="1200"/>
              </a:lnSpc>
              <a:spcAft>
                <a:spcPts val="0"/>
              </a:spcAft>
            </a:pPr>
            <a:r>
              <a:rPr lang="en-AU" sz="2800" dirty="0" smtClean="0">
                <a:latin typeface="Times New Roman" panose="02020603050405020304" pitchFamily="18" charset="0"/>
                <a:ea typeface="Times New Roman" panose="02020603050405020304" pitchFamily="18" charset="0"/>
              </a:rPr>
              <a:t>Union </a:t>
            </a:r>
            <a:r>
              <a:rPr lang="en-AU" sz="2800" dirty="0">
                <a:latin typeface="Times New Roman" panose="02020603050405020304" pitchFamily="18" charset="0"/>
                <a:ea typeface="Times New Roman" panose="02020603050405020304" pitchFamily="18" charset="0"/>
              </a:rPr>
              <a:t>Suppor</a:t>
            </a:r>
            <a:r>
              <a:rPr lang="en-AU" dirty="0">
                <a:latin typeface="Times New Roman" panose="02020603050405020304" pitchFamily="18" charset="0"/>
                <a:ea typeface="Times New Roman" panose="02020603050405020304" pitchFamily="18" charset="0"/>
              </a:rPr>
              <a:t>t</a:t>
            </a:r>
            <a:endParaRPr lang="en-AU"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1004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3589" y="1355662"/>
            <a:ext cx="8591775" cy="3323987"/>
          </a:xfrm>
          <a:prstGeom prst="rect">
            <a:avLst/>
          </a:prstGeom>
        </p:spPr>
        <p:txBody>
          <a:bodyPr wrap="square">
            <a:spAutoFit/>
          </a:bodyPr>
          <a:lstStyle/>
          <a:p>
            <a:pPr marL="457200" indent="-6985">
              <a:lnSpc>
                <a:spcPts val="1200"/>
              </a:lnSpc>
              <a:spcAft>
                <a:spcPts val="0"/>
              </a:spcAft>
            </a:pPr>
            <a:r>
              <a:rPr lang="en-AU" sz="2800" dirty="0">
                <a:latin typeface="Times New Roman" panose="02020603050405020304" pitchFamily="18" charset="0"/>
                <a:ea typeface="Times New Roman" panose="02020603050405020304" pitchFamily="18" charset="0"/>
              </a:rPr>
              <a:t>Lack of resources </a:t>
            </a:r>
            <a:r>
              <a:rPr lang="en-AU" sz="2800" dirty="0" smtClean="0">
                <a:latin typeface="Times New Roman" panose="02020603050405020304" pitchFamily="18" charset="0"/>
                <a:ea typeface="Times New Roman" panose="02020603050405020304" pitchFamily="18" charset="0"/>
              </a:rPr>
              <a:t>– </a:t>
            </a:r>
          </a:p>
          <a:p>
            <a:pPr marL="457200" indent="-6985">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457200" indent="-6985">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marL="457200" indent="-6985">
              <a:lnSpc>
                <a:spcPts val="1200"/>
              </a:lnSpc>
              <a:spcAft>
                <a:spcPts val="0"/>
              </a:spcAft>
            </a:pPr>
            <a:r>
              <a:rPr lang="en-AU" sz="2800" dirty="0" smtClean="0">
                <a:latin typeface="Times New Roman" panose="02020603050405020304" pitchFamily="18" charset="0"/>
                <a:ea typeface="Times New Roman" panose="02020603050405020304" pitchFamily="18" charset="0"/>
              </a:rPr>
              <a:t>Lack </a:t>
            </a:r>
            <a:r>
              <a:rPr lang="en-AU" sz="2800" dirty="0">
                <a:latin typeface="Times New Roman" panose="02020603050405020304" pitchFamily="18" charset="0"/>
                <a:ea typeface="Times New Roman" panose="02020603050405020304" pitchFamily="18" charset="0"/>
              </a:rPr>
              <a:t>of time, Lack of funds, Lack of support</a:t>
            </a:r>
          </a:p>
          <a:p>
            <a:pPr marL="457200" indent="-6985">
              <a:lnSpc>
                <a:spcPts val="1200"/>
              </a:lnSpc>
              <a:spcAft>
                <a:spcPts val="0"/>
              </a:spcAft>
            </a:pPr>
            <a:r>
              <a:rPr lang="en-AU" sz="2800" dirty="0">
                <a:latin typeface="Times New Roman" panose="02020603050405020304" pitchFamily="18" charset="0"/>
                <a:ea typeface="Times New Roman" panose="02020603050405020304" pitchFamily="18" charset="0"/>
              </a:rPr>
              <a:t>	</a:t>
            </a:r>
            <a:endParaRPr lang="en-AU" sz="2800" dirty="0" smtClean="0">
              <a:latin typeface="Times New Roman" panose="02020603050405020304" pitchFamily="18" charset="0"/>
              <a:ea typeface="Times New Roman" panose="02020603050405020304" pitchFamily="18" charset="0"/>
            </a:endParaRPr>
          </a:p>
          <a:p>
            <a:pPr marL="457200" indent="-6985">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457200" indent="-6985">
              <a:lnSpc>
                <a:spcPts val="1200"/>
              </a:lnSpc>
              <a:spcAft>
                <a:spcPts val="0"/>
              </a:spcAft>
            </a:pPr>
            <a:r>
              <a:rPr lang="en-AU" sz="2800" dirty="0" smtClean="0">
                <a:latin typeface="Times New Roman" panose="02020603050405020304" pitchFamily="18" charset="0"/>
                <a:ea typeface="Times New Roman" panose="02020603050405020304" pitchFamily="18" charset="0"/>
              </a:rPr>
              <a:t>Lack </a:t>
            </a:r>
            <a:r>
              <a:rPr lang="en-AU" sz="2800" dirty="0">
                <a:latin typeface="Times New Roman" panose="02020603050405020304" pitchFamily="18" charset="0"/>
                <a:ea typeface="Times New Roman" panose="02020603050405020304" pitchFamily="18" charset="0"/>
              </a:rPr>
              <a:t>of leadership</a:t>
            </a:r>
          </a:p>
          <a:p>
            <a:pPr marL="457200" indent="-6985">
              <a:lnSpc>
                <a:spcPts val="1200"/>
              </a:lnSpc>
              <a:spcAft>
                <a:spcPts val="0"/>
              </a:spcAft>
            </a:pPr>
            <a:r>
              <a:rPr lang="en-AU" sz="2800" dirty="0">
                <a:latin typeface="Times New Roman" panose="02020603050405020304" pitchFamily="18" charset="0"/>
                <a:ea typeface="Times New Roman" panose="02020603050405020304" pitchFamily="18" charset="0"/>
              </a:rPr>
              <a:t>	</a:t>
            </a:r>
            <a:endParaRPr lang="en-AU" sz="2800" dirty="0" smtClean="0">
              <a:latin typeface="Times New Roman" panose="02020603050405020304" pitchFamily="18" charset="0"/>
              <a:ea typeface="Times New Roman" panose="02020603050405020304" pitchFamily="18" charset="0"/>
            </a:endParaRPr>
          </a:p>
          <a:p>
            <a:pPr marL="457200" indent="-6985">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457200" indent="-6985">
              <a:lnSpc>
                <a:spcPts val="1200"/>
              </a:lnSpc>
              <a:spcAft>
                <a:spcPts val="0"/>
              </a:spcAft>
            </a:pPr>
            <a:r>
              <a:rPr lang="en-AU" sz="2800" dirty="0" smtClean="0">
                <a:latin typeface="Times New Roman" panose="02020603050405020304" pitchFamily="18" charset="0"/>
                <a:ea typeface="Times New Roman" panose="02020603050405020304" pitchFamily="18" charset="0"/>
              </a:rPr>
              <a:t>Poorly </a:t>
            </a:r>
            <a:r>
              <a:rPr lang="en-AU" sz="2800" dirty="0">
                <a:latin typeface="Times New Roman" panose="02020603050405020304" pitchFamily="18" charset="0"/>
                <a:ea typeface="Times New Roman" panose="02020603050405020304" pitchFamily="18" charset="0"/>
              </a:rPr>
              <a:t>targeted</a:t>
            </a:r>
          </a:p>
          <a:p>
            <a:pPr marL="457200" indent="-6985">
              <a:lnSpc>
                <a:spcPts val="1200"/>
              </a:lnSpc>
              <a:spcAft>
                <a:spcPts val="0"/>
              </a:spcAft>
            </a:pPr>
            <a:r>
              <a:rPr lang="en-AU" sz="2800" dirty="0">
                <a:latin typeface="Times New Roman" panose="02020603050405020304" pitchFamily="18" charset="0"/>
                <a:ea typeface="Times New Roman" panose="02020603050405020304" pitchFamily="18" charset="0"/>
              </a:rPr>
              <a:t>	</a:t>
            </a:r>
            <a:endParaRPr lang="en-AU" sz="2800" dirty="0" smtClean="0">
              <a:latin typeface="Times New Roman" panose="02020603050405020304" pitchFamily="18" charset="0"/>
              <a:ea typeface="Times New Roman" panose="02020603050405020304" pitchFamily="18" charset="0"/>
            </a:endParaRPr>
          </a:p>
          <a:p>
            <a:pPr marL="457200" indent="-6985">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457200" indent="-6985">
              <a:lnSpc>
                <a:spcPts val="1200"/>
              </a:lnSpc>
              <a:spcAft>
                <a:spcPts val="0"/>
              </a:spcAft>
            </a:pPr>
            <a:r>
              <a:rPr lang="en-AU" sz="2800" dirty="0" smtClean="0">
                <a:latin typeface="Times New Roman" panose="02020603050405020304" pitchFamily="18" charset="0"/>
                <a:ea typeface="Times New Roman" panose="02020603050405020304" pitchFamily="18" charset="0"/>
              </a:rPr>
              <a:t>Access </a:t>
            </a:r>
            <a:r>
              <a:rPr lang="en-AU" sz="2800" dirty="0">
                <a:latin typeface="Times New Roman" panose="02020603050405020304" pitchFamily="18" charset="0"/>
                <a:ea typeface="Times New Roman" panose="02020603050405020304" pitchFamily="18" charset="0"/>
              </a:rPr>
              <a:t>inequality</a:t>
            </a:r>
          </a:p>
          <a:p>
            <a:pPr marL="457200" indent="-6985">
              <a:lnSpc>
                <a:spcPts val="1200"/>
              </a:lnSpc>
              <a:spcAft>
                <a:spcPts val="0"/>
              </a:spcAft>
            </a:pPr>
            <a:r>
              <a:rPr lang="en-AU" sz="2800" dirty="0">
                <a:latin typeface="Times New Roman" panose="02020603050405020304" pitchFamily="18" charset="0"/>
                <a:ea typeface="Times New Roman" panose="02020603050405020304" pitchFamily="18" charset="0"/>
              </a:rPr>
              <a:t>	</a:t>
            </a:r>
            <a:endParaRPr lang="en-AU" sz="2800" dirty="0" smtClean="0">
              <a:latin typeface="Times New Roman" panose="02020603050405020304" pitchFamily="18" charset="0"/>
              <a:ea typeface="Times New Roman" panose="02020603050405020304" pitchFamily="18" charset="0"/>
            </a:endParaRPr>
          </a:p>
          <a:p>
            <a:pPr marL="457200" indent="-6985">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457200" indent="-6985">
              <a:lnSpc>
                <a:spcPts val="1200"/>
              </a:lnSpc>
              <a:spcAft>
                <a:spcPts val="0"/>
              </a:spcAft>
            </a:pPr>
            <a:r>
              <a:rPr lang="en-AU" sz="2800" dirty="0" smtClean="0">
                <a:latin typeface="Times New Roman" panose="02020603050405020304" pitchFamily="18" charset="0"/>
                <a:ea typeface="Times New Roman" panose="02020603050405020304" pitchFamily="18" charset="0"/>
              </a:rPr>
              <a:t>Perception </a:t>
            </a:r>
            <a:r>
              <a:rPr lang="en-AU" sz="2800" dirty="0">
                <a:latin typeface="Times New Roman" panose="02020603050405020304" pitchFamily="18" charset="0"/>
                <a:ea typeface="Times New Roman" panose="02020603050405020304" pitchFamily="18" charset="0"/>
              </a:rPr>
              <a:t>of PD</a:t>
            </a:r>
          </a:p>
          <a:p>
            <a:pPr marL="457200" indent="-6985">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marL="457200" indent="-6985">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457200" indent="-6985">
              <a:lnSpc>
                <a:spcPts val="1200"/>
              </a:lnSpc>
              <a:spcAft>
                <a:spcPts val="0"/>
              </a:spcAft>
            </a:pPr>
            <a:r>
              <a:rPr lang="en-AU" sz="2800" dirty="0">
                <a:latin typeface="Times New Roman" panose="02020603050405020304" pitchFamily="18" charset="0"/>
                <a:ea typeface="Times New Roman" panose="02020603050405020304" pitchFamily="18" charset="0"/>
              </a:rPr>
              <a:t>	Change and climate</a:t>
            </a:r>
          </a:p>
          <a:p>
            <a:pPr marL="457200" indent="-6985">
              <a:lnSpc>
                <a:spcPts val="1200"/>
              </a:lnSpc>
              <a:spcAft>
                <a:spcPts val="0"/>
              </a:spcAft>
            </a:pPr>
            <a:r>
              <a:rPr lang="en-AU" dirty="0">
                <a:latin typeface="Times New Roman" panose="02020603050405020304" pitchFamily="18" charset="0"/>
                <a:ea typeface="Times New Roman" panose="02020603050405020304" pitchFamily="18" charset="0"/>
              </a:rPr>
              <a:t>	</a:t>
            </a:r>
            <a:endParaRPr lang="en-AU" dirty="0" smtClean="0">
              <a:latin typeface="Times New Roman" panose="02020603050405020304" pitchFamily="18" charset="0"/>
              <a:ea typeface="Times New Roman" panose="02020603050405020304" pitchFamily="18" charset="0"/>
            </a:endParaRPr>
          </a:p>
          <a:p>
            <a:pPr marL="457200" indent="-6985">
              <a:lnSpc>
                <a:spcPts val="1200"/>
              </a:lnSpc>
              <a:spcAft>
                <a:spcPts val="0"/>
              </a:spcAft>
            </a:pPr>
            <a:endParaRPr lang="en-AU"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963089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897" y="935387"/>
            <a:ext cx="6096000" cy="3939540"/>
          </a:xfrm>
          <a:prstGeom prst="rect">
            <a:avLst/>
          </a:prstGeom>
        </p:spPr>
        <p:txBody>
          <a:bodyPr>
            <a:spAutoFit/>
          </a:bodyPr>
          <a:lstStyle/>
          <a:p>
            <a:pPr marL="457200" indent="-6985">
              <a:lnSpc>
                <a:spcPts val="1200"/>
              </a:lnSpc>
              <a:spcAft>
                <a:spcPts val="0"/>
              </a:spcAft>
            </a:pPr>
            <a:r>
              <a:rPr lang="en-AU" sz="2800" dirty="0">
                <a:latin typeface="Times New Roman" panose="02020603050405020304" pitchFamily="18" charset="0"/>
                <a:ea typeface="Times New Roman" panose="02020603050405020304" pitchFamily="18" charset="0"/>
              </a:rPr>
              <a:t>Diminishing educational quality</a:t>
            </a:r>
          </a:p>
          <a:p>
            <a:pPr marL="457200" indent="-6985">
              <a:lnSpc>
                <a:spcPts val="1200"/>
              </a:lnSpc>
              <a:spcAft>
                <a:spcPts val="0"/>
              </a:spcAft>
            </a:pPr>
            <a:r>
              <a:rPr lang="en-AU" sz="2800" dirty="0">
                <a:latin typeface="Times New Roman" panose="02020603050405020304" pitchFamily="18" charset="0"/>
                <a:ea typeface="Times New Roman" panose="02020603050405020304" pitchFamily="18" charset="0"/>
              </a:rPr>
              <a:t>	</a:t>
            </a:r>
          </a:p>
          <a:p>
            <a:pPr marL="457200" indent="-6985">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457200" indent="-6985">
              <a:lnSpc>
                <a:spcPts val="1200"/>
              </a:lnSpc>
              <a:spcAft>
                <a:spcPts val="0"/>
              </a:spcAft>
            </a:pPr>
            <a:r>
              <a:rPr lang="en-AU" sz="2800" dirty="0">
                <a:latin typeface="Times New Roman" panose="02020603050405020304" pitchFamily="18" charset="0"/>
                <a:ea typeface="Times New Roman" panose="02020603050405020304" pitchFamily="18" charset="0"/>
              </a:rPr>
              <a:t>Organisational culture</a:t>
            </a:r>
          </a:p>
          <a:p>
            <a:pPr marL="457200" indent="-6985">
              <a:lnSpc>
                <a:spcPts val="1200"/>
              </a:lnSpc>
              <a:spcAft>
                <a:spcPts val="0"/>
              </a:spcAft>
            </a:pPr>
            <a:r>
              <a:rPr lang="en-AU" sz="2800" dirty="0">
                <a:latin typeface="Times New Roman" panose="02020603050405020304" pitchFamily="18" charset="0"/>
                <a:ea typeface="Times New Roman" panose="02020603050405020304" pitchFamily="18" charset="0"/>
              </a:rPr>
              <a:t>	</a:t>
            </a:r>
          </a:p>
          <a:p>
            <a:pPr marL="457200" indent="-6985">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457200" indent="-6985">
              <a:lnSpc>
                <a:spcPts val="1200"/>
              </a:lnSpc>
              <a:spcAft>
                <a:spcPts val="0"/>
              </a:spcAft>
            </a:pPr>
            <a:r>
              <a:rPr lang="en-AU" sz="2800" dirty="0">
                <a:latin typeface="Times New Roman" panose="02020603050405020304" pitchFamily="18" charset="0"/>
                <a:ea typeface="Times New Roman" panose="02020603050405020304" pitchFamily="18" charset="0"/>
              </a:rPr>
              <a:t>Lack of career paths</a:t>
            </a:r>
          </a:p>
          <a:p>
            <a:pPr marL="457200" indent="-6985">
              <a:lnSpc>
                <a:spcPts val="1200"/>
              </a:lnSpc>
              <a:spcAft>
                <a:spcPts val="0"/>
              </a:spcAft>
            </a:pPr>
            <a:r>
              <a:rPr lang="en-AU" sz="2800" dirty="0">
                <a:latin typeface="Times New Roman" panose="02020603050405020304" pitchFamily="18" charset="0"/>
                <a:ea typeface="Times New Roman" panose="02020603050405020304" pitchFamily="18" charset="0"/>
              </a:rPr>
              <a:t>	</a:t>
            </a:r>
          </a:p>
          <a:p>
            <a:pPr marL="457200" indent="-6985">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457200" indent="-6985">
              <a:lnSpc>
                <a:spcPts val="1200"/>
              </a:lnSpc>
              <a:spcAft>
                <a:spcPts val="0"/>
              </a:spcAft>
            </a:pPr>
            <a:r>
              <a:rPr lang="en-AU" sz="2800" dirty="0">
                <a:latin typeface="Times New Roman" panose="02020603050405020304" pitchFamily="18" charset="0"/>
                <a:ea typeface="Times New Roman" panose="02020603050405020304" pitchFamily="18" charset="0"/>
              </a:rPr>
              <a:t>Lack of ownership</a:t>
            </a:r>
          </a:p>
          <a:p>
            <a:pPr marL="457200" indent="-6985">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457200" indent="-6985">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457200" indent="-6985">
              <a:lnSpc>
                <a:spcPts val="1200"/>
              </a:lnSpc>
              <a:spcAft>
                <a:spcPts val="0"/>
              </a:spcAft>
            </a:pPr>
            <a:r>
              <a:rPr lang="en-AU" sz="2800" dirty="0">
                <a:latin typeface="Times New Roman" panose="02020603050405020304" pitchFamily="18" charset="0"/>
                <a:ea typeface="Times New Roman" panose="02020603050405020304" pitchFamily="18" charset="0"/>
              </a:rPr>
              <a:t>	Lack of recognition</a:t>
            </a:r>
          </a:p>
          <a:p>
            <a:pPr marL="457200" indent="-6985">
              <a:lnSpc>
                <a:spcPts val="1200"/>
              </a:lnSpc>
              <a:spcAft>
                <a:spcPts val="0"/>
              </a:spcAft>
            </a:pPr>
            <a:r>
              <a:rPr lang="en-AU" sz="2800" dirty="0">
                <a:latin typeface="Times New Roman" panose="02020603050405020304" pitchFamily="18" charset="0"/>
                <a:ea typeface="Times New Roman" panose="02020603050405020304" pitchFamily="18" charset="0"/>
              </a:rPr>
              <a:t>	</a:t>
            </a:r>
          </a:p>
          <a:p>
            <a:pPr marL="457200" indent="-6985">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457200" indent="-6985">
              <a:lnSpc>
                <a:spcPts val="1200"/>
              </a:lnSpc>
              <a:spcAft>
                <a:spcPts val="0"/>
              </a:spcAft>
            </a:pPr>
            <a:r>
              <a:rPr lang="en-AU" sz="2800" dirty="0">
                <a:latin typeface="Times New Roman" panose="02020603050405020304" pitchFamily="18" charset="0"/>
                <a:ea typeface="Times New Roman" panose="02020603050405020304" pitchFamily="18" charset="0"/>
              </a:rPr>
              <a:t>Lack of communication</a:t>
            </a:r>
          </a:p>
          <a:p>
            <a:pPr marL="457200" indent="-6985">
              <a:lnSpc>
                <a:spcPts val="1200"/>
              </a:lnSpc>
              <a:spcAft>
                <a:spcPts val="0"/>
              </a:spcAft>
            </a:pPr>
            <a:r>
              <a:rPr lang="en-AU" sz="2800" dirty="0">
                <a:latin typeface="Times New Roman" panose="02020603050405020304" pitchFamily="18" charset="0"/>
                <a:ea typeface="Times New Roman" panose="02020603050405020304" pitchFamily="18" charset="0"/>
              </a:rPr>
              <a:t>	</a:t>
            </a:r>
          </a:p>
          <a:p>
            <a:pPr marL="457200" indent="-6985">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457200" indent="-6985">
              <a:lnSpc>
                <a:spcPts val="1200"/>
              </a:lnSpc>
              <a:spcAft>
                <a:spcPts val="0"/>
              </a:spcAft>
            </a:pPr>
            <a:r>
              <a:rPr lang="en-AU" sz="2800" dirty="0">
                <a:latin typeface="Times New Roman" panose="02020603050405020304" pitchFamily="18" charset="0"/>
                <a:ea typeface="Times New Roman" panose="02020603050405020304" pitchFamily="18" charset="0"/>
              </a:rPr>
              <a:t>Ageing workforce</a:t>
            </a:r>
          </a:p>
          <a:p>
            <a:pPr marL="457200" indent="-6985">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457200" indent="-6985">
              <a:lnSpc>
                <a:spcPts val="1200"/>
              </a:lnSpc>
              <a:spcAft>
                <a:spcPts val="0"/>
              </a:spcAft>
            </a:pPr>
            <a:r>
              <a:rPr lang="en-AU" sz="2800" dirty="0">
                <a:latin typeface="Times New Roman" panose="02020603050405020304" pitchFamily="18" charset="0"/>
                <a:ea typeface="Times New Roman" panose="02020603050405020304" pitchFamily="18" charset="0"/>
              </a:rPr>
              <a:t>	</a:t>
            </a:r>
            <a:endParaRPr lang="en-AU" sz="2800" dirty="0" smtClean="0">
              <a:latin typeface="Times New Roman" panose="02020603050405020304" pitchFamily="18" charset="0"/>
              <a:ea typeface="Times New Roman" panose="02020603050405020304" pitchFamily="18" charset="0"/>
            </a:endParaRPr>
          </a:p>
          <a:p>
            <a:pPr marL="457200" indent="-6985">
              <a:lnSpc>
                <a:spcPts val="1200"/>
              </a:lnSpc>
              <a:spcAft>
                <a:spcPts val="0"/>
              </a:spcAft>
            </a:pPr>
            <a:r>
              <a:rPr lang="en-AU" sz="2800" dirty="0" smtClean="0">
                <a:latin typeface="Times New Roman" panose="02020603050405020304" pitchFamily="18" charset="0"/>
                <a:ea typeface="Times New Roman" panose="02020603050405020304" pitchFamily="18" charset="0"/>
              </a:rPr>
              <a:t>Distance</a:t>
            </a:r>
            <a:endParaRPr lang="en-AU" sz="2800" dirty="0">
              <a:latin typeface="Times New Roman" panose="02020603050405020304" pitchFamily="18" charset="0"/>
              <a:ea typeface="Times New Roman" panose="02020603050405020304" pitchFamily="18" charset="0"/>
            </a:endParaRPr>
          </a:p>
          <a:p>
            <a:pPr marL="457200" indent="-6985">
              <a:lnSpc>
                <a:spcPts val="1200"/>
              </a:lnSpc>
              <a:spcAft>
                <a:spcPts val="0"/>
              </a:spcAft>
            </a:pPr>
            <a:r>
              <a:rPr lang="en-AU" sz="2800" dirty="0">
                <a:latin typeface="Times New Roman" panose="02020603050405020304" pitchFamily="18" charset="0"/>
                <a:ea typeface="Times New Roman" panose="02020603050405020304" pitchFamily="18" charset="0"/>
              </a:rPr>
              <a:t>	</a:t>
            </a:r>
          </a:p>
          <a:p>
            <a:pPr marL="457200" indent="-6985">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marL="457200" indent="-6985">
              <a:lnSpc>
                <a:spcPts val="1200"/>
              </a:lnSpc>
              <a:spcAft>
                <a:spcPts val="0"/>
              </a:spcAft>
            </a:pPr>
            <a:r>
              <a:rPr lang="en-AU" sz="2800" dirty="0" smtClean="0">
                <a:latin typeface="Times New Roman" panose="02020603050405020304" pitchFamily="18" charset="0"/>
                <a:ea typeface="Times New Roman" panose="02020603050405020304" pitchFamily="18" charset="0"/>
              </a:rPr>
              <a:t>Opportunities </a:t>
            </a:r>
            <a:r>
              <a:rPr lang="en-AU" sz="2800" dirty="0">
                <a:latin typeface="Times New Roman" panose="02020603050405020304" pitchFamily="18" charset="0"/>
                <a:ea typeface="Times New Roman" panose="02020603050405020304" pitchFamily="18" charset="0"/>
              </a:rPr>
              <a:t>available</a:t>
            </a:r>
            <a:endParaRPr lang="en-AU"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388212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5712" y="317092"/>
            <a:ext cx="9054353" cy="5665590"/>
          </a:xfrm>
          <a:prstGeom prst="rect">
            <a:avLst/>
          </a:prstGeom>
        </p:spPr>
        <p:txBody>
          <a:bodyPr wrap="square">
            <a:spAutoFit/>
          </a:bodyPr>
          <a:lstStyle/>
          <a:p>
            <a:pPr lvl="0">
              <a:lnSpc>
                <a:spcPts val="1200"/>
              </a:lnSpc>
              <a:spcAft>
                <a:spcPts val="0"/>
              </a:spcAft>
              <a:tabLst>
                <a:tab pos="228600" algn="l"/>
              </a:tabLst>
            </a:pPr>
            <a:r>
              <a:rPr lang="en-AU"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AU" sz="24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That </a:t>
            </a:r>
            <a:r>
              <a:rPr lang="en-AU" sz="2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 variety of communication strategies be put in place to </a:t>
            </a:r>
            <a:endParaRPr lang="en-AU" sz="24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ts val="1200"/>
              </a:lnSpc>
              <a:spcAft>
                <a:spcPts val="0"/>
              </a:spcAft>
              <a:buFont typeface="+mj-lt"/>
              <a:buAutoNum type="arabicPeriod"/>
              <a:tabLst>
                <a:tab pos="228600" algn="l"/>
              </a:tabLst>
            </a:pPr>
            <a:endParaRPr lang="en-AU" sz="2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ts val="1200"/>
              </a:lnSpc>
              <a:spcAft>
                <a:spcPts val="0"/>
              </a:spcAft>
              <a:tabLst>
                <a:tab pos="228600" algn="l"/>
              </a:tabLst>
            </a:pPr>
            <a:r>
              <a:rPr lang="en-AU" sz="24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p>
          <a:p>
            <a:pPr lvl="0">
              <a:lnSpc>
                <a:spcPts val="1200"/>
              </a:lnSpc>
              <a:spcAft>
                <a:spcPts val="0"/>
              </a:spcAft>
              <a:tabLst>
                <a:tab pos="228600" algn="l"/>
              </a:tabLst>
            </a:pPr>
            <a:r>
              <a:rPr lang="en-AU" sz="2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AU" sz="24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raise </a:t>
            </a:r>
            <a:r>
              <a:rPr lang="en-AU" sz="2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staff awareness of the changing work environment and </a:t>
            </a:r>
            <a:endParaRPr lang="en-AU" sz="24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ts val="1200"/>
              </a:lnSpc>
              <a:spcAft>
                <a:spcPts val="0"/>
              </a:spcAft>
              <a:tabLst>
                <a:tab pos="228600" algn="l"/>
              </a:tabLst>
            </a:pPr>
            <a:endParaRPr lang="en-AU" sz="2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ts val="1200"/>
              </a:lnSpc>
              <a:spcAft>
                <a:spcPts val="0"/>
              </a:spcAft>
              <a:tabLst>
                <a:tab pos="228600" algn="l"/>
              </a:tabLst>
            </a:pPr>
            <a:r>
              <a:rPr lang="en-AU" sz="24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p>
          <a:p>
            <a:pPr lvl="0">
              <a:lnSpc>
                <a:spcPts val="1200"/>
              </a:lnSpc>
              <a:spcAft>
                <a:spcPts val="0"/>
              </a:spcAft>
              <a:tabLst>
                <a:tab pos="228600" algn="l"/>
              </a:tabLst>
            </a:pPr>
            <a:r>
              <a:rPr lang="en-AU" sz="2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AU" sz="24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new </a:t>
            </a:r>
            <a:r>
              <a:rPr lang="en-AU" sz="2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directions of the organisation.  These could include </a:t>
            </a:r>
            <a:endParaRPr lang="en-AU" sz="24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ts val="1200"/>
              </a:lnSpc>
              <a:spcAft>
                <a:spcPts val="0"/>
              </a:spcAft>
              <a:tabLst>
                <a:tab pos="228600" algn="l"/>
              </a:tabLst>
            </a:pPr>
            <a:endParaRPr lang="en-AU" sz="2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ts val="1200"/>
              </a:lnSpc>
              <a:spcAft>
                <a:spcPts val="0"/>
              </a:spcAft>
              <a:tabLst>
                <a:tab pos="228600" algn="l"/>
              </a:tabLst>
            </a:pPr>
            <a:r>
              <a:rPr lang="en-AU" sz="24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p>
          <a:p>
            <a:pPr lvl="0">
              <a:lnSpc>
                <a:spcPts val="1200"/>
              </a:lnSpc>
              <a:spcAft>
                <a:spcPts val="0"/>
              </a:spcAft>
              <a:tabLst>
                <a:tab pos="228600" algn="l"/>
              </a:tabLst>
            </a:pPr>
            <a:r>
              <a:rPr lang="en-AU" sz="2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AU" sz="24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utilising </a:t>
            </a:r>
            <a:r>
              <a:rPr lang="en-AU" sz="2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technology (internet/intranet, email, satellite and </a:t>
            </a:r>
            <a:endParaRPr lang="en-AU" sz="24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ts val="1200"/>
              </a:lnSpc>
              <a:spcAft>
                <a:spcPts val="0"/>
              </a:spcAft>
              <a:tabLst>
                <a:tab pos="228600" algn="l"/>
              </a:tabLst>
            </a:pPr>
            <a:endParaRPr lang="en-AU" sz="2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ts val="1200"/>
              </a:lnSpc>
              <a:spcAft>
                <a:spcPts val="0"/>
              </a:spcAft>
              <a:tabLst>
                <a:tab pos="228600" algn="l"/>
              </a:tabLst>
            </a:pPr>
            <a:r>
              <a:rPr lang="en-AU" sz="24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p>
          <a:p>
            <a:pPr lvl="0">
              <a:lnSpc>
                <a:spcPts val="1200"/>
              </a:lnSpc>
              <a:spcAft>
                <a:spcPts val="0"/>
              </a:spcAft>
              <a:tabLst>
                <a:tab pos="228600" algn="l"/>
              </a:tabLst>
            </a:pPr>
            <a:r>
              <a:rPr lang="en-AU" sz="2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AU" sz="24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videoconferencing</a:t>
            </a:r>
            <a:r>
              <a:rPr lang="en-AU" sz="2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AU" sz="24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printbased</a:t>
            </a:r>
            <a:r>
              <a:rPr lang="en-AU" sz="2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(flyers, key organisational </a:t>
            </a:r>
            <a:endParaRPr lang="en-AU" sz="24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ts val="1200"/>
              </a:lnSpc>
              <a:spcAft>
                <a:spcPts val="0"/>
              </a:spcAft>
              <a:tabLst>
                <a:tab pos="228600" algn="l"/>
              </a:tabLst>
            </a:pPr>
            <a:endParaRPr lang="en-AU" sz="2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ts val="1200"/>
              </a:lnSpc>
              <a:spcAft>
                <a:spcPts val="0"/>
              </a:spcAft>
              <a:tabLst>
                <a:tab pos="228600" algn="l"/>
              </a:tabLst>
            </a:pPr>
            <a:r>
              <a:rPr lang="en-AU" sz="24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p>
          <a:p>
            <a:pPr lvl="0">
              <a:lnSpc>
                <a:spcPts val="1200"/>
              </a:lnSpc>
              <a:spcAft>
                <a:spcPts val="0"/>
              </a:spcAft>
              <a:tabLst>
                <a:tab pos="228600" algn="l"/>
              </a:tabLst>
            </a:pPr>
            <a:r>
              <a:rPr lang="en-AU" sz="2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AU" sz="24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magazines</a:t>
            </a:r>
            <a:r>
              <a:rPr lang="en-AU" sz="2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staff meetings, section visits, workshops and </a:t>
            </a:r>
            <a:endParaRPr lang="en-AU" sz="24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ts val="1200"/>
              </a:lnSpc>
              <a:spcAft>
                <a:spcPts val="0"/>
              </a:spcAft>
              <a:tabLst>
                <a:tab pos="228600" algn="l"/>
              </a:tabLst>
            </a:pPr>
            <a:endParaRPr lang="en-AU" sz="2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ts val="1200"/>
              </a:lnSpc>
              <a:spcAft>
                <a:spcPts val="0"/>
              </a:spcAft>
              <a:tabLst>
                <a:tab pos="228600" algn="l"/>
              </a:tabLst>
            </a:pPr>
            <a:r>
              <a:rPr lang="en-AU" sz="24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p>
          <a:p>
            <a:pPr lvl="0">
              <a:lnSpc>
                <a:spcPts val="1200"/>
              </a:lnSpc>
              <a:spcAft>
                <a:spcPts val="0"/>
              </a:spcAft>
              <a:tabLst>
                <a:tab pos="228600" algn="l"/>
              </a:tabLst>
            </a:pPr>
            <a:r>
              <a:rPr lang="en-AU" sz="2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AU" sz="24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breakfast/lunch/dinner </a:t>
            </a:r>
            <a:r>
              <a:rPr lang="en-AU" sz="2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sessions.</a:t>
            </a:r>
            <a:endParaRPr lang="en-AU" sz="2400" dirty="0">
              <a:solidFill>
                <a:srgbClr val="0070C0"/>
              </a:solidFill>
              <a:latin typeface="CG Times"/>
              <a:ea typeface="Times New Roman" panose="02020603050405020304" pitchFamily="18" charset="0"/>
              <a:cs typeface="Times New Roman" panose="02020603050405020304" pitchFamily="18" charset="0"/>
            </a:endParaRPr>
          </a:p>
          <a:p>
            <a:pPr>
              <a:lnSpc>
                <a:spcPts val="1200"/>
              </a:lnSpc>
              <a:spcAft>
                <a:spcPts val="0"/>
              </a:spcAft>
            </a:pPr>
            <a:r>
              <a:rPr lang="en-AU" sz="2400" dirty="0">
                <a:latin typeface="Times New Roman" panose="02020603050405020304" pitchFamily="18" charset="0"/>
                <a:ea typeface="Times New Roman" panose="02020603050405020304" pitchFamily="18" charset="0"/>
                <a:cs typeface="Times New Roman" panose="02020603050405020304" pitchFamily="18" charset="0"/>
              </a:rPr>
              <a:t> </a:t>
            </a:r>
            <a:endParaRPr lang="en-AU" sz="24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nSpc>
                <a:spcPts val="1200"/>
              </a:lnSpc>
              <a:spcAft>
                <a:spcPts val="0"/>
              </a:spcAft>
            </a:pPr>
            <a:endParaRPr lang="en-AU" sz="2400" dirty="0">
              <a:latin typeface="CG Times"/>
              <a:ea typeface="Times New Roman" panose="02020603050405020304" pitchFamily="18" charset="0"/>
              <a:cs typeface="Times New Roman" panose="02020603050405020304" pitchFamily="18" charset="0"/>
            </a:endParaRPr>
          </a:p>
          <a:p>
            <a:pPr lvl="0">
              <a:lnSpc>
                <a:spcPts val="1200"/>
              </a:lnSpc>
              <a:spcAft>
                <a:spcPts val="0"/>
              </a:spcAft>
              <a:tabLst>
                <a:tab pos="228600" algn="l"/>
              </a:tabLst>
            </a:pPr>
            <a:r>
              <a:rPr lang="en-AU" sz="2400" dirty="0" smtClean="0">
                <a:latin typeface="Times New Roman" panose="02020603050405020304" pitchFamily="18" charset="0"/>
                <a:ea typeface="Times New Roman" panose="02020603050405020304" pitchFamily="18" charset="0"/>
                <a:cs typeface="Times New Roman" panose="02020603050405020304" pitchFamily="18" charset="0"/>
              </a:rPr>
              <a:t>       </a:t>
            </a:r>
            <a:endParaRPr lang="en-AU" sz="24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ts val="1200"/>
              </a:lnSpc>
              <a:spcAft>
                <a:spcPts val="0"/>
              </a:spcAft>
              <a:tabLst>
                <a:tab pos="228600" algn="l"/>
              </a:tabLst>
            </a:pPr>
            <a:r>
              <a:rPr lang="en-AU"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AU" sz="24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That </a:t>
            </a:r>
            <a:r>
              <a:rPr lang="en-AU"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senior management and training and development </a:t>
            </a:r>
            <a:endParaRPr lang="en-AU" sz="24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ts val="1200"/>
              </a:lnSpc>
              <a:spcAft>
                <a:spcPts val="0"/>
              </a:spcAft>
              <a:buFont typeface="+mj-lt"/>
              <a:buAutoNum type="arabicPeriod"/>
              <a:tabLst>
                <a:tab pos="228600" algn="l"/>
              </a:tabLst>
            </a:pPr>
            <a:endParaRPr lang="en-AU"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ts val="1200"/>
              </a:lnSpc>
              <a:spcAft>
                <a:spcPts val="0"/>
              </a:spcAft>
              <a:tabLst>
                <a:tab pos="228600" algn="l"/>
              </a:tabLst>
            </a:pPr>
            <a:r>
              <a:rPr lang="en-AU" sz="24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p>
          <a:p>
            <a:pPr lvl="0">
              <a:lnSpc>
                <a:spcPts val="1200"/>
              </a:lnSpc>
              <a:spcAft>
                <a:spcPts val="0"/>
              </a:spcAft>
              <a:tabLst>
                <a:tab pos="228600" algn="l"/>
              </a:tabLst>
            </a:pPr>
            <a:r>
              <a:rPr lang="en-AU"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AU" sz="24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specialists </a:t>
            </a:r>
            <a:r>
              <a:rPr lang="en-AU"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take a holistic perspective in the planning of </a:t>
            </a:r>
            <a:endParaRPr lang="en-AU" sz="24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ts val="1200"/>
              </a:lnSpc>
              <a:spcAft>
                <a:spcPts val="0"/>
              </a:spcAft>
              <a:tabLst>
                <a:tab pos="228600" algn="l"/>
              </a:tabLst>
            </a:pPr>
            <a:endParaRPr lang="en-AU"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ts val="1200"/>
              </a:lnSpc>
              <a:spcAft>
                <a:spcPts val="0"/>
              </a:spcAft>
              <a:tabLst>
                <a:tab pos="228600" algn="l"/>
              </a:tabLst>
            </a:pPr>
            <a:r>
              <a:rPr lang="en-AU" sz="24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p>
          <a:p>
            <a:pPr lvl="0">
              <a:lnSpc>
                <a:spcPts val="1200"/>
              </a:lnSpc>
              <a:spcAft>
                <a:spcPts val="0"/>
              </a:spcAft>
              <a:tabLst>
                <a:tab pos="228600" algn="l"/>
              </a:tabLst>
            </a:pPr>
            <a:r>
              <a:rPr lang="en-AU"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AU" sz="24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professional </a:t>
            </a:r>
            <a:r>
              <a:rPr lang="en-AU"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development.  The plan should identify and link </a:t>
            </a:r>
            <a:endParaRPr lang="en-AU" sz="24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ts val="1200"/>
              </a:lnSpc>
              <a:spcAft>
                <a:spcPts val="0"/>
              </a:spcAft>
              <a:tabLst>
                <a:tab pos="228600" algn="l"/>
              </a:tabLst>
            </a:pPr>
            <a:endParaRPr lang="en-AU"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ts val="1200"/>
              </a:lnSpc>
              <a:spcAft>
                <a:spcPts val="0"/>
              </a:spcAft>
              <a:tabLst>
                <a:tab pos="228600" algn="l"/>
              </a:tabLst>
            </a:pPr>
            <a:r>
              <a:rPr lang="en-AU" sz="24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p>
          <a:p>
            <a:pPr lvl="0">
              <a:lnSpc>
                <a:spcPts val="1200"/>
              </a:lnSpc>
              <a:spcAft>
                <a:spcPts val="0"/>
              </a:spcAft>
              <a:tabLst>
                <a:tab pos="228600" algn="l"/>
              </a:tabLst>
            </a:pPr>
            <a:r>
              <a:rPr lang="en-AU"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AU" sz="24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key </a:t>
            </a:r>
            <a:r>
              <a:rPr lang="en-AU"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PD targets and the plan and the targets should be </a:t>
            </a:r>
            <a:endParaRPr lang="en-AU" sz="24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ts val="1200"/>
              </a:lnSpc>
              <a:spcAft>
                <a:spcPts val="0"/>
              </a:spcAft>
              <a:tabLst>
                <a:tab pos="228600" algn="l"/>
              </a:tabLst>
            </a:pPr>
            <a:endParaRPr lang="en-AU"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ts val="1200"/>
              </a:lnSpc>
              <a:spcAft>
                <a:spcPts val="0"/>
              </a:spcAft>
              <a:tabLst>
                <a:tab pos="228600" algn="l"/>
              </a:tabLst>
            </a:pPr>
            <a:endParaRPr lang="en-AU" sz="24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ts val="1200"/>
              </a:lnSpc>
              <a:spcAft>
                <a:spcPts val="0"/>
              </a:spcAft>
              <a:tabLst>
                <a:tab pos="228600" algn="l"/>
              </a:tabLst>
            </a:pPr>
            <a:r>
              <a:rPr lang="en-AU"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AU" sz="24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p>
          <a:p>
            <a:pPr lvl="0">
              <a:lnSpc>
                <a:spcPts val="1200"/>
              </a:lnSpc>
              <a:spcAft>
                <a:spcPts val="0"/>
              </a:spcAft>
              <a:tabLst>
                <a:tab pos="228600" algn="l"/>
              </a:tabLst>
            </a:pPr>
            <a:r>
              <a:rPr lang="en-AU"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AU" sz="24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communicated </a:t>
            </a:r>
            <a:r>
              <a:rPr lang="en-AU"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to all staff.</a:t>
            </a:r>
            <a:endParaRPr lang="en-AU" sz="2400" dirty="0">
              <a:solidFill>
                <a:srgbClr val="FF0000"/>
              </a:solidFill>
              <a:effectLst/>
              <a:latin typeface="CG Time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54524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8739" y="717679"/>
            <a:ext cx="10044056" cy="5786199"/>
          </a:xfrm>
          <a:prstGeom prst="rect">
            <a:avLst/>
          </a:prstGeom>
        </p:spPr>
        <p:txBody>
          <a:bodyPr wrap="square">
            <a:spAutoFit/>
          </a:bodyPr>
          <a:lstStyle/>
          <a:p>
            <a:pPr lvl="0">
              <a:lnSpc>
                <a:spcPts val="1200"/>
              </a:lnSpc>
              <a:spcAft>
                <a:spcPts val="0"/>
              </a:spcAft>
              <a:tabLst>
                <a:tab pos="228600" algn="l"/>
              </a:tabLst>
            </a:pPr>
            <a:r>
              <a:rPr lang="en-AU" sz="2000" dirty="0">
                <a:solidFill>
                  <a:srgbClr val="FF0000"/>
                </a:solidFill>
                <a:latin typeface="Times New Roman" panose="02020603050405020304" pitchFamily="18" charset="0"/>
                <a:ea typeface="Times New Roman" panose="02020603050405020304" pitchFamily="18" charset="0"/>
              </a:rPr>
              <a:t>That senior management within the organisation endorse the plan and ‘walk the talk</a:t>
            </a:r>
            <a:r>
              <a:rPr lang="en-AU" sz="2000" dirty="0" smtClean="0">
                <a:solidFill>
                  <a:srgbClr val="FF0000"/>
                </a:solidFill>
                <a:latin typeface="Times New Roman" panose="02020603050405020304" pitchFamily="18" charset="0"/>
                <a:ea typeface="Times New Roman" panose="02020603050405020304" pitchFamily="18" charset="0"/>
              </a:rPr>
              <a:t>’.</a:t>
            </a:r>
          </a:p>
          <a:p>
            <a:pPr marL="342900" lvl="0" indent="-342900">
              <a:lnSpc>
                <a:spcPts val="1200"/>
              </a:lnSpc>
              <a:spcAft>
                <a:spcPts val="0"/>
              </a:spcAft>
              <a:buFont typeface="+mj-lt"/>
              <a:buAutoNum type="arabicPeriod"/>
              <a:tabLst>
                <a:tab pos="228600" algn="l"/>
              </a:tabLst>
            </a:pPr>
            <a:endParaRPr lang="en-AU" sz="2000" dirty="0">
              <a:latin typeface="Times New Roman" panose="02020603050405020304" pitchFamily="18" charset="0"/>
              <a:ea typeface="Times New Roman" panose="02020603050405020304" pitchFamily="18" charset="0"/>
            </a:endParaRPr>
          </a:p>
          <a:p>
            <a:pPr>
              <a:lnSpc>
                <a:spcPts val="1200"/>
              </a:lnSpc>
              <a:spcAft>
                <a:spcPts val="0"/>
              </a:spcAft>
            </a:pPr>
            <a:r>
              <a:rPr lang="en-AU" sz="2000" dirty="0">
                <a:latin typeface="Times New Roman" panose="02020603050405020304" pitchFamily="18" charset="0"/>
                <a:ea typeface="Times New Roman" panose="02020603050405020304" pitchFamily="18" charset="0"/>
              </a:rPr>
              <a:t> </a:t>
            </a:r>
          </a:p>
          <a:p>
            <a:pPr lvl="0">
              <a:lnSpc>
                <a:spcPts val="1200"/>
              </a:lnSpc>
              <a:spcAft>
                <a:spcPts val="0"/>
              </a:spcAft>
              <a:tabLst>
                <a:tab pos="228600" algn="l"/>
              </a:tabLst>
            </a:pPr>
            <a:r>
              <a:rPr lang="en-AU" sz="2000" dirty="0">
                <a:solidFill>
                  <a:srgbClr val="7030A0"/>
                </a:solidFill>
                <a:latin typeface="Times New Roman" panose="02020603050405020304" pitchFamily="18" charset="0"/>
                <a:ea typeface="Times New Roman" panose="02020603050405020304" pitchFamily="18" charset="0"/>
              </a:rPr>
              <a:t>That managers and supervisors be fully briefed and understand their role in supporting staff to </a:t>
            </a:r>
            <a:endParaRPr lang="en-AU" sz="2000" dirty="0" smtClean="0">
              <a:solidFill>
                <a:srgbClr val="7030A0"/>
              </a:solidFill>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endParaRPr lang="en-AU" sz="2000" dirty="0">
              <a:solidFill>
                <a:srgbClr val="7030A0"/>
              </a:solidFill>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endParaRPr lang="en-AU" sz="2000" dirty="0" smtClean="0">
              <a:solidFill>
                <a:srgbClr val="7030A0"/>
              </a:solidFill>
              <a:latin typeface="Times New Roman" panose="02020603050405020304" pitchFamily="18" charset="0"/>
              <a:ea typeface="Times New Roman" panose="02020603050405020304" pitchFamily="18" charset="0"/>
            </a:endParaRPr>
          </a:p>
          <a:p>
            <a:pPr>
              <a:lnSpc>
                <a:spcPts val="1200"/>
              </a:lnSpc>
              <a:tabLst>
                <a:tab pos="228600" algn="l"/>
              </a:tabLst>
            </a:pPr>
            <a:r>
              <a:rPr lang="en-AU" sz="2000" dirty="0" smtClean="0">
                <a:solidFill>
                  <a:srgbClr val="7030A0"/>
                </a:solidFill>
                <a:latin typeface="Times New Roman" panose="02020603050405020304" pitchFamily="18" charset="0"/>
                <a:ea typeface="Times New Roman" panose="02020603050405020304" pitchFamily="18" charset="0"/>
              </a:rPr>
              <a:t>achieve </a:t>
            </a:r>
            <a:r>
              <a:rPr lang="en-AU" sz="2000" dirty="0">
                <a:solidFill>
                  <a:srgbClr val="7030A0"/>
                </a:solidFill>
                <a:latin typeface="Times New Roman" panose="02020603050405020304" pitchFamily="18" charset="0"/>
                <a:ea typeface="Times New Roman" panose="02020603050405020304" pitchFamily="18" charset="0"/>
              </a:rPr>
              <a:t>the goals outlined in their learning plans.</a:t>
            </a:r>
          </a:p>
          <a:p>
            <a:pPr lvl="0">
              <a:lnSpc>
                <a:spcPts val="1200"/>
              </a:lnSpc>
              <a:spcAft>
                <a:spcPts val="0"/>
              </a:spcAft>
              <a:tabLst>
                <a:tab pos="228600" algn="l"/>
              </a:tabLst>
            </a:pPr>
            <a:endParaRPr lang="en-AU" sz="2000" dirty="0" smtClean="0">
              <a:latin typeface="Times New Roman" panose="02020603050405020304" pitchFamily="18" charset="0"/>
              <a:ea typeface="Times New Roman" panose="02020603050405020304" pitchFamily="18" charset="0"/>
            </a:endParaRPr>
          </a:p>
          <a:p>
            <a:pPr marL="342900" lvl="0" indent="-342900">
              <a:lnSpc>
                <a:spcPts val="1200"/>
              </a:lnSpc>
              <a:spcAft>
                <a:spcPts val="0"/>
              </a:spcAft>
              <a:buFont typeface="+mj-lt"/>
              <a:buAutoNum type="arabicPeriod"/>
              <a:tabLst>
                <a:tab pos="228600" algn="l"/>
              </a:tabLst>
            </a:pPr>
            <a:endParaRPr lang="en-AU" sz="2000" dirty="0">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endParaRPr lang="en-AU" sz="2000" dirty="0">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r>
              <a:rPr lang="en-AU" sz="2000" dirty="0" smtClean="0">
                <a:latin typeface="Times New Roman" panose="02020603050405020304" pitchFamily="18" charset="0"/>
                <a:ea typeface="Times New Roman" panose="02020603050405020304" pitchFamily="18" charset="0"/>
              </a:rPr>
              <a:t> </a:t>
            </a:r>
            <a:endParaRPr lang="en-AU" sz="2000" dirty="0">
              <a:latin typeface="Times New Roman" panose="02020603050405020304" pitchFamily="18" charset="0"/>
              <a:ea typeface="Times New Roman" panose="02020603050405020304" pitchFamily="18" charset="0"/>
            </a:endParaRPr>
          </a:p>
          <a:p>
            <a:pPr>
              <a:lnSpc>
                <a:spcPts val="1200"/>
              </a:lnSpc>
              <a:spcAft>
                <a:spcPts val="0"/>
              </a:spcAft>
            </a:pPr>
            <a:r>
              <a:rPr lang="en-AU" sz="2000" dirty="0">
                <a:latin typeface="Times New Roman" panose="02020603050405020304" pitchFamily="18" charset="0"/>
                <a:ea typeface="Times New Roman" panose="02020603050405020304" pitchFamily="18" charset="0"/>
              </a:rPr>
              <a:t> </a:t>
            </a:r>
            <a:endParaRPr lang="en-AU" sz="2000" dirty="0" smtClean="0">
              <a:latin typeface="Times New Roman" panose="02020603050405020304" pitchFamily="18" charset="0"/>
              <a:ea typeface="Times New Roman" panose="02020603050405020304" pitchFamily="18" charset="0"/>
            </a:endParaRPr>
          </a:p>
          <a:p>
            <a:pPr>
              <a:lnSpc>
                <a:spcPts val="1200"/>
              </a:lnSpc>
              <a:spcAft>
                <a:spcPts val="0"/>
              </a:spcAft>
            </a:pPr>
            <a:endParaRPr lang="en-AU" sz="2000" dirty="0">
              <a:solidFill>
                <a:srgbClr val="0070C0"/>
              </a:solidFill>
              <a:latin typeface="Times New Roman" panose="02020603050405020304" pitchFamily="18" charset="0"/>
              <a:ea typeface="Times New Roman" panose="02020603050405020304" pitchFamily="18" charset="0"/>
            </a:endParaRPr>
          </a:p>
          <a:p>
            <a:pPr>
              <a:lnSpc>
                <a:spcPts val="1200"/>
              </a:lnSpc>
              <a:spcAft>
                <a:spcPts val="0"/>
              </a:spcAft>
            </a:pPr>
            <a:r>
              <a:rPr lang="en-AU" sz="2000" dirty="0" smtClean="0">
                <a:solidFill>
                  <a:srgbClr val="0070C0"/>
                </a:solidFill>
                <a:latin typeface="Times New Roman" panose="02020603050405020304" pitchFamily="18" charset="0"/>
                <a:ea typeface="Times New Roman" panose="02020603050405020304" pitchFamily="18" charset="0"/>
              </a:rPr>
              <a:t>That </a:t>
            </a:r>
            <a:r>
              <a:rPr lang="en-AU" sz="2000" dirty="0">
                <a:solidFill>
                  <a:srgbClr val="0070C0"/>
                </a:solidFill>
                <a:latin typeface="Times New Roman" panose="02020603050405020304" pitchFamily="18" charset="0"/>
                <a:ea typeface="Times New Roman" panose="02020603050405020304" pitchFamily="18" charset="0"/>
              </a:rPr>
              <a:t>staff, including managers and supervisors, take responsibility for identifying their learning </a:t>
            </a:r>
            <a:endParaRPr lang="en-AU" sz="2000" dirty="0" smtClean="0">
              <a:solidFill>
                <a:srgbClr val="0070C0"/>
              </a:solidFill>
              <a:latin typeface="Times New Roman" panose="02020603050405020304" pitchFamily="18" charset="0"/>
              <a:ea typeface="Times New Roman" panose="02020603050405020304" pitchFamily="18" charset="0"/>
            </a:endParaRPr>
          </a:p>
          <a:p>
            <a:pPr>
              <a:lnSpc>
                <a:spcPts val="1200"/>
              </a:lnSpc>
              <a:spcAft>
                <a:spcPts val="0"/>
              </a:spcAft>
            </a:pPr>
            <a:endParaRPr lang="en-AU" sz="2000" dirty="0">
              <a:solidFill>
                <a:srgbClr val="0070C0"/>
              </a:solidFill>
              <a:latin typeface="Times New Roman" panose="02020603050405020304" pitchFamily="18" charset="0"/>
              <a:ea typeface="Times New Roman" panose="02020603050405020304" pitchFamily="18" charset="0"/>
            </a:endParaRPr>
          </a:p>
          <a:p>
            <a:pPr lvl="0">
              <a:lnSpc>
                <a:spcPts val="1200"/>
              </a:lnSpc>
            </a:pPr>
            <a:r>
              <a:rPr lang="en-AU" sz="2000" dirty="0" smtClean="0">
                <a:solidFill>
                  <a:srgbClr val="0070C0"/>
                </a:solidFill>
                <a:latin typeface="Times New Roman" panose="02020603050405020304" pitchFamily="18" charset="0"/>
                <a:ea typeface="Times New Roman" panose="02020603050405020304" pitchFamily="18" charset="0"/>
              </a:rPr>
              <a:t>needs </a:t>
            </a:r>
            <a:r>
              <a:rPr lang="en-AU" sz="2000" dirty="0">
                <a:solidFill>
                  <a:srgbClr val="0070C0"/>
                </a:solidFill>
                <a:latin typeface="Times New Roman" panose="02020603050405020304" pitchFamily="18" charset="0"/>
                <a:ea typeface="Times New Roman" panose="02020603050405020304" pitchFamily="18" charset="0"/>
              </a:rPr>
              <a:t>and how these link to the needs of the organisation.</a:t>
            </a:r>
          </a:p>
          <a:p>
            <a:pPr>
              <a:lnSpc>
                <a:spcPts val="1200"/>
              </a:lnSpc>
              <a:spcAft>
                <a:spcPts val="0"/>
              </a:spcAft>
            </a:pPr>
            <a:endParaRPr lang="en-AU" sz="2000" dirty="0" smtClean="0">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endParaRPr lang="en-AU" sz="2000" dirty="0">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r>
              <a:rPr lang="en-AU" sz="2000" dirty="0" smtClean="0">
                <a:latin typeface="Times New Roman" panose="02020603050405020304" pitchFamily="18" charset="0"/>
                <a:ea typeface="Times New Roman" panose="02020603050405020304" pitchFamily="18" charset="0"/>
              </a:rPr>
              <a:t>       </a:t>
            </a:r>
          </a:p>
          <a:p>
            <a:pPr lvl="0">
              <a:lnSpc>
                <a:spcPts val="1200"/>
              </a:lnSpc>
              <a:spcAft>
                <a:spcPts val="0"/>
              </a:spcAft>
              <a:tabLst>
                <a:tab pos="228600" algn="l"/>
              </a:tabLst>
            </a:pPr>
            <a:endParaRPr lang="en-AU" sz="2000" dirty="0">
              <a:latin typeface="Times New Roman" panose="02020603050405020304" pitchFamily="18" charset="0"/>
              <a:ea typeface="Times New Roman" panose="02020603050405020304" pitchFamily="18" charset="0"/>
            </a:endParaRPr>
          </a:p>
          <a:p>
            <a:pPr>
              <a:lnSpc>
                <a:spcPts val="1200"/>
              </a:lnSpc>
              <a:spcAft>
                <a:spcPts val="0"/>
              </a:spcAft>
            </a:pPr>
            <a:endParaRPr lang="en-AU" sz="2000" dirty="0" smtClean="0">
              <a:latin typeface="Times New Roman" panose="02020603050405020304" pitchFamily="18" charset="0"/>
              <a:ea typeface="Times New Roman" panose="02020603050405020304" pitchFamily="18" charset="0"/>
            </a:endParaRPr>
          </a:p>
          <a:p>
            <a:pPr>
              <a:lnSpc>
                <a:spcPts val="1200"/>
              </a:lnSpc>
              <a:spcAft>
                <a:spcPts val="0"/>
              </a:spcAft>
            </a:pPr>
            <a:endParaRPr lang="en-AU" sz="2000" dirty="0">
              <a:latin typeface="Times New Roman" panose="02020603050405020304" pitchFamily="18" charset="0"/>
              <a:ea typeface="Times New Roman" panose="02020603050405020304" pitchFamily="18" charset="0"/>
            </a:endParaRPr>
          </a:p>
          <a:p>
            <a:pPr>
              <a:lnSpc>
                <a:spcPts val="1200"/>
              </a:lnSpc>
              <a:spcAft>
                <a:spcPts val="0"/>
              </a:spcAft>
            </a:pPr>
            <a:r>
              <a:rPr lang="en-AU" sz="2000" dirty="0" smtClean="0">
                <a:solidFill>
                  <a:srgbClr val="C00000"/>
                </a:solidFill>
                <a:latin typeface="Times New Roman" panose="02020603050405020304" pitchFamily="18" charset="0"/>
                <a:ea typeface="Times New Roman" panose="02020603050405020304" pitchFamily="18" charset="0"/>
              </a:rPr>
              <a:t>That </a:t>
            </a:r>
            <a:r>
              <a:rPr lang="en-AU" sz="2000" dirty="0">
                <a:solidFill>
                  <a:srgbClr val="C00000"/>
                </a:solidFill>
                <a:latin typeface="Times New Roman" panose="02020603050405020304" pitchFamily="18" charset="0"/>
                <a:ea typeface="Times New Roman" panose="02020603050405020304" pitchFamily="18" charset="0"/>
              </a:rPr>
              <a:t>a network of trained facilitators be established for initial and ongoing support to staff in </a:t>
            </a:r>
            <a:endParaRPr lang="en-AU" sz="2000" dirty="0" smtClean="0">
              <a:solidFill>
                <a:srgbClr val="C00000"/>
              </a:solidFill>
              <a:latin typeface="Times New Roman" panose="02020603050405020304" pitchFamily="18" charset="0"/>
              <a:ea typeface="Times New Roman" panose="02020603050405020304" pitchFamily="18" charset="0"/>
            </a:endParaRPr>
          </a:p>
          <a:p>
            <a:pPr marL="342900" lvl="0" indent="-342900">
              <a:lnSpc>
                <a:spcPts val="1200"/>
              </a:lnSpc>
              <a:spcAft>
                <a:spcPts val="0"/>
              </a:spcAft>
              <a:buFont typeface="+mj-lt"/>
              <a:buAutoNum type="arabicPeriod"/>
              <a:tabLst>
                <a:tab pos="228600" algn="l"/>
              </a:tabLst>
            </a:pPr>
            <a:endParaRPr lang="en-AU" sz="2000" dirty="0" smtClean="0">
              <a:solidFill>
                <a:srgbClr val="C00000"/>
              </a:solidFill>
              <a:latin typeface="Times New Roman" panose="02020603050405020304" pitchFamily="18" charset="0"/>
              <a:ea typeface="Times New Roman" panose="02020603050405020304" pitchFamily="18" charset="0"/>
            </a:endParaRPr>
          </a:p>
          <a:p>
            <a:pPr marL="342900" lvl="0" indent="-342900">
              <a:lnSpc>
                <a:spcPts val="1200"/>
              </a:lnSpc>
              <a:spcAft>
                <a:spcPts val="0"/>
              </a:spcAft>
              <a:buFont typeface="+mj-lt"/>
              <a:buAutoNum type="arabicPeriod"/>
              <a:tabLst>
                <a:tab pos="228600" algn="l"/>
              </a:tabLst>
            </a:pPr>
            <a:endParaRPr lang="en-AU" sz="2000" dirty="0">
              <a:solidFill>
                <a:srgbClr val="C00000"/>
              </a:solidFill>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r>
              <a:rPr lang="en-AU" sz="2000" dirty="0" smtClean="0">
                <a:solidFill>
                  <a:srgbClr val="C00000"/>
                </a:solidFill>
                <a:latin typeface="Times New Roman" panose="02020603050405020304" pitchFamily="18" charset="0"/>
                <a:ea typeface="Times New Roman" panose="02020603050405020304" pitchFamily="18" charset="0"/>
              </a:rPr>
              <a:t> </a:t>
            </a:r>
          </a:p>
          <a:p>
            <a:pPr lvl="0">
              <a:lnSpc>
                <a:spcPts val="1200"/>
              </a:lnSpc>
              <a:spcAft>
                <a:spcPts val="0"/>
              </a:spcAft>
              <a:tabLst>
                <a:tab pos="228600" algn="l"/>
              </a:tabLst>
            </a:pPr>
            <a:r>
              <a:rPr lang="en-AU" sz="2000" dirty="0" smtClean="0">
                <a:solidFill>
                  <a:srgbClr val="C00000"/>
                </a:solidFill>
                <a:latin typeface="Times New Roman" panose="02020603050405020304" pitchFamily="18" charset="0"/>
                <a:ea typeface="Times New Roman" panose="02020603050405020304" pitchFamily="18" charset="0"/>
              </a:rPr>
              <a:t>developing </a:t>
            </a:r>
            <a:r>
              <a:rPr lang="en-AU" sz="2000" dirty="0">
                <a:solidFill>
                  <a:srgbClr val="C00000"/>
                </a:solidFill>
                <a:latin typeface="Times New Roman" panose="02020603050405020304" pitchFamily="18" charset="0"/>
                <a:ea typeface="Times New Roman" panose="02020603050405020304" pitchFamily="18" charset="0"/>
              </a:rPr>
              <a:t>and implementing their learning plans, and building their professional portfolios.</a:t>
            </a:r>
            <a:r>
              <a:rPr lang="en-AU" sz="2000" dirty="0">
                <a:latin typeface="Times New Roman" panose="02020603050405020304" pitchFamily="18" charset="0"/>
                <a:ea typeface="Times New Roman" panose="02020603050405020304" pitchFamily="18" charset="0"/>
              </a:rPr>
              <a:t> </a:t>
            </a:r>
            <a:endParaRPr lang="en-AU" sz="2000" dirty="0" smtClean="0">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r>
              <a:rPr lang="en-AU" sz="2000" dirty="0" smtClean="0">
                <a:latin typeface="Times New Roman" panose="02020603050405020304" pitchFamily="18" charset="0"/>
                <a:ea typeface="Times New Roman" panose="02020603050405020304" pitchFamily="18" charset="0"/>
              </a:rPr>
              <a:t> </a:t>
            </a:r>
          </a:p>
          <a:p>
            <a:pPr lvl="0">
              <a:lnSpc>
                <a:spcPts val="1200"/>
              </a:lnSpc>
              <a:spcAft>
                <a:spcPts val="0"/>
              </a:spcAft>
              <a:tabLst>
                <a:tab pos="228600" algn="l"/>
              </a:tabLst>
            </a:pPr>
            <a:endParaRPr lang="en-AU" sz="2000" dirty="0">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endParaRPr lang="en-AU" sz="2000" dirty="0" smtClean="0">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endParaRPr lang="en-AU" sz="2000" dirty="0">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r>
              <a:rPr lang="en-AU" sz="2000" dirty="0" smtClean="0">
                <a:solidFill>
                  <a:srgbClr val="00B050"/>
                </a:solidFill>
                <a:latin typeface="Times New Roman" panose="02020603050405020304" pitchFamily="18" charset="0"/>
                <a:ea typeface="Times New Roman" panose="02020603050405020304" pitchFamily="18" charset="0"/>
              </a:rPr>
              <a:t>Ongoing </a:t>
            </a:r>
            <a:r>
              <a:rPr lang="en-AU" sz="2000" dirty="0">
                <a:solidFill>
                  <a:srgbClr val="00B050"/>
                </a:solidFill>
                <a:latin typeface="Times New Roman" panose="02020603050405020304" pitchFamily="18" charset="0"/>
                <a:ea typeface="Times New Roman" panose="02020603050405020304" pitchFamily="18" charset="0"/>
              </a:rPr>
              <a:t>support should include casual informal contact.  </a:t>
            </a:r>
            <a:endParaRPr lang="en-AU" sz="2000" dirty="0" smtClean="0">
              <a:solidFill>
                <a:srgbClr val="00B050"/>
              </a:solidFill>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endParaRPr lang="en-AU" sz="2000" dirty="0" smtClean="0">
              <a:solidFill>
                <a:srgbClr val="00B050"/>
              </a:solidFill>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endParaRPr lang="en-AU" sz="2000" dirty="0">
              <a:solidFill>
                <a:srgbClr val="00B050"/>
              </a:solidFill>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endParaRPr lang="en-AU" sz="2000" dirty="0" smtClean="0">
              <a:solidFill>
                <a:srgbClr val="00B050"/>
              </a:solidFill>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r>
              <a:rPr lang="en-AU" sz="2000" dirty="0" smtClean="0">
                <a:solidFill>
                  <a:srgbClr val="00B050"/>
                </a:solidFill>
                <a:latin typeface="Times New Roman" panose="02020603050405020304" pitchFamily="18" charset="0"/>
                <a:ea typeface="Times New Roman" panose="02020603050405020304" pitchFamily="18" charset="0"/>
              </a:rPr>
              <a:t>(</a:t>
            </a:r>
            <a:r>
              <a:rPr lang="en-AU" sz="2000" dirty="0">
                <a:solidFill>
                  <a:srgbClr val="00B050"/>
                </a:solidFill>
                <a:latin typeface="Times New Roman" panose="02020603050405020304" pitchFamily="18" charset="0"/>
                <a:ea typeface="Times New Roman" panose="02020603050405020304" pitchFamily="18" charset="0"/>
              </a:rPr>
              <a:t>Facilitators should not be the managers of the groups they are facilitating.)</a:t>
            </a:r>
          </a:p>
          <a:p>
            <a:pPr>
              <a:lnSpc>
                <a:spcPts val="1200"/>
              </a:lnSpc>
              <a:spcAft>
                <a:spcPts val="0"/>
              </a:spcAft>
            </a:pPr>
            <a:r>
              <a:rPr lang="en-AU" sz="2000" dirty="0">
                <a:solidFill>
                  <a:srgbClr val="00B050"/>
                </a:solidFill>
                <a:latin typeface="Times New Roman" panose="02020603050405020304" pitchFamily="18" charset="0"/>
                <a:ea typeface="Times New Roman" panose="02020603050405020304" pitchFamily="18" charset="0"/>
              </a:rPr>
              <a:t> </a:t>
            </a:r>
            <a:endParaRPr lang="en-AU" sz="2000" dirty="0">
              <a:solidFill>
                <a:srgbClr val="00B05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515139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010" y="869012"/>
            <a:ext cx="9377083" cy="2554545"/>
          </a:xfrm>
          <a:prstGeom prst="rect">
            <a:avLst/>
          </a:prstGeom>
        </p:spPr>
        <p:txBody>
          <a:bodyPr wrap="square">
            <a:spAutoFit/>
          </a:bodyPr>
          <a:lstStyle/>
          <a:p>
            <a:pPr lvl="0">
              <a:lnSpc>
                <a:spcPts val="1200"/>
              </a:lnSpc>
              <a:spcAft>
                <a:spcPts val="0"/>
              </a:spcAft>
              <a:tabLst>
                <a:tab pos="228600" algn="l"/>
              </a:tabLst>
            </a:pPr>
            <a:r>
              <a:rPr lang="en-AU" sz="2800" dirty="0">
                <a:solidFill>
                  <a:srgbClr val="00B050"/>
                </a:solidFill>
                <a:latin typeface="Times New Roman" panose="02020603050405020304" pitchFamily="18" charset="0"/>
                <a:ea typeface="Times New Roman" panose="02020603050405020304" pitchFamily="18" charset="0"/>
              </a:rPr>
              <a:t>That a network of trained mentors be established.</a:t>
            </a:r>
          </a:p>
          <a:p>
            <a:pPr>
              <a:lnSpc>
                <a:spcPts val="1200"/>
              </a:lnSpc>
              <a:spcAft>
                <a:spcPts val="0"/>
              </a:spcAft>
            </a:pPr>
            <a:r>
              <a:rPr lang="en-AU" sz="2800" dirty="0">
                <a:latin typeface="Times New Roman" panose="02020603050405020304" pitchFamily="18" charset="0"/>
                <a:ea typeface="Times New Roman" panose="02020603050405020304" pitchFamily="18" charset="0"/>
              </a:rPr>
              <a:t> </a:t>
            </a:r>
          </a:p>
          <a:p>
            <a:r>
              <a:rPr lang="en-AU" sz="2800" dirty="0">
                <a:solidFill>
                  <a:srgbClr val="7030A0"/>
                </a:solidFill>
                <a:latin typeface="Times New Roman" panose="02020603050405020304" pitchFamily="18" charset="0"/>
                <a:ea typeface="Times New Roman" panose="02020603050405020304" pitchFamily="18" charset="0"/>
              </a:rPr>
              <a:t>That adequate time be made available for staff to initially learn how to develop and implement their learning plans and build their professional portfolios, and that suitable periods of time be made available for individual follow-up and for staff to network and share their learning, either physically or on-line</a:t>
            </a:r>
            <a:endParaRPr lang="en-AU" sz="2800" dirty="0">
              <a:solidFill>
                <a:srgbClr val="7030A0"/>
              </a:solidFill>
            </a:endParaRPr>
          </a:p>
        </p:txBody>
      </p:sp>
    </p:spTree>
    <p:extLst>
      <p:ext uri="{BB962C8B-B14F-4D97-AF65-F5344CB8AC3E}">
        <p14:creationId xmlns:p14="http://schemas.microsoft.com/office/powerpoint/2010/main" val="22852048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7980" y="598431"/>
            <a:ext cx="9301779" cy="5324535"/>
          </a:xfrm>
          <a:prstGeom prst="rect">
            <a:avLst/>
          </a:prstGeom>
        </p:spPr>
        <p:txBody>
          <a:bodyPr wrap="square">
            <a:spAutoFit/>
          </a:bodyPr>
          <a:lstStyle/>
          <a:p>
            <a:pPr marL="342900" lvl="0" indent="-342900">
              <a:lnSpc>
                <a:spcPts val="1200"/>
              </a:lnSpc>
              <a:spcAft>
                <a:spcPts val="0"/>
              </a:spcAft>
              <a:buFont typeface="+mj-lt"/>
              <a:buAutoNum type="arabicPeriod"/>
              <a:tabLst>
                <a:tab pos="228600" algn="l"/>
              </a:tabLst>
            </a:pPr>
            <a:r>
              <a:rPr lang="en-AU" sz="2800" dirty="0">
                <a:solidFill>
                  <a:srgbClr val="7030A0"/>
                </a:solidFill>
                <a:latin typeface="Times New Roman" panose="02020603050405020304" pitchFamily="18" charset="0"/>
                <a:ea typeface="Times New Roman" panose="02020603050405020304" pitchFamily="18" charset="0"/>
              </a:rPr>
              <a:t>That a variety of flexible professional development strategies </a:t>
            </a:r>
            <a:endParaRPr lang="en-AU" sz="2800" dirty="0" smtClean="0">
              <a:solidFill>
                <a:srgbClr val="7030A0"/>
              </a:solidFill>
              <a:latin typeface="Times New Roman" panose="02020603050405020304" pitchFamily="18" charset="0"/>
              <a:ea typeface="Times New Roman" panose="02020603050405020304" pitchFamily="18" charset="0"/>
            </a:endParaRPr>
          </a:p>
          <a:p>
            <a:pPr marL="342900" lvl="0" indent="-342900">
              <a:lnSpc>
                <a:spcPts val="1200"/>
              </a:lnSpc>
              <a:spcAft>
                <a:spcPts val="0"/>
              </a:spcAft>
              <a:buFont typeface="+mj-lt"/>
              <a:buAutoNum type="arabicPeriod"/>
              <a:tabLst>
                <a:tab pos="228600" algn="l"/>
              </a:tabLst>
            </a:pPr>
            <a:endParaRPr lang="en-AU" sz="2800" dirty="0">
              <a:solidFill>
                <a:srgbClr val="7030A0"/>
              </a:solidFill>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r>
              <a:rPr lang="en-AU" sz="2800" dirty="0" smtClean="0">
                <a:solidFill>
                  <a:srgbClr val="7030A0"/>
                </a:solidFill>
                <a:latin typeface="Times New Roman" panose="02020603050405020304" pitchFamily="18" charset="0"/>
                <a:ea typeface="Times New Roman" panose="02020603050405020304" pitchFamily="18" charset="0"/>
              </a:rPr>
              <a:t>    </a:t>
            </a:r>
          </a:p>
          <a:p>
            <a:pPr lvl="0">
              <a:lnSpc>
                <a:spcPts val="1200"/>
              </a:lnSpc>
              <a:spcAft>
                <a:spcPts val="0"/>
              </a:spcAft>
              <a:tabLst>
                <a:tab pos="228600" algn="l"/>
              </a:tabLst>
            </a:pPr>
            <a:r>
              <a:rPr lang="en-AU" sz="2800" dirty="0">
                <a:solidFill>
                  <a:srgbClr val="7030A0"/>
                </a:solidFill>
                <a:latin typeface="Times New Roman" panose="02020603050405020304" pitchFamily="18" charset="0"/>
                <a:ea typeface="Times New Roman" panose="02020603050405020304" pitchFamily="18" charset="0"/>
              </a:rPr>
              <a:t> </a:t>
            </a:r>
            <a:r>
              <a:rPr lang="en-AU" sz="2800" dirty="0" smtClean="0">
                <a:solidFill>
                  <a:srgbClr val="7030A0"/>
                </a:solidFill>
                <a:latin typeface="Times New Roman" panose="02020603050405020304" pitchFamily="18" charset="0"/>
                <a:ea typeface="Times New Roman" panose="02020603050405020304" pitchFamily="18" charset="0"/>
              </a:rPr>
              <a:t>   be </a:t>
            </a:r>
            <a:r>
              <a:rPr lang="en-AU" sz="2800" dirty="0">
                <a:solidFill>
                  <a:srgbClr val="7030A0"/>
                </a:solidFill>
                <a:latin typeface="Times New Roman" panose="02020603050405020304" pitchFamily="18" charset="0"/>
                <a:ea typeface="Times New Roman" panose="02020603050405020304" pitchFamily="18" charset="0"/>
              </a:rPr>
              <a:t>made available to provide for </a:t>
            </a:r>
            <a:endParaRPr lang="en-AU" sz="2800" dirty="0" smtClean="0">
              <a:solidFill>
                <a:srgbClr val="7030A0"/>
              </a:solidFill>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endParaRPr lang="en-AU" sz="2800" dirty="0">
              <a:solidFill>
                <a:srgbClr val="7030A0"/>
              </a:solidFill>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r>
              <a:rPr lang="en-AU" sz="2800" dirty="0" smtClean="0">
                <a:solidFill>
                  <a:srgbClr val="7030A0"/>
                </a:solidFill>
                <a:latin typeface="Times New Roman" panose="02020603050405020304" pitchFamily="18" charset="0"/>
                <a:ea typeface="Times New Roman" panose="02020603050405020304" pitchFamily="18" charset="0"/>
              </a:rPr>
              <a:t>      </a:t>
            </a:r>
          </a:p>
          <a:p>
            <a:pPr lvl="0">
              <a:lnSpc>
                <a:spcPts val="1200"/>
              </a:lnSpc>
              <a:spcAft>
                <a:spcPts val="0"/>
              </a:spcAft>
              <a:tabLst>
                <a:tab pos="228600" algn="l"/>
              </a:tabLst>
            </a:pPr>
            <a:r>
              <a:rPr lang="en-AU" sz="2800" dirty="0">
                <a:solidFill>
                  <a:srgbClr val="7030A0"/>
                </a:solidFill>
                <a:latin typeface="Times New Roman" panose="02020603050405020304" pitchFamily="18" charset="0"/>
                <a:ea typeface="Times New Roman" panose="02020603050405020304" pitchFamily="18" charset="0"/>
              </a:rPr>
              <a:t> </a:t>
            </a:r>
            <a:r>
              <a:rPr lang="en-AU" sz="2800" dirty="0" smtClean="0">
                <a:solidFill>
                  <a:srgbClr val="7030A0"/>
                </a:solidFill>
                <a:latin typeface="Times New Roman" panose="02020603050405020304" pitchFamily="18" charset="0"/>
                <a:ea typeface="Times New Roman" panose="02020603050405020304" pitchFamily="18" charset="0"/>
              </a:rPr>
              <a:t>   learning </a:t>
            </a:r>
            <a:r>
              <a:rPr lang="en-AU" sz="2800" dirty="0">
                <a:solidFill>
                  <a:srgbClr val="7030A0"/>
                </a:solidFill>
                <a:latin typeface="Times New Roman" panose="02020603050405020304" pitchFamily="18" charset="0"/>
                <a:ea typeface="Times New Roman" panose="02020603050405020304" pitchFamily="18" charset="0"/>
              </a:rPr>
              <a:t>styles, cultural diversity and access and equity</a:t>
            </a:r>
            <a:r>
              <a:rPr lang="en-AU" sz="2800" dirty="0" smtClean="0">
                <a:solidFill>
                  <a:srgbClr val="7030A0"/>
                </a:solidFill>
                <a:latin typeface="Times New Roman" panose="02020603050405020304" pitchFamily="18" charset="0"/>
                <a:ea typeface="Times New Roman" panose="02020603050405020304" pitchFamily="18" charset="0"/>
              </a:rPr>
              <a:t>.</a:t>
            </a:r>
          </a:p>
          <a:p>
            <a:pPr lvl="0">
              <a:lnSpc>
                <a:spcPts val="1200"/>
              </a:lnSpc>
              <a:spcAft>
                <a:spcPts val="0"/>
              </a:spcAft>
              <a:tabLst>
                <a:tab pos="228600" algn="l"/>
              </a:tabLst>
            </a:pPr>
            <a:endParaRPr lang="en-AU" sz="2800" dirty="0">
              <a:latin typeface="Times New Roman" panose="02020603050405020304" pitchFamily="18" charset="0"/>
              <a:ea typeface="Times New Roman" panose="02020603050405020304" pitchFamily="18" charset="0"/>
            </a:endParaRPr>
          </a:p>
          <a:p>
            <a:pPr>
              <a:lnSpc>
                <a:spcPts val="1200"/>
              </a:lnSpc>
              <a:spcAft>
                <a:spcPts val="0"/>
              </a:spcAft>
            </a:pPr>
            <a:r>
              <a:rPr lang="en-AU" sz="2800" dirty="0">
                <a:latin typeface="Times New Roman" panose="02020603050405020304" pitchFamily="18" charset="0"/>
                <a:ea typeface="Times New Roman" panose="02020603050405020304" pitchFamily="18" charset="0"/>
              </a:rPr>
              <a:t> </a:t>
            </a:r>
            <a:endParaRPr lang="en-AU" sz="2800" dirty="0">
              <a:solidFill>
                <a:srgbClr val="FF0000"/>
              </a:solidFill>
              <a:latin typeface="Times New Roman" panose="02020603050405020304" pitchFamily="18" charset="0"/>
              <a:ea typeface="Times New Roman" panose="02020603050405020304" pitchFamily="18" charset="0"/>
            </a:endParaRPr>
          </a:p>
          <a:p>
            <a:pPr marL="342900" lvl="0" indent="-342900">
              <a:lnSpc>
                <a:spcPts val="1200"/>
              </a:lnSpc>
              <a:spcAft>
                <a:spcPts val="0"/>
              </a:spcAft>
              <a:buFont typeface="+mj-lt"/>
              <a:buAutoNum type="arabicPeriod"/>
              <a:tabLst>
                <a:tab pos="228600" algn="l"/>
              </a:tabLst>
            </a:pPr>
            <a:r>
              <a:rPr lang="en-AU" sz="2800" dirty="0">
                <a:solidFill>
                  <a:srgbClr val="FF0000"/>
                </a:solidFill>
                <a:latin typeface="Times New Roman" panose="02020603050405020304" pitchFamily="18" charset="0"/>
                <a:ea typeface="Times New Roman" panose="02020603050405020304" pitchFamily="18" charset="0"/>
              </a:rPr>
              <a:t>That a trained facilitator initially support </a:t>
            </a:r>
            <a:r>
              <a:rPr lang="en-AU" sz="2800" dirty="0" err="1">
                <a:solidFill>
                  <a:srgbClr val="FF0000"/>
                </a:solidFill>
                <a:latin typeface="Times New Roman" panose="02020603050405020304" pitchFamily="18" charset="0"/>
                <a:ea typeface="Times New Roman" panose="02020603050405020304" pitchFamily="18" charset="0"/>
              </a:rPr>
              <a:t>workbased</a:t>
            </a:r>
            <a:r>
              <a:rPr lang="en-AU" sz="2800" dirty="0">
                <a:solidFill>
                  <a:srgbClr val="FF0000"/>
                </a:solidFill>
                <a:latin typeface="Times New Roman" panose="02020603050405020304" pitchFamily="18" charset="0"/>
                <a:ea typeface="Times New Roman" panose="02020603050405020304" pitchFamily="18" charset="0"/>
              </a:rPr>
              <a:t> learning </a:t>
            </a:r>
            <a:endParaRPr lang="en-AU" sz="2800" dirty="0" smtClean="0">
              <a:solidFill>
                <a:srgbClr val="FF0000"/>
              </a:solidFill>
              <a:latin typeface="Times New Roman" panose="02020603050405020304" pitchFamily="18" charset="0"/>
              <a:ea typeface="Times New Roman" panose="02020603050405020304" pitchFamily="18" charset="0"/>
            </a:endParaRPr>
          </a:p>
          <a:p>
            <a:pPr marL="342900" lvl="0" indent="-342900">
              <a:lnSpc>
                <a:spcPts val="1200"/>
              </a:lnSpc>
              <a:spcAft>
                <a:spcPts val="0"/>
              </a:spcAft>
              <a:buFont typeface="+mj-lt"/>
              <a:buAutoNum type="arabicPeriod"/>
              <a:tabLst>
                <a:tab pos="228600" algn="l"/>
              </a:tabLst>
            </a:pPr>
            <a:endParaRPr lang="en-AU" sz="2800" dirty="0">
              <a:solidFill>
                <a:srgbClr val="FF0000"/>
              </a:solidFill>
              <a:latin typeface="Times New Roman" panose="02020603050405020304" pitchFamily="18" charset="0"/>
              <a:ea typeface="Times New Roman" panose="02020603050405020304" pitchFamily="18" charset="0"/>
            </a:endParaRPr>
          </a:p>
          <a:p>
            <a:pPr marL="342900" lvl="0" indent="-342900">
              <a:lnSpc>
                <a:spcPts val="1200"/>
              </a:lnSpc>
              <a:spcAft>
                <a:spcPts val="0"/>
              </a:spcAft>
              <a:buFont typeface="+mj-lt"/>
              <a:buAutoNum type="arabicPeriod"/>
              <a:tabLst>
                <a:tab pos="228600" algn="l"/>
              </a:tabLst>
            </a:pPr>
            <a:endParaRPr lang="en-AU" sz="2800" dirty="0" smtClean="0">
              <a:solidFill>
                <a:srgbClr val="FF0000"/>
              </a:solidFill>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r>
              <a:rPr lang="en-AU" sz="2800" dirty="0">
                <a:solidFill>
                  <a:srgbClr val="FF0000"/>
                </a:solidFill>
                <a:latin typeface="Times New Roman" panose="02020603050405020304" pitchFamily="18" charset="0"/>
                <a:ea typeface="Times New Roman" panose="02020603050405020304" pitchFamily="18" charset="0"/>
              </a:rPr>
              <a:t> </a:t>
            </a:r>
            <a:r>
              <a:rPr lang="en-AU" sz="2800" dirty="0" smtClean="0">
                <a:solidFill>
                  <a:srgbClr val="FF0000"/>
                </a:solidFill>
                <a:latin typeface="Times New Roman" panose="02020603050405020304" pitchFamily="18" charset="0"/>
                <a:ea typeface="Times New Roman" panose="02020603050405020304" pitchFamily="18" charset="0"/>
              </a:rPr>
              <a:t>    strategies </a:t>
            </a:r>
            <a:r>
              <a:rPr lang="en-AU" sz="2800" dirty="0">
                <a:solidFill>
                  <a:srgbClr val="FF0000"/>
                </a:solidFill>
                <a:latin typeface="Times New Roman" panose="02020603050405020304" pitchFamily="18" charset="0"/>
                <a:ea typeface="Times New Roman" panose="02020603050405020304" pitchFamily="18" charset="0"/>
              </a:rPr>
              <a:t>such as action learning </a:t>
            </a:r>
            <a:endParaRPr lang="en-AU" sz="2800" dirty="0" smtClean="0">
              <a:solidFill>
                <a:srgbClr val="FF0000"/>
              </a:solidFill>
              <a:latin typeface="Times New Roman" panose="02020603050405020304" pitchFamily="18" charset="0"/>
              <a:ea typeface="Times New Roman" panose="02020603050405020304" pitchFamily="18" charset="0"/>
            </a:endParaRPr>
          </a:p>
          <a:p>
            <a:pPr marL="342900" lvl="0" indent="-342900">
              <a:lnSpc>
                <a:spcPts val="1200"/>
              </a:lnSpc>
              <a:spcAft>
                <a:spcPts val="0"/>
              </a:spcAft>
              <a:buFont typeface="+mj-lt"/>
              <a:buAutoNum type="arabicPeriod"/>
              <a:tabLst>
                <a:tab pos="228600" algn="l"/>
              </a:tabLst>
            </a:pPr>
            <a:endParaRPr lang="en-AU" sz="2800" dirty="0" smtClean="0">
              <a:solidFill>
                <a:srgbClr val="FF0000"/>
              </a:solidFill>
              <a:latin typeface="Times New Roman" panose="02020603050405020304" pitchFamily="18" charset="0"/>
              <a:ea typeface="Times New Roman" panose="02020603050405020304" pitchFamily="18" charset="0"/>
            </a:endParaRPr>
          </a:p>
          <a:p>
            <a:pPr marL="342900" lvl="0" indent="-342900">
              <a:lnSpc>
                <a:spcPts val="1200"/>
              </a:lnSpc>
              <a:spcAft>
                <a:spcPts val="0"/>
              </a:spcAft>
              <a:buFont typeface="+mj-lt"/>
              <a:buAutoNum type="arabicPeriod"/>
              <a:tabLst>
                <a:tab pos="228600" algn="l"/>
              </a:tabLst>
            </a:pPr>
            <a:endParaRPr lang="en-AU" sz="2800" dirty="0">
              <a:solidFill>
                <a:srgbClr val="FF0000"/>
              </a:solidFill>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r>
              <a:rPr lang="en-AU" sz="2800" dirty="0" smtClean="0">
                <a:solidFill>
                  <a:srgbClr val="FF0000"/>
                </a:solidFill>
                <a:latin typeface="Times New Roman" panose="02020603050405020304" pitchFamily="18" charset="0"/>
                <a:ea typeface="Times New Roman" panose="02020603050405020304" pitchFamily="18" charset="0"/>
              </a:rPr>
              <a:t>     and </a:t>
            </a:r>
            <a:r>
              <a:rPr lang="en-AU" sz="2800" dirty="0">
                <a:solidFill>
                  <a:srgbClr val="FF0000"/>
                </a:solidFill>
                <a:latin typeface="Times New Roman" panose="02020603050405020304" pitchFamily="18" charset="0"/>
                <a:ea typeface="Times New Roman" panose="02020603050405020304" pitchFamily="18" charset="0"/>
              </a:rPr>
              <a:t>that time be made available for </a:t>
            </a:r>
            <a:r>
              <a:rPr lang="en-AU" sz="2800" dirty="0" err="1">
                <a:solidFill>
                  <a:srgbClr val="FF0000"/>
                </a:solidFill>
                <a:latin typeface="Times New Roman" panose="02020603050405020304" pitchFamily="18" charset="0"/>
                <a:ea typeface="Times New Roman" panose="02020603050405020304" pitchFamily="18" charset="0"/>
              </a:rPr>
              <a:t>workbased</a:t>
            </a:r>
            <a:r>
              <a:rPr lang="en-AU" sz="2800" dirty="0">
                <a:solidFill>
                  <a:srgbClr val="FF0000"/>
                </a:solidFill>
                <a:latin typeface="Times New Roman" panose="02020603050405020304" pitchFamily="18" charset="0"/>
                <a:ea typeface="Times New Roman" panose="02020603050405020304" pitchFamily="18" charset="0"/>
              </a:rPr>
              <a:t> teams to </a:t>
            </a:r>
            <a:endParaRPr lang="en-AU" sz="2800" dirty="0" smtClean="0">
              <a:solidFill>
                <a:srgbClr val="FF0000"/>
              </a:solidFill>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endParaRPr lang="en-AU" sz="2800" dirty="0">
              <a:solidFill>
                <a:srgbClr val="FF0000"/>
              </a:solidFill>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endParaRPr lang="en-AU" sz="2800" dirty="0" smtClean="0">
              <a:solidFill>
                <a:srgbClr val="FF0000"/>
              </a:solidFill>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r>
              <a:rPr lang="en-AU" sz="2800" dirty="0">
                <a:solidFill>
                  <a:srgbClr val="FF0000"/>
                </a:solidFill>
                <a:latin typeface="Times New Roman" panose="02020603050405020304" pitchFamily="18" charset="0"/>
                <a:ea typeface="Times New Roman" panose="02020603050405020304" pitchFamily="18" charset="0"/>
              </a:rPr>
              <a:t> </a:t>
            </a:r>
            <a:r>
              <a:rPr lang="en-AU" sz="2800" dirty="0" smtClean="0">
                <a:solidFill>
                  <a:srgbClr val="FF0000"/>
                </a:solidFill>
                <a:latin typeface="Times New Roman" panose="02020603050405020304" pitchFamily="18" charset="0"/>
                <a:ea typeface="Times New Roman" panose="02020603050405020304" pitchFamily="18" charset="0"/>
              </a:rPr>
              <a:t>    meet.</a:t>
            </a:r>
          </a:p>
          <a:p>
            <a:pPr lvl="0">
              <a:lnSpc>
                <a:spcPts val="1200"/>
              </a:lnSpc>
              <a:spcAft>
                <a:spcPts val="0"/>
              </a:spcAft>
              <a:tabLst>
                <a:tab pos="228600" algn="l"/>
              </a:tabLst>
            </a:pPr>
            <a:endParaRPr lang="en-AU" sz="2800" dirty="0">
              <a:latin typeface="Times New Roman" panose="02020603050405020304" pitchFamily="18" charset="0"/>
              <a:ea typeface="Times New Roman" panose="02020603050405020304" pitchFamily="18" charset="0"/>
            </a:endParaRPr>
          </a:p>
          <a:p>
            <a:pPr>
              <a:lnSpc>
                <a:spcPts val="1200"/>
              </a:lnSpc>
              <a:spcAft>
                <a:spcPts val="0"/>
              </a:spcAft>
            </a:pPr>
            <a:r>
              <a:rPr lang="en-AU" sz="2800" dirty="0">
                <a:latin typeface="Times New Roman" panose="02020603050405020304" pitchFamily="18" charset="0"/>
                <a:ea typeface="Times New Roman" panose="02020603050405020304" pitchFamily="18" charset="0"/>
              </a:rPr>
              <a:t> </a:t>
            </a:r>
          </a:p>
          <a:p>
            <a:pPr marL="342900" lvl="0" indent="-342900">
              <a:lnSpc>
                <a:spcPts val="1200"/>
              </a:lnSpc>
              <a:spcAft>
                <a:spcPts val="0"/>
              </a:spcAft>
              <a:buFont typeface="+mj-lt"/>
              <a:buAutoNum type="arabicPeriod"/>
              <a:tabLst>
                <a:tab pos="228600" algn="l"/>
              </a:tabLst>
            </a:pPr>
            <a:r>
              <a:rPr lang="en-AU" sz="2800" dirty="0">
                <a:solidFill>
                  <a:srgbClr val="0070C0"/>
                </a:solidFill>
                <a:latin typeface="Times New Roman" panose="02020603050405020304" pitchFamily="18" charset="0"/>
                <a:ea typeface="Times New Roman" panose="02020603050405020304" pitchFamily="18" charset="0"/>
              </a:rPr>
              <a:t>That a recognition system be implemented which includes </a:t>
            </a:r>
            <a:endParaRPr lang="en-AU" sz="2800" dirty="0" smtClean="0">
              <a:solidFill>
                <a:srgbClr val="0070C0"/>
              </a:solidFill>
              <a:latin typeface="Times New Roman" panose="02020603050405020304" pitchFamily="18" charset="0"/>
              <a:ea typeface="Times New Roman" panose="02020603050405020304" pitchFamily="18" charset="0"/>
            </a:endParaRPr>
          </a:p>
          <a:p>
            <a:pPr marL="342900" lvl="0" indent="-342900">
              <a:lnSpc>
                <a:spcPts val="1200"/>
              </a:lnSpc>
              <a:spcAft>
                <a:spcPts val="0"/>
              </a:spcAft>
              <a:buFont typeface="+mj-lt"/>
              <a:buAutoNum type="arabicPeriod"/>
              <a:tabLst>
                <a:tab pos="228600" algn="l"/>
              </a:tabLst>
            </a:pPr>
            <a:endParaRPr lang="en-AU" sz="2800" dirty="0">
              <a:solidFill>
                <a:srgbClr val="0070C0"/>
              </a:solidFill>
              <a:latin typeface="Times New Roman" panose="02020603050405020304" pitchFamily="18" charset="0"/>
              <a:ea typeface="Times New Roman" panose="02020603050405020304" pitchFamily="18" charset="0"/>
            </a:endParaRPr>
          </a:p>
          <a:p>
            <a:pPr marL="342900" lvl="0" indent="-342900">
              <a:lnSpc>
                <a:spcPts val="1200"/>
              </a:lnSpc>
              <a:spcAft>
                <a:spcPts val="0"/>
              </a:spcAft>
              <a:buFont typeface="+mj-lt"/>
              <a:buAutoNum type="arabicPeriod"/>
              <a:tabLst>
                <a:tab pos="228600" algn="l"/>
              </a:tabLst>
            </a:pPr>
            <a:endParaRPr lang="en-AU" sz="2800" dirty="0" smtClean="0">
              <a:solidFill>
                <a:srgbClr val="0070C0"/>
              </a:solidFill>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r>
              <a:rPr lang="en-AU" sz="2800" dirty="0">
                <a:solidFill>
                  <a:srgbClr val="0070C0"/>
                </a:solidFill>
                <a:latin typeface="Times New Roman" panose="02020603050405020304" pitchFamily="18" charset="0"/>
                <a:ea typeface="Times New Roman" panose="02020603050405020304" pitchFamily="18" charset="0"/>
              </a:rPr>
              <a:t> </a:t>
            </a:r>
            <a:r>
              <a:rPr lang="en-AU" sz="2800" dirty="0" smtClean="0">
                <a:solidFill>
                  <a:srgbClr val="0070C0"/>
                </a:solidFill>
                <a:latin typeface="Times New Roman" panose="02020603050405020304" pitchFamily="18" charset="0"/>
                <a:ea typeface="Times New Roman" panose="02020603050405020304" pitchFamily="18" charset="0"/>
              </a:rPr>
              <a:t>    identification </a:t>
            </a:r>
            <a:r>
              <a:rPr lang="en-AU" sz="2800" dirty="0">
                <a:solidFill>
                  <a:srgbClr val="0070C0"/>
                </a:solidFill>
                <a:latin typeface="Times New Roman" panose="02020603050405020304" pitchFamily="18" charset="0"/>
                <a:ea typeface="Times New Roman" panose="02020603050405020304" pitchFamily="18" charset="0"/>
              </a:rPr>
              <a:t>of staff engaged in, or </a:t>
            </a:r>
            <a:endParaRPr lang="en-AU" sz="2800" dirty="0" smtClean="0">
              <a:solidFill>
                <a:srgbClr val="0070C0"/>
              </a:solidFill>
              <a:latin typeface="Times New Roman" panose="02020603050405020304" pitchFamily="18" charset="0"/>
              <a:ea typeface="Times New Roman" panose="02020603050405020304" pitchFamily="18" charset="0"/>
            </a:endParaRPr>
          </a:p>
          <a:p>
            <a:pPr marL="342900" lvl="0" indent="-342900">
              <a:lnSpc>
                <a:spcPts val="1200"/>
              </a:lnSpc>
              <a:spcAft>
                <a:spcPts val="0"/>
              </a:spcAft>
              <a:buFont typeface="+mj-lt"/>
              <a:buAutoNum type="arabicPeriod"/>
              <a:tabLst>
                <a:tab pos="228600" algn="l"/>
              </a:tabLst>
            </a:pPr>
            <a:endParaRPr lang="en-AU" sz="2800" dirty="0">
              <a:solidFill>
                <a:srgbClr val="0070C0"/>
              </a:solidFill>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r>
              <a:rPr lang="en-AU" sz="2800" dirty="0" smtClean="0">
                <a:solidFill>
                  <a:srgbClr val="0070C0"/>
                </a:solidFill>
                <a:latin typeface="Times New Roman" panose="02020603050405020304" pitchFamily="18" charset="0"/>
                <a:ea typeface="Times New Roman" panose="02020603050405020304" pitchFamily="18" charset="0"/>
              </a:rPr>
              <a:t>      </a:t>
            </a:r>
          </a:p>
          <a:p>
            <a:pPr lvl="0">
              <a:lnSpc>
                <a:spcPts val="1200"/>
              </a:lnSpc>
              <a:spcAft>
                <a:spcPts val="0"/>
              </a:spcAft>
              <a:tabLst>
                <a:tab pos="228600" algn="l"/>
              </a:tabLst>
            </a:pPr>
            <a:r>
              <a:rPr lang="en-AU" sz="2800" dirty="0">
                <a:solidFill>
                  <a:srgbClr val="0070C0"/>
                </a:solidFill>
                <a:latin typeface="Times New Roman" panose="02020603050405020304" pitchFamily="18" charset="0"/>
                <a:ea typeface="Times New Roman" panose="02020603050405020304" pitchFamily="18" charset="0"/>
              </a:rPr>
              <a:t> </a:t>
            </a:r>
            <a:r>
              <a:rPr lang="en-AU" sz="2800" dirty="0" smtClean="0">
                <a:solidFill>
                  <a:srgbClr val="0070C0"/>
                </a:solidFill>
                <a:latin typeface="Times New Roman" panose="02020603050405020304" pitchFamily="18" charset="0"/>
                <a:ea typeface="Times New Roman" panose="02020603050405020304" pitchFamily="18" charset="0"/>
              </a:rPr>
              <a:t>    completed</a:t>
            </a:r>
            <a:r>
              <a:rPr lang="en-AU" sz="2800" dirty="0">
                <a:solidFill>
                  <a:srgbClr val="0070C0"/>
                </a:solidFill>
                <a:latin typeface="Times New Roman" panose="02020603050405020304" pitchFamily="18" charset="0"/>
                <a:ea typeface="Times New Roman" panose="02020603050405020304" pitchFamily="18" charset="0"/>
              </a:rPr>
              <a:t>, further study and identification of learning </a:t>
            </a:r>
            <a:endParaRPr lang="en-AU" sz="2800" dirty="0" smtClean="0">
              <a:solidFill>
                <a:srgbClr val="0070C0"/>
              </a:solidFill>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endParaRPr lang="en-AU" sz="2800" dirty="0">
              <a:solidFill>
                <a:srgbClr val="0070C0"/>
              </a:solidFill>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endParaRPr lang="en-AU" sz="2800" dirty="0" smtClean="0">
              <a:solidFill>
                <a:srgbClr val="0070C0"/>
              </a:solidFill>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r>
              <a:rPr lang="en-AU" sz="2800" dirty="0">
                <a:solidFill>
                  <a:srgbClr val="0070C0"/>
                </a:solidFill>
                <a:latin typeface="Times New Roman" panose="02020603050405020304" pitchFamily="18" charset="0"/>
                <a:ea typeface="Times New Roman" panose="02020603050405020304" pitchFamily="18" charset="0"/>
              </a:rPr>
              <a:t> </a:t>
            </a:r>
            <a:r>
              <a:rPr lang="en-AU" sz="2800" dirty="0" smtClean="0">
                <a:solidFill>
                  <a:srgbClr val="0070C0"/>
                </a:solidFill>
                <a:latin typeface="Times New Roman" panose="02020603050405020304" pitchFamily="18" charset="0"/>
                <a:ea typeface="Times New Roman" panose="02020603050405020304" pitchFamily="18" charset="0"/>
              </a:rPr>
              <a:t>    pathways </a:t>
            </a:r>
            <a:r>
              <a:rPr lang="en-AU" sz="2800" dirty="0">
                <a:solidFill>
                  <a:srgbClr val="0070C0"/>
                </a:solidFill>
                <a:latin typeface="Times New Roman" panose="02020603050405020304" pitchFamily="18" charset="0"/>
                <a:ea typeface="Times New Roman" panose="02020603050405020304" pitchFamily="18" charset="0"/>
              </a:rPr>
              <a:t>with articulation into </a:t>
            </a:r>
            <a:endParaRPr lang="en-AU" sz="2800" dirty="0" smtClean="0">
              <a:solidFill>
                <a:srgbClr val="0070C0"/>
              </a:solidFill>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endParaRPr lang="en-AU" sz="2800" dirty="0">
              <a:solidFill>
                <a:srgbClr val="0070C0"/>
              </a:solidFill>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endParaRPr lang="en-AU" sz="2800" dirty="0" smtClean="0">
              <a:solidFill>
                <a:srgbClr val="0070C0"/>
              </a:solidFill>
              <a:latin typeface="Times New Roman" panose="02020603050405020304" pitchFamily="18" charset="0"/>
              <a:ea typeface="Times New Roman" panose="02020603050405020304" pitchFamily="18" charset="0"/>
            </a:endParaRPr>
          </a:p>
          <a:p>
            <a:pPr lvl="0">
              <a:lnSpc>
                <a:spcPts val="1200"/>
              </a:lnSpc>
              <a:spcAft>
                <a:spcPts val="0"/>
              </a:spcAft>
              <a:tabLst>
                <a:tab pos="228600" algn="l"/>
              </a:tabLst>
            </a:pPr>
            <a:r>
              <a:rPr lang="en-AU" sz="2800" dirty="0">
                <a:solidFill>
                  <a:srgbClr val="0070C0"/>
                </a:solidFill>
                <a:latin typeface="Times New Roman" panose="02020603050405020304" pitchFamily="18" charset="0"/>
                <a:ea typeface="Times New Roman" panose="02020603050405020304" pitchFamily="18" charset="0"/>
              </a:rPr>
              <a:t> </a:t>
            </a:r>
            <a:r>
              <a:rPr lang="en-AU" sz="2800" dirty="0" smtClean="0">
                <a:solidFill>
                  <a:srgbClr val="0070C0"/>
                </a:solidFill>
                <a:latin typeface="Times New Roman" panose="02020603050405020304" pitchFamily="18" charset="0"/>
                <a:ea typeface="Times New Roman" panose="02020603050405020304" pitchFamily="18" charset="0"/>
              </a:rPr>
              <a:t>    accredited </a:t>
            </a:r>
            <a:r>
              <a:rPr lang="en-AU" sz="2800" dirty="0">
                <a:solidFill>
                  <a:srgbClr val="0070C0"/>
                </a:solidFill>
                <a:latin typeface="Times New Roman" panose="02020603050405020304" pitchFamily="18" charset="0"/>
                <a:ea typeface="Times New Roman" panose="02020603050405020304" pitchFamily="18" charset="0"/>
              </a:rPr>
              <a:t>programs.</a:t>
            </a:r>
            <a:endParaRPr lang="en-AU" sz="2800" dirty="0">
              <a:solidFill>
                <a:srgbClr val="0070C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230721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9351" y="107049"/>
            <a:ext cx="6096000" cy="6863417"/>
          </a:xfrm>
          <a:prstGeom prst="rect">
            <a:avLst/>
          </a:prstGeom>
        </p:spPr>
        <p:txBody>
          <a:bodyPr>
            <a:spAutoFit/>
          </a:bodyPr>
          <a:lstStyle/>
          <a:p>
            <a:pPr marL="810260" indent="-367030">
              <a:lnSpc>
                <a:spcPts val="1200"/>
              </a:lnSpc>
              <a:spcAft>
                <a:spcPts val="0"/>
              </a:spcAft>
            </a:pPr>
            <a:r>
              <a:rPr lang="en-AU" sz="2800" b="1" dirty="0">
                <a:latin typeface="Times New Roman" panose="02020603050405020304" pitchFamily="18" charset="0"/>
                <a:ea typeface="Times New Roman" panose="02020603050405020304" pitchFamily="18" charset="0"/>
              </a:rPr>
              <a:t>Senior Management</a:t>
            </a:r>
            <a:r>
              <a:rPr lang="en-AU" sz="2800" b="1" dirty="0" smtClean="0">
                <a:latin typeface="Times New Roman" panose="02020603050405020304" pitchFamily="18" charset="0"/>
                <a:ea typeface="Times New Roman" panose="02020603050405020304" pitchFamily="18" charset="0"/>
              </a:rPr>
              <a:t>:</a:t>
            </a:r>
          </a:p>
          <a:p>
            <a:pPr marL="810260" indent="-367030">
              <a:lnSpc>
                <a:spcPts val="1200"/>
              </a:lnSpc>
              <a:spcAft>
                <a:spcPts val="0"/>
              </a:spcAft>
            </a:pPr>
            <a:endParaRPr lang="en-AU" sz="2800" b="1" dirty="0" smtClean="0">
              <a:latin typeface="Times New Roman" panose="02020603050405020304" pitchFamily="18" charset="0"/>
              <a:ea typeface="Times New Roman" panose="02020603050405020304" pitchFamily="18" charset="0"/>
            </a:endParaRPr>
          </a:p>
          <a:p>
            <a:pPr marL="810260" indent="-36703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r>
              <a:rPr lang="en-AU" sz="2800" b="1" dirty="0">
                <a:latin typeface="Times New Roman" panose="02020603050405020304" pitchFamily="18" charset="0"/>
                <a:ea typeface="Times New Roman" panose="02020603050405020304" pitchFamily="18" charset="0"/>
              </a:rPr>
              <a:t>	</a:t>
            </a:r>
            <a:r>
              <a:rPr lang="en-AU" sz="2800" dirty="0" smtClean="0">
                <a:latin typeface="Times New Roman" panose="02020603050405020304" pitchFamily="18" charset="0"/>
                <a:ea typeface="Times New Roman" panose="02020603050405020304" pitchFamily="18" charset="0"/>
              </a:rPr>
              <a:t>Commitment</a:t>
            </a:r>
          </a:p>
          <a:p>
            <a:pPr marL="810260" indent="-367030">
              <a:lnSpc>
                <a:spcPts val="1200"/>
              </a:lnSpc>
              <a:spcAft>
                <a:spcPts val="0"/>
              </a:spcAft>
            </a:pPr>
            <a:endParaRPr lang="en-AU" sz="2800" dirty="0" smtClean="0">
              <a:latin typeface="Times New Roman" panose="02020603050405020304" pitchFamily="18" charset="0"/>
              <a:ea typeface="Times New Roman" panose="02020603050405020304" pitchFamily="18" charset="0"/>
            </a:endParaRPr>
          </a:p>
          <a:p>
            <a:pPr marL="810260" indent="-36703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r>
              <a:rPr lang="en-AU" sz="2800" dirty="0">
                <a:latin typeface="Times New Roman" panose="02020603050405020304" pitchFamily="18" charset="0"/>
                <a:ea typeface="Times New Roman" panose="02020603050405020304" pitchFamily="18" charset="0"/>
              </a:rPr>
              <a:t>	</a:t>
            </a:r>
            <a:r>
              <a:rPr lang="en-AU" sz="2800" dirty="0" smtClean="0">
                <a:latin typeface="Times New Roman" panose="02020603050405020304" pitchFamily="18" charset="0"/>
                <a:ea typeface="Times New Roman" panose="02020603050405020304" pitchFamily="18" charset="0"/>
              </a:rPr>
              <a:t>Resources</a:t>
            </a:r>
          </a:p>
          <a:p>
            <a:pPr marL="810260" indent="-36703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r>
              <a:rPr lang="en-AU" sz="2800" dirty="0">
                <a:latin typeface="Times New Roman" panose="02020603050405020304" pitchFamily="18" charset="0"/>
                <a:ea typeface="Times New Roman" panose="02020603050405020304" pitchFamily="18" charset="0"/>
              </a:rPr>
              <a:t>	Job </a:t>
            </a:r>
            <a:r>
              <a:rPr lang="en-AU" sz="2800" dirty="0" smtClean="0">
                <a:latin typeface="Times New Roman" panose="02020603050405020304" pitchFamily="18" charset="0"/>
                <a:ea typeface="Times New Roman" panose="02020603050405020304" pitchFamily="18" charset="0"/>
              </a:rPr>
              <a:t>Rotation</a:t>
            </a:r>
          </a:p>
          <a:p>
            <a:pPr marL="810260" indent="-36703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r>
              <a:rPr lang="en-AU" sz="2800" dirty="0">
                <a:latin typeface="Times New Roman" panose="02020603050405020304" pitchFamily="18" charset="0"/>
                <a:ea typeface="Times New Roman" panose="02020603050405020304" pitchFamily="18" charset="0"/>
              </a:rPr>
              <a:t>	</a:t>
            </a:r>
            <a:r>
              <a:rPr lang="en-AU" sz="2800" dirty="0" smtClean="0">
                <a:latin typeface="Times New Roman" panose="02020603050405020304" pitchFamily="18" charset="0"/>
                <a:ea typeface="Times New Roman" panose="02020603050405020304" pitchFamily="18" charset="0"/>
              </a:rPr>
              <a:t>Recognition</a:t>
            </a:r>
          </a:p>
          <a:p>
            <a:pPr marL="810260" indent="-36703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r>
              <a:rPr lang="en-AU" sz="2800" b="1" dirty="0">
                <a:latin typeface="Times New Roman" panose="02020603050405020304" pitchFamily="18" charset="0"/>
                <a:ea typeface="Times New Roman" panose="02020603050405020304" pitchFamily="18" charset="0"/>
              </a:rPr>
              <a:t>Corporate/Institute T&amp;D Units</a:t>
            </a:r>
            <a:r>
              <a:rPr lang="en-AU" sz="2800" b="1" dirty="0" smtClean="0">
                <a:latin typeface="Times New Roman" panose="02020603050405020304" pitchFamily="18" charset="0"/>
                <a:ea typeface="Times New Roman" panose="02020603050405020304" pitchFamily="18" charset="0"/>
              </a:rPr>
              <a:t>:</a:t>
            </a:r>
          </a:p>
          <a:p>
            <a:pPr marL="810260" indent="-367030">
              <a:lnSpc>
                <a:spcPts val="1200"/>
              </a:lnSpc>
              <a:spcAft>
                <a:spcPts val="0"/>
              </a:spcAft>
            </a:pPr>
            <a:endParaRPr lang="en-AU" sz="2800" b="1" dirty="0">
              <a:latin typeface="Times New Roman" panose="02020603050405020304" pitchFamily="18" charset="0"/>
              <a:ea typeface="Times New Roman" panose="02020603050405020304" pitchFamily="18" charset="0"/>
            </a:endParaRPr>
          </a:p>
          <a:p>
            <a:pPr marL="810260" indent="-36703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r>
              <a:rPr lang="en-AU" sz="2800" b="1" dirty="0">
                <a:latin typeface="Times New Roman" panose="02020603050405020304" pitchFamily="18" charset="0"/>
                <a:ea typeface="Times New Roman" panose="02020603050405020304" pitchFamily="18" charset="0"/>
              </a:rPr>
              <a:t>	</a:t>
            </a:r>
            <a:r>
              <a:rPr lang="en-AU" sz="2800" dirty="0" smtClean="0">
                <a:latin typeface="Times New Roman" panose="02020603050405020304" pitchFamily="18" charset="0"/>
                <a:ea typeface="Times New Roman" panose="02020603050405020304" pitchFamily="18" charset="0"/>
              </a:rPr>
              <a:t>Communicate</a:t>
            </a:r>
          </a:p>
          <a:p>
            <a:pPr marL="810260" indent="-36703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r>
              <a:rPr lang="en-AU" sz="2800" dirty="0">
                <a:latin typeface="Times New Roman" panose="02020603050405020304" pitchFamily="18" charset="0"/>
                <a:ea typeface="Times New Roman" panose="02020603050405020304" pitchFamily="18" charset="0"/>
              </a:rPr>
              <a:t>	</a:t>
            </a:r>
            <a:r>
              <a:rPr lang="en-AU" sz="2800" dirty="0" smtClean="0">
                <a:latin typeface="Times New Roman" panose="02020603050405020304" pitchFamily="18" charset="0"/>
                <a:ea typeface="Times New Roman" panose="02020603050405020304" pitchFamily="18" charset="0"/>
              </a:rPr>
              <a:t>Recognise</a:t>
            </a:r>
          </a:p>
          <a:p>
            <a:pPr marL="810260" indent="-36703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r>
              <a:rPr lang="en-AU" sz="2800" dirty="0">
                <a:latin typeface="Times New Roman" panose="02020603050405020304" pitchFamily="18" charset="0"/>
                <a:ea typeface="Times New Roman" panose="02020603050405020304" pitchFamily="18" charset="0"/>
              </a:rPr>
              <a:t>	</a:t>
            </a:r>
            <a:r>
              <a:rPr lang="en-AU" sz="2800" dirty="0" smtClean="0">
                <a:latin typeface="Times New Roman" panose="02020603050405020304" pitchFamily="18" charset="0"/>
                <a:ea typeface="Times New Roman" panose="02020603050405020304" pitchFamily="18" charset="0"/>
              </a:rPr>
              <a:t>Model</a:t>
            </a:r>
          </a:p>
          <a:p>
            <a:pPr marL="810260" indent="-36703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r>
              <a:rPr lang="en-AU" sz="2800" dirty="0">
                <a:latin typeface="Times New Roman" panose="02020603050405020304" pitchFamily="18" charset="0"/>
                <a:ea typeface="Times New Roman" panose="02020603050405020304" pitchFamily="18" charset="0"/>
              </a:rPr>
              <a:t>	PD Strategies - diverse and </a:t>
            </a:r>
            <a:r>
              <a:rPr lang="en-AU" sz="2800" dirty="0" smtClean="0">
                <a:latin typeface="Times New Roman" panose="02020603050405020304" pitchFamily="18" charset="0"/>
                <a:ea typeface="Times New Roman" panose="02020603050405020304" pitchFamily="18" charset="0"/>
              </a:rPr>
              <a:t>flexible</a:t>
            </a:r>
          </a:p>
          <a:p>
            <a:pPr marL="810260" indent="-36703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r>
              <a:rPr lang="en-AU" sz="2800" dirty="0">
                <a:latin typeface="Times New Roman" panose="02020603050405020304" pitchFamily="18" charset="0"/>
                <a:ea typeface="Times New Roman" panose="02020603050405020304" pitchFamily="18" charset="0"/>
              </a:rPr>
              <a:t>	</a:t>
            </a:r>
            <a:r>
              <a:rPr lang="en-AU" sz="2800" dirty="0" smtClean="0">
                <a:latin typeface="Times New Roman" panose="02020603050405020304" pitchFamily="18" charset="0"/>
                <a:ea typeface="Times New Roman" panose="02020603050405020304" pitchFamily="18" charset="0"/>
              </a:rPr>
              <a:t>Evaluate</a:t>
            </a:r>
          </a:p>
          <a:p>
            <a:pPr marL="810260" indent="-36703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r>
              <a:rPr lang="en-AU" sz="2800" dirty="0">
                <a:latin typeface="Times New Roman" panose="02020603050405020304" pitchFamily="18" charset="0"/>
                <a:ea typeface="Times New Roman" panose="02020603050405020304" pitchFamily="18" charset="0"/>
              </a:rPr>
              <a:t>	Processes - simple and </a:t>
            </a:r>
            <a:r>
              <a:rPr lang="en-AU" sz="2800" dirty="0" smtClean="0">
                <a:latin typeface="Times New Roman" panose="02020603050405020304" pitchFamily="18" charset="0"/>
                <a:ea typeface="Times New Roman" panose="02020603050405020304" pitchFamily="18" charset="0"/>
              </a:rPr>
              <a:t>flexible</a:t>
            </a:r>
          </a:p>
          <a:p>
            <a:pPr marL="810260" indent="-36703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r>
              <a:rPr lang="en-AU" sz="2800" dirty="0">
                <a:latin typeface="Times New Roman" panose="02020603050405020304" pitchFamily="18" charset="0"/>
                <a:ea typeface="Times New Roman" panose="02020603050405020304" pitchFamily="18" charset="0"/>
              </a:rPr>
              <a:t>	Career </a:t>
            </a:r>
            <a:r>
              <a:rPr lang="en-AU" sz="2800" dirty="0" smtClean="0">
                <a:latin typeface="Times New Roman" panose="02020603050405020304" pitchFamily="18" charset="0"/>
                <a:ea typeface="Times New Roman" panose="02020603050405020304" pitchFamily="18" charset="0"/>
              </a:rPr>
              <a:t>Paths</a:t>
            </a:r>
          </a:p>
          <a:p>
            <a:pPr marL="810260" indent="-36703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r>
              <a:rPr lang="en-AU" sz="2800" dirty="0">
                <a:latin typeface="Times New Roman" panose="02020603050405020304" pitchFamily="18" charset="0"/>
                <a:ea typeface="Times New Roman" panose="02020603050405020304" pitchFamily="18" charset="0"/>
              </a:rPr>
              <a:t>	</a:t>
            </a:r>
            <a:r>
              <a:rPr lang="en-AU" sz="2800" dirty="0" smtClean="0">
                <a:latin typeface="Times New Roman" panose="02020603050405020304" pitchFamily="18" charset="0"/>
                <a:ea typeface="Times New Roman" panose="02020603050405020304" pitchFamily="18" charset="0"/>
              </a:rPr>
              <a:t>Plan</a:t>
            </a:r>
          </a:p>
          <a:p>
            <a:pPr marL="810260" indent="-36703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r>
              <a:rPr lang="en-AU" sz="2800" dirty="0">
                <a:latin typeface="Times New Roman" panose="02020603050405020304" pitchFamily="18" charset="0"/>
                <a:ea typeface="Times New Roman" panose="02020603050405020304" pitchFamily="18" charset="0"/>
              </a:rPr>
              <a:t>	</a:t>
            </a:r>
            <a:r>
              <a:rPr lang="en-AU" sz="2800" dirty="0" smtClean="0">
                <a:latin typeface="Times New Roman" panose="02020603050405020304" pitchFamily="18" charset="0"/>
                <a:ea typeface="Times New Roman" panose="02020603050405020304" pitchFamily="18" charset="0"/>
              </a:rPr>
              <a:t>Target</a:t>
            </a:r>
          </a:p>
          <a:p>
            <a:pPr marL="810260" indent="-36703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810260" indent="-367030">
              <a:lnSpc>
                <a:spcPts val="1200"/>
              </a:lnSpc>
            </a:pPr>
            <a:r>
              <a:rPr lang="en-AU" sz="2800" dirty="0" smtClean="0">
                <a:latin typeface="Times New Roman" panose="02020603050405020304" pitchFamily="18" charset="0"/>
                <a:ea typeface="Times New Roman" panose="02020603050405020304" pitchFamily="18" charset="0"/>
              </a:rPr>
              <a:t>          </a:t>
            </a:r>
          </a:p>
          <a:p>
            <a:pPr marL="810260" indent="-367030">
              <a:lnSpc>
                <a:spcPts val="1200"/>
              </a:lnSpc>
            </a:pPr>
            <a:r>
              <a:rPr lang="en-AU" sz="2800" dirty="0">
                <a:latin typeface="Times New Roman" panose="02020603050405020304" pitchFamily="18" charset="0"/>
                <a:ea typeface="Times New Roman" panose="02020603050405020304" pitchFamily="18" charset="0"/>
              </a:rPr>
              <a:t> </a:t>
            </a:r>
            <a:r>
              <a:rPr lang="en-AU" sz="2800" dirty="0" smtClean="0">
                <a:latin typeface="Times New Roman" panose="02020603050405020304" pitchFamily="18" charset="0"/>
                <a:ea typeface="Times New Roman" panose="02020603050405020304" pitchFamily="18" charset="0"/>
              </a:rPr>
              <a:t>    Support</a:t>
            </a: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endParaRPr lang="en-AU" sz="1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691381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08442" y="1110603"/>
            <a:ext cx="6096000" cy="3061864"/>
          </a:xfrm>
          <a:prstGeom prst="rect">
            <a:avLst/>
          </a:prstGeom>
        </p:spPr>
        <p:txBody>
          <a:bodyPr>
            <a:spAutoFit/>
          </a:bodyPr>
          <a:lstStyle/>
          <a:p>
            <a:pPr marL="810260" indent="-367030">
              <a:lnSpc>
                <a:spcPts val="1200"/>
              </a:lnSpc>
              <a:spcAft>
                <a:spcPts val="0"/>
              </a:spcAft>
            </a:pPr>
            <a:r>
              <a:rPr lang="en-AU" dirty="0">
                <a:latin typeface="Times New Roman" panose="02020603050405020304" pitchFamily="18" charset="0"/>
                <a:ea typeface="Times New Roman" panose="02020603050405020304" pitchFamily="18" charset="0"/>
              </a:rPr>
              <a:t>	</a:t>
            </a:r>
            <a:r>
              <a:rPr lang="en-AU" sz="2800" b="1" dirty="0" smtClean="0">
                <a:latin typeface="Times New Roman" panose="02020603050405020304" pitchFamily="18" charset="0"/>
                <a:ea typeface="Times New Roman" panose="02020603050405020304" pitchFamily="18" charset="0"/>
              </a:rPr>
              <a:t>The </a:t>
            </a:r>
            <a:r>
              <a:rPr lang="en-AU" sz="2800" b="1" dirty="0">
                <a:latin typeface="Times New Roman" panose="02020603050405020304" pitchFamily="18" charset="0"/>
                <a:ea typeface="Times New Roman" panose="02020603050405020304" pitchFamily="18" charset="0"/>
              </a:rPr>
              <a:t>Individual</a:t>
            </a:r>
            <a:r>
              <a:rPr lang="en-AU" sz="2800" b="1" dirty="0" smtClean="0">
                <a:latin typeface="Times New Roman" panose="02020603050405020304" pitchFamily="18" charset="0"/>
                <a:ea typeface="Times New Roman" panose="02020603050405020304" pitchFamily="18" charset="0"/>
              </a:rPr>
              <a:t>:</a:t>
            </a:r>
          </a:p>
          <a:p>
            <a:pPr marL="810260" indent="-367030">
              <a:lnSpc>
                <a:spcPts val="1200"/>
              </a:lnSpc>
              <a:spcAft>
                <a:spcPts val="0"/>
              </a:spcAft>
            </a:pPr>
            <a:endParaRPr lang="en-AU" sz="2800" b="1" dirty="0">
              <a:latin typeface="Times New Roman" panose="02020603050405020304" pitchFamily="18" charset="0"/>
              <a:ea typeface="Times New Roman" panose="02020603050405020304" pitchFamily="18" charset="0"/>
            </a:endParaRPr>
          </a:p>
          <a:p>
            <a:pPr marL="810260" indent="-36703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r>
              <a:rPr lang="en-AU" sz="2800" dirty="0">
                <a:latin typeface="Times New Roman" panose="02020603050405020304" pitchFamily="18" charset="0"/>
                <a:ea typeface="Times New Roman" panose="02020603050405020304" pitchFamily="18" charset="0"/>
              </a:rPr>
              <a:t>	</a:t>
            </a:r>
            <a:r>
              <a:rPr lang="en-AU" sz="2800" dirty="0" smtClean="0">
                <a:latin typeface="Times New Roman" panose="02020603050405020304" pitchFamily="18" charset="0"/>
                <a:ea typeface="Times New Roman" panose="02020603050405020304" pitchFamily="18" charset="0"/>
              </a:rPr>
              <a:t>Plan</a:t>
            </a:r>
          </a:p>
          <a:p>
            <a:pPr marL="810260" indent="-36703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r>
              <a:rPr lang="en-AU" sz="2800" dirty="0">
                <a:latin typeface="Times New Roman" panose="02020603050405020304" pitchFamily="18" charset="0"/>
                <a:ea typeface="Times New Roman" panose="02020603050405020304" pitchFamily="18" charset="0"/>
              </a:rPr>
              <a:t>	Encourage </a:t>
            </a:r>
            <a:r>
              <a:rPr lang="en-AU" sz="2800" dirty="0" smtClean="0">
                <a:latin typeface="Times New Roman" panose="02020603050405020304" pitchFamily="18" charset="0"/>
                <a:ea typeface="Times New Roman" panose="02020603050405020304" pitchFamily="18" charset="0"/>
              </a:rPr>
              <a:t>Colleagues</a:t>
            </a:r>
          </a:p>
          <a:p>
            <a:pPr marL="810260" indent="-36703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r>
              <a:rPr lang="en-AU" sz="2800" dirty="0">
                <a:latin typeface="Times New Roman" panose="02020603050405020304" pitchFamily="18" charset="0"/>
                <a:ea typeface="Times New Roman" panose="02020603050405020304" pitchFamily="18" charset="0"/>
              </a:rPr>
              <a:t>	</a:t>
            </a:r>
            <a:r>
              <a:rPr lang="en-AU" sz="2800" dirty="0" smtClean="0">
                <a:latin typeface="Times New Roman" panose="02020603050405020304" pitchFamily="18" charset="0"/>
                <a:ea typeface="Times New Roman" panose="02020603050405020304" pitchFamily="18" charset="0"/>
              </a:rPr>
              <a:t>Communicate</a:t>
            </a:r>
          </a:p>
          <a:p>
            <a:pPr marL="810260" indent="-36703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r>
              <a:rPr lang="en-AU" sz="2800" dirty="0" smtClean="0">
                <a:latin typeface="Times New Roman" panose="02020603050405020304" pitchFamily="18" charset="0"/>
                <a:ea typeface="Times New Roman" panose="02020603050405020304" pitchFamily="18" charset="0"/>
              </a:rPr>
              <a:t> </a:t>
            </a: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r>
              <a:rPr lang="en-AU" sz="2800" dirty="0">
                <a:latin typeface="Times New Roman" panose="02020603050405020304" pitchFamily="18" charset="0"/>
                <a:ea typeface="Times New Roman" panose="02020603050405020304" pitchFamily="18" charset="0"/>
              </a:rPr>
              <a:t>	</a:t>
            </a:r>
            <a:r>
              <a:rPr lang="en-AU" sz="2800" dirty="0" smtClean="0">
                <a:latin typeface="Times New Roman" panose="02020603050405020304" pitchFamily="18" charset="0"/>
                <a:ea typeface="Times New Roman" panose="02020603050405020304" pitchFamily="18" charset="0"/>
              </a:rPr>
              <a:t>Mentor</a:t>
            </a:r>
          </a:p>
          <a:p>
            <a:pPr marL="810260" indent="-36703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r>
              <a:rPr lang="en-AU" sz="2800" dirty="0">
                <a:latin typeface="Times New Roman" panose="02020603050405020304" pitchFamily="18" charset="0"/>
                <a:ea typeface="Times New Roman" panose="02020603050405020304" pitchFamily="18" charset="0"/>
              </a:rPr>
              <a:t>	Attitude </a:t>
            </a:r>
            <a:r>
              <a:rPr lang="en-AU" sz="2800" dirty="0" smtClean="0">
                <a:latin typeface="Times New Roman" panose="02020603050405020304" pitchFamily="18" charset="0"/>
                <a:ea typeface="Times New Roman" panose="02020603050405020304" pitchFamily="18" charset="0"/>
              </a:rPr>
              <a:t>Change</a:t>
            </a:r>
          </a:p>
          <a:p>
            <a:pPr marL="810260" indent="-36703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endParaRPr lang="en-AU" sz="2800" dirty="0">
              <a:latin typeface="Times New Roman" panose="02020603050405020304" pitchFamily="18" charset="0"/>
              <a:ea typeface="Times New Roman" panose="02020603050405020304" pitchFamily="18" charset="0"/>
            </a:endParaRPr>
          </a:p>
          <a:p>
            <a:pPr marL="810260" indent="-367030">
              <a:lnSpc>
                <a:spcPts val="1200"/>
              </a:lnSpc>
              <a:spcAft>
                <a:spcPts val="0"/>
              </a:spcAft>
            </a:pPr>
            <a:r>
              <a:rPr lang="en-AU" sz="2800" dirty="0">
                <a:latin typeface="Times New Roman" panose="02020603050405020304" pitchFamily="18" charset="0"/>
                <a:ea typeface="Times New Roman" panose="02020603050405020304" pitchFamily="18" charset="0"/>
              </a:rPr>
              <a:t>	Take Ownership</a:t>
            </a:r>
            <a:endParaRPr lang="en-AU"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740624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668874105"/>
              </p:ext>
            </p:extLst>
          </p:nvPr>
        </p:nvGraphicFramePr>
        <p:xfrm>
          <a:off x="1117164" y="610451"/>
          <a:ext cx="6426792" cy="4754880"/>
        </p:xfrm>
        <a:graphic>
          <a:graphicData uri="http://schemas.openxmlformats.org/drawingml/2006/table">
            <a:tbl>
              <a:tblPr>
                <a:tableStyleId>{5C22544A-7EE6-4342-B048-85BDC9FD1C3A}</a:tableStyleId>
              </a:tblPr>
              <a:tblGrid>
                <a:gridCol w="1389991"/>
                <a:gridCol w="1736722"/>
                <a:gridCol w="1736722"/>
                <a:gridCol w="1563357"/>
              </a:tblGrid>
              <a:tr h="176429">
                <a:tc>
                  <a:txBody>
                    <a:bodyPr/>
                    <a:lstStyle/>
                    <a:p>
                      <a:pPr>
                        <a:spcAft>
                          <a:spcPts val="0"/>
                        </a:spcAft>
                      </a:pPr>
                      <a:r>
                        <a:rPr lang="en-AU" sz="1000" dirty="0">
                          <a:effectLst/>
                        </a:rPr>
                        <a:t>Outcomes</a:t>
                      </a:r>
                      <a:endParaRPr lang="en-AU" sz="1000" b="1" dirty="0">
                        <a:effectLst/>
                        <a:latin typeface="CG Times"/>
                      </a:endParaRPr>
                    </a:p>
                  </a:txBody>
                  <a:tcPr marL="66161" marR="66161" marT="0" marB="0"/>
                </a:tc>
                <a:tc>
                  <a:txBody>
                    <a:bodyPr/>
                    <a:lstStyle/>
                    <a:p>
                      <a:pPr>
                        <a:spcAft>
                          <a:spcPts val="0"/>
                        </a:spcAft>
                      </a:pPr>
                      <a:r>
                        <a:rPr lang="en-AU" sz="1200">
                          <a:effectLst/>
                        </a:rPr>
                        <a:t>Mentees</a:t>
                      </a:r>
                      <a:endParaRPr lang="en-AU" sz="1000">
                        <a:effectLst/>
                        <a:latin typeface="Times New Roman" panose="02020603050405020304" pitchFamily="18" charset="0"/>
                        <a:ea typeface="Times New Roman" panose="02020603050405020304" pitchFamily="18" charset="0"/>
                      </a:endParaRPr>
                    </a:p>
                  </a:txBody>
                  <a:tcPr marL="66161" marR="66161" marT="0" marB="0"/>
                </a:tc>
                <a:tc>
                  <a:txBody>
                    <a:bodyPr/>
                    <a:lstStyle/>
                    <a:p>
                      <a:pPr>
                        <a:spcAft>
                          <a:spcPts val="0"/>
                        </a:spcAft>
                      </a:pPr>
                      <a:r>
                        <a:rPr lang="en-AU" sz="1200">
                          <a:effectLst/>
                        </a:rPr>
                        <a:t>Mentors</a:t>
                      </a:r>
                      <a:endParaRPr lang="en-AU" sz="1000">
                        <a:effectLst/>
                        <a:latin typeface="Times New Roman" panose="02020603050405020304" pitchFamily="18" charset="0"/>
                        <a:ea typeface="Times New Roman" panose="02020603050405020304" pitchFamily="18" charset="0"/>
                      </a:endParaRPr>
                    </a:p>
                  </a:txBody>
                  <a:tcPr marL="66161" marR="66161" marT="0" marB="0"/>
                </a:tc>
                <a:tc>
                  <a:txBody>
                    <a:bodyPr/>
                    <a:lstStyle/>
                    <a:p>
                      <a:pPr>
                        <a:spcAft>
                          <a:spcPts val="0"/>
                        </a:spcAft>
                      </a:pPr>
                      <a:r>
                        <a:rPr lang="en-AU" sz="1200">
                          <a:effectLst/>
                        </a:rPr>
                        <a:t>SIT</a:t>
                      </a:r>
                      <a:endParaRPr lang="en-AU" sz="1000">
                        <a:effectLst/>
                        <a:latin typeface="Times New Roman" panose="02020603050405020304" pitchFamily="18" charset="0"/>
                        <a:ea typeface="Times New Roman" panose="02020603050405020304" pitchFamily="18" charset="0"/>
                      </a:endParaRPr>
                    </a:p>
                  </a:txBody>
                  <a:tcPr marL="66161" marR="66161" marT="0" marB="0"/>
                </a:tc>
              </a:tr>
              <a:tr h="3705008">
                <a:tc>
                  <a:txBody>
                    <a:bodyPr/>
                    <a:lstStyle/>
                    <a:p>
                      <a:pPr>
                        <a:spcAft>
                          <a:spcPts val="0"/>
                        </a:spcAft>
                      </a:pPr>
                      <a:r>
                        <a:rPr lang="en-AU" sz="1200" dirty="0">
                          <a:effectLst/>
                        </a:rPr>
                        <a:t>Career Development</a:t>
                      </a:r>
                      <a:endParaRPr lang="en-AU" sz="1000" dirty="0">
                        <a:effectLst/>
                        <a:latin typeface="Times New Roman" panose="02020603050405020304" pitchFamily="18" charset="0"/>
                        <a:ea typeface="Times New Roman" panose="02020603050405020304" pitchFamily="18" charset="0"/>
                      </a:endParaRPr>
                    </a:p>
                  </a:txBody>
                  <a:tcPr marL="66161" marR="66161" marT="0" marB="0"/>
                </a:tc>
                <a:tc>
                  <a:txBody>
                    <a:bodyPr/>
                    <a:lstStyle/>
                    <a:p>
                      <a:pPr marL="342900" lvl="0" indent="-342900">
                        <a:spcAft>
                          <a:spcPts val="0"/>
                        </a:spcAft>
                        <a:buFont typeface="Symbol" panose="05050102010706020507" pitchFamily="18" charset="2"/>
                        <a:buChar char=""/>
                        <a:tabLst>
                          <a:tab pos="228600" algn="l"/>
                        </a:tabLst>
                      </a:pPr>
                      <a:r>
                        <a:rPr lang="en-AU" sz="1200" dirty="0">
                          <a:effectLst/>
                        </a:rPr>
                        <a:t>Three successful applications for new positions within SIT and DET Two were at promotional level.</a:t>
                      </a:r>
                      <a:endParaRPr lang="en-AU" sz="1000" dirty="0">
                        <a:effectLst/>
                      </a:endParaRPr>
                    </a:p>
                    <a:p>
                      <a:pPr marL="342900" lvl="0" indent="-342900">
                        <a:spcAft>
                          <a:spcPts val="0"/>
                        </a:spcAft>
                        <a:buFont typeface="Symbol" panose="05050102010706020507" pitchFamily="18" charset="2"/>
                        <a:buChar char=""/>
                        <a:tabLst>
                          <a:tab pos="228600" algn="l"/>
                        </a:tabLst>
                      </a:pPr>
                      <a:r>
                        <a:rPr lang="en-AU" sz="1200" dirty="0">
                          <a:effectLst/>
                        </a:rPr>
                        <a:t>All were a major career change.</a:t>
                      </a:r>
                      <a:endParaRPr lang="en-AU" sz="1000" dirty="0">
                        <a:effectLst/>
                      </a:endParaRPr>
                    </a:p>
                    <a:p>
                      <a:pPr marL="342900" lvl="0" indent="-342900">
                        <a:spcAft>
                          <a:spcPts val="0"/>
                        </a:spcAft>
                        <a:buFont typeface="Symbol" panose="05050102010706020507" pitchFamily="18" charset="2"/>
                        <a:buChar char=""/>
                        <a:tabLst>
                          <a:tab pos="228600" algn="l"/>
                        </a:tabLst>
                      </a:pPr>
                      <a:r>
                        <a:rPr lang="en-AU" sz="1200" dirty="0">
                          <a:effectLst/>
                        </a:rPr>
                        <a:t>Renewed interest in professional development.</a:t>
                      </a:r>
                      <a:endParaRPr lang="en-AU" sz="1000" dirty="0">
                        <a:effectLst/>
                      </a:endParaRPr>
                    </a:p>
                    <a:p>
                      <a:pPr marL="342900" lvl="0" indent="-342900">
                        <a:spcAft>
                          <a:spcPts val="0"/>
                        </a:spcAft>
                        <a:buFont typeface="Symbol" panose="05050102010706020507" pitchFamily="18" charset="2"/>
                        <a:buChar char=""/>
                        <a:tabLst>
                          <a:tab pos="228600" algn="l"/>
                        </a:tabLst>
                      </a:pPr>
                      <a:r>
                        <a:rPr lang="en-AU" sz="1200" dirty="0">
                          <a:effectLst/>
                        </a:rPr>
                        <a:t>Completion of staff development programs such as Windows 95, Excel, Word 7 and email.</a:t>
                      </a:r>
                      <a:endParaRPr lang="en-AU" sz="1000" dirty="0">
                        <a:effectLst/>
                      </a:endParaRPr>
                    </a:p>
                    <a:p>
                      <a:pPr marL="342900" lvl="0" indent="-342900">
                        <a:spcAft>
                          <a:spcPts val="0"/>
                        </a:spcAft>
                        <a:buFont typeface="Symbol" panose="05050102010706020507" pitchFamily="18" charset="2"/>
                        <a:buChar char=""/>
                        <a:tabLst>
                          <a:tab pos="228600" algn="l"/>
                        </a:tabLst>
                      </a:pPr>
                      <a:r>
                        <a:rPr lang="en-AU" sz="1200" dirty="0">
                          <a:effectLst/>
                        </a:rPr>
                        <a:t>Developed key competencies such as active listening, strategic questioning and conflict resolution.</a:t>
                      </a:r>
                      <a:endParaRPr lang="en-AU" sz="1000" dirty="0">
                        <a:effectLst/>
                        <a:latin typeface="Times New Roman" panose="02020603050405020304" pitchFamily="18" charset="0"/>
                        <a:ea typeface="Times New Roman" panose="02020603050405020304" pitchFamily="18" charset="0"/>
                      </a:endParaRPr>
                    </a:p>
                  </a:txBody>
                  <a:tcPr marL="66161" marR="66161" marT="0" marB="0"/>
                </a:tc>
                <a:tc>
                  <a:txBody>
                    <a:bodyPr/>
                    <a:lstStyle/>
                    <a:p>
                      <a:pPr marL="342900" lvl="0" indent="-342900">
                        <a:lnSpc>
                          <a:spcPts val="1200"/>
                        </a:lnSpc>
                        <a:spcAft>
                          <a:spcPts val="0"/>
                        </a:spcAft>
                        <a:buFont typeface="Symbol" panose="05050102010706020507" pitchFamily="18" charset="2"/>
                        <a:buChar char=""/>
                        <a:tabLst>
                          <a:tab pos="228600" algn="l"/>
                        </a:tabLst>
                      </a:pPr>
                      <a:r>
                        <a:rPr lang="en-AU" sz="1200" dirty="0">
                          <a:effectLst/>
                        </a:rPr>
                        <a:t>Enrolment in Public Sector Management course.</a:t>
                      </a:r>
                    </a:p>
                    <a:p>
                      <a:pPr marL="342900" lvl="0" indent="-342900">
                        <a:spcAft>
                          <a:spcPts val="0"/>
                        </a:spcAft>
                        <a:buFont typeface="Symbol" panose="05050102010706020507" pitchFamily="18" charset="2"/>
                        <a:buChar char=""/>
                        <a:tabLst>
                          <a:tab pos="228600" algn="l"/>
                        </a:tabLst>
                      </a:pPr>
                      <a:r>
                        <a:rPr lang="en-AU" sz="1200" dirty="0">
                          <a:effectLst/>
                        </a:rPr>
                        <a:t>Gaining of conditional registration as a psychologist.</a:t>
                      </a:r>
                      <a:endParaRPr lang="en-AU" sz="1000" dirty="0">
                        <a:effectLst/>
                      </a:endParaRPr>
                    </a:p>
                    <a:p>
                      <a:pPr marL="342900" lvl="0" indent="-342900">
                        <a:spcAft>
                          <a:spcPts val="0"/>
                        </a:spcAft>
                        <a:buFont typeface="Symbol" panose="05050102010706020507" pitchFamily="18" charset="2"/>
                        <a:buChar char=""/>
                        <a:tabLst>
                          <a:tab pos="228600" algn="l"/>
                        </a:tabLst>
                      </a:pPr>
                      <a:r>
                        <a:rPr lang="en-AU" sz="1200" dirty="0">
                          <a:effectLst/>
                        </a:rPr>
                        <a:t>Renewed interest in professional development.</a:t>
                      </a:r>
                      <a:endParaRPr lang="en-AU" sz="1000" dirty="0">
                        <a:effectLst/>
                      </a:endParaRPr>
                    </a:p>
                    <a:p>
                      <a:pPr marL="342900" lvl="0" indent="-342900">
                        <a:spcAft>
                          <a:spcPts val="0"/>
                        </a:spcAft>
                        <a:buFont typeface="Symbol" panose="05050102010706020507" pitchFamily="18" charset="2"/>
                        <a:buChar char=""/>
                        <a:tabLst>
                          <a:tab pos="228600" algn="l"/>
                        </a:tabLst>
                      </a:pPr>
                      <a:r>
                        <a:rPr lang="en-AU" sz="1200" dirty="0">
                          <a:effectLst/>
                        </a:rPr>
                        <a:t>Completion of staff development programs such as Windows 95, Excel, Word 7 and email.</a:t>
                      </a:r>
                      <a:endParaRPr lang="en-AU" sz="1000" dirty="0">
                        <a:effectLst/>
                      </a:endParaRPr>
                    </a:p>
                    <a:p>
                      <a:pPr marL="342900" lvl="0" indent="-342900">
                        <a:spcAft>
                          <a:spcPts val="0"/>
                        </a:spcAft>
                        <a:buFont typeface="Symbol" panose="05050102010706020507" pitchFamily="18" charset="2"/>
                        <a:buChar char=""/>
                        <a:tabLst>
                          <a:tab pos="228600" algn="l"/>
                        </a:tabLst>
                      </a:pPr>
                      <a:r>
                        <a:rPr lang="en-AU" sz="1200" dirty="0">
                          <a:effectLst/>
                        </a:rPr>
                        <a:t>Developed key competencies such as active listening, strategic questioning and conflict resolution</a:t>
                      </a:r>
                      <a:endParaRPr lang="en-AU" sz="1000" dirty="0">
                        <a:effectLst/>
                        <a:latin typeface="Times New Roman" panose="02020603050405020304" pitchFamily="18" charset="0"/>
                        <a:ea typeface="Times New Roman" panose="02020603050405020304" pitchFamily="18" charset="0"/>
                      </a:endParaRPr>
                    </a:p>
                  </a:txBody>
                  <a:tcPr marL="66161" marR="66161" marT="0" marB="0"/>
                </a:tc>
                <a:tc>
                  <a:txBody>
                    <a:bodyPr/>
                    <a:lstStyle/>
                    <a:p>
                      <a:pPr marL="342900" lvl="0" indent="-342900">
                        <a:lnSpc>
                          <a:spcPts val="1200"/>
                        </a:lnSpc>
                        <a:spcAft>
                          <a:spcPts val="0"/>
                        </a:spcAft>
                        <a:buFont typeface="Symbol" panose="05050102010706020507" pitchFamily="18" charset="2"/>
                        <a:buChar char=""/>
                        <a:tabLst>
                          <a:tab pos="228600" algn="l"/>
                        </a:tabLst>
                      </a:pPr>
                      <a:r>
                        <a:rPr lang="en-AU" sz="1200" dirty="0">
                          <a:effectLst/>
                        </a:rPr>
                        <a:t>Better skilled staff and therefore better customer service.</a:t>
                      </a:r>
                    </a:p>
                    <a:p>
                      <a:pPr marL="342900" lvl="0" indent="-342900">
                        <a:spcAft>
                          <a:spcPts val="0"/>
                        </a:spcAft>
                        <a:buFont typeface="Symbol" panose="05050102010706020507" pitchFamily="18" charset="2"/>
                        <a:buChar char=""/>
                        <a:tabLst>
                          <a:tab pos="228600" algn="l"/>
                        </a:tabLst>
                      </a:pPr>
                      <a:r>
                        <a:rPr lang="en-AU" sz="1200" dirty="0">
                          <a:effectLst/>
                        </a:rPr>
                        <a:t>Better opportunities for female staff within organisation.</a:t>
                      </a:r>
                      <a:endParaRPr lang="en-AU" sz="1000" dirty="0">
                        <a:effectLst/>
                      </a:endParaRPr>
                    </a:p>
                    <a:p>
                      <a:pPr marL="342900" lvl="0" indent="-342900">
                        <a:spcAft>
                          <a:spcPts val="0"/>
                        </a:spcAft>
                        <a:buFont typeface="Symbol" panose="05050102010706020507" pitchFamily="18" charset="2"/>
                        <a:buChar char=""/>
                        <a:tabLst>
                          <a:tab pos="228600" algn="l"/>
                        </a:tabLst>
                      </a:pPr>
                      <a:r>
                        <a:rPr lang="en-AU" sz="1200" dirty="0">
                          <a:effectLst/>
                        </a:rPr>
                        <a:t>More efficient use of human resources.</a:t>
                      </a:r>
                      <a:endParaRPr lang="en-AU" sz="1000" dirty="0">
                        <a:effectLst/>
                      </a:endParaRPr>
                    </a:p>
                    <a:p>
                      <a:pPr marL="342900" lvl="0" indent="-342900">
                        <a:spcAft>
                          <a:spcPts val="0"/>
                        </a:spcAft>
                        <a:buFont typeface="Symbol" panose="05050102010706020507" pitchFamily="18" charset="2"/>
                        <a:buChar char=""/>
                        <a:tabLst>
                          <a:tab pos="228600" algn="l"/>
                        </a:tabLst>
                      </a:pPr>
                      <a:r>
                        <a:rPr lang="en-AU" sz="1200" dirty="0">
                          <a:effectLst/>
                        </a:rPr>
                        <a:t>Increased productivity through enhanced knowledge of role in SIT.</a:t>
                      </a:r>
                      <a:endParaRPr lang="en-AU" sz="1000" dirty="0">
                        <a:effectLst/>
                        <a:latin typeface="Times New Roman" panose="02020603050405020304" pitchFamily="18" charset="0"/>
                        <a:ea typeface="Times New Roman" panose="02020603050405020304" pitchFamily="18" charset="0"/>
                      </a:endParaRPr>
                    </a:p>
                  </a:txBody>
                  <a:tcPr marL="66161" marR="66161" marT="0" marB="0"/>
                </a:tc>
              </a:tr>
            </a:tbl>
          </a:graphicData>
        </a:graphic>
      </p:graphicFrame>
    </p:spTree>
    <p:extLst>
      <p:ext uri="{BB962C8B-B14F-4D97-AF65-F5344CB8AC3E}">
        <p14:creationId xmlns:p14="http://schemas.microsoft.com/office/powerpoint/2010/main" val="3447340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192" y="542901"/>
            <a:ext cx="10818608" cy="5262979"/>
          </a:xfrm>
          <a:prstGeom prst="rect">
            <a:avLst/>
          </a:prstGeom>
        </p:spPr>
        <p:txBody>
          <a:bodyPr wrap="square">
            <a:spAutoFit/>
          </a:bodyPr>
          <a:lstStyle/>
          <a:p>
            <a:r>
              <a:rPr lang="en-AU" sz="2800" dirty="0">
                <a:solidFill>
                  <a:srgbClr val="FF0000"/>
                </a:solidFill>
                <a:latin typeface="ArialMT"/>
              </a:rPr>
              <a:t>Self-directed </a:t>
            </a:r>
            <a:r>
              <a:rPr lang="en-AU" sz="2800" dirty="0" smtClean="0">
                <a:solidFill>
                  <a:srgbClr val="FF0000"/>
                </a:solidFill>
                <a:latin typeface="ArialMT"/>
              </a:rPr>
              <a:t>professional development </a:t>
            </a:r>
            <a:r>
              <a:rPr lang="en-AU" sz="2800" dirty="0">
                <a:solidFill>
                  <a:srgbClr val="FF0000"/>
                </a:solidFill>
                <a:latin typeface="ArialMT"/>
              </a:rPr>
              <a:t>stemmed </a:t>
            </a:r>
            <a:r>
              <a:rPr lang="en-AU" sz="2800" dirty="0" smtClean="0">
                <a:solidFill>
                  <a:srgbClr val="FF0000"/>
                </a:solidFill>
                <a:latin typeface="ArialMT"/>
              </a:rPr>
              <a:t>from collaborative </a:t>
            </a:r>
            <a:r>
              <a:rPr lang="en-AU" sz="2800" dirty="0">
                <a:solidFill>
                  <a:srgbClr val="FF0000"/>
                </a:solidFill>
                <a:latin typeface="ArialMT"/>
              </a:rPr>
              <a:t>review of the teachers’ </a:t>
            </a:r>
            <a:r>
              <a:rPr lang="en-AU" sz="2800" dirty="0" smtClean="0">
                <a:solidFill>
                  <a:srgbClr val="FF0000"/>
                </a:solidFill>
                <a:latin typeface="ArialMT"/>
              </a:rPr>
              <a:t>classroom work </a:t>
            </a:r>
            <a:r>
              <a:rPr lang="en-AU" sz="2800" dirty="0">
                <a:solidFill>
                  <a:srgbClr val="FF0000"/>
                </a:solidFill>
                <a:latin typeface="ArialMT"/>
              </a:rPr>
              <a:t>in mathematics, reflective analysis of the findings or issues thereto, </a:t>
            </a:r>
            <a:r>
              <a:rPr lang="en-AU" sz="2800" dirty="0" smtClean="0">
                <a:solidFill>
                  <a:srgbClr val="FF0000"/>
                </a:solidFill>
                <a:latin typeface="ArialMT"/>
              </a:rPr>
              <a:t>and subsequent </a:t>
            </a:r>
            <a:r>
              <a:rPr lang="en-AU" sz="2800" dirty="0">
                <a:solidFill>
                  <a:srgbClr val="FF0000"/>
                </a:solidFill>
                <a:latin typeface="ArialMT"/>
              </a:rPr>
              <a:t>planning and interactive teaching to test the viability of </a:t>
            </a:r>
            <a:r>
              <a:rPr lang="en-AU" sz="2800" dirty="0" smtClean="0">
                <a:solidFill>
                  <a:srgbClr val="FF0000"/>
                </a:solidFill>
                <a:latin typeface="ArialMT"/>
              </a:rPr>
              <a:t>suggested ways </a:t>
            </a:r>
            <a:r>
              <a:rPr lang="en-AU" sz="2800" dirty="0">
                <a:solidFill>
                  <a:srgbClr val="FF0000"/>
                </a:solidFill>
                <a:latin typeface="ArialMT"/>
              </a:rPr>
              <a:t>of surmounting uncovered problems. </a:t>
            </a:r>
            <a:endParaRPr lang="en-AU" sz="2800" dirty="0" smtClean="0">
              <a:solidFill>
                <a:srgbClr val="FF0000"/>
              </a:solidFill>
              <a:latin typeface="ArialMT"/>
            </a:endParaRPr>
          </a:p>
          <a:p>
            <a:endParaRPr lang="en-AU" sz="2800" dirty="0">
              <a:solidFill>
                <a:srgbClr val="7030A0"/>
              </a:solidFill>
              <a:latin typeface="ArialMT"/>
            </a:endParaRPr>
          </a:p>
          <a:p>
            <a:r>
              <a:rPr lang="en-AU" sz="2800" dirty="0" smtClean="0">
                <a:solidFill>
                  <a:srgbClr val="7030A0"/>
                </a:solidFill>
                <a:latin typeface="ArialMT"/>
              </a:rPr>
              <a:t>Thus</a:t>
            </a:r>
            <a:r>
              <a:rPr lang="en-AU" sz="2800" dirty="0">
                <a:solidFill>
                  <a:srgbClr val="7030A0"/>
                </a:solidFill>
                <a:latin typeface="ArialMT"/>
              </a:rPr>
              <a:t>, over a series of </a:t>
            </a:r>
            <a:r>
              <a:rPr lang="en-AU" sz="2800" dirty="0" smtClean="0">
                <a:solidFill>
                  <a:srgbClr val="7030A0"/>
                </a:solidFill>
                <a:latin typeface="ArialMT"/>
              </a:rPr>
              <a:t>action research </a:t>
            </a:r>
            <a:r>
              <a:rPr lang="en-AU" sz="2800" dirty="0">
                <a:solidFill>
                  <a:srgbClr val="7030A0"/>
                </a:solidFill>
                <a:latin typeface="ArialMT"/>
              </a:rPr>
              <a:t>cycles the participants set the agenda for their own review, </a:t>
            </a:r>
            <a:r>
              <a:rPr lang="en-AU" sz="2800" dirty="0" smtClean="0">
                <a:solidFill>
                  <a:srgbClr val="7030A0"/>
                </a:solidFill>
                <a:latin typeface="ArialMT"/>
              </a:rPr>
              <a:t>and sourced </a:t>
            </a:r>
            <a:r>
              <a:rPr lang="en-AU" sz="2800" dirty="0">
                <a:solidFill>
                  <a:srgbClr val="7030A0"/>
                </a:solidFill>
                <a:latin typeface="ArialMT"/>
              </a:rPr>
              <a:t>solutions to the issues they discovered themselves. </a:t>
            </a:r>
            <a:endParaRPr lang="en-AU" sz="2800" dirty="0" smtClean="0">
              <a:solidFill>
                <a:srgbClr val="7030A0"/>
              </a:solidFill>
              <a:latin typeface="ArialMT"/>
            </a:endParaRPr>
          </a:p>
          <a:p>
            <a:endParaRPr lang="en-AU" sz="2800" dirty="0">
              <a:solidFill>
                <a:srgbClr val="7030A0"/>
              </a:solidFill>
              <a:latin typeface="ArialMT"/>
            </a:endParaRPr>
          </a:p>
          <a:p>
            <a:r>
              <a:rPr lang="en-AU" sz="2800" dirty="0" smtClean="0">
                <a:solidFill>
                  <a:srgbClr val="00B050"/>
                </a:solidFill>
                <a:latin typeface="ArialMT"/>
              </a:rPr>
              <a:t>In </a:t>
            </a:r>
            <a:r>
              <a:rPr lang="en-AU" sz="2800" dirty="0">
                <a:solidFill>
                  <a:srgbClr val="00B050"/>
                </a:solidFill>
                <a:latin typeface="ArialMT"/>
              </a:rPr>
              <a:t>so doing </a:t>
            </a:r>
            <a:r>
              <a:rPr lang="en-AU" sz="2800" dirty="0" smtClean="0">
                <a:solidFill>
                  <a:srgbClr val="00B050"/>
                </a:solidFill>
                <a:latin typeface="ArialMT"/>
              </a:rPr>
              <a:t>they controlled </a:t>
            </a:r>
            <a:r>
              <a:rPr lang="en-AU" sz="2800" dirty="0">
                <a:solidFill>
                  <a:srgbClr val="00B050"/>
                </a:solidFill>
                <a:latin typeface="ArialMT"/>
              </a:rPr>
              <a:t>their own professional development, helping to reform their </a:t>
            </a:r>
            <a:r>
              <a:rPr lang="en-AU" sz="2800" dirty="0" smtClean="0">
                <a:solidFill>
                  <a:srgbClr val="00B050"/>
                </a:solidFill>
                <a:latin typeface="ArialMT"/>
              </a:rPr>
              <a:t>own professional </a:t>
            </a:r>
            <a:r>
              <a:rPr lang="en-AU" sz="2800" dirty="0">
                <a:solidFill>
                  <a:srgbClr val="00B050"/>
                </a:solidFill>
                <a:latin typeface="ArialMT"/>
              </a:rPr>
              <a:t>practices.</a:t>
            </a:r>
            <a:endParaRPr lang="en-AU" sz="2800" dirty="0">
              <a:solidFill>
                <a:srgbClr val="00B050"/>
              </a:solidFill>
            </a:endParaRPr>
          </a:p>
        </p:txBody>
      </p:sp>
    </p:spTree>
    <p:extLst>
      <p:ext uri="{BB962C8B-B14F-4D97-AF65-F5344CB8AC3E}">
        <p14:creationId xmlns:p14="http://schemas.microsoft.com/office/powerpoint/2010/main" val="32533383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02899586"/>
              </p:ext>
            </p:extLst>
          </p:nvPr>
        </p:nvGraphicFramePr>
        <p:xfrm>
          <a:off x="676937" y="820224"/>
          <a:ext cx="6661785" cy="2072640"/>
        </p:xfrm>
        <a:graphic>
          <a:graphicData uri="http://schemas.openxmlformats.org/drawingml/2006/table">
            <a:tbl>
              <a:tblPr>
                <a:tableStyleId>{5C22544A-7EE6-4342-B048-85BDC9FD1C3A}</a:tableStyleId>
              </a:tblPr>
              <a:tblGrid>
                <a:gridCol w="1440815"/>
                <a:gridCol w="1800225"/>
                <a:gridCol w="1800225"/>
                <a:gridCol w="1620520"/>
              </a:tblGrid>
              <a:tr h="0">
                <a:tc>
                  <a:txBody>
                    <a:bodyPr/>
                    <a:lstStyle/>
                    <a:p>
                      <a:pPr>
                        <a:spcAft>
                          <a:spcPts val="0"/>
                        </a:spcAft>
                      </a:pPr>
                      <a:r>
                        <a:rPr lang="en-AU" sz="1200">
                          <a:effectLst/>
                        </a:rPr>
                        <a:t>Personal Development</a:t>
                      </a:r>
                      <a:endParaRPr lang="en-AU"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342900" lvl="0" indent="-342900">
                        <a:spcAft>
                          <a:spcPts val="0"/>
                        </a:spcAft>
                        <a:buFont typeface="Symbol" panose="05050102010706020507" pitchFamily="18" charset="2"/>
                        <a:buChar char=""/>
                        <a:tabLst>
                          <a:tab pos="228600" algn="l"/>
                        </a:tabLst>
                      </a:pPr>
                      <a:r>
                        <a:rPr lang="en-AU" sz="1200">
                          <a:effectLst/>
                        </a:rPr>
                        <a:t>Greater self-confidence, feeling of being more successful and motivated.</a:t>
                      </a:r>
                      <a:endParaRPr lang="en-AU" sz="1000">
                        <a:effectLst/>
                      </a:endParaRPr>
                    </a:p>
                    <a:p>
                      <a:pPr marL="342900" lvl="0" indent="-342900">
                        <a:spcAft>
                          <a:spcPts val="0"/>
                        </a:spcAft>
                        <a:buFont typeface="Symbol" panose="05050102010706020507" pitchFamily="18" charset="2"/>
                        <a:buChar char=""/>
                        <a:tabLst>
                          <a:tab pos="228600" algn="l"/>
                        </a:tabLst>
                      </a:pPr>
                      <a:r>
                        <a:rPr lang="en-AU" sz="1200">
                          <a:effectLst/>
                        </a:rPr>
                        <a:t>More focussed in both personal and professional lives.</a:t>
                      </a:r>
                      <a:endParaRPr lang="en-AU" sz="1000">
                        <a:effectLst/>
                      </a:endParaRPr>
                    </a:p>
                    <a:p>
                      <a:pPr marL="342900" lvl="0" indent="-342900">
                        <a:spcAft>
                          <a:spcPts val="0"/>
                        </a:spcAft>
                        <a:buFont typeface="Symbol" panose="05050102010706020507" pitchFamily="18" charset="2"/>
                        <a:buChar char=""/>
                        <a:tabLst>
                          <a:tab pos="228600" algn="l"/>
                        </a:tabLst>
                      </a:pPr>
                      <a:r>
                        <a:rPr lang="en-AU" sz="1200">
                          <a:effectLst/>
                        </a:rPr>
                        <a:t>Stepping out of comfort zones.</a:t>
                      </a:r>
                      <a:endParaRPr lang="en-AU"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342900" lvl="0" indent="-342900">
                        <a:lnSpc>
                          <a:spcPts val="1200"/>
                        </a:lnSpc>
                        <a:spcAft>
                          <a:spcPts val="0"/>
                        </a:spcAft>
                        <a:buFont typeface="Symbol" panose="05050102010706020507" pitchFamily="18" charset="2"/>
                        <a:buChar char=""/>
                        <a:tabLst>
                          <a:tab pos="228600" algn="l"/>
                        </a:tabLst>
                      </a:pPr>
                      <a:r>
                        <a:rPr lang="en-AU" sz="1200">
                          <a:effectLst/>
                        </a:rPr>
                        <a:t>Greater sense of job satisfaction.</a:t>
                      </a:r>
                    </a:p>
                    <a:p>
                      <a:pPr marL="342900" lvl="0" indent="-342900">
                        <a:spcAft>
                          <a:spcPts val="0"/>
                        </a:spcAft>
                        <a:buFont typeface="Symbol" panose="05050102010706020507" pitchFamily="18" charset="2"/>
                        <a:buChar char=""/>
                        <a:tabLst>
                          <a:tab pos="228600" algn="l"/>
                        </a:tabLst>
                      </a:pPr>
                      <a:r>
                        <a:rPr lang="en-AU" sz="1200">
                          <a:effectLst/>
                        </a:rPr>
                        <a:t>Up-skilling in communication skills.</a:t>
                      </a:r>
                      <a:endParaRPr lang="en-AU" sz="1000">
                        <a:effectLst/>
                      </a:endParaRPr>
                    </a:p>
                    <a:p>
                      <a:pPr marL="342900" lvl="0" indent="-342900">
                        <a:spcAft>
                          <a:spcPts val="0"/>
                        </a:spcAft>
                        <a:buFont typeface="Symbol" panose="05050102010706020507" pitchFamily="18" charset="2"/>
                        <a:buChar char=""/>
                        <a:tabLst>
                          <a:tab pos="228600" algn="l"/>
                        </a:tabLst>
                      </a:pPr>
                      <a:r>
                        <a:rPr lang="en-AU" sz="1200">
                          <a:effectLst/>
                        </a:rPr>
                        <a:t>Greater awareness of their contribution to SIT.</a:t>
                      </a:r>
                      <a:endParaRPr lang="en-AU"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342900" lvl="0" indent="-342900">
                        <a:lnSpc>
                          <a:spcPts val="1200"/>
                        </a:lnSpc>
                        <a:spcAft>
                          <a:spcPts val="0"/>
                        </a:spcAft>
                        <a:buFont typeface="Symbol" panose="05050102010706020507" pitchFamily="18" charset="2"/>
                        <a:buChar char=""/>
                        <a:tabLst>
                          <a:tab pos="228600" algn="l"/>
                        </a:tabLst>
                      </a:pPr>
                      <a:r>
                        <a:rPr lang="en-AU" sz="1200" dirty="0">
                          <a:effectLst/>
                        </a:rPr>
                        <a:t>Greater skills base in management styles.</a:t>
                      </a:r>
                    </a:p>
                    <a:p>
                      <a:pPr marL="342900" lvl="0" indent="-342900">
                        <a:spcAft>
                          <a:spcPts val="0"/>
                        </a:spcAft>
                        <a:buFont typeface="Symbol" panose="05050102010706020507" pitchFamily="18" charset="2"/>
                        <a:buChar char=""/>
                        <a:tabLst>
                          <a:tab pos="228600" algn="l"/>
                        </a:tabLst>
                      </a:pPr>
                      <a:r>
                        <a:rPr lang="en-AU" sz="1200" dirty="0">
                          <a:effectLst/>
                        </a:rPr>
                        <a:t>Enhanced knowledge of human resource issues.</a:t>
                      </a:r>
                      <a:endParaRPr lang="en-AU" sz="1000" dirty="0">
                        <a:effectLst/>
                      </a:endParaRPr>
                    </a:p>
                    <a:p>
                      <a:pPr marL="342900" lvl="0" indent="-342900">
                        <a:spcAft>
                          <a:spcPts val="0"/>
                        </a:spcAft>
                        <a:buFont typeface="Symbol" panose="05050102010706020507" pitchFamily="18" charset="2"/>
                        <a:buChar char=""/>
                        <a:tabLst>
                          <a:tab pos="228600" algn="l"/>
                        </a:tabLst>
                      </a:pPr>
                      <a:r>
                        <a:rPr lang="en-AU" sz="1200" dirty="0">
                          <a:effectLst/>
                        </a:rPr>
                        <a:t>Greater motivation in their roles within SIT.</a:t>
                      </a:r>
                      <a:endParaRPr lang="en-AU" sz="10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2708818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51226300"/>
              </p:ext>
            </p:extLst>
          </p:nvPr>
        </p:nvGraphicFramePr>
        <p:xfrm>
          <a:off x="1107244" y="918835"/>
          <a:ext cx="6661785" cy="2590800"/>
        </p:xfrm>
        <a:graphic>
          <a:graphicData uri="http://schemas.openxmlformats.org/drawingml/2006/table">
            <a:tbl>
              <a:tblPr>
                <a:tableStyleId>{5C22544A-7EE6-4342-B048-85BDC9FD1C3A}</a:tableStyleId>
              </a:tblPr>
              <a:tblGrid>
                <a:gridCol w="1440815"/>
                <a:gridCol w="1800225"/>
                <a:gridCol w="1800225"/>
                <a:gridCol w="1620520"/>
              </a:tblGrid>
              <a:tr h="0">
                <a:tc>
                  <a:txBody>
                    <a:bodyPr/>
                    <a:lstStyle/>
                    <a:p>
                      <a:pPr>
                        <a:spcAft>
                          <a:spcPts val="0"/>
                        </a:spcAft>
                      </a:pPr>
                      <a:r>
                        <a:rPr lang="en-AU" sz="1200">
                          <a:effectLst/>
                        </a:rPr>
                        <a:t>Organisational Development</a:t>
                      </a:r>
                      <a:endParaRPr lang="en-AU"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342900" lvl="0" indent="-342900">
                        <a:spcAft>
                          <a:spcPts val="0"/>
                        </a:spcAft>
                        <a:buFont typeface="Symbol" panose="05050102010706020507" pitchFamily="18" charset="2"/>
                        <a:buChar char=""/>
                        <a:tabLst>
                          <a:tab pos="228600" algn="l"/>
                        </a:tabLst>
                      </a:pPr>
                      <a:r>
                        <a:rPr lang="en-AU" sz="1200">
                          <a:effectLst/>
                        </a:rPr>
                        <a:t>Realignment of skills within the organisation through gaining new positions.</a:t>
                      </a:r>
                      <a:endParaRPr lang="en-AU" sz="1000">
                        <a:effectLst/>
                      </a:endParaRPr>
                    </a:p>
                    <a:p>
                      <a:pPr marL="342900" lvl="0" indent="-342900">
                        <a:spcAft>
                          <a:spcPts val="0"/>
                        </a:spcAft>
                        <a:buFont typeface="Symbol" panose="05050102010706020507" pitchFamily="18" charset="2"/>
                        <a:buChar char=""/>
                        <a:tabLst>
                          <a:tab pos="228600" algn="l"/>
                        </a:tabLst>
                      </a:pPr>
                      <a:r>
                        <a:rPr lang="en-AU" sz="1200">
                          <a:effectLst/>
                        </a:rPr>
                        <a:t>Development of staff teamwork.</a:t>
                      </a:r>
                      <a:endParaRPr lang="en-AU"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342900" lvl="0" indent="-342900">
                        <a:lnSpc>
                          <a:spcPts val="1200"/>
                        </a:lnSpc>
                        <a:spcAft>
                          <a:spcPts val="0"/>
                        </a:spcAft>
                        <a:buFont typeface="Symbol" panose="05050102010706020507" pitchFamily="18" charset="2"/>
                        <a:buChar char=""/>
                        <a:tabLst>
                          <a:tab pos="228600" algn="l"/>
                        </a:tabLst>
                      </a:pPr>
                      <a:r>
                        <a:rPr lang="en-AU" sz="1200">
                          <a:effectLst/>
                        </a:rPr>
                        <a:t>Deployment of quality processes.</a:t>
                      </a:r>
                    </a:p>
                    <a:p>
                      <a:pPr marL="342900" lvl="0" indent="-342900">
                        <a:spcAft>
                          <a:spcPts val="0"/>
                        </a:spcAft>
                        <a:buFont typeface="Symbol" panose="05050102010706020507" pitchFamily="18" charset="2"/>
                        <a:buChar char=""/>
                        <a:tabLst>
                          <a:tab pos="228600" algn="l"/>
                        </a:tabLst>
                      </a:pPr>
                      <a:r>
                        <a:rPr lang="en-AU" sz="1200">
                          <a:effectLst/>
                        </a:rPr>
                        <a:t>Improved management styles and development of teamwork.</a:t>
                      </a:r>
                      <a:endParaRPr lang="en-AU" sz="1000">
                        <a:effectLst/>
                      </a:endParaRPr>
                    </a:p>
                    <a:p>
                      <a:pPr marL="342900" lvl="0" indent="-342900">
                        <a:spcAft>
                          <a:spcPts val="0"/>
                        </a:spcAft>
                        <a:buFont typeface="Symbol" panose="05050102010706020507" pitchFamily="18" charset="2"/>
                        <a:buChar char=""/>
                        <a:tabLst>
                          <a:tab pos="228600" algn="l"/>
                        </a:tabLst>
                      </a:pPr>
                      <a:r>
                        <a:rPr lang="en-AU" sz="1200">
                          <a:effectLst/>
                        </a:rPr>
                        <a:t>Development of staff teamwork.</a:t>
                      </a:r>
                      <a:endParaRPr lang="en-AU"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342900" lvl="0" indent="-342900">
                        <a:lnSpc>
                          <a:spcPts val="1200"/>
                        </a:lnSpc>
                        <a:spcAft>
                          <a:spcPts val="0"/>
                        </a:spcAft>
                        <a:buFont typeface="Symbol" panose="05050102010706020507" pitchFamily="18" charset="2"/>
                        <a:buChar char=""/>
                        <a:tabLst>
                          <a:tab pos="228600" algn="l"/>
                        </a:tabLst>
                      </a:pPr>
                      <a:r>
                        <a:rPr lang="en-AU" sz="1200" dirty="0">
                          <a:effectLst/>
                        </a:rPr>
                        <a:t>Greater knowledge and deployment of quality processes.</a:t>
                      </a:r>
                    </a:p>
                    <a:p>
                      <a:pPr marL="342900" lvl="0" indent="-342900">
                        <a:spcAft>
                          <a:spcPts val="0"/>
                        </a:spcAft>
                        <a:buFont typeface="Symbol" panose="05050102010706020507" pitchFamily="18" charset="2"/>
                        <a:buChar char=""/>
                        <a:tabLst>
                          <a:tab pos="228600" algn="l"/>
                        </a:tabLst>
                      </a:pPr>
                      <a:r>
                        <a:rPr lang="en-AU" sz="1200" dirty="0">
                          <a:effectLst/>
                        </a:rPr>
                        <a:t>More skilled workforce.</a:t>
                      </a:r>
                      <a:endParaRPr lang="en-AU" sz="1000" dirty="0">
                        <a:effectLst/>
                      </a:endParaRPr>
                    </a:p>
                    <a:p>
                      <a:pPr marL="342900" lvl="0" indent="-342900">
                        <a:spcAft>
                          <a:spcPts val="0"/>
                        </a:spcAft>
                        <a:buFont typeface="Symbol" panose="05050102010706020507" pitchFamily="18" charset="2"/>
                        <a:buChar char=""/>
                        <a:tabLst>
                          <a:tab pos="228600" algn="l"/>
                        </a:tabLst>
                      </a:pPr>
                      <a:r>
                        <a:rPr lang="en-AU" sz="1200" dirty="0">
                          <a:effectLst/>
                        </a:rPr>
                        <a:t>Effective utilisation of human resources.</a:t>
                      </a:r>
                      <a:endParaRPr lang="en-AU" sz="1000" dirty="0">
                        <a:effectLst/>
                      </a:endParaRPr>
                    </a:p>
                    <a:p>
                      <a:pPr marL="342900" lvl="0" indent="-342900">
                        <a:spcAft>
                          <a:spcPts val="0"/>
                        </a:spcAft>
                        <a:buFont typeface="Symbol" panose="05050102010706020507" pitchFamily="18" charset="2"/>
                        <a:buChar char=""/>
                        <a:tabLst>
                          <a:tab pos="228600" algn="l"/>
                        </a:tabLst>
                      </a:pPr>
                      <a:r>
                        <a:rPr lang="en-AU" sz="1200" dirty="0">
                          <a:effectLst/>
                        </a:rPr>
                        <a:t>Sharing information and collaborative research.</a:t>
                      </a:r>
                      <a:endParaRPr lang="en-AU" sz="10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53060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0253" y="194605"/>
            <a:ext cx="9678297" cy="6555641"/>
          </a:xfrm>
          <a:prstGeom prst="rect">
            <a:avLst/>
          </a:prstGeom>
        </p:spPr>
        <p:txBody>
          <a:bodyPr wrap="square">
            <a:spAutoFit/>
          </a:bodyPr>
          <a:lstStyle/>
          <a:p>
            <a:r>
              <a:rPr lang="en-AU" sz="2800" dirty="0">
                <a:solidFill>
                  <a:srgbClr val="0070C0"/>
                </a:solidFill>
                <a:latin typeface="ArialMT"/>
              </a:rPr>
              <a:t>Did it facilitate professional growth for individuals as well as collectively for </a:t>
            </a:r>
            <a:r>
              <a:rPr lang="en-AU" sz="2800" dirty="0" smtClean="0">
                <a:solidFill>
                  <a:srgbClr val="0070C0"/>
                </a:solidFill>
                <a:latin typeface="ArialMT"/>
              </a:rPr>
              <a:t>the department?</a:t>
            </a:r>
          </a:p>
          <a:p>
            <a:endParaRPr lang="en-AU" sz="2800" dirty="0">
              <a:solidFill>
                <a:srgbClr val="0070C0"/>
              </a:solidFill>
              <a:latin typeface="ArialMT"/>
            </a:endParaRPr>
          </a:p>
          <a:p>
            <a:pPr marL="457200" indent="-457200">
              <a:buFont typeface="Symbol" panose="05050102010706020507" pitchFamily="18" charset="2"/>
              <a:buChar char="•"/>
            </a:pPr>
            <a:r>
              <a:rPr lang="en-AU" sz="2800" dirty="0" smtClean="0">
                <a:solidFill>
                  <a:srgbClr val="C00000"/>
                </a:solidFill>
                <a:latin typeface="ArialMT"/>
              </a:rPr>
              <a:t>Did </a:t>
            </a:r>
            <a:r>
              <a:rPr lang="en-AU" sz="2800" dirty="0">
                <a:solidFill>
                  <a:srgbClr val="C00000"/>
                </a:solidFill>
                <a:latin typeface="ArialMT"/>
              </a:rPr>
              <a:t>it allow opportunities for teachers to think about their practice and to try </a:t>
            </a:r>
            <a:r>
              <a:rPr lang="en-AU" sz="2800" dirty="0" smtClean="0">
                <a:solidFill>
                  <a:srgbClr val="C00000"/>
                </a:solidFill>
                <a:latin typeface="ArialMT"/>
              </a:rPr>
              <a:t>and improve </a:t>
            </a:r>
            <a:r>
              <a:rPr lang="en-AU" sz="2800" dirty="0">
                <a:solidFill>
                  <a:srgbClr val="C00000"/>
                </a:solidFill>
                <a:latin typeface="ArialMT"/>
              </a:rPr>
              <a:t>it</a:t>
            </a:r>
            <a:r>
              <a:rPr lang="en-AU" sz="2800" dirty="0" smtClean="0">
                <a:solidFill>
                  <a:srgbClr val="C00000"/>
                </a:solidFill>
                <a:latin typeface="ArialMT"/>
              </a:rPr>
              <a:t>?</a:t>
            </a:r>
          </a:p>
          <a:p>
            <a:pPr marL="457200" indent="-457200">
              <a:buFont typeface="Symbol" panose="05050102010706020507" pitchFamily="18" charset="2"/>
              <a:buChar char="•"/>
            </a:pPr>
            <a:endParaRPr lang="en-AU" sz="2800" dirty="0">
              <a:latin typeface="ArialMT"/>
            </a:endParaRPr>
          </a:p>
          <a:p>
            <a:pPr marL="457200" indent="-457200">
              <a:buFont typeface="Symbol" panose="05050102010706020507" pitchFamily="18" charset="2"/>
              <a:buChar char="•"/>
            </a:pPr>
            <a:r>
              <a:rPr lang="en-AU" sz="2800" dirty="0" smtClean="0">
                <a:solidFill>
                  <a:schemeClr val="accent5">
                    <a:lumMod val="50000"/>
                  </a:schemeClr>
                </a:solidFill>
                <a:latin typeface="ArialMT"/>
              </a:rPr>
              <a:t>Did </a:t>
            </a:r>
            <a:r>
              <a:rPr lang="en-AU" sz="2800" dirty="0">
                <a:solidFill>
                  <a:schemeClr val="accent5">
                    <a:lumMod val="50000"/>
                  </a:schemeClr>
                </a:solidFill>
                <a:latin typeface="ArialMT"/>
              </a:rPr>
              <a:t>it provide occasions for teachers to share ideas and experiences</a:t>
            </a:r>
            <a:r>
              <a:rPr lang="en-AU" sz="2800" dirty="0" smtClean="0">
                <a:solidFill>
                  <a:schemeClr val="accent5">
                    <a:lumMod val="50000"/>
                  </a:schemeClr>
                </a:solidFill>
                <a:latin typeface="ArialMT"/>
              </a:rPr>
              <a:t>?</a:t>
            </a:r>
          </a:p>
          <a:p>
            <a:pPr marL="457200" indent="-457200">
              <a:buFont typeface="Symbol" panose="05050102010706020507" pitchFamily="18" charset="2"/>
              <a:buChar char="•"/>
            </a:pPr>
            <a:endParaRPr lang="en-AU" sz="2800" dirty="0">
              <a:latin typeface="ArialMT"/>
            </a:endParaRPr>
          </a:p>
          <a:p>
            <a:pPr marL="457200" indent="-457200">
              <a:buFont typeface="Symbol" panose="05050102010706020507" pitchFamily="18" charset="2"/>
              <a:buChar char="•"/>
            </a:pPr>
            <a:r>
              <a:rPr lang="en-AU" sz="2800" dirty="0" smtClean="0">
                <a:solidFill>
                  <a:srgbClr val="FF0000"/>
                </a:solidFill>
                <a:latin typeface="ArialMT"/>
              </a:rPr>
              <a:t>Did </a:t>
            </a:r>
            <a:r>
              <a:rPr lang="en-AU" sz="2800" dirty="0">
                <a:solidFill>
                  <a:srgbClr val="FF0000"/>
                </a:solidFill>
                <a:latin typeface="ArialMT"/>
              </a:rPr>
              <a:t>it promote a sense of professionalism, greater job satisfaction and confidence</a:t>
            </a:r>
            <a:r>
              <a:rPr lang="en-AU" sz="2800" dirty="0" smtClean="0">
                <a:solidFill>
                  <a:srgbClr val="FF0000"/>
                </a:solidFill>
                <a:latin typeface="ArialMT"/>
              </a:rPr>
              <a:t>?</a:t>
            </a:r>
          </a:p>
          <a:p>
            <a:pPr marL="457200" indent="-457200">
              <a:buFont typeface="Symbol" panose="05050102010706020507" pitchFamily="18" charset="2"/>
              <a:buChar char="•"/>
            </a:pPr>
            <a:endParaRPr lang="en-AU" sz="2800" dirty="0">
              <a:latin typeface="ArialMT"/>
            </a:endParaRPr>
          </a:p>
          <a:p>
            <a:r>
              <a:rPr lang="en-AU" sz="2800" dirty="0">
                <a:latin typeface="Symbol" panose="05050102010706020507" pitchFamily="18" charset="2"/>
              </a:rPr>
              <a:t>• </a:t>
            </a:r>
            <a:r>
              <a:rPr lang="en-AU" sz="2800" dirty="0">
                <a:solidFill>
                  <a:srgbClr val="7030A0"/>
                </a:solidFill>
                <a:latin typeface="ArialMT"/>
              </a:rPr>
              <a:t>How did this model of professional development compare with the teachers’ </a:t>
            </a:r>
            <a:r>
              <a:rPr lang="en-AU" sz="2800" dirty="0" smtClean="0">
                <a:solidFill>
                  <a:srgbClr val="7030A0"/>
                </a:solidFill>
                <a:latin typeface="ArialMT"/>
              </a:rPr>
              <a:t>previous experiences </a:t>
            </a:r>
            <a:r>
              <a:rPr lang="en-AU" sz="2800" dirty="0">
                <a:solidFill>
                  <a:srgbClr val="7030A0"/>
                </a:solidFill>
                <a:latin typeface="ArialMT"/>
              </a:rPr>
              <a:t>of professional development?</a:t>
            </a:r>
            <a:endParaRPr lang="en-AU" sz="2800" dirty="0">
              <a:solidFill>
                <a:srgbClr val="7030A0"/>
              </a:solidFill>
            </a:endParaRPr>
          </a:p>
        </p:txBody>
      </p:sp>
    </p:spTree>
    <p:extLst>
      <p:ext uri="{BB962C8B-B14F-4D97-AF65-F5344CB8AC3E}">
        <p14:creationId xmlns:p14="http://schemas.microsoft.com/office/powerpoint/2010/main" val="2826662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161" y="336223"/>
            <a:ext cx="8521307" cy="523220"/>
          </a:xfrm>
          <a:prstGeom prst="rect">
            <a:avLst/>
          </a:prstGeom>
        </p:spPr>
        <p:txBody>
          <a:bodyPr wrap="none">
            <a:spAutoFit/>
          </a:bodyPr>
          <a:lstStyle/>
          <a:p>
            <a:r>
              <a:rPr lang="en-AU" sz="2800" dirty="0">
                <a:solidFill>
                  <a:srgbClr val="FF0000"/>
                </a:solidFill>
                <a:latin typeface="UniversLTStd-Light"/>
              </a:rPr>
              <a:t>Principle 1: An atmosphere of intellectual excitement</a:t>
            </a:r>
            <a:endParaRPr lang="en-AU" sz="2800" dirty="0">
              <a:solidFill>
                <a:srgbClr val="FF0000"/>
              </a:solidFill>
            </a:endParaRPr>
          </a:p>
        </p:txBody>
      </p:sp>
      <p:sp>
        <p:nvSpPr>
          <p:cNvPr id="3" name="Rectangle 2"/>
          <p:cNvSpPr/>
          <p:nvPr/>
        </p:nvSpPr>
        <p:spPr>
          <a:xfrm>
            <a:off x="111161" y="996915"/>
            <a:ext cx="9988141" cy="954107"/>
          </a:xfrm>
          <a:prstGeom prst="rect">
            <a:avLst/>
          </a:prstGeom>
        </p:spPr>
        <p:txBody>
          <a:bodyPr wrap="square">
            <a:spAutoFit/>
          </a:bodyPr>
          <a:lstStyle/>
          <a:p>
            <a:r>
              <a:rPr lang="en-AU" sz="2800" dirty="0">
                <a:solidFill>
                  <a:srgbClr val="00B050"/>
                </a:solidFill>
                <a:latin typeface="UniversLTStd-Light"/>
              </a:rPr>
              <a:t>Principle 2: An intensive research and knowledge transfer </a:t>
            </a:r>
            <a:r>
              <a:rPr lang="en-AU" sz="2800" dirty="0" smtClean="0">
                <a:solidFill>
                  <a:srgbClr val="00B050"/>
                </a:solidFill>
                <a:latin typeface="UniversLTStd-Light"/>
              </a:rPr>
              <a:t>culture permeating </a:t>
            </a:r>
            <a:r>
              <a:rPr lang="en-AU" sz="2800" dirty="0">
                <a:solidFill>
                  <a:srgbClr val="00B050"/>
                </a:solidFill>
                <a:latin typeface="UniversLTStd-Light"/>
              </a:rPr>
              <a:t>all teaching and learning activities</a:t>
            </a:r>
            <a:endParaRPr lang="en-AU" sz="2800" dirty="0">
              <a:solidFill>
                <a:srgbClr val="00B050"/>
              </a:solidFill>
            </a:endParaRPr>
          </a:p>
        </p:txBody>
      </p:sp>
      <p:sp>
        <p:nvSpPr>
          <p:cNvPr id="4" name="Rectangle 3"/>
          <p:cNvSpPr/>
          <p:nvPr/>
        </p:nvSpPr>
        <p:spPr>
          <a:xfrm>
            <a:off x="111161" y="2088494"/>
            <a:ext cx="9988141" cy="954107"/>
          </a:xfrm>
          <a:prstGeom prst="rect">
            <a:avLst/>
          </a:prstGeom>
        </p:spPr>
        <p:txBody>
          <a:bodyPr wrap="square">
            <a:spAutoFit/>
          </a:bodyPr>
          <a:lstStyle/>
          <a:p>
            <a:r>
              <a:rPr lang="en-AU" sz="2800" dirty="0">
                <a:solidFill>
                  <a:srgbClr val="C00000"/>
                </a:solidFill>
                <a:latin typeface="UniversLTStd-Light"/>
              </a:rPr>
              <a:t>Principle 3: A vibrant and embracing social context </a:t>
            </a:r>
          </a:p>
          <a:p>
            <a:r>
              <a:rPr lang="en-AU" sz="2800" dirty="0">
                <a:solidFill>
                  <a:srgbClr val="0070C0"/>
                </a:solidFill>
                <a:latin typeface="UniversLTStd-Light"/>
              </a:rPr>
              <a:t>Principle 4: An international and culturally diverse learning</a:t>
            </a:r>
            <a:endParaRPr lang="en-AU" sz="2800" dirty="0">
              <a:solidFill>
                <a:srgbClr val="0070C0"/>
              </a:solidFill>
            </a:endParaRPr>
          </a:p>
        </p:txBody>
      </p:sp>
      <p:sp>
        <p:nvSpPr>
          <p:cNvPr id="5" name="Rectangle 4"/>
          <p:cNvSpPr/>
          <p:nvPr/>
        </p:nvSpPr>
        <p:spPr>
          <a:xfrm>
            <a:off x="111161" y="3178300"/>
            <a:ext cx="11324218" cy="523220"/>
          </a:xfrm>
          <a:prstGeom prst="rect">
            <a:avLst/>
          </a:prstGeom>
        </p:spPr>
        <p:txBody>
          <a:bodyPr wrap="square">
            <a:spAutoFit/>
          </a:bodyPr>
          <a:lstStyle/>
          <a:p>
            <a:r>
              <a:rPr lang="en-AU" sz="2800" dirty="0">
                <a:solidFill>
                  <a:srgbClr val="C00000"/>
                </a:solidFill>
                <a:latin typeface="UniversLTStd-Light"/>
              </a:rPr>
              <a:t>Principle 5: Explicit concern and support for </a:t>
            </a:r>
            <a:r>
              <a:rPr lang="en-AU" sz="2800" dirty="0" smtClean="0">
                <a:solidFill>
                  <a:srgbClr val="C00000"/>
                </a:solidFill>
                <a:latin typeface="UniversLTStd-Light"/>
              </a:rPr>
              <a:t>individual development</a:t>
            </a:r>
            <a:endParaRPr lang="en-AU" sz="2800" dirty="0">
              <a:solidFill>
                <a:srgbClr val="C00000"/>
              </a:solidFill>
            </a:endParaRPr>
          </a:p>
        </p:txBody>
      </p:sp>
      <p:sp>
        <p:nvSpPr>
          <p:cNvPr id="6" name="Rectangle 5"/>
          <p:cNvSpPr/>
          <p:nvPr/>
        </p:nvSpPr>
        <p:spPr>
          <a:xfrm>
            <a:off x="111161" y="3837219"/>
            <a:ext cx="10076329" cy="3108543"/>
          </a:xfrm>
          <a:prstGeom prst="rect">
            <a:avLst/>
          </a:prstGeom>
        </p:spPr>
        <p:txBody>
          <a:bodyPr wrap="square">
            <a:spAutoFit/>
          </a:bodyPr>
          <a:lstStyle/>
          <a:p>
            <a:r>
              <a:rPr lang="en-AU" sz="2800" dirty="0">
                <a:solidFill>
                  <a:srgbClr val="7030A0"/>
                </a:solidFill>
                <a:latin typeface="UniversLTStd-Light"/>
              </a:rPr>
              <a:t>Principle 6: Clear academic expectations and standards </a:t>
            </a:r>
            <a:endParaRPr lang="en-AU" sz="2800" dirty="0" smtClean="0">
              <a:solidFill>
                <a:srgbClr val="7030A0"/>
              </a:solidFill>
              <a:latin typeface="UniversLTStd-Light"/>
            </a:endParaRPr>
          </a:p>
          <a:p>
            <a:r>
              <a:rPr lang="en-AU" sz="2800" dirty="0" smtClean="0">
                <a:solidFill>
                  <a:srgbClr val="7030A0"/>
                </a:solidFill>
                <a:latin typeface="UniversLTStd-Light"/>
              </a:rPr>
              <a:t>Principle </a:t>
            </a:r>
            <a:r>
              <a:rPr lang="en-AU" sz="2800" dirty="0">
                <a:solidFill>
                  <a:srgbClr val="7030A0"/>
                </a:solidFill>
                <a:latin typeface="UniversLTStd-Light"/>
              </a:rPr>
              <a:t>7: Learning cycles of experimentation, feedback and assessment </a:t>
            </a:r>
            <a:endParaRPr lang="en-AU" sz="2800" dirty="0" smtClean="0">
              <a:solidFill>
                <a:srgbClr val="7030A0"/>
              </a:solidFill>
              <a:latin typeface="UniversLTStd-Light"/>
            </a:endParaRPr>
          </a:p>
          <a:p>
            <a:endParaRPr lang="en-AU" sz="2800" dirty="0" smtClean="0">
              <a:latin typeface="UniversLTStd-Light"/>
            </a:endParaRPr>
          </a:p>
          <a:p>
            <a:r>
              <a:rPr lang="en-AU" sz="2800" dirty="0" smtClean="0">
                <a:solidFill>
                  <a:schemeClr val="accent5">
                    <a:lumMod val="75000"/>
                  </a:schemeClr>
                </a:solidFill>
                <a:latin typeface="UniversLTStd-Light"/>
              </a:rPr>
              <a:t>Principle </a:t>
            </a:r>
            <a:r>
              <a:rPr lang="en-AU" sz="2800" dirty="0">
                <a:solidFill>
                  <a:schemeClr val="accent5">
                    <a:lumMod val="75000"/>
                  </a:schemeClr>
                </a:solidFill>
                <a:latin typeface="UniversLTStd-Light"/>
              </a:rPr>
              <a:t>8: Premium quality learning spaces, resources and technologies </a:t>
            </a:r>
            <a:endParaRPr lang="en-AU" sz="2800" dirty="0" smtClean="0">
              <a:solidFill>
                <a:schemeClr val="accent5">
                  <a:lumMod val="75000"/>
                </a:schemeClr>
              </a:solidFill>
              <a:latin typeface="UniversLTStd-Light"/>
            </a:endParaRPr>
          </a:p>
          <a:p>
            <a:r>
              <a:rPr lang="en-AU" sz="2800" dirty="0" smtClean="0">
                <a:solidFill>
                  <a:schemeClr val="accent5">
                    <a:lumMod val="75000"/>
                  </a:schemeClr>
                </a:solidFill>
                <a:latin typeface="UniversLTStd-Light"/>
              </a:rPr>
              <a:t>Principle </a:t>
            </a:r>
            <a:r>
              <a:rPr lang="en-AU" sz="2800" dirty="0">
                <a:solidFill>
                  <a:schemeClr val="accent5">
                    <a:lumMod val="75000"/>
                  </a:schemeClr>
                </a:solidFill>
                <a:latin typeface="UniversLTStd-Light"/>
              </a:rPr>
              <a:t>9: An adaptive curriculum</a:t>
            </a:r>
            <a:endParaRPr lang="en-AU" sz="2800" dirty="0">
              <a:solidFill>
                <a:schemeClr val="accent5">
                  <a:lumMod val="75000"/>
                </a:schemeClr>
              </a:solidFill>
            </a:endParaRPr>
          </a:p>
        </p:txBody>
      </p:sp>
    </p:spTree>
    <p:extLst>
      <p:ext uri="{BB962C8B-B14F-4D97-AF65-F5344CB8AC3E}">
        <p14:creationId xmlns:p14="http://schemas.microsoft.com/office/powerpoint/2010/main" val="1789044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9801" y="294083"/>
            <a:ext cx="8688593" cy="5693866"/>
          </a:xfrm>
          <a:prstGeom prst="rect">
            <a:avLst/>
          </a:prstGeom>
        </p:spPr>
        <p:txBody>
          <a:bodyPr wrap="square">
            <a:spAutoFit/>
          </a:bodyPr>
          <a:lstStyle/>
          <a:p>
            <a:r>
              <a:rPr lang="en-AU" sz="800" dirty="0">
                <a:latin typeface="ZapfDingbatsITC"/>
              </a:rPr>
              <a:t>l </a:t>
            </a:r>
            <a:r>
              <a:rPr lang="en-AU" sz="2800" dirty="0">
                <a:solidFill>
                  <a:schemeClr val="accent5">
                    <a:lumMod val="75000"/>
                  </a:schemeClr>
                </a:solidFill>
                <a:latin typeface="GillSans"/>
              </a:rPr>
              <a:t>Courses and </a:t>
            </a:r>
            <a:r>
              <a:rPr lang="en-AU" sz="2800" dirty="0" smtClean="0">
                <a:solidFill>
                  <a:schemeClr val="accent5">
                    <a:lumMod val="75000"/>
                  </a:schemeClr>
                </a:solidFill>
                <a:latin typeface="GillSans"/>
              </a:rPr>
              <a:t>conferences</a:t>
            </a:r>
          </a:p>
          <a:p>
            <a:endParaRPr lang="en-AU" sz="2800" dirty="0">
              <a:solidFill>
                <a:schemeClr val="accent5">
                  <a:lumMod val="75000"/>
                </a:schemeClr>
              </a:solidFill>
              <a:latin typeface="GillSans"/>
            </a:endParaRPr>
          </a:p>
          <a:p>
            <a:r>
              <a:rPr lang="en-AU" sz="2800" dirty="0">
                <a:solidFill>
                  <a:schemeClr val="accent5">
                    <a:lumMod val="75000"/>
                  </a:schemeClr>
                </a:solidFill>
                <a:latin typeface="ZapfDingbatsITC"/>
              </a:rPr>
              <a:t>l </a:t>
            </a:r>
            <a:r>
              <a:rPr lang="en-AU" sz="2800" dirty="0">
                <a:solidFill>
                  <a:schemeClr val="accent5">
                    <a:lumMod val="75000"/>
                  </a:schemeClr>
                </a:solidFill>
                <a:latin typeface="GillSans"/>
              </a:rPr>
              <a:t>Professional </a:t>
            </a:r>
            <a:r>
              <a:rPr lang="en-AU" sz="2800" dirty="0" smtClean="0">
                <a:solidFill>
                  <a:schemeClr val="accent5">
                    <a:lumMod val="75000"/>
                  </a:schemeClr>
                </a:solidFill>
                <a:latin typeface="GillSans"/>
              </a:rPr>
              <a:t>interactions</a:t>
            </a:r>
          </a:p>
          <a:p>
            <a:endParaRPr lang="en-AU" sz="2800" dirty="0">
              <a:solidFill>
                <a:schemeClr val="accent5">
                  <a:lumMod val="75000"/>
                </a:schemeClr>
              </a:solidFill>
              <a:latin typeface="GillSans"/>
            </a:endParaRPr>
          </a:p>
          <a:p>
            <a:r>
              <a:rPr lang="en-AU" sz="2800" dirty="0">
                <a:solidFill>
                  <a:schemeClr val="accent5">
                    <a:lumMod val="75000"/>
                  </a:schemeClr>
                </a:solidFill>
                <a:latin typeface="ZapfDingbatsITC"/>
              </a:rPr>
              <a:t>l </a:t>
            </a:r>
            <a:r>
              <a:rPr lang="en-AU" sz="2800" dirty="0" smtClean="0">
                <a:solidFill>
                  <a:schemeClr val="accent5">
                    <a:lumMod val="75000"/>
                  </a:schemeClr>
                </a:solidFill>
                <a:latin typeface="GillSans"/>
              </a:rPr>
              <a:t>Networking</a:t>
            </a:r>
          </a:p>
          <a:p>
            <a:endParaRPr lang="en-AU" sz="2800" dirty="0">
              <a:solidFill>
                <a:schemeClr val="accent5">
                  <a:lumMod val="75000"/>
                </a:schemeClr>
              </a:solidFill>
              <a:latin typeface="GillSans"/>
            </a:endParaRPr>
          </a:p>
          <a:p>
            <a:r>
              <a:rPr lang="en-AU" sz="2800" dirty="0">
                <a:solidFill>
                  <a:schemeClr val="accent5">
                    <a:lumMod val="75000"/>
                  </a:schemeClr>
                </a:solidFill>
                <a:latin typeface="ZapfDingbatsITC"/>
              </a:rPr>
              <a:t>l </a:t>
            </a:r>
            <a:r>
              <a:rPr lang="en-AU" sz="2800" dirty="0">
                <a:solidFill>
                  <a:schemeClr val="accent5">
                    <a:lumMod val="75000"/>
                  </a:schemeClr>
                </a:solidFill>
                <a:latin typeface="GillSans"/>
              </a:rPr>
              <a:t>Consulting </a:t>
            </a:r>
            <a:r>
              <a:rPr lang="en-AU" sz="2800" dirty="0" smtClean="0">
                <a:solidFill>
                  <a:schemeClr val="accent5">
                    <a:lumMod val="75000"/>
                  </a:schemeClr>
                </a:solidFill>
                <a:latin typeface="GillSans"/>
              </a:rPr>
              <a:t>experts</a:t>
            </a:r>
          </a:p>
          <a:p>
            <a:endParaRPr lang="en-AU" sz="2800" dirty="0">
              <a:solidFill>
                <a:schemeClr val="accent5">
                  <a:lumMod val="75000"/>
                </a:schemeClr>
              </a:solidFill>
              <a:latin typeface="GillSans"/>
            </a:endParaRPr>
          </a:p>
          <a:p>
            <a:r>
              <a:rPr lang="en-AU" sz="2800" dirty="0">
                <a:solidFill>
                  <a:schemeClr val="accent5">
                    <a:lumMod val="75000"/>
                  </a:schemeClr>
                </a:solidFill>
                <a:latin typeface="ZapfDingbatsITC"/>
              </a:rPr>
              <a:t>l </a:t>
            </a:r>
            <a:r>
              <a:rPr lang="en-AU" sz="2800" dirty="0">
                <a:solidFill>
                  <a:schemeClr val="accent5">
                    <a:lumMod val="75000"/>
                  </a:schemeClr>
                </a:solidFill>
                <a:latin typeface="GillSans"/>
              </a:rPr>
              <a:t>Personal </a:t>
            </a:r>
            <a:r>
              <a:rPr lang="en-AU" sz="2800" dirty="0" smtClean="0">
                <a:solidFill>
                  <a:schemeClr val="accent5">
                    <a:lumMod val="75000"/>
                  </a:schemeClr>
                </a:solidFill>
                <a:latin typeface="GillSans"/>
              </a:rPr>
              <a:t>research</a:t>
            </a:r>
          </a:p>
          <a:p>
            <a:endParaRPr lang="en-AU" sz="2800" dirty="0">
              <a:solidFill>
                <a:schemeClr val="accent5">
                  <a:lumMod val="75000"/>
                </a:schemeClr>
              </a:solidFill>
              <a:latin typeface="GillSans"/>
            </a:endParaRPr>
          </a:p>
          <a:p>
            <a:r>
              <a:rPr lang="en-AU" sz="2800" dirty="0">
                <a:solidFill>
                  <a:schemeClr val="accent5">
                    <a:lumMod val="75000"/>
                  </a:schemeClr>
                </a:solidFill>
                <a:latin typeface="ZapfDingbatsITC"/>
              </a:rPr>
              <a:t>l </a:t>
            </a:r>
            <a:r>
              <a:rPr lang="en-AU" sz="2800" dirty="0">
                <a:solidFill>
                  <a:schemeClr val="accent5">
                    <a:lumMod val="75000"/>
                  </a:schemeClr>
                </a:solidFill>
                <a:latin typeface="GillSans"/>
              </a:rPr>
              <a:t>Learning by doing, </a:t>
            </a:r>
            <a:r>
              <a:rPr lang="en-AU" sz="2800" dirty="0" smtClean="0">
                <a:solidFill>
                  <a:schemeClr val="accent5">
                    <a:lumMod val="75000"/>
                  </a:schemeClr>
                </a:solidFill>
                <a:latin typeface="GillSans"/>
              </a:rPr>
              <a:t>and</a:t>
            </a:r>
          </a:p>
          <a:p>
            <a:endParaRPr lang="en-AU" sz="2800" dirty="0">
              <a:solidFill>
                <a:schemeClr val="accent5">
                  <a:lumMod val="75000"/>
                </a:schemeClr>
              </a:solidFill>
              <a:latin typeface="GillSans"/>
            </a:endParaRPr>
          </a:p>
          <a:p>
            <a:r>
              <a:rPr lang="en-AU" sz="2800" dirty="0">
                <a:solidFill>
                  <a:schemeClr val="accent5">
                    <a:lumMod val="75000"/>
                  </a:schemeClr>
                </a:solidFill>
                <a:latin typeface="ZapfDingbatsITC"/>
              </a:rPr>
              <a:t>l </a:t>
            </a:r>
            <a:r>
              <a:rPr lang="en-AU" sz="2800" dirty="0">
                <a:solidFill>
                  <a:schemeClr val="accent5">
                    <a:lumMod val="75000"/>
                  </a:schemeClr>
                </a:solidFill>
                <a:latin typeface="GillSans"/>
              </a:rPr>
              <a:t>Learning by teaching</a:t>
            </a:r>
            <a:endParaRPr lang="en-AU" sz="2800" dirty="0">
              <a:solidFill>
                <a:schemeClr val="accent5">
                  <a:lumMod val="75000"/>
                </a:schemeClr>
              </a:solidFill>
            </a:endParaRPr>
          </a:p>
        </p:txBody>
      </p:sp>
    </p:spTree>
    <p:extLst>
      <p:ext uri="{BB962C8B-B14F-4D97-AF65-F5344CB8AC3E}">
        <p14:creationId xmlns:p14="http://schemas.microsoft.com/office/powerpoint/2010/main" val="3410186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4196" y="233629"/>
            <a:ext cx="8634805" cy="5663089"/>
          </a:xfrm>
          <a:prstGeom prst="rect">
            <a:avLst/>
          </a:prstGeom>
        </p:spPr>
        <p:txBody>
          <a:bodyPr wrap="square">
            <a:spAutoFit/>
          </a:bodyPr>
          <a:lstStyle/>
          <a:p>
            <a:r>
              <a:rPr lang="en-AU" sz="2800" b="1" dirty="0">
                <a:latin typeface="GillSans-Bold"/>
              </a:rPr>
              <a:t>Type of CPD Activity </a:t>
            </a:r>
            <a:endParaRPr lang="en-AU" sz="2800" b="1" dirty="0" smtClean="0">
              <a:latin typeface="GillSans-Bold"/>
            </a:endParaRPr>
          </a:p>
          <a:p>
            <a:endParaRPr lang="en-AU" sz="2800" b="1" dirty="0" smtClean="0">
              <a:latin typeface="GillSans-Bold"/>
            </a:endParaRPr>
          </a:p>
          <a:p>
            <a:r>
              <a:rPr lang="en-AU" sz="2400" dirty="0" smtClean="0">
                <a:latin typeface="GillSans"/>
              </a:rPr>
              <a:t>Discussions </a:t>
            </a:r>
            <a:r>
              <a:rPr lang="en-AU" sz="2400" dirty="0">
                <a:latin typeface="GillSans"/>
              </a:rPr>
              <a:t>with colleagues in your department </a:t>
            </a:r>
            <a:endParaRPr lang="en-AU" sz="2400" dirty="0" smtClean="0">
              <a:latin typeface="GillSans"/>
            </a:endParaRPr>
          </a:p>
          <a:p>
            <a:endParaRPr lang="en-AU" sz="900" dirty="0" smtClean="0">
              <a:latin typeface="GillSans"/>
            </a:endParaRPr>
          </a:p>
          <a:p>
            <a:r>
              <a:rPr lang="en-AU" sz="2400" dirty="0" smtClean="0">
                <a:latin typeface="GillSans"/>
              </a:rPr>
              <a:t>Supported </a:t>
            </a:r>
            <a:r>
              <a:rPr lang="en-AU" sz="2400" dirty="0">
                <a:latin typeface="GillSans"/>
              </a:rPr>
              <a:t>colleagues to develop their teaching </a:t>
            </a:r>
            <a:endParaRPr lang="en-AU" sz="2400" dirty="0" smtClean="0">
              <a:latin typeface="GillSans"/>
            </a:endParaRPr>
          </a:p>
          <a:p>
            <a:endParaRPr lang="en-AU" sz="900" dirty="0" smtClean="0">
              <a:latin typeface="GillSans"/>
            </a:endParaRPr>
          </a:p>
          <a:p>
            <a:r>
              <a:rPr lang="en-AU" sz="2400" dirty="0" smtClean="0">
                <a:latin typeface="GillSans"/>
              </a:rPr>
              <a:t>Networked </a:t>
            </a:r>
            <a:r>
              <a:rPr lang="en-AU" sz="2400" dirty="0">
                <a:latin typeface="GillSans"/>
              </a:rPr>
              <a:t>with colleagues from other </a:t>
            </a:r>
            <a:r>
              <a:rPr lang="en-AU" sz="2400" dirty="0" smtClean="0">
                <a:latin typeface="GillSans"/>
              </a:rPr>
              <a:t>institutions</a:t>
            </a:r>
          </a:p>
          <a:p>
            <a:r>
              <a:rPr lang="en-AU" sz="2400" dirty="0" smtClean="0">
                <a:latin typeface="GillSans"/>
              </a:rPr>
              <a:t>Read </a:t>
            </a:r>
            <a:r>
              <a:rPr lang="en-AU" sz="2400" dirty="0">
                <a:latin typeface="GillSans"/>
              </a:rPr>
              <a:t>books / articles on learning &amp; </a:t>
            </a:r>
            <a:r>
              <a:rPr lang="en-AU" sz="2400" dirty="0" smtClean="0">
                <a:latin typeface="GillSans"/>
              </a:rPr>
              <a:t>teaching</a:t>
            </a:r>
          </a:p>
          <a:p>
            <a:r>
              <a:rPr lang="en-AU" sz="2400" dirty="0" smtClean="0">
                <a:latin typeface="GillSans"/>
              </a:rPr>
              <a:t>Read </a:t>
            </a:r>
            <a:r>
              <a:rPr lang="en-AU" sz="2400" dirty="0">
                <a:latin typeface="GillSans"/>
              </a:rPr>
              <a:t>web-based information on learning &amp; </a:t>
            </a:r>
            <a:r>
              <a:rPr lang="en-AU" sz="2400" dirty="0" smtClean="0">
                <a:latin typeface="GillSans"/>
              </a:rPr>
              <a:t>teaching</a:t>
            </a:r>
          </a:p>
          <a:p>
            <a:r>
              <a:rPr lang="en-AU" sz="2400" dirty="0" smtClean="0">
                <a:latin typeface="GillSans"/>
              </a:rPr>
              <a:t>Participated </a:t>
            </a:r>
            <a:r>
              <a:rPr lang="en-AU" sz="2400" dirty="0">
                <a:latin typeface="GillSans"/>
              </a:rPr>
              <a:t>in a learning &amp; teaching workshop </a:t>
            </a:r>
            <a:endParaRPr lang="en-AU" sz="2400" dirty="0" smtClean="0">
              <a:latin typeface="GillSans"/>
            </a:endParaRPr>
          </a:p>
          <a:p>
            <a:r>
              <a:rPr lang="en-AU" sz="2400" dirty="0" smtClean="0">
                <a:latin typeface="GillSans"/>
              </a:rPr>
              <a:t>Discussions </a:t>
            </a:r>
            <a:r>
              <a:rPr lang="en-AU" sz="2400" dirty="0">
                <a:latin typeface="GillSans"/>
              </a:rPr>
              <a:t>with staff in your institutional </a:t>
            </a:r>
            <a:endParaRPr lang="en-AU" sz="2400" dirty="0" smtClean="0">
              <a:latin typeface="GillSans"/>
            </a:endParaRPr>
          </a:p>
          <a:p>
            <a:r>
              <a:rPr lang="en-AU" sz="2400" dirty="0" smtClean="0">
                <a:latin typeface="GillSans"/>
              </a:rPr>
              <a:t>Studied </a:t>
            </a:r>
            <a:r>
              <a:rPr lang="en-AU" sz="2400" dirty="0">
                <a:latin typeface="GillSans"/>
              </a:rPr>
              <a:t>for / hold a L&amp;T qualification (</a:t>
            </a:r>
            <a:r>
              <a:rPr lang="en-AU" sz="2400" dirty="0" err="1">
                <a:latin typeface="GillSans"/>
              </a:rPr>
              <a:t>inc</a:t>
            </a:r>
            <a:r>
              <a:rPr lang="en-AU" sz="2400" dirty="0">
                <a:latin typeface="GillSans"/>
              </a:rPr>
              <a:t> ILT) </a:t>
            </a:r>
            <a:endParaRPr lang="en-AU" sz="2400" dirty="0" smtClean="0">
              <a:latin typeface="GillSans"/>
            </a:endParaRPr>
          </a:p>
          <a:p>
            <a:r>
              <a:rPr lang="en-AU" sz="2400" dirty="0" smtClean="0">
                <a:latin typeface="GillSans"/>
              </a:rPr>
              <a:t>Attended </a:t>
            </a:r>
            <a:r>
              <a:rPr lang="en-AU" sz="2400" dirty="0">
                <a:latin typeface="GillSans"/>
              </a:rPr>
              <a:t>a learning &amp; teaching conference </a:t>
            </a:r>
            <a:endParaRPr lang="en-AU" sz="2400" dirty="0" smtClean="0">
              <a:latin typeface="GillSans"/>
            </a:endParaRPr>
          </a:p>
          <a:p>
            <a:r>
              <a:rPr lang="en-AU" sz="2400" dirty="0" smtClean="0">
                <a:latin typeface="GillSans"/>
              </a:rPr>
              <a:t>Applied </a:t>
            </a:r>
            <a:r>
              <a:rPr lang="en-AU" sz="2400" dirty="0">
                <a:latin typeface="GillSans"/>
              </a:rPr>
              <a:t>for teaching development funding </a:t>
            </a:r>
            <a:endParaRPr lang="en-AU" sz="2400" dirty="0" smtClean="0">
              <a:latin typeface="GillSans"/>
            </a:endParaRPr>
          </a:p>
          <a:p>
            <a:r>
              <a:rPr lang="en-AU" sz="2400" dirty="0" smtClean="0">
                <a:latin typeface="GillSans"/>
              </a:rPr>
              <a:t>Undertook </a:t>
            </a:r>
            <a:r>
              <a:rPr lang="en-AU" sz="2400" dirty="0">
                <a:latin typeface="GillSans"/>
              </a:rPr>
              <a:t>research into learning &amp; teaching </a:t>
            </a:r>
            <a:endParaRPr lang="en-AU" sz="2400" dirty="0" smtClean="0">
              <a:latin typeface="GillSans"/>
            </a:endParaRPr>
          </a:p>
          <a:p>
            <a:r>
              <a:rPr lang="en-AU" sz="2400" dirty="0" smtClean="0">
                <a:latin typeface="GillSans"/>
              </a:rPr>
              <a:t>Member </a:t>
            </a:r>
            <a:r>
              <a:rPr lang="en-AU" sz="2400" dirty="0">
                <a:latin typeface="GillSans"/>
              </a:rPr>
              <a:t>of </a:t>
            </a:r>
            <a:r>
              <a:rPr lang="en-AU" sz="2400" dirty="0" smtClean="0">
                <a:latin typeface="GillSans"/>
              </a:rPr>
              <a:t>Teachers</a:t>
            </a:r>
            <a:r>
              <a:rPr lang="en-AU" sz="2400" dirty="0">
                <a:latin typeface="GillSans"/>
              </a:rPr>
              <a:t>' Association </a:t>
            </a:r>
            <a:r>
              <a:rPr lang="en-AU" sz="2400" dirty="0" smtClean="0">
                <a:latin typeface="GillSans"/>
              </a:rPr>
              <a:t>or Professional Association</a:t>
            </a:r>
            <a:endParaRPr lang="en-AU" sz="2400" dirty="0"/>
          </a:p>
        </p:txBody>
      </p:sp>
    </p:spTree>
    <p:extLst>
      <p:ext uri="{BB962C8B-B14F-4D97-AF65-F5344CB8AC3E}">
        <p14:creationId xmlns:p14="http://schemas.microsoft.com/office/powerpoint/2010/main" val="1734032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799" y="392249"/>
            <a:ext cx="8860715" cy="5693866"/>
          </a:xfrm>
          <a:prstGeom prst="rect">
            <a:avLst/>
          </a:prstGeom>
        </p:spPr>
        <p:txBody>
          <a:bodyPr wrap="square">
            <a:spAutoFit/>
          </a:bodyPr>
          <a:lstStyle/>
          <a:p>
            <a:r>
              <a:rPr lang="en-AU" sz="2800" b="1" dirty="0" smtClean="0">
                <a:solidFill>
                  <a:schemeClr val="accent5">
                    <a:lumMod val="75000"/>
                  </a:schemeClr>
                </a:solidFill>
                <a:latin typeface="GillSans-Bold"/>
              </a:rPr>
              <a:t>Barriers </a:t>
            </a:r>
            <a:r>
              <a:rPr lang="en-AU" sz="2800" b="1" dirty="0">
                <a:solidFill>
                  <a:schemeClr val="accent5">
                    <a:lumMod val="75000"/>
                  </a:schemeClr>
                </a:solidFill>
                <a:latin typeface="GillSans-Bold"/>
              </a:rPr>
              <a:t>to undertaking CPD for </a:t>
            </a:r>
            <a:r>
              <a:rPr lang="en-AU" sz="2800" b="1" dirty="0" smtClean="0">
                <a:solidFill>
                  <a:schemeClr val="accent5">
                    <a:lumMod val="75000"/>
                  </a:schemeClr>
                </a:solidFill>
                <a:latin typeface="GillSans-Bold"/>
              </a:rPr>
              <a:t>teaching</a:t>
            </a:r>
          </a:p>
          <a:p>
            <a:endParaRPr lang="en-AU" sz="2800" b="1" dirty="0">
              <a:solidFill>
                <a:schemeClr val="accent5">
                  <a:lumMod val="75000"/>
                </a:schemeClr>
              </a:solidFill>
              <a:latin typeface="GillSans-Bold"/>
            </a:endParaRPr>
          </a:p>
          <a:p>
            <a:r>
              <a:rPr lang="en-AU" sz="2800" b="1" dirty="0" smtClean="0">
                <a:solidFill>
                  <a:schemeClr val="accent5">
                    <a:lumMod val="75000"/>
                  </a:schemeClr>
                </a:solidFill>
                <a:latin typeface="GillSans"/>
              </a:rPr>
              <a:t>Time </a:t>
            </a:r>
          </a:p>
          <a:p>
            <a:endParaRPr lang="en-AU" sz="2800" b="1" dirty="0" smtClean="0">
              <a:solidFill>
                <a:schemeClr val="accent5">
                  <a:lumMod val="75000"/>
                </a:schemeClr>
              </a:solidFill>
              <a:latin typeface="GillSans"/>
            </a:endParaRPr>
          </a:p>
          <a:p>
            <a:r>
              <a:rPr lang="en-AU" sz="2800" b="1" dirty="0" smtClean="0">
                <a:solidFill>
                  <a:schemeClr val="accent5">
                    <a:lumMod val="75000"/>
                  </a:schemeClr>
                </a:solidFill>
                <a:latin typeface="GillSans"/>
              </a:rPr>
              <a:t>Emphasis </a:t>
            </a:r>
            <a:r>
              <a:rPr lang="en-AU" sz="2800" b="1" dirty="0">
                <a:solidFill>
                  <a:schemeClr val="accent5">
                    <a:lumMod val="75000"/>
                  </a:schemeClr>
                </a:solidFill>
                <a:latin typeface="GillSans"/>
              </a:rPr>
              <a:t>on research </a:t>
            </a:r>
            <a:endParaRPr lang="en-AU" sz="2800" b="1" dirty="0" smtClean="0">
              <a:solidFill>
                <a:schemeClr val="accent5">
                  <a:lumMod val="75000"/>
                </a:schemeClr>
              </a:solidFill>
              <a:latin typeface="GillSans"/>
            </a:endParaRPr>
          </a:p>
          <a:p>
            <a:endParaRPr lang="en-AU" sz="2800" b="1" dirty="0" smtClean="0">
              <a:solidFill>
                <a:schemeClr val="accent5">
                  <a:lumMod val="75000"/>
                </a:schemeClr>
              </a:solidFill>
              <a:latin typeface="GillSans"/>
            </a:endParaRPr>
          </a:p>
          <a:p>
            <a:r>
              <a:rPr lang="en-AU" sz="2800" b="1" dirty="0" smtClean="0">
                <a:solidFill>
                  <a:schemeClr val="accent5">
                    <a:lumMod val="75000"/>
                  </a:schemeClr>
                </a:solidFill>
                <a:latin typeface="GillSans"/>
              </a:rPr>
              <a:t>Funding </a:t>
            </a:r>
            <a:r>
              <a:rPr lang="en-AU" sz="2800" b="1" dirty="0">
                <a:solidFill>
                  <a:schemeClr val="accent5">
                    <a:lumMod val="75000"/>
                  </a:schemeClr>
                </a:solidFill>
                <a:latin typeface="GillSans"/>
              </a:rPr>
              <a:t>(e.g. to attend events) </a:t>
            </a:r>
            <a:endParaRPr lang="en-AU" sz="2800" b="1" dirty="0" smtClean="0">
              <a:solidFill>
                <a:schemeClr val="accent5">
                  <a:lumMod val="75000"/>
                </a:schemeClr>
              </a:solidFill>
              <a:latin typeface="GillSans"/>
            </a:endParaRPr>
          </a:p>
          <a:p>
            <a:endParaRPr lang="en-AU" sz="2800" b="1" dirty="0" smtClean="0">
              <a:solidFill>
                <a:schemeClr val="accent5">
                  <a:lumMod val="75000"/>
                </a:schemeClr>
              </a:solidFill>
              <a:latin typeface="GillSans"/>
            </a:endParaRPr>
          </a:p>
          <a:p>
            <a:r>
              <a:rPr lang="en-AU" sz="2800" b="1" dirty="0" smtClean="0">
                <a:solidFill>
                  <a:schemeClr val="accent5">
                    <a:lumMod val="75000"/>
                  </a:schemeClr>
                </a:solidFill>
                <a:latin typeface="GillSans"/>
              </a:rPr>
              <a:t>Lack </a:t>
            </a:r>
            <a:r>
              <a:rPr lang="en-AU" sz="2800" b="1" dirty="0">
                <a:solidFill>
                  <a:schemeClr val="accent5">
                    <a:lumMod val="75000"/>
                  </a:schemeClr>
                </a:solidFill>
                <a:latin typeface="GillSans"/>
              </a:rPr>
              <a:t>of personal interest </a:t>
            </a:r>
            <a:endParaRPr lang="en-AU" sz="2800" b="1" dirty="0" smtClean="0">
              <a:solidFill>
                <a:schemeClr val="accent5">
                  <a:lumMod val="75000"/>
                </a:schemeClr>
              </a:solidFill>
              <a:latin typeface="GillSans"/>
            </a:endParaRPr>
          </a:p>
          <a:p>
            <a:endParaRPr lang="en-AU" sz="2800" b="1" dirty="0" smtClean="0">
              <a:solidFill>
                <a:schemeClr val="accent5">
                  <a:lumMod val="75000"/>
                </a:schemeClr>
              </a:solidFill>
              <a:latin typeface="GillSans"/>
            </a:endParaRPr>
          </a:p>
          <a:p>
            <a:r>
              <a:rPr lang="en-AU" sz="2800" b="1" dirty="0" smtClean="0">
                <a:solidFill>
                  <a:schemeClr val="accent5">
                    <a:lumMod val="75000"/>
                  </a:schemeClr>
                </a:solidFill>
                <a:latin typeface="GillSans"/>
              </a:rPr>
              <a:t>Lack </a:t>
            </a:r>
            <a:r>
              <a:rPr lang="en-AU" sz="2800" b="1" dirty="0">
                <a:solidFill>
                  <a:schemeClr val="accent5">
                    <a:lumMod val="75000"/>
                  </a:schemeClr>
                </a:solidFill>
                <a:latin typeface="GillSans"/>
              </a:rPr>
              <a:t>of encouragement </a:t>
            </a:r>
            <a:endParaRPr lang="en-AU" sz="2800" b="1" dirty="0" smtClean="0">
              <a:solidFill>
                <a:schemeClr val="accent5">
                  <a:lumMod val="75000"/>
                </a:schemeClr>
              </a:solidFill>
              <a:latin typeface="GillSans"/>
            </a:endParaRPr>
          </a:p>
          <a:p>
            <a:endParaRPr lang="en-AU" sz="2800" b="1" dirty="0" smtClean="0">
              <a:solidFill>
                <a:schemeClr val="accent5">
                  <a:lumMod val="75000"/>
                </a:schemeClr>
              </a:solidFill>
              <a:latin typeface="GillSans"/>
            </a:endParaRPr>
          </a:p>
          <a:p>
            <a:r>
              <a:rPr lang="en-AU" sz="2800" b="1" dirty="0" smtClean="0">
                <a:solidFill>
                  <a:schemeClr val="accent5">
                    <a:lumMod val="75000"/>
                  </a:schemeClr>
                </a:solidFill>
                <a:latin typeface="GillSans"/>
              </a:rPr>
              <a:t>None</a:t>
            </a:r>
            <a:endParaRPr lang="en-AU" sz="2800" b="1" dirty="0">
              <a:solidFill>
                <a:schemeClr val="accent5">
                  <a:lumMod val="75000"/>
                </a:schemeClr>
              </a:solidFill>
            </a:endParaRPr>
          </a:p>
        </p:txBody>
      </p:sp>
    </p:spTree>
    <p:extLst>
      <p:ext uri="{BB962C8B-B14F-4D97-AF65-F5344CB8AC3E}">
        <p14:creationId xmlns:p14="http://schemas.microsoft.com/office/powerpoint/2010/main" val="2445168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162" y="405665"/>
            <a:ext cx="9226476" cy="523220"/>
          </a:xfrm>
          <a:prstGeom prst="rect">
            <a:avLst/>
          </a:prstGeom>
        </p:spPr>
        <p:txBody>
          <a:bodyPr wrap="square">
            <a:spAutoFit/>
          </a:bodyPr>
          <a:lstStyle/>
          <a:p>
            <a:r>
              <a:rPr lang="en-AU" sz="2800" dirty="0">
                <a:latin typeface="GillSans"/>
              </a:rPr>
              <a:t>(1) </a:t>
            </a:r>
            <a:r>
              <a:rPr lang="en-AU" sz="2400" dirty="0">
                <a:solidFill>
                  <a:schemeClr val="accent5">
                    <a:lumMod val="75000"/>
                  </a:schemeClr>
                </a:solidFill>
                <a:latin typeface="GillSans"/>
              </a:rPr>
              <a:t>Professional development for all elements of the academic</a:t>
            </a:r>
            <a:endParaRPr lang="en-AU" sz="2400" dirty="0">
              <a:solidFill>
                <a:schemeClr val="accent5">
                  <a:lumMod val="75000"/>
                </a:schemeClr>
              </a:solidFill>
            </a:endParaRPr>
          </a:p>
        </p:txBody>
      </p:sp>
      <p:sp>
        <p:nvSpPr>
          <p:cNvPr id="3" name="Rectangle 2"/>
          <p:cNvSpPr/>
          <p:nvPr/>
        </p:nvSpPr>
        <p:spPr>
          <a:xfrm>
            <a:off x="294042" y="928885"/>
            <a:ext cx="10345271" cy="5262979"/>
          </a:xfrm>
          <a:prstGeom prst="rect">
            <a:avLst/>
          </a:prstGeom>
        </p:spPr>
        <p:txBody>
          <a:bodyPr wrap="square">
            <a:spAutoFit/>
          </a:bodyPr>
          <a:lstStyle/>
          <a:p>
            <a:r>
              <a:rPr lang="en-AU" sz="2800" dirty="0">
                <a:solidFill>
                  <a:schemeClr val="accent5">
                    <a:lumMod val="75000"/>
                  </a:schemeClr>
                </a:solidFill>
                <a:latin typeface="GillSans"/>
              </a:rPr>
              <a:t>role (including teaching and research) needs to be considered</a:t>
            </a:r>
          </a:p>
          <a:p>
            <a:r>
              <a:rPr lang="en-AU" sz="2800" dirty="0">
                <a:solidFill>
                  <a:schemeClr val="accent5">
                    <a:lumMod val="75000"/>
                  </a:schemeClr>
                </a:solidFill>
                <a:latin typeface="GillSans"/>
              </a:rPr>
              <a:t>as a normal part of professional life for all academic staff.</a:t>
            </a:r>
          </a:p>
          <a:p>
            <a:r>
              <a:rPr lang="en-AU" sz="2800" dirty="0">
                <a:solidFill>
                  <a:schemeClr val="accent5">
                    <a:lumMod val="75000"/>
                  </a:schemeClr>
                </a:solidFill>
                <a:latin typeface="GillSans"/>
              </a:rPr>
              <a:t>As such, professional development for teaching should be</a:t>
            </a:r>
          </a:p>
          <a:p>
            <a:r>
              <a:rPr lang="en-AU" sz="2800" dirty="0">
                <a:solidFill>
                  <a:schemeClr val="accent5">
                    <a:lumMod val="75000"/>
                  </a:schemeClr>
                </a:solidFill>
                <a:latin typeface="GillSans"/>
              </a:rPr>
              <a:t>part of institutional structures and reward policies in parity</a:t>
            </a:r>
          </a:p>
          <a:p>
            <a:r>
              <a:rPr lang="en-AU" sz="2800" dirty="0">
                <a:solidFill>
                  <a:schemeClr val="accent5">
                    <a:lumMod val="75000"/>
                  </a:schemeClr>
                </a:solidFill>
                <a:latin typeface="GillSans"/>
              </a:rPr>
              <a:t>with research</a:t>
            </a:r>
            <a:r>
              <a:rPr lang="en-AU" sz="2800" dirty="0" smtClean="0">
                <a:solidFill>
                  <a:schemeClr val="accent5">
                    <a:lumMod val="75000"/>
                  </a:schemeClr>
                </a:solidFill>
                <a:latin typeface="GillSans"/>
              </a:rPr>
              <a:t>;</a:t>
            </a:r>
          </a:p>
          <a:p>
            <a:endParaRPr lang="en-AU" sz="2800" dirty="0">
              <a:latin typeface="GillSans"/>
            </a:endParaRPr>
          </a:p>
          <a:p>
            <a:r>
              <a:rPr lang="en-AU" sz="2800" dirty="0">
                <a:solidFill>
                  <a:srgbClr val="0070C0"/>
                </a:solidFill>
                <a:latin typeface="GillSans"/>
              </a:rPr>
              <a:t>(2) Professional development needs to be self-directed and</a:t>
            </a:r>
          </a:p>
          <a:p>
            <a:r>
              <a:rPr lang="en-AU" sz="2800" dirty="0">
                <a:solidFill>
                  <a:srgbClr val="0070C0"/>
                </a:solidFill>
                <a:latin typeface="GillSans"/>
              </a:rPr>
              <a:t>planned within the relevant context (institutional, disciplinary</a:t>
            </a:r>
          </a:p>
          <a:p>
            <a:r>
              <a:rPr lang="en-AU" sz="2800" dirty="0">
                <a:solidFill>
                  <a:srgbClr val="0070C0"/>
                </a:solidFill>
                <a:latin typeface="GillSans"/>
              </a:rPr>
              <a:t>and personal). Staff should be supported in enhancing their</a:t>
            </a:r>
          </a:p>
          <a:p>
            <a:r>
              <a:rPr lang="en-AU" sz="2800" dirty="0">
                <a:solidFill>
                  <a:srgbClr val="0070C0"/>
                </a:solidFill>
                <a:latin typeface="GillSans"/>
              </a:rPr>
              <a:t>understanding of their own preferred learning styles and</a:t>
            </a:r>
          </a:p>
          <a:p>
            <a:r>
              <a:rPr lang="en-AU" sz="2800" dirty="0">
                <a:solidFill>
                  <a:srgbClr val="0070C0"/>
                </a:solidFill>
                <a:latin typeface="GillSans"/>
              </a:rPr>
              <a:t>needs in order to make the most of available opportunities</a:t>
            </a:r>
          </a:p>
          <a:p>
            <a:r>
              <a:rPr lang="en-AU" sz="2800" dirty="0">
                <a:solidFill>
                  <a:srgbClr val="0070C0"/>
                </a:solidFill>
                <a:latin typeface="GillSans"/>
              </a:rPr>
              <a:t>for developing their practice</a:t>
            </a:r>
            <a:r>
              <a:rPr lang="en-AU" sz="2800" dirty="0" smtClean="0">
                <a:solidFill>
                  <a:srgbClr val="0070C0"/>
                </a:solidFill>
                <a:latin typeface="GillSans"/>
              </a:rPr>
              <a:t>;</a:t>
            </a:r>
            <a:endParaRPr lang="en-AU" sz="2800" dirty="0">
              <a:solidFill>
                <a:srgbClr val="0070C0"/>
              </a:solidFill>
              <a:latin typeface="GillSans"/>
            </a:endParaRPr>
          </a:p>
        </p:txBody>
      </p:sp>
    </p:spTree>
    <p:extLst>
      <p:ext uri="{BB962C8B-B14F-4D97-AF65-F5344CB8AC3E}">
        <p14:creationId xmlns:p14="http://schemas.microsoft.com/office/powerpoint/2010/main" val="189818235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78</TotalTime>
  <Words>1695</Words>
  <Application>Microsoft Office PowerPoint</Application>
  <PresentationFormat>Widescreen</PresentationFormat>
  <Paragraphs>535</Paragraphs>
  <Slides>31</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31</vt:i4>
      </vt:variant>
    </vt:vector>
  </HeadingPairs>
  <TitlesOfParts>
    <vt:vector size="44" baseType="lpstr">
      <vt:lpstr>Arial</vt:lpstr>
      <vt:lpstr>ArialMT</vt:lpstr>
      <vt:lpstr>BritishCouncilSansRom-Regular</vt:lpstr>
      <vt:lpstr>CG Times</vt:lpstr>
      <vt:lpstr>GillSans</vt:lpstr>
      <vt:lpstr>GillSans-Bold</vt:lpstr>
      <vt:lpstr>Symbol</vt:lpstr>
      <vt:lpstr>Times New Roman</vt:lpstr>
      <vt:lpstr>Trebuchet MS</vt:lpstr>
      <vt:lpstr>UniversLTStd-Light</vt:lpstr>
      <vt:lpstr>Wingdings 3</vt:lpstr>
      <vt:lpstr>ZapfDingbatsITC</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NSW, Department of Education &amp; Communities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Kyawnaing, U</dc:creator>
  <cp:lastModifiedBy>Kyawnaing, U</cp:lastModifiedBy>
  <cp:revision>33</cp:revision>
  <dcterms:created xsi:type="dcterms:W3CDTF">2017-03-21T04:22:40Z</dcterms:created>
  <dcterms:modified xsi:type="dcterms:W3CDTF">2017-03-21T05:41:54Z</dcterms:modified>
</cp:coreProperties>
</file>