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94630" autoAdjust="0"/>
  </p:normalViewPr>
  <p:slideViewPr>
    <p:cSldViewPr snapToGrid="0">
      <p:cViewPr varScale="1">
        <p:scale>
          <a:sx n="87" d="100"/>
          <a:sy n="87" d="100"/>
        </p:scale>
        <p:origin x="16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9C80147-596A-426E-9FB2-F1D11DD4AB53}" type="datetimeFigureOut">
              <a:rPr lang="en-AU" smtClean="0"/>
              <a:t>20/03/2017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BC6E12D-CA1D-467D-8FE5-CD853A8BB258}" type="slidenum">
              <a:rPr lang="en-AU" smtClean="0"/>
              <a:t>‹#›</a:t>
            </a:fld>
            <a:endParaRPr lang="en-A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536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9C80147-596A-426E-9FB2-F1D11DD4AB53}" type="datetimeFigureOut">
              <a:rPr lang="en-AU" smtClean="0"/>
              <a:t>20/03/2017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BC6E12D-CA1D-467D-8FE5-CD853A8BB258}" type="slidenum">
              <a:rPr lang="en-AU" smtClean="0"/>
              <a:t>‹#›</a:t>
            </a:fld>
            <a:endParaRPr lang="en-AU"/>
          </a:p>
        </p:txBody>
      </p:sp>
    </p:spTree>
    <p:extLst>
      <p:ext uri="{BB962C8B-B14F-4D97-AF65-F5344CB8AC3E}">
        <p14:creationId xmlns:p14="http://schemas.microsoft.com/office/powerpoint/2010/main" val="866646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9C80147-596A-426E-9FB2-F1D11DD4AB53}" type="datetimeFigureOut">
              <a:rPr lang="en-AU" smtClean="0"/>
              <a:t>20/03/2017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BC6E12D-CA1D-467D-8FE5-CD853A8BB258}" type="slidenum">
              <a:rPr lang="en-AU" smtClean="0"/>
              <a:t>‹#›</a:t>
            </a:fld>
            <a:endParaRPr lang="en-AU"/>
          </a:p>
        </p:txBody>
      </p:sp>
    </p:spTree>
    <p:extLst>
      <p:ext uri="{BB962C8B-B14F-4D97-AF65-F5344CB8AC3E}">
        <p14:creationId xmlns:p14="http://schemas.microsoft.com/office/powerpoint/2010/main" val="2723247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9C80147-596A-426E-9FB2-F1D11DD4AB53}" type="datetimeFigureOut">
              <a:rPr lang="en-AU" smtClean="0"/>
              <a:t>20/03/2017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BC6E12D-CA1D-467D-8FE5-CD853A8BB258}" type="slidenum">
              <a:rPr lang="en-AU" smtClean="0"/>
              <a:t>‹#›</a:t>
            </a:fld>
            <a:endParaRPr lang="en-AU"/>
          </a:p>
        </p:txBody>
      </p:sp>
    </p:spTree>
    <p:extLst>
      <p:ext uri="{BB962C8B-B14F-4D97-AF65-F5344CB8AC3E}">
        <p14:creationId xmlns:p14="http://schemas.microsoft.com/office/powerpoint/2010/main" val="2855135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C80147-596A-426E-9FB2-F1D11DD4AB53}" type="datetimeFigureOut">
              <a:rPr lang="en-AU" smtClean="0"/>
              <a:t>20/03/2017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BC6E12D-CA1D-467D-8FE5-CD853A8BB258}" type="slidenum">
              <a:rPr lang="en-AU" smtClean="0"/>
              <a:t>‹#›</a:t>
            </a:fld>
            <a:endParaRPr lang="en-A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8008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9C80147-596A-426E-9FB2-F1D11DD4AB53}" type="datetimeFigureOut">
              <a:rPr lang="en-AU" smtClean="0"/>
              <a:t>20/03/2017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BC6E12D-CA1D-467D-8FE5-CD853A8BB258}" type="slidenum">
              <a:rPr lang="en-AU" smtClean="0"/>
              <a:t>‹#›</a:t>
            </a:fld>
            <a:endParaRPr lang="en-AU"/>
          </a:p>
        </p:txBody>
      </p:sp>
    </p:spTree>
    <p:extLst>
      <p:ext uri="{BB962C8B-B14F-4D97-AF65-F5344CB8AC3E}">
        <p14:creationId xmlns:p14="http://schemas.microsoft.com/office/powerpoint/2010/main" val="3908488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9C80147-596A-426E-9FB2-F1D11DD4AB53}" type="datetimeFigureOut">
              <a:rPr lang="en-AU" smtClean="0"/>
              <a:t>20/03/2017</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ABC6E12D-CA1D-467D-8FE5-CD853A8BB258}" type="slidenum">
              <a:rPr lang="en-AU" smtClean="0"/>
              <a:t>‹#›</a:t>
            </a:fld>
            <a:endParaRPr lang="en-AU"/>
          </a:p>
        </p:txBody>
      </p:sp>
    </p:spTree>
    <p:extLst>
      <p:ext uri="{BB962C8B-B14F-4D97-AF65-F5344CB8AC3E}">
        <p14:creationId xmlns:p14="http://schemas.microsoft.com/office/powerpoint/2010/main" val="3986988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9C80147-596A-426E-9FB2-F1D11DD4AB53}" type="datetimeFigureOut">
              <a:rPr lang="en-AU" smtClean="0"/>
              <a:t>20/03/2017</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ABC6E12D-CA1D-467D-8FE5-CD853A8BB258}" type="slidenum">
              <a:rPr lang="en-AU" smtClean="0"/>
              <a:t>‹#›</a:t>
            </a:fld>
            <a:endParaRPr lang="en-AU"/>
          </a:p>
        </p:txBody>
      </p:sp>
    </p:spTree>
    <p:extLst>
      <p:ext uri="{BB962C8B-B14F-4D97-AF65-F5344CB8AC3E}">
        <p14:creationId xmlns:p14="http://schemas.microsoft.com/office/powerpoint/2010/main" val="3838131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9C80147-596A-426E-9FB2-F1D11DD4AB53}" type="datetimeFigureOut">
              <a:rPr lang="en-AU" smtClean="0"/>
              <a:t>20/03/2017</a:t>
            </a:fld>
            <a:endParaRPr lang="en-A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AU"/>
          </a:p>
        </p:txBody>
      </p:sp>
      <p:sp>
        <p:nvSpPr>
          <p:cNvPr id="9" name="Slide Number Placeholder 8"/>
          <p:cNvSpPr>
            <a:spLocks noGrp="1"/>
          </p:cNvSpPr>
          <p:nvPr>
            <p:ph type="sldNum" sz="quarter" idx="12"/>
          </p:nvPr>
        </p:nvSpPr>
        <p:spPr/>
        <p:txBody>
          <a:bodyPr/>
          <a:lstStyle/>
          <a:p>
            <a:fld id="{ABC6E12D-CA1D-467D-8FE5-CD853A8BB258}" type="slidenum">
              <a:rPr lang="en-AU" smtClean="0"/>
              <a:t>‹#›</a:t>
            </a:fld>
            <a:endParaRPr lang="en-AU"/>
          </a:p>
        </p:txBody>
      </p:sp>
    </p:spTree>
    <p:extLst>
      <p:ext uri="{BB962C8B-B14F-4D97-AF65-F5344CB8AC3E}">
        <p14:creationId xmlns:p14="http://schemas.microsoft.com/office/powerpoint/2010/main" val="1664789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9C80147-596A-426E-9FB2-F1D11DD4AB53}" type="datetimeFigureOut">
              <a:rPr lang="en-AU" smtClean="0"/>
              <a:t>20/03/2017</a:t>
            </a:fld>
            <a:endParaRPr lang="en-A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A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BC6E12D-CA1D-467D-8FE5-CD853A8BB258}" type="slidenum">
              <a:rPr lang="en-AU" smtClean="0"/>
              <a:t>‹#›</a:t>
            </a:fld>
            <a:endParaRPr lang="en-AU"/>
          </a:p>
        </p:txBody>
      </p:sp>
    </p:spTree>
    <p:extLst>
      <p:ext uri="{BB962C8B-B14F-4D97-AF65-F5344CB8AC3E}">
        <p14:creationId xmlns:p14="http://schemas.microsoft.com/office/powerpoint/2010/main" val="1339935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C80147-596A-426E-9FB2-F1D11DD4AB53}" type="datetimeFigureOut">
              <a:rPr lang="en-AU" smtClean="0"/>
              <a:t>20/03/2017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BC6E12D-CA1D-467D-8FE5-CD853A8BB258}" type="slidenum">
              <a:rPr lang="en-AU" smtClean="0"/>
              <a:t>‹#›</a:t>
            </a:fld>
            <a:endParaRPr lang="en-AU"/>
          </a:p>
        </p:txBody>
      </p:sp>
    </p:spTree>
    <p:extLst>
      <p:ext uri="{BB962C8B-B14F-4D97-AF65-F5344CB8AC3E}">
        <p14:creationId xmlns:p14="http://schemas.microsoft.com/office/powerpoint/2010/main" val="2502354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9C80147-596A-426E-9FB2-F1D11DD4AB53}" type="datetimeFigureOut">
              <a:rPr lang="en-AU" smtClean="0"/>
              <a:t>20/03/2017</a:t>
            </a:fld>
            <a:endParaRPr lang="en-A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A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BC6E12D-CA1D-467D-8FE5-CD853A8BB258}" type="slidenum">
              <a:rPr lang="en-AU" smtClean="0"/>
              <a:t>‹#›</a:t>
            </a:fld>
            <a:endParaRPr lang="en-A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461948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70856" y="432138"/>
            <a:ext cx="10417629" cy="3108543"/>
          </a:xfrm>
          <a:prstGeom prst="rect">
            <a:avLst/>
          </a:prstGeom>
        </p:spPr>
        <p:txBody>
          <a:bodyPr wrap="square">
            <a:spAutoFit/>
          </a:bodyPr>
          <a:lstStyle/>
          <a:p>
            <a:r>
              <a:rPr lang="en-AU" sz="2800" dirty="0">
                <a:solidFill>
                  <a:srgbClr val="FF0000"/>
                </a:solidFill>
                <a:latin typeface="Times-Roman"/>
              </a:rPr>
              <a:t>One distinguishing characteristic of the academic career is its scholarly focus. </a:t>
            </a:r>
            <a:endParaRPr lang="en-AU" sz="2800" dirty="0" smtClean="0">
              <a:solidFill>
                <a:srgbClr val="FF0000"/>
              </a:solidFill>
              <a:latin typeface="Times-Roman"/>
            </a:endParaRPr>
          </a:p>
          <a:p>
            <a:endParaRPr lang="en-AU" sz="2800" dirty="0">
              <a:latin typeface="Times-Roman"/>
            </a:endParaRPr>
          </a:p>
          <a:p>
            <a:r>
              <a:rPr lang="en-AU" sz="2800" dirty="0" smtClean="0">
                <a:solidFill>
                  <a:srgbClr val="7030A0"/>
                </a:solidFill>
                <a:latin typeface="Times-Roman"/>
              </a:rPr>
              <a:t>That </a:t>
            </a:r>
            <a:r>
              <a:rPr lang="en-AU" sz="2800" dirty="0">
                <a:solidFill>
                  <a:srgbClr val="7030A0"/>
                </a:solidFill>
                <a:latin typeface="Times-Roman"/>
              </a:rPr>
              <a:t>is not to say </a:t>
            </a:r>
            <a:r>
              <a:rPr lang="en-AU" sz="2800" dirty="0" smtClean="0">
                <a:solidFill>
                  <a:srgbClr val="7030A0"/>
                </a:solidFill>
                <a:latin typeface="Times-Roman"/>
              </a:rPr>
              <a:t>that people </a:t>
            </a:r>
            <a:r>
              <a:rPr lang="en-AU" sz="2800" dirty="0">
                <a:solidFill>
                  <a:srgbClr val="7030A0"/>
                </a:solidFill>
                <a:latin typeface="Times-Roman"/>
              </a:rPr>
              <a:t>in other careers do not take a scholarly approach to their work, or that learning to be scholarly</a:t>
            </a:r>
          </a:p>
          <a:p>
            <a:r>
              <a:rPr lang="en-AU" sz="2800" dirty="0">
                <a:solidFill>
                  <a:srgbClr val="7030A0"/>
                </a:solidFill>
                <a:latin typeface="Times-Roman"/>
              </a:rPr>
              <a:t>will not serve tutors well in careers outside academia; rather, being scholarly is part of what it </a:t>
            </a:r>
            <a:r>
              <a:rPr lang="en-AU" sz="2800" dirty="0" smtClean="0">
                <a:solidFill>
                  <a:srgbClr val="7030A0"/>
                </a:solidFill>
                <a:latin typeface="Times-Roman"/>
              </a:rPr>
              <a:t>means to </a:t>
            </a:r>
            <a:r>
              <a:rPr lang="en-AU" sz="2800" dirty="0">
                <a:solidFill>
                  <a:srgbClr val="7030A0"/>
                </a:solidFill>
                <a:latin typeface="Times-Roman"/>
              </a:rPr>
              <a:t>be an academic.</a:t>
            </a:r>
            <a:endParaRPr lang="en-AU" sz="2800" dirty="0">
              <a:solidFill>
                <a:srgbClr val="7030A0"/>
              </a:solidFill>
            </a:endParaRPr>
          </a:p>
        </p:txBody>
      </p:sp>
      <p:sp>
        <p:nvSpPr>
          <p:cNvPr id="5" name="Rectangle 4"/>
          <p:cNvSpPr/>
          <p:nvPr/>
        </p:nvSpPr>
        <p:spPr>
          <a:xfrm>
            <a:off x="968829" y="3906522"/>
            <a:ext cx="10711542" cy="1384995"/>
          </a:xfrm>
          <a:prstGeom prst="rect">
            <a:avLst/>
          </a:prstGeom>
        </p:spPr>
        <p:txBody>
          <a:bodyPr wrap="square">
            <a:spAutoFit/>
          </a:bodyPr>
          <a:lstStyle/>
          <a:p>
            <a:r>
              <a:rPr lang="en-AU" sz="2800" i="1" dirty="0">
                <a:solidFill>
                  <a:srgbClr val="00B050"/>
                </a:solidFill>
                <a:latin typeface="Times-Italic"/>
              </a:rPr>
              <a:t>I have learnt how to communicate ideas, process them, critically evaluate my writing as </a:t>
            </a:r>
            <a:r>
              <a:rPr lang="en-AU" sz="2800" i="1" dirty="0" smtClean="0">
                <a:solidFill>
                  <a:srgbClr val="00B050"/>
                </a:solidFill>
                <a:latin typeface="Times-Italic"/>
              </a:rPr>
              <a:t>a result </a:t>
            </a:r>
            <a:r>
              <a:rPr lang="en-AU" sz="2800" i="1" dirty="0">
                <a:solidFill>
                  <a:srgbClr val="00B050"/>
                </a:solidFill>
                <a:latin typeface="Times-Italic"/>
              </a:rPr>
              <a:t>of teaching, and how to write reports to my students</a:t>
            </a:r>
            <a:r>
              <a:rPr lang="en-AU" sz="2800" dirty="0">
                <a:solidFill>
                  <a:srgbClr val="00B050"/>
                </a:solidFill>
                <a:latin typeface="Times-Roman"/>
              </a:rPr>
              <a:t>.</a:t>
            </a:r>
            <a:endParaRPr lang="en-AU" sz="2800" dirty="0">
              <a:solidFill>
                <a:srgbClr val="00B050"/>
              </a:solidFill>
            </a:endParaRPr>
          </a:p>
        </p:txBody>
      </p:sp>
    </p:spTree>
    <p:extLst>
      <p:ext uri="{BB962C8B-B14F-4D97-AF65-F5344CB8AC3E}">
        <p14:creationId xmlns:p14="http://schemas.microsoft.com/office/powerpoint/2010/main" val="3864065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9229" y="301511"/>
            <a:ext cx="11571514" cy="2677656"/>
          </a:xfrm>
          <a:prstGeom prst="rect">
            <a:avLst/>
          </a:prstGeom>
        </p:spPr>
        <p:txBody>
          <a:bodyPr wrap="square">
            <a:spAutoFit/>
          </a:bodyPr>
          <a:lstStyle/>
          <a:p>
            <a:r>
              <a:rPr lang="en-AU" sz="2800" b="1" dirty="0" smtClean="0">
                <a:solidFill>
                  <a:srgbClr val="FF0000"/>
                </a:solidFill>
                <a:latin typeface="TimesNewRomanPS"/>
              </a:rPr>
              <a:t>Understanding </a:t>
            </a:r>
            <a:r>
              <a:rPr lang="en-AU" sz="2800" b="1" dirty="0">
                <a:solidFill>
                  <a:srgbClr val="FF0000"/>
                </a:solidFill>
                <a:latin typeface="TimesNewRomanPS"/>
              </a:rPr>
              <a:t>(how do we develop the knowledge to learn?), </a:t>
            </a:r>
            <a:endParaRPr lang="en-AU" sz="2800" b="1" dirty="0" smtClean="0">
              <a:solidFill>
                <a:srgbClr val="FF0000"/>
              </a:solidFill>
              <a:latin typeface="TimesNewRomanPS"/>
            </a:endParaRPr>
          </a:p>
          <a:p>
            <a:endParaRPr lang="en-AU" sz="2800" dirty="0">
              <a:latin typeface="TimesNewRomanPS"/>
            </a:endParaRPr>
          </a:p>
          <a:p>
            <a:r>
              <a:rPr lang="en-AU" sz="2800" dirty="0" smtClean="0">
                <a:solidFill>
                  <a:srgbClr val="0070C0"/>
                </a:solidFill>
                <a:latin typeface="TimesNewRomanPS"/>
              </a:rPr>
              <a:t>self-identity (what </a:t>
            </a:r>
            <a:r>
              <a:rPr lang="en-AU" sz="2800" dirty="0">
                <a:solidFill>
                  <a:srgbClr val="0070C0"/>
                </a:solidFill>
                <a:latin typeface="TimesNewRomanPS"/>
              </a:rPr>
              <a:t>are the unique set of qualities, abilities, attitudes, behaviours and </a:t>
            </a:r>
            <a:r>
              <a:rPr lang="en-AU" sz="2800" dirty="0" smtClean="0">
                <a:solidFill>
                  <a:srgbClr val="0070C0"/>
                </a:solidFill>
                <a:latin typeface="TimesNewRomanPS"/>
              </a:rPr>
              <a:t>beliefs that </a:t>
            </a:r>
            <a:r>
              <a:rPr lang="en-AU" sz="2800" dirty="0">
                <a:solidFill>
                  <a:srgbClr val="0070C0"/>
                </a:solidFill>
                <a:latin typeface="TimesNewRomanPS"/>
              </a:rPr>
              <a:t>we bring to our engagements with the world?) and action (what </a:t>
            </a:r>
            <a:r>
              <a:rPr lang="en-AU" sz="2800" dirty="0" smtClean="0">
                <a:solidFill>
                  <a:srgbClr val="0070C0"/>
                </a:solidFill>
                <a:latin typeface="TimesNewRomanPS"/>
              </a:rPr>
              <a:t>repertoire of </a:t>
            </a:r>
            <a:r>
              <a:rPr lang="en-AU" sz="2800" dirty="0">
                <a:solidFill>
                  <a:srgbClr val="0070C0"/>
                </a:solidFill>
                <a:latin typeface="TimesNewRomanPS"/>
              </a:rPr>
              <a:t>actions give us control over our own destiny</a:t>
            </a:r>
            <a:r>
              <a:rPr lang="en-AU" sz="2800" dirty="0" smtClean="0">
                <a:solidFill>
                  <a:srgbClr val="0070C0"/>
                </a:solidFill>
                <a:latin typeface="TimesNewRomanPS"/>
              </a:rPr>
              <a:t>?).</a:t>
            </a:r>
            <a:endParaRPr lang="en-AU" sz="2800" dirty="0">
              <a:solidFill>
                <a:srgbClr val="0070C0"/>
              </a:solidFill>
            </a:endParaRPr>
          </a:p>
        </p:txBody>
      </p:sp>
    </p:spTree>
    <p:extLst>
      <p:ext uri="{BB962C8B-B14F-4D97-AF65-F5344CB8AC3E}">
        <p14:creationId xmlns:p14="http://schemas.microsoft.com/office/powerpoint/2010/main" val="4143469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6313" y="522745"/>
            <a:ext cx="11342915" cy="5262979"/>
          </a:xfrm>
          <a:prstGeom prst="rect">
            <a:avLst/>
          </a:prstGeom>
        </p:spPr>
        <p:txBody>
          <a:bodyPr wrap="square">
            <a:spAutoFit/>
          </a:bodyPr>
          <a:lstStyle/>
          <a:p>
            <a:r>
              <a:rPr lang="en-AU" sz="2400" b="1" dirty="0">
                <a:solidFill>
                  <a:srgbClr val="FF0000"/>
                </a:solidFill>
                <a:latin typeface="TimesNewRomanPS"/>
              </a:rPr>
              <a:t>SOAR stands for </a:t>
            </a:r>
            <a:r>
              <a:rPr lang="en-AU" sz="2400" b="1" dirty="0">
                <a:solidFill>
                  <a:srgbClr val="FF0000"/>
                </a:solidFill>
                <a:latin typeface="TimesNewRomanPS-Bold"/>
              </a:rPr>
              <a:t>S</a:t>
            </a:r>
            <a:r>
              <a:rPr lang="en-AU" sz="2400" b="1" dirty="0">
                <a:solidFill>
                  <a:srgbClr val="FF0000"/>
                </a:solidFill>
                <a:latin typeface="TimesNewRomanPS"/>
              </a:rPr>
              <a:t>elf, </a:t>
            </a:r>
            <a:r>
              <a:rPr lang="en-AU" sz="2400" b="1" dirty="0">
                <a:solidFill>
                  <a:srgbClr val="FF0000"/>
                </a:solidFill>
                <a:latin typeface="TimesNewRomanPS-Bold"/>
              </a:rPr>
              <a:t>O</a:t>
            </a:r>
            <a:r>
              <a:rPr lang="en-AU" sz="2400" b="1" dirty="0">
                <a:solidFill>
                  <a:srgbClr val="FF0000"/>
                </a:solidFill>
                <a:latin typeface="TimesNewRomanPS"/>
              </a:rPr>
              <a:t>pportunity, </a:t>
            </a:r>
            <a:r>
              <a:rPr lang="en-AU" sz="2400" b="1" dirty="0">
                <a:solidFill>
                  <a:srgbClr val="FF0000"/>
                </a:solidFill>
                <a:latin typeface="TimesNewRomanPS-Bold"/>
              </a:rPr>
              <a:t>A</a:t>
            </a:r>
            <a:r>
              <a:rPr lang="en-AU" sz="2400" b="1" dirty="0">
                <a:solidFill>
                  <a:srgbClr val="FF0000"/>
                </a:solidFill>
                <a:latin typeface="TimesNewRomanPS"/>
              </a:rPr>
              <a:t>spirations and </a:t>
            </a:r>
            <a:r>
              <a:rPr lang="en-AU" sz="2400" b="1" dirty="0">
                <a:solidFill>
                  <a:srgbClr val="FF0000"/>
                </a:solidFill>
                <a:latin typeface="TimesNewRomanPS-Bold"/>
              </a:rPr>
              <a:t>R</a:t>
            </a:r>
            <a:r>
              <a:rPr lang="en-AU" sz="2400" b="1" dirty="0">
                <a:solidFill>
                  <a:srgbClr val="FF0000"/>
                </a:solidFill>
                <a:latin typeface="TimesNewRomanPS"/>
              </a:rPr>
              <a:t>esults</a:t>
            </a:r>
            <a:r>
              <a:rPr lang="en-AU" sz="2400" b="1" dirty="0">
                <a:latin typeface="TimesNewRomanPS"/>
              </a:rPr>
              <a:t>. </a:t>
            </a:r>
            <a:endParaRPr lang="en-AU" sz="2400" b="1" dirty="0" smtClean="0">
              <a:latin typeface="TimesNewRomanPS"/>
            </a:endParaRPr>
          </a:p>
          <a:p>
            <a:endParaRPr lang="en-AU" sz="2400" b="1" dirty="0">
              <a:latin typeface="TimesNewRomanPS"/>
            </a:endParaRPr>
          </a:p>
          <a:p>
            <a:r>
              <a:rPr lang="en-AU" sz="2400" b="1" dirty="0" smtClean="0">
                <a:solidFill>
                  <a:srgbClr val="7030A0"/>
                </a:solidFill>
                <a:latin typeface="TimesNewRomanPS"/>
              </a:rPr>
              <a:t>It </a:t>
            </a:r>
            <a:r>
              <a:rPr lang="en-AU" sz="2400" b="1" dirty="0">
                <a:solidFill>
                  <a:srgbClr val="7030A0"/>
                </a:solidFill>
                <a:latin typeface="TimesNewRomanPS"/>
              </a:rPr>
              <a:t>is </a:t>
            </a:r>
            <a:r>
              <a:rPr lang="en-AU" sz="2400" b="1" dirty="0" smtClean="0">
                <a:solidFill>
                  <a:srgbClr val="7030A0"/>
                </a:solidFill>
                <a:latin typeface="TimesNewRomanPS"/>
              </a:rPr>
              <a:t>a comprehensive </a:t>
            </a:r>
            <a:r>
              <a:rPr lang="en-AU" sz="2400" b="1" dirty="0">
                <a:solidFill>
                  <a:srgbClr val="7030A0"/>
                </a:solidFill>
                <a:latin typeface="TimesNewRomanPS"/>
              </a:rPr>
              <a:t>tool to help teachers operationalize and contextualize the </a:t>
            </a:r>
            <a:r>
              <a:rPr lang="en-AU" sz="2400" b="1" dirty="0" smtClean="0">
                <a:solidFill>
                  <a:srgbClr val="7030A0"/>
                </a:solidFill>
                <a:latin typeface="TimesNewRomanPS"/>
              </a:rPr>
              <a:t>ideals of </a:t>
            </a:r>
            <a:r>
              <a:rPr lang="en-AU" sz="2400" b="1" dirty="0">
                <a:solidFill>
                  <a:srgbClr val="7030A0"/>
                </a:solidFill>
                <a:latin typeface="TimesNewRomanPS"/>
              </a:rPr>
              <a:t>PDP. Different parts of the tool have the potential to promote personal </a:t>
            </a:r>
            <a:r>
              <a:rPr lang="en-AU" sz="2400" b="1" dirty="0" smtClean="0">
                <a:solidFill>
                  <a:srgbClr val="7030A0"/>
                </a:solidFill>
                <a:latin typeface="TimesNewRomanPS"/>
              </a:rPr>
              <a:t>enquiry, the </a:t>
            </a:r>
            <a:r>
              <a:rPr lang="en-AU" sz="2400" b="1" dirty="0">
                <a:solidFill>
                  <a:srgbClr val="7030A0"/>
                </a:solidFill>
                <a:latin typeface="TimesNewRomanPS"/>
              </a:rPr>
              <a:t>discovery or re-discovery of </a:t>
            </a:r>
            <a:r>
              <a:rPr lang="en-AU" sz="2400" b="1" i="1" dirty="0">
                <a:solidFill>
                  <a:srgbClr val="7030A0"/>
                </a:solidFill>
                <a:latin typeface="TimesNewRomanPS-Italic"/>
              </a:rPr>
              <a:t>self </a:t>
            </a:r>
            <a:r>
              <a:rPr lang="en-AU" sz="2400" b="1" dirty="0">
                <a:solidFill>
                  <a:srgbClr val="7030A0"/>
                </a:solidFill>
                <a:latin typeface="TimesNewRomanPS"/>
              </a:rPr>
              <a:t>and the </a:t>
            </a:r>
            <a:r>
              <a:rPr lang="en-AU" sz="2400" b="1" i="1" dirty="0">
                <a:solidFill>
                  <a:srgbClr val="7030A0"/>
                </a:solidFill>
                <a:latin typeface="TimesNewRomanPS-Italic"/>
              </a:rPr>
              <a:t>building of identity </a:t>
            </a:r>
            <a:r>
              <a:rPr lang="en-AU" sz="2400" b="1" dirty="0">
                <a:solidFill>
                  <a:srgbClr val="7030A0"/>
                </a:solidFill>
                <a:latin typeface="TimesNewRomanPS"/>
              </a:rPr>
              <a:t>through </a:t>
            </a:r>
            <a:r>
              <a:rPr lang="en-AU" sz="2400" b="1" dirty="0" smtClean="0">
                <a:solidFill>
                  <a:srgbClr val="7030A0"/>
                </a:solidFill>
                <a:latin typeface="TimesNewRomanPS"/>
              </a:rPr>
              <a:t>participation and </a:t>
            </a:r>
            <a:r>
              <a:rPr lang="en-AU" sz="2400" b="1" dirty="0">
                <a:solidFill>
                  <a:srgbClr val="7030A0"/>
                </a:solidFill>
                <a:latin typeface="TimesNewRomanPS"/>
              </a:rPr>
              <a:t>active engagement with </a:t>
            </a:r>
            <a:r>
              <a:rPr lang="en-AU" sz="2400" b="1" i="1" dirty="0">
                <a:solidFill>
                  <a:srgbClr val="7030A0"/>
                </a:solidFill>
                <a:latin typeface="TimesNewRomanPS-Italic"/>
              </a:rPr>
              <a:t>opportunities </a:t>
            </a:r>
            <a:r>
              <a:rPr lang="en-AU" sz="2400" b="1" dirty="0">
                <a:solidFill>
                  <a:srgbClr val="7030A0"/>
                </a:solidFill>
                <a:latin typeface="TimesNewRomanPS"/>
              </a:rPr>
              <a:t>for learning within and </a:t>
            </a:r>
            <a:r>
              <a:rPr lang="en-AU" sz="2400" b="1" dirty="0" smtClean="0">
                <a:solidFill>
                  <a:srgbClr val="7030A0"/>
                </a:solidFill>
                <a:latin typeface="TimesNewRomanPS"/>
              </a:rPr>
              <a:t>outside the </a:t>
            </a:r>
            <a:r>
              <a:rPr lang="en-AU" sz="2400" b="1" dirty="0">
                <a:solidFill>
                  <a:srgbClr val="7030A0"/>
                </a:solidFill>
                <a:latin typeface="TimesNewRomanPS"/>
              </a:rPr>
              <a:t>curriculum (so much useful learning gained from experience outside </a:t>
            </a:r>
            <a:r>
              <a:rPr lang="en-AU" sz="2400" b="1" dirty="0" smtClean="0">
                <a:solidFill>
                  <a:srgbClr val="7030A0"/>
                </a:solidFill>
                <a:latin typeface="TimesNewRomanPS"/>
              </a:rPr>
              <a:t>the formal </a:t>
            </a:r>
            <a:r>
              <a:rPr lang="en-AU" sz="2400" b="1" dirty="0">
                <a:solidFill>
                  <a:srgbClr val="7030A0"/>
                </a:solidFill>
                <a:latin typeface="TimesNewRomanPS"/>
              </a:rPr>
              <a:t>curriculum is ignored in higher education). </a:t>
            </a:r>
            <a:endParaRPr lang="en-AU" sz="2400" b="1" dirty="0" smtClean="0">
              <a:solidFill>
                <a:srgbClr val="7030A0"/>
              </a:solidFill>
              <a:latin typeface="TimesNewRomanPS"/>
            </a:endParaRPr>
          </a:p>
          <a:p>
            <a:endParaRPr lang="en-AU" sz="2400" dirty="0">
              <a:latin typeface="TimesNewRomanPS"/>
            </a:endParaRPr>
          </a:p>
          <a:p>
            <a:r>
              <a:rPr lang="en-AU" sz="2400" b="1" dirty="0" smtClean="0">
                <a:solidFill>
                  <a:srgbClr val="00B050"/>
                </a:solidFill>
                <a:latin typeface="TimesNewRomanPS"/>
              </a:rPr>
              <a:t>The </a:t>
            </a:r>
            <a:r>
              <a:rPr lang="en-AU" sz="2400" b="1" dirty="0">
                <a:solidFill>
                  <a:srgbClr val="00B050"/>
                </a:solidFill>
                <a:latin typeface="TimesNewRomanPS"/>
              </a:rPr>
              <a:t>learning processes </a:t>
            </a:r>
            <a:r>
              <a:rPr lang="en-AU" sz="2400" b="1" dirty="0" smtClean="0">
                <a:solidFill>
                  <a:srgbClr val="00B050"/>
                </a:solidFill>
                <a:latin typeface="TimesNewRomanPS"/>
              </a:rPr>
              <a:t>that the </a:t>
            </a:r>
            <a:r>
              <a:rPr lang="en-AU" sz="2400" b="1" dirty="0">
                <a:solidFill>
                  <a:srgbClr val="00B050"/>
                </a:solidFill>
                <a:latin typeface="TimesNewRomanPS"/>
              </a:rPr>
              <a:t>tool supports helps learners to develop realistic </a:t>
            </a:r>
            <a:r>
              <a:rPr lang="en-AU" sz="2400" b="1" i="1" dirty="0">
                <a:solidFill>
                  <a:srgbClr val="00B050"/>
                </a:solidFill>
                <a:latin typeface="TimesNewRomanPS-Italic"/>
              </a:rPr>
              <a:t>aspirations and intentions </a:t>
            </a:r>
            <a:r>
              <a:rPr lang="en-AU" sz="2400" b="1" dirty="0" smtClean="0">
                <a:solidFill>
                  <a:srgbClr val="00B050"/>
                </a:solidFill>
                <a:latin typeface="TimesNewRomanPS"/>
              </a:rPr>
              <a:t>that can </a:t>
            </a:r>
            <a:r>
              <a:rPr lang="en-AU" sz="2400" b="1" dirty="0">
                <a:solidFill>
                  <a:srgbClr val="00B050"/>
                </a:solidFill>
                <a:latin typeface="TimesNewRomanPS"/>
              </a:rPr>
              <a:t>motivate and help them achieve the </a:t>
            </a:r>
            <a:r>
              <a:rPr lang="en-AU" sz="2400" b="1" i="1" dirty="0">
                <a:solidFill>
                  <a:srgbClr val="00B050"/>
                </a:solidFill>
                <a:latin typeface="TimesNewRomanPS-Italic"/>
              </a:rPr>
              <a:t>results </a:t>
            </a:r>
            <a:r>
              <a:rPr lang="en-AU" sz="2400" b="1" dirty="0">
                <a:solidFill>
                  <a:srgbClr val="00B050"/>
                </a:solidFill>
                <a:latin typeface="TimesNewRomanPS"/>
              </a:rPr>
              <a:t>they desire and help </a:t>
            </a:r>
            <a:r>
              <a:rPr lang="en-AU" sz="2400" b="1" dirty="0" smtClean="0">
                <a:solidFill>
                  <a:srgbClr val="00B050"/>
                </a:solidFill>
                <a:latin typeface="TimesNewRomanPS"/>
              </a:rPr>
              <a:t>grow confidence </a:t>
            </a:r>
            <a:r>
              <a:rPr lang="en-AU" sz="2400" b="1" dirty="0">
                <a:solidFill>
                  <a:srgbClr val="00B050"/>
                </a:solidFill>
                <a:latin typeface="TimesNewRomanPS"/>
              </a:rPr>
              <a:t>in their own ability to meet future challenges.</a:t>
            </a:r>
            <a:endParaRPr lang="en-AU" sz="2400" b="1" dirty="0">
              <a:solidFill>
                <a:srgbClr val="00B050"/>
              </a:solidFill>
            </a:endParaRPr>
          </a:p>
        </p:txBody>
      </p:sp>
    </p:spTree>
    <p:extLst>
      <p:ext uri="{BB962C8B-B14F-4D97-AF65-F5344CB8AC3E}">
        <p14:creationId xmlns:p14="http://schemas.microsoft.com/office/powerpoint/2010/main" val="1677175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741" y="747155"/>
            <a:ext cx="10722429" cy="4832092"/>
          </a:xfrm>
          <a:prstGeom prst="rect">
            <a:avLst/>
          </a:prstGeom>
        </p:spPr>
        <p:txBody>
          <a:bodyPr wrap="square">
            <a:spAutoFit/>
          </a:bodyPr>
          <a:lstStyle/>
          <a:p>
            <a:r>
              <a:rPr lang="en-AU" sz="2800" b="1" dirty="0">
                <a:solidFill>
                  <a:srgbClr val="00B050"/>
                </a:solidFill>
                <a:latin typeface="TimesNewRomanPS"/>
              </a:rPr>
              <a:t>Individuals can personalize this process to suit their circumstances and </a:t>
            </a:r>
            <a:r>
              <a:rPr lang="en-AU" sz="2800" b="1" dirty="0" smtClean="0">
                <a:solidFill>
                  <a:srgbClr val="00B050"/>
                </a:solidFill>
                <a:latin typeface="TimesNewRomanPS"/>
              </a:rPr>
              <a:t>aspirations, through </a:t>
            </a:r>
            <a:r>
              <a:rPr lang="en-AU" sz="2800" b="1" dirty="0">
                <a:solidFill>
                  <a:srgbClr val="00B050"/>
                </a:solidFill>
                <a:latin typeface="TimesNewRomanPS"/>
              </a:rPr>
              <a:t>inbuilt requirements for reflection, action, analysis and </a:t>
            </a:r>
            <a:r>
              <a:rPr lang="en-AU" sz="2800" b="1" dirty="0" smtClean="0">
                <a:solidFill>
                  <a:srgbClr val="00B050"/>
                </a:solidFill>
                <a:latin typeface="TimesNewRomanPS"/>
              </a:rPr>
              <a:t>lateral thinking</a:t>
            </a:r>
            <a:r>
              <a:rPr lang="en-AU" sz="2800" b="1" dirty="0">
                <a:solidFill>
                  <a:srgbClr val="00B050"/>
                </a:solidFill>
                <a:latin typeface="TimesNewRomanPS"/>
              </a:rPr>
              <a:t>. </a:t>
            </a:r>
            <a:endParaRPr lang="en-AU" sz="2800" b="1" dirty="0" smtClean="0">
              <a:solidFill>
                <a:srgbClr val="00B050"/>
              </a:solidFill>
              <a:latin typeface="TimesNewRomanPS"/>
            </a:endParaRPr>
          </a:p>
          <a:p>
            <a:endParaRPr lang="en-AU" sz="2800" dirty="0">
              <a:latin typeface="TimesNewRomanPS"/>
            </a:endParaRPr>
          </a:p>
          <a:p>
            <a:r>
              <a:rPr lang="en-AU" sz="2800" b="1" dirty="0" smtClean="0">
                <a:solidFill>
                  <a:srgbClr val="7030A0"/>
                </a:solidFill>
                <a:latin typeface="TimesNewRomanPS"/>
              </a:rPr>
              <a:t>The </a:t>
            </a:r>
            <a:r>
              <a:rPr lang="en-AU" sz="2800" b="1" dirty="0">
                <a:solidFill>
                  <a:srgbClr val="7030A0"/>
                </a:solidFill>
                <a:latin typeface="TimesNewRomanPS"/>
              </a:rPr>
              <a:t>focus on </a:t>
            </a:r>
            <a:r>
              <a:rPr lang="en-AU" sz="2800" b="1" dirty="0">
                <a:solidFill>
                  <a:srgbClr val="FF0000"/>
                </a:solidFill>
                <a:latin typeface="TimesNewRomanPS-Bold"/>
              </a:rPr>
              <a:t>S</a:t>
            </a:r>
            <a:r>
              <a:rPr lang="en-AU" sz="2800" b="1" dirty="0">
                <a:solidFill>
                  <a:srgbClr val="FF0000"/>
                </a:solidFill>
                <a:latin typeface="TimesNewRomanPS"/>
              </a:rPr>
              <a:t>elf </a:t>
            </a:r>
            <a:r>
              <a:rPr lang="en-AU" sz="2800" b="1" dirty="0">
                <a:solidFill>
                  <a:srgbClr val="7030A0"/>
                </a:solidFill>
                <a:latin typeface="TimesNewRomanPS"/>
              </a:rPr>
              <a:t>enables individuals to discover and build their </a:t>
            </a:r>
            <a:r>
              <a:rPr lang="en-AU" sz="2800" b="1" dirty="0" smtClean="0">
                <a:solidFill>
                  <a:srgbClr val="7030A0"/>
                </a:solidFill>
                <a:latin typeface="TimesNewRomanPS"/>
              </a:rPr>
              <a:t>unique identity </a:t>
            </a:r>
            <a:r>
              <a:rPr lang="en-AU" sz="2800" b="1" dirty="0">
                <a:solidFill>
                  <a:srgbClr val="7030A0"/>
                </a:solidFill>
                <a:latin typeface="TimesNewRomanPS"/>
              </a:rPr>
              <a:t>positively and proactively, through effective participation in </a:t>
            </a:r>
            <a:r>
              <a:rPr lang="en-AU" sz="2800" b="1" dirty="0" smtClean="0">
                <a:solidFill>
                  <a:srgbClr val="7030A0"/>
                </a:solidFill>
                <a:latin typeface="TimesNewRomanPS"/>
              </a:rPr>
              <a:t>learning </a:t>
            </a:r>
            <a:r>
              <a:rPr lang="en-AU" sz="2800" b="1" dirty="0" smtClean="0">
                <a:solidFill>
                  <a:srgbClr val="FF0000"/>
                </a:solidFill>
                <a:latin typeface="TimesNewRomanPS-Bold"/>
              </a:rPr>
              <a:t>O</a:t>
            </a:r>
            <a:r>
              <a:rPr lang="en-AU" sz="2800" b="1" dirty="0" smtClean="0">
                <a:solidFill>
                  <a:srgbClr val="FF0000"/>
                </a:solidFill>
                <a:latin typeface="TimesNewRomanPS"/>
              </a:rPr>
              <a:t>pportunities </a:t>
            </a:r>
            <a:r>
              <a:rPr lang="en-AU" sz="2800" b="1" dirty="0">
                <a:solidFill>
                  <a:srgbClr val="7030A0"/>
                </a:solidFill>
                <a:latin typeface="TimesNewRomanPS"/>
              </a:rPr>
              <a:t>both within and outside the formal curriculum, and to form </a:t>
            </a:r>
            <a:r>
              <a:rPr lang="en-AU" sz="2800" b="1" dirty="0" smtClean="0">
                <a:solidFill>
                  <a:srgbClr val="7030A0"/>
                </a:solidFill>
                <a:latin typeface="TimesNewRomanPS"/>
              </a:rPr>
              <a:t>realistic personal </a:t>
            </a:r>
            <a:r>
              <a:rPr lang="en-AU" sz="2800" b="1" dirty="0">
                <a:solidFill>
                  <a:srgbClr val="FF0000"/>
                </a:solidFill>
                <a:latin typeface="TimesNewRomanPS-Bold"/>
              </a:rPr>
              <a:t>A</a:t>
            </a:r>
            <a:r>
              <a:rPr lang="en-AU" sz="2800" b="1" dirty="0">
                <a:solidFill>
                  <a:srgbClr val="FF0000"/>
                </a:solidFill>
                <a:latin typeface="TimesNewRomanPS"/>
              </a:rPr>
              <a:t>spirations</a:t>
            </a:r>
            <a:r>
              <a:rPr lang="en-AU" sz="2800" b="1" dirty="0">
                <a:solidFill>
                  <a:srgbClr val="7030A0"/>
                </a:solidFill>
                <a:latin typeface="TimesNewRomanPS"/>
              </a:rPr>
              <a:t> based on sound information, achieving more </a:t>
            </a:r>
            <a:r>
              <a:rPr lang="en-AU" sz="2800" b="1" dirty="0" smtClean="0">
                <a:solidFill>
                  <a:srgbClr val="7030A0"/>
                </a:solidFill>
                <a:latin typeface="TimesNewRomanPS"/>
              </a:rPr>
              <a:t>intentional </a:t>
            </a:r>
            <a:r>
              <a:rPr lang="en-AU" sz="2800" b="1" dirty="0" smtClean="0">
                <a:solidFill>
                  <a:srgbClr val="FF0000"/>
                </a:solidFill>
                <a:latin typeface="TimesNewRomanPS-Bold"/>
              </a:rPr>
              <a:t>R</a:t>
            </a:r>
            <a:r>
              <a:rPr lang="en-AU" sz="2800" b="1" dirty="0" smtClean="0">
                <a:solidFill>
                  <a:srgbClr val="FF0000"/>
                </a:solidFill>
                <a:latin typeface="TimesNewRomanPS"/>
              </a:rPr>
              <a:t>esults</a:t>
            </a:r>
            <a:r>
              <a:rPr lang="en-AU" sz="2800" b="1" dirty="0" smtClean="0">
                <a:solidFill>
                  <a:srgbClr val="7030A0"/>
                </a:solidFill>
                <a:latin typeface="TimesNewRomanPS"/>
              </a:rPr>
              <a:t> </a:t>
            </a:r>
            <a:r>
              <a:rPr lang="en-AU" sz="2800" b="1" dirty="0">
                <a:solidFill>
                  <a:srgbClr val="7030A0"/>
                </a:solidFill>
                <a:latin typeface="TimesNewRomanPS"/>
              </a:rPr>
              <a:t>as they move towards and beyond transition points.</a:t>
            </a:r>
            <a:endParaRPr lang="en-AU" sz="2800" b="1" dirty="0">
              <a:solidFill>
                <a:srgbClr val="7030A0"/>
              </a:solidFill>
            </a:endParaRPr>
          </a:p>
        </p:txBody>
      </p:sp>
    </p:spTree>
    <p:extLst>
      <p:ext uri="{BB962C8B-B14F-4D97-AF65-F5344CB8AC3E}">
        <p14:creationId xmlns:p14="http://schemas.microsoft.com/office/powerpoint/2010/main" val="898120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514" y="323283"/>
            <a:ext cx="11364685" cy="2246769"/>
          </a:xfrm>
          <a:prstGeom prst="rect">
            <a:avLst/>
          </a:prstGeom>
        </p:spPr>
        <p:txBody>
          <a:bodyPr wrap="square">
            <a:spAutoFit/>
          </a:bodyPr>
          <a:lstStyle/>
          <a:p>
            <a:r>
              <a:rPr lang="en-AU" sz="2800" b="1" dirty="0">
                <a:solidFill>
                  <a:srgbClr val="7030A0"/>
                </a:solidFill>
                <a:latin typeface="TimesNewRomanPS"/>
              </a:rPr>
              <a:t>Engaging students with SOAR elements in a coherent and continuous </a:t>
            </a:r>
            <a:r>
              <a:rPr lang="en-AU" sz="2800" b="1" dirty="0" smtClean="0">
                <a:solidFill>
                  <a:srgbClr val="7030A0"/>
                </a:solidFill>
                <a:latin typeface="TimesNewRomanPS"/>
              </a:rPr>
              <a:t>process (as </a:t>
            </a:r>
            <a:r>
              <a:rPr lang="en-AU" sz="2800" b="1" dirty="0">
                <a:solidFill>
                  <a:srgbClr val="7030A0"/>
                </a:solidFill>
                <a:latin typeface="TimesNewRomanPS"/>
              </a:rPr>
              <a:t>set out in this book) can empower them to take control of, and deal </a:t>
            </a:r>
            <a:r>
              <a:rPr lang="en-AU" sz="2800" b="1" dirty="0" smtClean="0">
                <a:solidFill>
                  <a:srgbClr val="7030A0"/>
                </a:solidFill>
                <a:latin typeface="TimesNewRomanPS"/>
              </a:rPr>
              <a:t>constructively with</a:t>
            </a:r>
            <a:r>
              <a:rPr lang="en-AU" sz="2800" b="1" dirty="0">
                <a:solidFill>
                  <a:srgbClr val="7030A0"/>
                </a:solidFill>
                <a:latin typeface="TimesNewRomanPS"/>
              </a:rPr>
              <a:t>, the variety of factors that influence their personal, </a:t>
            </a:r>
            <a:r>
              <a:rPr lang="en-AU" sz="2800" b="1" dirty="0" smtClean="0">
                <a:solidFill>
                  <a:srgbClr val="7030A0"/>
                </a:solidFill>
                <a:latin typeface="TimesNewRomanPS"/>
              </a:rPr>
              <a:t>educational and </a:t>
            </a:r>
            <a:r>
              <a:rPr lang="en-AU" sz="2800" b="1" dirty="0">
                <a:solidFill>
                  <a:srgbClr val="7030A0"/>
                </a:solidFill>
                <a:latin typeface="TimesNewRomanPS"/>
              </a:rPr>
              <a:t>professional success in ‘an age of </a:t>
            </a:r>
            <a:r>
              <a:rPr lang="en-AU" sz="2800" b="1" dirty="0" err="1">
                <a:solidFill>
                  <a:srgbClr val="7030A0"/>
                </a:solidFill>
                <a:latin typeface="TimesNewRomanPS"/>
              </a:rPr>
              <a:t>supercomplexity</a:t>
            </a:r>
            <a:endParaRPr lang="en-AU" sz="2800" b="1" dirty="0">
              <a:solidFill>
                <a:srgbClr val="7030A0"/>
              </a:solidFill>
            </a:endParaRPr>
          </a:p>
        </p:txBody>
      </p:sp>
      <p:sp>
        <p:nvSpPr>
          <p:cNvPr id="3" name="Rectangle 2"/>
          <p:cNvSpPr/>
          <p:nvPr/>
        </p:nvSpPr>
        <p:spPr>
          <a:xfrm>
            <a:off x="206827" y="2668024"/>
            <a:ext cx="11234057" cy="3416320"/>
          </a:xfrm>
          <a:prstGeom prst="rect">
            <a:avLst/>
          </a:prstGeom>
        </p:spPr>
        <p:txBody>
          <a:bodyPr wrap="square">
            <a:spAutoFit/>
          </a:bodyPr>
          <a:lstStyle/>
          <a:p>
            <a:r>
              <a:rPr lang="en-AU" sz="2400" b="1" dirty="0">
                <a:solidFill>
                  <a:srgbClr val="C00000"/>
                </a:solidFill>
                <a:latin typeface="TimesNewRomanPS"/>
              </a:rPr>
              <a:t>PDP can form the core of any learning and teaching </a:t>
            </a:r>
            <a:r>
              <a:rPr lang="en-AU" sz="2400" b="1" dirty="0" smtClean="0">
                <a:solidFill>
                  <a:srgbClr val="C00000"/>
                </a:solidFill>
                <a:latin typeface="TimesNewRomanPS"/>
              </a:rPr>
              <a:t>strategy, because </a:t>
            </a:r>
            <a:r>
              <a:rPr lang="en-AU" sz="2400" b="1" dirty="0">
                <a:solidFill>
                  <a:srgbClr val="C00000"/>
                </a:solidFill>
                <a:latin typeface="TimesNewRomanPS"/>
              </a:rPr>
              <a:t>all learning requires an investment of ‘self ’, and this investment is </a:t>
            </a:r>
            <a:r>
              <a:rPr lang="en-AU" sz="2400" b="1" dirty="0" smtClean="0">
                <a:solidFill>
                  <a:srgbClr val="C00000"/>
                </a:solidFill>
                <a:latin typeface="TimesNewRomanPS"/>
              </a:rPr>
              <a:t>best thought </a:t>
            </a:r>
            <a:r>
              <a:rPr lang="en-AU" sz="2400" b="1" dirty="0">
                <a:solidFill>
                  <a:srgbClr val="C00000"/>
                </a:solidFill>
                <a:latin typeface="TimesNewRomanPS"/>
              </a:rPr>
              <a:t>of as being generic or trans-disciplinary. </a:t>
            </a:r>
            <a:endParaRPr lang="en-AU" sz="2400" b="1" dirty="0" smtClean="0">
              <a:solidFill>
                <a:srgbClr val="C00000"/>
              </a:solidFill>
              <a:latin typeface="TimesNewRomanPS"/>
            </a:endParaRPr>
          </a:p>
          <a:p>
            <a:endParaRPr lang="en-AU" sz="2400" dirty="0">
              <a:latin typeface="TimesNewRomanPS"/>
            </a:endParaRPr>
          </a:p>
          <a:p>
            <a:r>
              <a:rPr lang="en-AU" sz="2400" b="1" dirty="0" smtClean="0">
                <a:solidFill>
                  <a:srgbClr val="00B050"/>
                </a:solidFill>
                <a:latin typeface="TimesNewRomanPS"/>
              </a:rPr>
              <a:t>This </a:t>
            </a:r>
            <a:r>
              <a:rPr lang="en-AU" sz="2400" b="1" dirty="0">
                <a:solidFill>
                  <a:srgbClr val="00B050"/>
                </a:solidFill>
                <a:latin typeface="TimesNewRomanPS"/>
              </a:rPr>
              <a:t>involves using </a:t>
            </a:r>
            <a:r>
              <a:rPr lang="en-AU" sz="2400" b="1" dirty="0" smtClean="0">
                <a:solidFill>
                  <a:srgbClr val="00B050"/>
                </a:solidFill>
                <a:latin typeface="TimesNewRomanPS"/>
              </a:rPr>
              <a:t>student centred pedagogy</a:t>
            </a:r>
            <a:r>
              <a:rPr lang="en-AU" sz="2400" b="1" dirty="0">
                <a:solidFill>
                  <a:srgbClr val="00B050"/>
                </a:solidFill>
                <a:latin typeface="TimesNewRomanPS"/>
              </a:rPr>
              <a:t>, giving feedback, motivating, effective questioning, </a:t>
            </a:r>
            <a:r>
              <a:rPr lang="en-AU" sz="2400" b="1" dirty="0" smtClean="0">
                <a:solidFill>
                  <a:srgbClr val="00B050"/>
                </a:solidFill>
                <a:latin typeface="TimesNewRomanPS"/>
              </a:rPr>
              <a:t>facilitating self-help </a:t>
            </a:r>
            <a:r>
              <a:rPr lang="en-AU" sz="2400" b="1" dirty="0">
                <a:solidFill>
                  <a:srgbClr val="00B050"/>
                </a:solidFill>
                <a:latin typeface="TimesNewRomanPS"/>
              </a:rPr>
              <a:t>through dynamic interaction – it does not rely on a one-way flow </a:t>
            </a:r>
            <a:r>
              <a:rPr lang="en-AU" sz="2400" b="1" dirty="0" smtClean="0">
                <a:solidFill>
                  <a:srgbClr val="00B050"/>
                </a:solidFill>
                <a:latin typeface="TimesNewRomanPS"/>
              </a:rPr>
              <a:t>of telling </a:t>
            </a:r>
            <a:r>
              <a:rPr lang="en-AU" sz="2400" b="1" dirty="0">
                <a:solidFill>
                  <a:srgbClr val="00B050"/>
                </a:solidFill>
                <a:latin typeface="TimesNewRomanPS"/>
              </a:rPr>
              <a:t>and instructing. The tutors are there primarily to enable learners to </a:t>
            </a:r>
            <a:r>
              <a:rPr lang="en-AU" sz="2400" b="1" dirty="0" smtClean="0">
                <a:solidFill>
                  <a:srgbClr val="00B050"/>
                </a:solidFill>
                <a:latin typeface="TimesNewRomanPS"/>
              </a:rPr>
              <a:t>locate and </a:t>
            </a:r>
            <a:r>
              <a:rPr lang="en-AU" sz="2400" b="1" dirty="0">
                <a:solidFill>
                  <a:srgbClr val="00B050"/>
                </a:solidFill>
                <a:latin typeface="TimesNewRomanPS"/>
              </a:rPr>
              <a:t>utilize their own resources and strengths.</a:t>
            </a:r>
            <a:endParaRPr lang="en-AU" sz="2400" b="1" dirty="0">
              <a:solidFill>
                <a:srgbClr val="00B050"/>
              </a:solidFill>
            </a:endParaRPr>
          </a:p>
        </p:txBody>
      </p:sp>
    </p:spTree>
    <p:extLst>
      <p:ext uri="{BB962C8B-B14F-4D97-AF65-F5344CB8AC3E}">
        <p14:creationId xmlns:p14="http://schemas.microsoft.com/office/powerpoint/2010/main" val="27474026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3768" y="803425"/>
            <a:ext cx="10798629" cy="3970318"/>
          </a:xfrm>
          <a:prstGeom prst="rect">
            <a:avLst/>
          </a:prstGeom>
        </p:spPr>
        <p:txBody>
          <a:bodyPr wrap="square">
            <a:spAutoFit/>
          </a:bodyPr>
          <a:lstStyle/>
          <a:p>
            <a:r>
              <a:rPr lang="en-AU" sz="2800" b="1" dirty="0">
                <a:solidFill>
                  <a:srgbClr val="7030A0"/>
                </a:solidFill>
                <a:latin typeface="TimesNewRomanPS"/>
              </a:rPr>
              <a:t>The skill-sets and concepts involved in personal, professional and </a:t>
            </a:r>
            <a:r>
              <a:rPr lang="en-AU" sz="2800" b="1" dirty="0" smtClean="0">
                <a:solidFill>
                  <a:srgbClr val="7030A0"/>
                </a:solidFill>
                <a:latin typeface="TimesNewRomanPS"/>
              </a:rPr>
              <a:t>academic development </a:t>
            </a:r>
            <a:r>
              <a:rPr lang="en-AU" sz="2800" b="1" dirty="0">
                <a:solidFill>
                  <a:srgbClr val="7030A0"/>
                </a:solidFill>
                <a:latin typeface="TimesNewRomanPS"/>
              </a:rPr>
              <a:t>(PPAD) are not mutually exclusive – there is considerable </a:t>
            </a:r>
            <a:r>
              <a:rPr lang="en-AU" sz="2800" b="1" dirty="0" smtClean="0">
                <a:solidFill>
                  <a:srgbClr val="7030A0"/>
                </a:solidFill>
                <a:latin typeface="TimesNewRomanPS"/>
              </a:rPr>
              <a:t>harmony, synergy </a:t>
            </a:r>
            <a:r>
              <a:rPr lang="en-AU" sz="2800" b="1" dirty="0">
                <a:solidFill>
                  <a:srgbClr val="7030A0"/>
                </a:solidFill>
                <a:latin typeface="TimesNewRomanPS"/>
              </a:rPr>
              <a:t>and transferability in the relationships and dynamics between them. </a:t>
            </a:r>
            <a:endParaRPr lang="en-AU" sz="2800" b="1" dirty="0" smtClean="0">
              <a:solidFill>
                <a:srgbClr val="7030A0"/>
              </a:solidFill>
              <a:latin typeface="TimesNewRomanPS"/>
            </a:endParaRPr>
          </a:p>
          <a:p>
            <a:endParaRPr lang="en-AU" sz="2800" dirty="0">
              <a:latin typeface="TimesNewRomanPS"/>
            </a:endParaRPr>
          </a:p>
          <a:p>
            <a:r>
              <a:rPr lang="en-AU" sz="2800" b="1" dirty="0" smtClean="0">
                <a:solidFill>
                  <a:schemeClr val="accent3">
                    <a:lumMod val="50000"/>
                  </a:schemeClr>
                </a:solidFill>
                <a:latin typeface="TimesNewRomanPS"/>
              </a:rPr>
              <a:t>That synergy </a:t>
            </a:r>
            <a:r>
              <a:rPr lang="en-AU" sz="2800" b="1" dirty="0">
                <a:solidFill>
                  <a:schemeClr val="accent3">
                    <a:lumMod val="50000"/>
                  </a:schemeClr>
                </a:solidFill>
                <a:latin typeface="TimesNewRomanPS"/>
              </a:rPr>
              <a:t>can be conceptualized and animated by the SOAR process, but first </a:t>
            </a:r>
            <a:r>
              <a:rPr lang="en-AU" sz="2800" b="1" dirty="0" smtClean="0">
                <a:solidFill>
                  <a:schemeClr val="accent3">
                    <a:lumMod val="50000"/>
                  </a:schemeClr>
                </a:solidFill>
                <a:latin typeface="TimesNewRomanPS"/>
              </a:rPr>
              <a:t>we must </a:t>
            </a:r>
            <a:r>
              <a:rPr lang="en-AU" sz="2800" b="1" dirty="0">
                <a:solidFill>
                  <a:schemeClr val="accent3">
                    <a:lumMod val="50000"/>
                  </a:schemeClr>
                </a:solidFill>
                <a:latin typeface="TimesNewRomanPS"/>
              </a:rPr>
              <a:t>create a shared understanding of its concepts and clarify what seems to </a:t>
            </a:r>
            <a:r>
              <a:rPr lang="en-AU" sz="2800" b="1" dirty="0" smtClean="0">
                <a:solidFill>
                  <a:schemeClr val="accent3">
                    <a:lumMod val="50000"/>
                  </a:schemeClr>
                </a:solidFill>
                <a:latin typeface="TimesNewRomanPS"/>
              </a:rPr>
              <a:t>be an </a:t>
            </a:r>
            <a:r>
              <a:rPr lang="en-AU" sz="2800" b="1" dirty="0">
                <a:solidFill>
                  <a:schemeClr val="accent3">
                    <a:lumMod val="50000"/>
                  </a:schemeClr>
                </a:solidFill>
                <a:latin typeface="TimesNewRomanPS"/>
              </a:rPr>
              <a:t>increasing complexity and diversity of demands.</a:t>
            </a:r>
            <a:endParaRPr lang="en-AU" sz="2800" b="1" dirty="0">
              <a:solidFill>
                <a:schemeClr val="accent3">
                  <a:lumMod val="50000"/>
                </a:schemeClr>
              </a:solidFill>
            </a:endParaRPr>
          </a:p>
        </p:txBody>
      </p:sp>
    </p:spTree>
    <p:extLst>
      <p:ext uri="{BB962C8B-B14F-4D97-AF65-F5344CB8AC3E}">
        <p14:creationId xmlns:p14="http://schemas.microsoft.com/office/powerpoint/2010/main" val="2639117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13657" y="169707"/>
            <a:ext cx="11887199" cy="954107"/>
          </a:xfrm>
          <a:prstGeom prst="rect">
            <a:avLst/>
          </a:prstGeom>
        </p:spPr>
        <p:txBody>
          <a:bodyPr wrap="square">
            <a:spAutoFit/>
          </a:bodyPr>
          <a:lstStyle/>
          <a:p>
            <a:r>
              <a:rPr lang="en-AU" sz="2800" dirty="0">
                <a:solidFill>
                  <a:srgbClr val="FF0000"/>
                </a:solidFill>
                <a:latin typeface="TimesNewRomanPS"/>
              </a:rPr>
              <a:t>Through a focus on ‘meta-learning’, SOAR can provide solutions for </a:t>
            </a:r>
            <a:r>
              <a:rPr lang="en-AU" sz="2800" dirty="0" smtClean="0">
                <a:solidFill>
                  <a:srgbClr val="FF0000"/>
                </a:solidFill>
                <a:latin typeface="TimesNewRomanPS"/>
              </a:rPr>
              <a:t>key issues</a:t>
            </a:r>
            <a:r>
              <a:rPr lang="en-AU" sz="2800" dirty="0">
                <a:solidFill>
                  <a:srgbClr val="FF0000"/>
                </a:solidFill>
                <a:latin typeface="TimesNewRomanPS"/>
              </a:rPr>
              <a:t>:</a:t>
            </a:r>
            <a:endParaRPr lang="en-AU" sz="2800" dirty="0">
              <a:solidFill>
                <a:srgbClr val="FF0000"/>
              </a:solidFill>
            </a:endParaRPr>
          </a:p>
        </p:txBody>
      </p:sp>
      <p:sp>
        <p:nvSpPr>
          <p:cNvPr id="4" name="Rectangle 3"/>
          <p:cNvSpPr/>
          <p:nvPr/>
        </p:nvSpPr>
        <p:spPr>
          <a:xfrm>
            <a:off x="413657" y="1274021"/>
            <a:ext cx="10874829" cy="4893647"/>
          </a:xfrm>
          <a:prstGeom prst="rect">
            <a:avLst/>
          </a:prstGeom>
        </p:spPr>
        <p:txBody>
          <a:bodyPr wrap="square">
            <a:spAutoFit/>
          </a:bodyPr>
          <a:lstStyle/>
          <a:p>
            <a:r>
              <a:rPr lang="en-AU" sz="2400" dirty="0">
                <a:solidFill>
                  <a:srgbClr val="7030A0"/>
                </a:solidFill>
                <a:latin typeface="TimesNewRomanPS"/>
              </a:rPr>
              <a:t>enabling students to learn about learning: to assess their own learning in </a:t>
            </a:r>
            <a:r>
              <a:rPr lang="en-AU" sz="2400" dirty="0" smtClean="0">
                <a:solidFill>
                  <a:srgbClr val="7030A0"/>
                </a:solidFill>
                <a:latin typeface="TimesNewRomanPS"/>
              </a:rPr>
              <a:t>and through </a:t>
            </a:r>
            <a:r>
              <a:rPr lang="en-AU" sz="2400" dirty="0">
                <a:solidFill>
                  <a:srgbClr val="7030A0"/>
                </a:solidFill>
                <a:latin typeface="TimesNewRomanPS"/>
              </a:rPr>
              <a:t>multiple contexts and identities</a:t>
            </a:r>
            <a:r>
              <a:rPr lang="en-AU" sz="2400" dirty="0">
                <a:latin typeface="TimesNewRomanPS"/>
              </a:rPr>
              <a:t>;</a:t>
            </a:r>
          </a:p>
          <a:p>
            <a:r>
              <a:rPr lang="en-AU" sz="2400" dirty="0">
                <a:latin typeface="TimesNewRomanPS"/>
              </a:rPr>
              <a:t>• </a:t>
            </a:r>
            <a:r>
              <a:rPr lang="en-AU" sz="2400" dirty="0">
                <a:solidFill>
                  <a:schemeClr val="accent6">
                    <a:lumMod val="50000"/>
                  </a:schemeClr>
                </a:solidFill>
                <a:latin typeface="TimesNewRomanPS"/>
              </a:rPr>
              <a:t>bridging across what seem like disparate and competing agendas;</a:t>
            </a:r>
          </a:p>
          <a:p>
            <a:r>
              <a:rPr lang="en-AU" sz="2400" dirty="0">
                <a:solidFill>
                  <a:schemeClr val="accent6">
                    <a:lumMod val="50000"/>
                  </a:schemeClr>
                </a:solidFill>
                <a:latin typeface="TimesNewRomanPS"/>
              </a:rPr>
              <a:t>• meeting the needs of different stakeholders (staff, students, </a:t>
            </a:r>
            <a:r>
              <a:rPr lang="en-AU" sz="2400" dirty="0" smtClean="0">
                <a:solidFill>
                  <a:schemeClr val="accent6">
                    <a:lumMod val="50000"/>
                  </a:schemeClr>
                </a:solidFill>
                <a:latin typeface="TimesNewRomanPS"/>
              </a:rPr>
              <a:t>employers, government</a:t>
            </a:r>
            <a:r>
              <a:rPr lang="en-AU" sz="2400" dirty="0">
                <a:solidFill>
                  <a:schemeClr val="accent6">
                    <a:lumMod val="50000"/>
                  </a:schemeClr>
                </a:solidFill>
                <a:latin typeface="TimesNewRomanPS"/>
              </a:rPr>
              <a:t>);</a:t>
            </a:r>
          </a:p>
          <a:p>
            <a:r>
              <a:rPr lang="en-AU" sz="2400" dirty="0">
                <a:solidFill>
                  <a:schemeClr val="accent6">
                    <a:lumMod val="50000"/>
                  </a:schemeClr>
                </a:solidFill>
                <a:latin typeface="TimesNewRomanPS"/>
              </a:rPr>
              <a:t>• clearing conceptual confusion, which often acts as a barrier to </a:t>
            </a:r>
            <a:r>
              <a:rPr lang="en-AU" sz="2400" dirty="0" smtClean="0">
                <a:solidFill>
                  <a:schemeClr val="accent6">
                    <a:lumMod val="50000"/>
                  </a:schemeClr>
                </a:solidFill>
                <a:latin typeface="TimesNewRomanPS"/>
              </a:rPr>
              <a:t>productive partnerships</a:t>
            </a:r>
            <a:r>
              <a:rPr lang="en-AU" sz="2400" dirty="0">
                <a:solidFill>
                  <a:schemeClr val="accent6">
                    <a:lumMod val="50000"/>
                  </a:schemeClr>
                </a:solidFill>
                <a:latin typeface="TimesNewRomanPS"/>
              </a:rPr>
              <a:t>;</a:t>
            </a:r>
          </a:p>
          <a:p>
            <a:r>
              <a:rPr lang="en-AU" sz="2400" dirty="0">
                <a:solidFill>
                  <a:schemeClr val="accent6">
                    <a:lumMod val="50000"/>
                  </a:schemeClr>
                </a:solidFill>
                <a:latin typeface="TimesNewRomanPS"/>
              </a:rPr>
              <a:t>• delivering holistic and integrated development to all students, leading </a:t>
            </a:r>
            <a:r>
              <a:rPr lang="en-AU" sz="2400" dirty="0" smtClean="0">
                <a:solidFill>
                  <a:schemeClr val="accent6">
                    <a:lumMod val="50000"/>
                  </a:schemeClr>
                </a:solidFill>
                <a:latin typeface="TimesNewRomanPS"/>
              </a:rPr>
              <a:t>to aspirations </a:t>
            </a:r>
            <a:r>
              <a:rPr lang="en-AU" sz="2400" dirty="0">
                <a:solidFill>
                  <a:schemeClr val="accent6">
                    <a:lumMod val="50000"/>
                  </a:schemeClr>
                </a:solidFill>
                <a:latin typeface="TimesNewRomanPS"/>
              </a:rPr>
              <a:t>of lifelong learning and (graduate) employment;</a:t>
            </a:r>
          </a:p>
          <a:p>
            <a:r>
              <a:rPr lang="en-AU" sz="2400" dirty="0">
                <a:solidFill>
                  <a:schemeClr val="accent6">
                    <a:lumMod val="50000"/>
                  </a:schemeClr>
                </a:solidFill>
                <a:latin typeface="TimesNewRomanPS"/>
              </a:rPr>
              <a:t>• integrating initiatives that engage both staff and students in </a:t>
            </a:r>
            <a:r>
              <a:rPr lang="en-AU" sz="2400" dirty="0" smtClean="0">
                <a:solidFill>
                  <a:schemeClr val="accent6">
                    <a:lumMod val="50000"/>
                  </a:schemeClr>
                </a:solidFill>
                <a:latin typeface="TimesNewRomanPS"/>
              </a:rPr>
              <a:t>PDP–CPD (continuing </a:t>
            </a:r>
            <a:r>
              <a:rPr lang="en-AU" sz="2400" dirty="0">
                <a:solidFill>
                  <a:schemeClr val="accent6">
                    <a:lumMod val="50000"/>
                  </a:schemeClr>
                </a:solidFill>
                <a:latin typeface="TimesNewRomanPS"/>
              </a:rPr>
              <a:t>professional development) processes;</a:t>
            </a:r>
          </a:p>
          <a:p>
            <a:r>
              <a:rPr lang="en-AU" sz="2400" dirty="0">
                <a:solidFill>
                  <a:schemeClr val="accent6">
                    <a:lumMod val="50000"/>
                  </a:schemeClr>
                </a:solidFill>
                <a:latin typeface="TimesNewRomanPS"/>
              </a:rPr>
              <a:t>• generating pedagogy and practical learning tools that result in </a:t>
            </a:r>
            <a:r>
              <a:rPr lang="en-AU" sz="2400" dirty="0" smtClean="0">
                <a:solidFill>
                  <a:schemeClr val="accent6">
                    <a:lumMod val="50000"/>
                  </a:schemeClr>
                </a:solidFill>
                <a:latin typeface="TimesNewRomanPS"/>
              </a:rPr>
              <a:t>holistic development </a:t>
            </a:r>
            <a:r>
              <a:rPr lang="en-AU" sz="2400" dirty="0">
                <a:solidFill>
                  <a:schemeClr val="accent6">
                    <a:lumMod val="50000"/>
                  </a:schemeClr>
                </a:solidFill>
                <a:latin typeface="TimesNewRomanPS"/>
              </a:rPr>
              <a:t>applicable in all areas of life.</a:t>
            </a:r>
            <a:endParaRPr lang="en-AU" sz="2400" dirty="0">
              <a:solidFill>
                <a:schemeClr val="accent6">
                  <a:lumMod val="50000"/>
                </a:schemeClr>
              </a:solidFill>
            </a:endParaRPr>
          </a:p>
        </p:txBody>
      </p:sp>
    </p:spTree>
    <p:extLst>
      <p:ext uri="{BB962C8B-B14F-4D97-AF65-F5344CB8AC3E}">
        <p14:creationId xmlns:p14="http://schemas.microsoft.com/office/powerpoint/2010/main" val="60333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5171" y="579682"/>
            <a:ext cx="10472058" cy="4832092"/>
          </a:xfrm>
          <a:prstGeom prst="rect">
            <a:avLst/>
          </a:prstGeom>
        </p:spPr>
        <p:txBody>
          <a:bodyPr wrap="square">
            <a:spAutoFit/>
          </a:bodyPr>
          <a:lstStyle/>
          <a:p>
            <a:r>
              <a:rPr lang="en-AU" sz="2800" b="1" dirty="0">
                <a:solidFill>
                  <a:srgbClr val="7030A0"/>
                </a:solidFill>
                <a:latin typeface="TimesNewRomanPS"/>
              </a:rPr>
              <a:t>When you are seen to be involved in and supportive of CPD processes </a:t>
            </a:r>
            <a:r>
              <a:rPr lang="en-AU" sz="2800" b="1" dirty="0" smtClean="0">
                <a:solidFill>
                  <a:srgbClr val="7030A0"/>
                </a:solidFill>
                <a:latin typeface="TimesNewRomanPS"/>
              </a:rPr>
              <a:t>yourself</a:t>
            </a:r>
          </a:p>
          <a:p>
            <a:endParaRPr lang="en-AU" sz="2800" b="1" dirty="0">
              <a:solidFill>
                <a:srgbClr val="7030A0"/>
              </a:solidFill>
              <a:latin typeface="TimesNewRomanPS"/>
            </a:endParaRPr>
          </a:p>
          <a:p>
            <a:r>
              <a:rPr lang="en-AU" sz="2800" b="1" dirty="0">
                <a:solidFill>
                  <a:srgbClr val="7030A0"/>
                </a:solidFill>
                <a:latin typeface="TimesNewRomanPS"/>
              </a:rPr>
              <a:t>(for instance as preparation for your career reviews or performance appraisals),</a:t>
            </a:r>
          </a:p>
          <a:p>
            <a:endParaRPr lang="en-AU" sz="2800" b="1" dirty="0" smtClean="0">
              <a:solidFill>
                <a:srgbClr val="7030A0"/>
              </a:solidFill>
              <a:latin typeface="TimesNewRomanPS"/>
            </a:endParaRPr>
          </a:p>
          <a:p>
            <a:r>
              <a:rPr lang="en-AU" sz="2800" b="1" dirty="0" smtClean="0">
                <a:solidFill>
                  <a:srgbClr val="7030A0"/>
                </a:solidFill>
                <a:latin typeface="TimesNewRomanPS"/>
              </a:rPr>
              <a:t>students </a:t>
            </a:r>
            <a:r>
              <a:rPr lang="en-AU" sz="2800" b="1" dirty="0">
                <a:solidFill>
                  <a:srgbClr val="7030A0"/>
                </a:solidFill>
                <a:latin typeface="TimesNewRomanPS"/>
              </a:rPr>
              <a:t>perceive the value of PDP processes (reflecting, recording, improving</a:t>
            </a:r>
            <a:r>
              <a:rPr lang="en-AU" sz="2800" b="1" dirty="0" smtClean="0">
                <a:solidFill>
                  <a:srgbClr val="7030A0"/>
                </a:solidFill>
                <a:latin typeface="TimesNewRomanPS"/>
              </a:rPr>
              <a:t>)</a:t>
            </a:r>
          </a:p>
          <a:p>
            <a:endParaRPr lang="en-AU" sz="2800" b="1" dirty="0">
              <a:solidFill>
                <a:srgbClr val="7030A0"/>
              </a:solidFill>
              <a:latin typeface="TimesNewRomanPS"/>
            </a:endParaRPr>
          </a:p>
          <a:p>
            <a:r>
              <a:rPr lang="en-AU" sz="2800" b="1" dirty="0">
                <a:solidFill>
                  <a:srgbClr val="7030A0"/>
                </a:solidFill>
                <a:latin typeface="TimesNewRomanPS"/>
              </a:rPr>
              <a:t>in a new light. They see the relevance of forming good habits that will have </a:t>
            </a:r>
            <a:r>
              <a:rPr lang="en-AU" sz="2800" b="1" dirty="0" smtClean="0">
                <a:solidFill>
                  <a:srgbClr val="7030A0"/>
                </a:solidFill>
                <a:latin typeface="TimesNewRomanPS"/>
              </a:rPr>
              <a:t>a tangible </a:t>
            </a:r>
            <a:r>
              <a:rPr lang="en-AU" sz="2800" b="1" dirty="0">
                <a:solidFill>
                  <a:srgbClr val="7030A0"/>
                </a:solidFill>
                <a:latin typeface="TimesNewRomanPS"/>
              </a:rPr>
              <a:t>pay-off in the future as well.</a:t>
            </a:r>
            <a:endParaRPr lang="en-AU" sz="2800" b="1" dirty="0">
              <a:solidFill>
                <a:srgbClr val="7030A0"/>
              </a:solidFill>
            </a:endParaRPr>
          </a:p>
        </p:txBody>
      </p:sp>
    </p:spTree>
    <p:extLst>
      <p:ext uri="{BB962C8B-B14F-4D97-AF65-F5344CB8AC3E}">
        <p14:creationId xmlns:p14="http://schemas.microsoft.com/office/powerpoint/2010/main" val="1346108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6828" y="143079"/>
            <a:ext cx="11604172" cy="1384995"/>
          </a:xfrm>
          <a:prstGeom prst="rect">
            <a:avLst/>
          </a:prstGeom>
        </p:spPr>
        <p:txBody>
          <a:bodyPr wrap="square">
            <a:spAutoFit/>
          </a:bodyPr>
          <a:lstStyle/>
          <a:p>
            <a:r>
              <a:rPr lang="en-AU" sz="2800" b="1" dirty="0">
                <a:solidFill>
                  <a:srgbClr val="7030A0"/>
                </a:solidFill>
                <a:latin typeface="TimesNewRomanPS"/>
              </a:rPr>
              <a:t>1 </a:t>
            </a:r>
            <a:r>
              <a:rPr lang="en-AU" sz="2800" b="1" dirty="0">
                <a:solidFill>
                  <a:srgbClr val="7030A0"/>
                </a:solidFill>
                <a:latin typeface="TimesNewRomanPS-Bold"/>
              </a:rPr>
              <a:t>Self-awareness</a:t>
            </a:r>
            <a:r>
              <a:rPr lang="en-AU" sz="2800" b="1" dirty="0">
                <a:solidFill>
                  <a:srgbClr val="7030A0"/>
                </a:solidFill>
                <a:latin typeface="TimesNewRomanPS"/>
              </a:rPr>
              <a:t>: ‘. . . awareness of the distinctive characteristics (</a:t>
            </a:r>
            <a:r>
              <a:rPr lang="en-AU" sz="2800" b="1" dirty="0" smtClean="0">
                <a:solidFill>
                  <a:srgbClr val="7030A0"/>
                </a:solidFill>
                <a:latin typeface="TimesNewRomanPS"/>
              </a:rPr>
              <a:t>abilities, skills</a:t>
            </a:r>
            <a:r>
              <a:rPr lang="en-AU" sz="2800" b="1" dirty="0">
                <a:solidFill>
                  <a:srgbClr val="7030A0"/>
                </a:solidFill>
                <a:latin typeface="TimesNewRomanPS"/>
              </a:rPr>
              <a:t>, values and interests) that define the kind of person one is and </a:t>
            </a:r>
            <a:r>
              <a:rPr lang="en-AU" sz="2800" b="1" dirty="0" smtClean="0">
                <a:solidFill>
                  <a:srgbClr val="7030A0"/>
                </a:solidFill>
                <a:latin typeface="TimesNewRomanPS"/>
              </a:rPr>
              <a:t>the kind </a:t>
            </a:r>
            <a:r>
              <a:rPr lang="en-AU" sz="2800" b="1" dirty="0">
                <a:solidFill>
                  <a:srgbClr val="7030A0"/>
                </a:solidFill>
                <a:latin typeface="TimesNewRomanPS"/>
              </a:rPr>
              <a:t>of person one wishes to become.’</a:t>
            </a:r>
            <a:endParaRPr lang="en-AU" sz="2800" b="1" dirty="0">
              <a:solidFill>
                <a:srgbClr val="7030A0"/>
              </a:solidFill>
            </a:endParaRPr>
          </a:p>
        </p:txBody>
      </p:sp>
      <p:sp>
        <p:nvSpPr>
          <p:cNvPr id="3" name="Rectangle 2"/>
          <p:cNvSpPr/>
          <p:nvPr/>
        </p:nvSpPr>
        <p:spPr>
          <a:xfrm>
            <a:off x="342899" y="1528074"/>
            <a:ext cx="11332029" cy="3108543"/>
          </a:xfrm>
          <a:prstGeom prst="rect">
            <a:avLst/>
          </a:prstGeom>
        </p:spPr>
        <p:txBody>
          <a:bodyPr wrap="square">
            <a:spAutoFit/>
          </a:bodyPr>
          <a:lstStyle/>
          <a:p>
            <a:r>
              <a:rPr lang="en-AU" sz="2800" b="1" dirty="0">
                <a:solidFill>
                  <a:srgbClr val="C00000"/>
                </a:solidFill>
                <a:latin typeface="TimesNewRomanPS"/>
              </a:rPr>
              <a:t>2 </a:t>
            </a:r>
            <a:r>
              <a:rPr lang="en-AU" sz="2800" b="1" dirty="0">
                <a:solidFill>
                  <a:srgbClr val="C00000"/>
                </a:solidFill>
                <a:latin typeface="TimesNewRomanPS-Bold"/>
              </a:rPr>
              <a:t>Opportunity-awareness</a:t>
            </a:r>
            <a:r>
              <a:rPr lang="en-AU" sz="2800" b="1" dirty="0">
                <a:solidFill>
                  <a:srgbClr val="C00000"/>
                </a:solidFill>
                <a:latin typeface="TimesNewRomanPS"/>
              </a:rPr>
              <a:t>: ‘. . . awareness of the possibilities that </a:t>
            </a:r>
            <a:r>
              <a:rPr lang="en-AU" sz="2800" b="1" dirty="0" smtClean="0">
                <a:solidFill>
                  <a:srgbClr val="C00000"/>
                </a:solidFill>
                <a:latin typeface="TimesNewRomanPS"/>
              </a:rPr>
              <a:t>exist, the </a:t>
            </a:r>
            <a:r>
              <a:rPr lang="en-AU" sz="2800" b="1" dirty="0">
                <a:solidFill>
                  <a:srgbClr val="C00000"/>
                </a:solidFill>
                <a:latin typeface="TimesNewRomanPS"/>
              </a:rPr>
              <a:t>demands they make and the rewards and satisfactions they can offer</a:t>
            </a:r>
            <a:r>
              <a:rPr lang="en-AU" sz="2800" b="1" dirty="0" smtClean="0">
                <a:solidFill>
                  <a:srgbClr val="C00000"/>
                </a:solidFill>
                <a:latin typeface="TimesNewRomanPS"/>
              </a:rPr>
              <a:t>.’</a:t>
            </a:r>
          </a:p>
          <a:p>
            <a:r>
              <a:rPr lang="en-AU" sz="2800" b="1" dirty="0" smtClean="0">
                <a:solidFill>
                  <a:srgbClr val="0070C0"/>
                </a:solidFill>
                <a:latin typeface="TimesNewRomanPS"/>
              </a:rPr>
              <a:t>3 </a:t>
            </a:r>
            <a:r>
              <a:rPr lang="en-AU" sz="2800" b="1" dirty="0">
                <a:solidFill>
                  <a:srgbClr val="0070C0"/>
                </a:solidFill>
                <a:latin typeface="TimesNewRomanPS-Bold"/>
              </a:rPr>
              <a:t>Decision learning</a:t>
            </a:r>
            <a:r>
              <a:rPr lang="en-AU" sz="2800" b="1" dirty="0">
                <a:solidFill>
                  <a:srgbClr val="0070C0"/>
                </a:solidFill>
                <a:latin typeface="TimesNewRomanPS"/>
              </a:rPr>
              <a:t>: ‘. . . increased ability to make realistic choices </a:t>
            </a:r>
            <a:r>
              <a:rPr lang="en-AU" sz="2800" b="1" dirty="0" smtClean="0">
                <a:solidFill>
                  <a:srgbClr val="0070C0"/>
                </a:solidFill>
                <a:latin typeface="TimesNewRomanPS"/>
              </a:rPr>
              <a:t>based on </a:t>
            </a:r>
            <a:r>
              <a:rPr lang="en-AU" sz="2800" b="1" dirty="0">
                <a:solidFill>
                  <a:srgbClr val="0070C0"/>
                </a:solidFill>
                <a:latin typeface="TimesNewRomanPS"/>
              </a:rPr>
              <a:t>sound </a:t>
            </a:r>
            <a:r>
              <a:rPr lang="en-AU" sz="2800" b="1" dirty="0">
                <a:solidFill>
                  <a:srgbClr val="0070C0"/>
                </a:solidFill>
                <a:latin typeface="TimesNewRomanPS-Bold"/>
              </a:rPr>
              <a:t>i</a:t>
            </a:r>
            <a:r>
              <a:rPr lang="en-AU" sz="2800" b="1" dirty="0">
                <a:solidFill>
                  <a:srgbClr val="0070C0"/>
                </a:solidFill>
                <a:latin typeface="TimesNewRomanPS"/>
              </a:rPr>
              <a:t>nformation</a:t>
            </a:r>
            <a:r>
              <a:rPr lang="en-AU" sz="2800" b="1" dirty="0" smtClean="0">
                <a:solidFill>
                  <a:srgbClr val="0070C0"/>
                </a:solidFill>
                <a:latin typeface="TimesNewRomanPS"/>
              </a:rPr>
              <a:t>.’</a:t>
            </a:r>
          </a:p>
          <a:p>
            <a:r>
              <a:rPr lang="en-AU" sz="2800" b="1" dirty="0" smtClean="0">
                <a:solidFill>
                  <a:srgbClr val="00B050"/>
                </a:solidFill>
                <a:latin typeface="TimesNewRomanPS"/>
              </a:rPr>
              <a:t>4 </a:t>
            </a:r>
            <a:r>
              <a:rPr lang="en-AU" sz="2800" b="1" dirty="0">
                <a:solidFill>
                  <a:srgbClr val="00B050"/>
                </a:solidFill>
                <a:latin typeface="TimesNewRomanPS-Bold"/>
              </a:rPr>
              <a:t>Transition skills</a:t>
            </a:r>
            <a:r>
              <a:rPr lang="en-AU" sz="2800" b="1" dirty="0">
                <a:solidFill>
                  <a:srgbClr val="00B050"/>
                </a:solidFill>
                <a:latin typeface="TimesNewRomanPS"/>
              </a:rPr>
              <a:t>: ‘. . . increased ability to plan and take action to </a:t>
            </a:r>
            <a:r>
              <a:rPr lang="en-AU" sz="2800" b="1" dirty="0" smtClean="0">
                <a:solidFill>
                  <a:srgbClr val="00B050"/>
                </a:solidFill>
                <a:latin typeface="TimesNewRomanPS"/>
              </a:rPr>
              <a:t>implement decisions</a:t>
            </a:r>
            <a:r>
              <a:rPr lang="en-AU" sz="2800" b="1" dirty="0">
                <a:solidFill>
                  <a:srgbClr val="00B050"/>
                </a:solidFill>
                <a:latin typeface="TimesNewRomanPS"/>
              </a:rPr>
              <a:t>.’</a:t>
            </a:r>
            <a:endParaRPr lang="en-AU" sz="2800" b="1" dirty="0">
              <a:solidFill>
                <a:srgbClr val="00B050"/>
              </a:solidFill>
            </a:endParaRPr>
          </a:p>
        </p:txBody>
      </p:sp>
      <p:sp>
        <p:nvSpPr>
          <p:cNvPr id="4" name="Rectangle 3"/>
          <p:cNvSpPr/>
          <p:nvPr/>
        </p:nvSpPr>
        <p:spPr>
          <a:xfrm>
            <a:off x="457201" y="4636617"/>
            <a:ext cx="10744200" cy="1384995"/>
          </a:xfrm>
          <a:prstGeom prst="rect">
            <a:avLst/>
          </a:prstGeom>
        </p:spPr>
        <p:txBody>
          <a:bodyPr wrap="square">
            <a:spAutoFit/>
          </a:bodyPr>
          <a:lstStyle/>
          <a:p>
            <a:r>
              <a:rPr lang="en-AU" sz="2800" dirty="0">
                <a:latin typeface="TimesNewRomanPS"/>
              </a:rPr>
              <a:t>DOTS, and typically understood as an acronym for Decision </a:t>
            </a:r>
            <a:r>
              <a:rPr lang="en-AU" sz="2800" dirty="0" smtClean="0">
                <a:latin typeface="TimesNewRomanPS"/>
              </a:rPr>
              <a:t>learning, Opportunity-awareness</a:t>
            </a:r>
            <a:r>
              <a:rPr lang="en-AU" sz="2800" dirty="0">
                <a:latin typeface="TimesNewRomanPS"/>
              </a:rPr>
              <a:t>, Transition skills and Self-awareness.</a:t>
            </a:r>
            <a:endParaRPr lang="en-AU" sz="2800" dirty="0"/>
          </a:p>
        </p:txBody>
      </p:sp>
    </p:spTree>
    <p:extLst>
      <p:ext uri="{BB962C8B-B14F-4D97-AF65-F5344CB8AC3E}">
        <p14:creationId xmlns:p14="http://schemas.microsoft.com/office/powerpoint/2010/main" val="21227549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0999" y="119973"/>
            <a:ext cx="11386457" cy="6170920"/>
          </a:xfrm>
          <a:prstGeom prst="rect">
            <a:avLst/>
          </a:prstGeom>
        </p:spPr>
        <p:txBody>
          <a:bodyPr wrap="square">
            <a:spAutoFit/>
          </a:bodyPr>
          <a:lstStyle/>
          <a:p>
            <a:r>
              <a:rPr lang="en-AU" sz="2800" b="1" dirty="0">
                <a:solidFill>
                  <a:srgbClr val="00B050"/>
                </a:solidFill>
                <a:latin typeface="TimesNewRomanPS"/>
              </a:rPr>
              <a:t>The DOTS model gives rise to both the process and content of many </a:t>
            </a:r>
            <a:r>
              <a:rPr lang="en-AU" sz="2800" b="1" dirty="0" smtClean="0">
                <a:solidFill>
                  <a:srgbClr val="00B050"/>
                </a:solidFill>
                <a:latin typeface="TimesNewRomanPS"/>
              </a:rPr>
              <a:t>career development </a:t>
            </a:r>
            <a:r>
              <a:rPr lang="en-AU" sz="2800" b="1" dirty="0">
                <a:solidFill>
                  <a:srgbClr val="00B050"/>
                </a:solidFill>
                <a:latin typeface="TimesNewRomanPS"/>
              </a:rPr>
              <a:t>learning (CDL) programmes. The SOAR variant aims to</a:t>
            </a:r>
            <a:r>
              <a:rPr lang="en-AU" sz="2800" b="1" dirty="0" smtClean="0">
                <a:solidFill>
                  <a:srgbClr val="00B050"/>
                </a:solidFill>
                <a:latin typeface="TimesNewRomanPS"/>
              </a:rPr>
              <a:t>:</a:t>
            </a:r>
          </a:p>
          <a:p>
            <a:endParaRPr lang="en-AU" sz="1200" b="1" dirty="0">
              <a:solidFill>
                <a:srgbClr val="00B050"/>
              </a:solidFill>
              <a:latin typeface="TimesNewRomanPS"/>
            </a:endParaRPr>
          </a:p>
          <a:p>
            <a:r>
              <a:rPr lang="en-AU" sz="2800" dirty="0">
                <a:solidFill>
                  <a:srgbClr val="7030A0"/>
                </a:solidFill>
                <a:latin typeface="TimesNewRomanPS"/>
              </a:rPr>
              <a:t>1 re-focus DOTS in line with contemporary concepts and needs</a:t>
            </a:r>
            <a:r>
              <a:rPr lang="en-AU" sz="2800" dirty="0" smtClean="0">
                <a:solidFill>
                  <a:srgbClr val="7030A0"/>
                </a:solidFill>
                <a:latin typeface="TimesNewRomanPS"/>
              </a:rPr>
              <a:t>;</a:t>
            </a:r>
          </a:p>
          <a:p>
            <a:endParaRPr lang="en-AU" sz="1100" dirty="0">
              <a:solidFill>
                <a:srgbClr val="7030A0"/>
              </a:solidFill>
              <a:latin typeface="TimesNewRomanPS"/>
            </a:endParaRPr>
          </a:p>
          <a:p>
            <a:r>
              <a:rPr lang="en-AU" sz="2800" dirty="0">
                <a:solidFill>
                  <a:srgbClr val="7030A0"/>
                </a:solidFill>
                <a:latin typeface="TimesNewRomanPS"/>
              </a:rPr>
              <a:t>2 broaden the CDL framework to integrate personal, professional and </a:t>
            </a:r>
            <a:r>
              <a:rPr lang="en-AU" sz="2800" dirty="0" smtClean="0">
                <a:solidFill>
                  <a:srgbClr val="7030A0"/>
                </a:solidFill>
                <a:latin typeface="TimesNewRomanPS"/>
              </a:rPr>
              <a:t>academic development</a:t>
            </a:r>
            <a:r>
              <a:rPr lang="en-AU" sz="2800" dirty="0">
                <a:solidFill>
                  <a:srgbClr val="7030A0"/>
                </a:solidFill>
                <a:latin typeface="TimesNewRomanPS"/>
              </a:rPr>
              <a:t>, thereby enhancing employability</a:t>
            </a:r>
            <a:r>
              <a:rPr lang="en-AU" sz="2800" dirty="0" smtClean="0">
                <a:solidFill>
                  <a:srgbClr val="7030A0"/>
                </a:solidFill>
                <a:latin typeface="TimesNewRomanPS"/>
              </a:rPr>
              <a:t>;</a:t>
            </a:r>
          </a:p>
          <a:p>
            <a:endParaRPr lang="en-AU" sz="1200" dirty="0">
              <a:solidFill>
                <a:srgbClr val="7030A0"/>
              </a:solidFill>
              <a:latin typeface="TimesNewRomanPS"/>
            </a:endParaRPr>
          </a:p>
          <a:p>
            <a:r>
              <a:rPr lang="en-AU" sz="2800" dirty="0">
                <a:solidFill>
                  <a:srgbClr val="7030A0"/>
                </a:solidFill>
                <a:latin typeface="TimesNewRomanPS"/>
              </a:rPr>
              <a:t>3 interpret SOAR elements against a broader range of theories, case </a:t>
            </a:r>
            <a:r>
              <a:rPr lang="en-AU" sz="2800" dirty="0" smtClean="0">
                <a:solidFill>
                  <a:srgbClr val="7030A0"/>
                </a:solidFill>
                <a:latin typeface="TimesNewRomanPS"/>
              </a:rPr>
              <a:t>studies and </a:t>
            </a:r>
            <a:r>
              <a:rPr lang="en-AU" sz="2800" dirty="0">
                <a:solidFill>
                  <a:srgbClr val="7030A0"/>
                </a:solidFill>
                <a:latin typeface="TimesNewRomanPS"/>
              </a:rPr>
              <a:t>survey findings, focusing on positives (see next section</a:t>
            </a:r>
            <a:r>
              <a:rPr lang="en-AU" sz="2800" dirty="0" smtClean="0">
                <a:solidFill>
                  <a:srgbClr val="7030A0"/>
                </a:solidFill>
                <a:latin typeface="TimesNewRomanPS"/>
              </a:rPr>
              <a:t>);</a:t>
            </a:r>
          </a:p>
          <a:p>
            <a:endParaRPr lang="en-AU" sz="1200" dirty="0">
              <a:solidFill>
                <a:srgbClr val="7030A0"/>
              </a:solidFill>
              <a:latin typeface="TimesNewRomanPS"/>
            </a:endParaRPr>
          </a:p>
          <a:p>
            <a:r>
              <a:rPr lang="en-AU" sz="2800" dirty="0">
                <a:solidFill>
                  <a:srgbClr val="7030A0"/>
                </a:solidFill>
                <a:latin typeface="TimesNewRomanPS"/>
              </a:rPr>
              <a:t>4 link theoretical concepts with practical examples for you to experiment </a:t>
            </a:r>
            <a:r>
              <a:rPr lang="en-AU" sz="2800" dirty="0" smtClean="0">
                <a:solidFill>
                  <a:srgbClr val="7030A0"/>
                </a:solidFill>
                <a:latin typeface="TimesNewRomanPS"/>
              </a:rPr>
              <a:t>with in </a:t>
            </a:r>
            <a:r>
              <a:rPr lang="en-AU" sz="2800" dirty="0">
                <a:solidFill>
                  <a:srgbClr val="7030A0"/>
                </a:solidFill>
                <a:latin typeface="TimesNewRomanPS"/>
              </a:rPr>
              <a:t>class and online</a:t>
            </a:r>
            <a:r>
              <a:rPr lang="en-AU" sz="2800" dirty="0" smtClean="0">
                <a:solidFill>
                  <a:srgbClr val="7030A0"/>
                </a:solidFill>
                <a:latin typeface="TimesNewRomanPS"/>
              </a:rPr>
              <a:t>;</a:t>
            </a:r>
          </a:p>
          <a:p>
            <a:endParaRPr lang="en-AU" sz="1200" dirty="0">
              <a:solidFill>
                <a:srgbClr val="7030A0"/>
              </a:solidFill>
              <a:latin typeface="TimesNewRomanPS"/>
            </a:endParaRPr>
          </a:p>
          <a:p>
            <a:r>
              <a:rPr lang="en-AU" sz="2800" dirty="0">
                <a:solidFill>
                  <a:srgbClr val="7030A0"/>
                </a:solidFill>
                <a:latin typeface="TimesNewRomanPS"/>
              </a:rPr>
              <a:t>5 show how appropriate pedagogy can develop a range of skills and </a:t>
            </a:r>
            <a:r>
              <a:rPr lang="en-AU" sz="2800" dirty="0" smtClean="0">
                <a:solidFill>
                  <a:srgbClr val="7030A0"/>
                </a:solidFill>
                <a:latin typeface="TimesNewRomanPS"/>
              </a:rPr>
              <a:t>attributes without </a:t>
            </a:r>
            <a:r>
              <a:rPr lang="en-AU" sz="2800" dirty="0">
                <a:solidFill>
                  <a:srgbClr val="7030A0"/>
                </a:solidFill>
                <a:latin typeface="TimesNewRomanPS"/>
              </a:rPr>
              <a:t>diluting academic standards.</a:t>
            </a:r>
            <a:endParaRPr lang="en-AU" sz="2800" dirty="0">
              <a:solidFill>
                <a:srgbClr val="7030A0"/>
              </a:solidFill>
            </a:endParaRPr>
          </a:p>
        </p:txBody>
      </p:sp>
    </p:spTree>
    <p:extLst>
      <p:ext uri="{BB962C8B-B14F-4D97-AF65-F5344CB8AC3E}">
        <p14:creationId xmlns:p14="http://schemas.microsoft.com/office/powerpoint/2010/main" val="14421983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2142" y="364982"/>
            <a:ext cx="10243457" cy="5262979"/>
          </a:xfrm>
          <a:prstGeom prst="rect">
            <a:avLst/>
          </a:prstGeom>
        </p:spPr>
        <p:txBody>
          <a:bodyPr wrap="square">
            <a:spAutoFit/>
          </a:bodyPr>
          <a:lstStyle/>
          <a:p>
            <a:r>
              <a:rPr lang="en-AU" sz="2800" b="1" dirty="0">
                <a:solidFill>
                  <a:srgbClr val="7030A0"/>
                </a:solidFill>
                <a:latin typeface="TimesNewRomanPS"/>
              </a:rPr>
              <a:t>SWOT analysis, which attempts </a:t>
            </a:r>
            <a:r>
              <a:rPr lang="en-AU" sz="2800" b="1" dirty="0" smtClean="0">
                <a:solidFill>
                  <a:srgbClr val="7030A0"/>
                </a:solidFill>
                <a:latin typeface="TimesNewRomanPS"/>
              </a:rPr>
              <a:t>to identify </a:t>
            </a:r>
            <a:r>
              <a:rPr lang="en-AU" sz="2800" b="1" dirty="0">
                <a:solidFill>
                  <a:srgbClr val="7030A0"/>
                </a:solidFill>
                <a:latin typeface="TimesNewRomanPS"/>
              </a:rPr>
              <a:t>both positive and negatives – Strengths, Weaknesses, Opportunities </a:t>
            </a:r>
            <a:r>
              <a:rPr lang="en-AU" sz="2800" b="1" dirty="0" smtClean="0">
                <a:solidFill>
                  <a:srgbClr val="7030A0"/>
                </a:solidFill>
                <a:latin typeface="TimesNewRomanPS"/>
              </a:rPr>
              <a:t>and Threats</a:t>
            </a:r>
            <a:r>
              <a:rPr lang="en-AU" sz="2800" b="1" dirty="0">
                <a:solidFill>
                  <a:srgbClr val="7030A0"/>
                </a:solidFill>
                <a:latin typeface="TimesNewRomanPS"/>
              </a:rPr>
              <a:t>. </a:t>
            </a:r>
            <a:endParaRPr lang="en-AU" sz="2800" b="1" dirty="0" smtClean="0">
              <a:solidFill>
                <a:srgbClr val="7030A0"/>
              </a:solidFill>
              <a:latin typeface="TimesNewRomanPS"/>
            </a:endParaRPr>
          </a:p>
          <a:p>
            <a:endParaRPr lang="en-AU" sz="2800" dirty="0">
              <a:latin typeface="TimesNewRomanPS"/>
            </a:endParaRPr>
          </a:p>
          <a:p>
            <a:r>
              <a:rPr lang="en-AU" sz="2800" dirty="0" smtClean="0">
                <a:solidFill>
                  <a:srgbClr val="FF0000"/>
                </a:solidFill>
                <a:latin typeface="TimesNewRomanPS"/>
              </a:rPr>
              <a:t>AI </a:t>
            </a:r>
            <a:r>
              <a:rPr lang="en-AU" sz="2800" dirty="0">
                <a:solidFill>
                  <a:srgbClr val="FF0000"/>
                </a:solidFill>
                <a:latin typeface="TimesNewRomanPS"/>
              </a:rPr>
              <a:t>reframes this to become a SOAR approach that focuses on the </a:t>
            </a:r>
            <a:r>
              <a:rPr lang="en-AU" sz="2800" dirty="0" smtClean="0">
                <a:solidFill>
                  <a:srgbClr val="FF0000"/>
                </a:solidFill>
                <a:latin typeface="TimesNewRomanPS"/>
              </a:rPr>
              <a:t>positives</a:t>
            </a:r>
          </a:p>
          <a:p>
            <a:endParaRPr lang="en-AU" sz="2800" dirty="0">
              <a:latin typeface="TimesNewRomanPS"/>
            </a:endParaRPr>
          </a:p>
          <a:p>
            <a:r>
              <a:rPr lang="en-AU" sz="2800" b="1" dirty="0">
                <a:solidFill>
                  <a:srgbClr val="0070C0"/>
                </a:solidFill>
                <a:latin typeface="TimesNewRomanPS"/>
              </a:rPr>
              <a:t>– Strengths, Opportunities, Aspirations and Results. </a:t>
            </a:r>
            <a:endParaRPr lang="en-AU" sz="2800" b="1" dirty="0" smtClean="0">
              <a:solidFill>
                <a:srgbClr val="0070C0"/>
              </a:solidFill>
              <a:latin typeface="TimesNewRomanPS"/>
            </a:endParaRPr>
          </a:p>
          <a:p>
            <a:endParaRPr lang="en-AU" sz="2800" dirty="0">
              <a:latin typeface="TimesNewRomanPS"/>
            </a:endParaRPr>
          </a:p>
          <a:p>
            <a:r>
              <a:rPr lang="en-AU" sz="2800" dirty="0" smtClean="0">
                <a:solidFill>
                  <a:srgbClr val="00B050"/>
                </a:solidFill>
                <a:latin typeface="TimesNewRomanPS"/>
              </a:rPr>
              <a:t>The </a:t>
            </a:r>
            <a:r>
              <a:rPr lang="en-AU" sz="2800" dirty="0">
                <a:solidFill>
                  <a:srgbClr val="00B050"/>
                </a:solidFill>
                <a:latin typeface="TimesNewRomanPS"/>
              </a:rPr>
              <a:t>differences </a:t>
            </a:r>
            <a:r>
              <a:rPr lang="en-AU" sz="2800" dirty="0" smtClean="0">
                <a:solidFill>
                  <a:srgbClr val="00B050"/>
                </a:solidFill>
                <a:latin typeface="TimesNewRomanPS"/>
              </a:rPr>
              <a:t>between SWOT </a:t>
            </a:r>
            <a:r>
              <a:rPr lang="en-AU" sz="2800" dirty="0">
                <a:solidFill>
                  <a:srgbClr val="00B050"/>
                </a:solidFill>
                <a:latin typeface="TimesNewRomanPS"/>
              </a:rPr>
              <a:t>and SOAR are mainly those of vocabulary and emphasis, but these </a:t>
            </a:r>
            <a:r>
              <a:rPr lang="en-AU" sz="2800" dirty="0" smtClean="0">
                <a:solidFill>
                  <a:srgbClr val="00B050"/>
                </a:solidFill>
                <a:latin typeface="TimesNewRomanPS"/>
              </a:rPr>
              <a:t>differences can </a:t>
            </a:r>
            <a:r>
              <a:rPr lang="en-AU" sz="2800" dirty="0">
                <a:solidFill>
                  <a:srgbClr val="00B050"/>
                </a:solidFill>
                <a:latin typeface="TimesNewRomanPS"/>
              </a:rPr>
              <a:t>add up to much better attitudes and outcomes.</a:t>
            </a:r>
            <a:endParaRPr lang="en-AU" sz="2800" dirty="0">
              <a:solidFill>
                <a:srgbClr val="00B050"/>
              </a:solidFill>
            </a:endParaRPr>
          </a:p>
        </p:txBody>
      </p:sp>
    </p:spTree>
    <p:extLst>
      <p:ext uri="{BB962C8B-B14F-4D97-AF65-F5344CB8AC3E}">
        <p14:creationId xmlns:p14="http://schemas.microsoft.com/office/powerpoint/2010/main" val="503255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0484" y="400656"/>
            <a:ext cx="11571515" cy="4401205"/>
          </a:xfrm>
          <a:prstGeom prst="rect">
            <a:avLst/>
          </a:prstGeom>
        </p:spPr>
        <p:txBody>
          <a:bodyPr wrap="square">
            <a:spAutoFit/>
          </a:bodyPr>
          <a:lstStyle/>
          <a:p>
            <a:r>
              <a:rPr lang="en-AU" sz="2800" b="1" i="1" dirty="0">
                <a:solidFill>
                  <a:srgbClr val="00B050"/>
                </a:solidFill>
                <a:latin typeface="Times-Italic"/>
              </a:rPr>
              <a:t>Viewing a course from the other side of the game has been incredibly useful. I have honed </a:t>
            </a:r>
            <a:r>
              <a:rPr lang="en-AU" sz="2800" b="1" i="1" dirty="0" smtClean="0">
                <a:solidFill>
                  <a:srgbClr val="00B050"/>
                </a:solidFill>
                <a:latin typeface="Times-Italic"/>
              </a:rPr>
              <a:t>my skills </a:t>
            </a:r>
            <a:r>
              <a:rPr lang="en-AU" sz="2800" b="1" i="1" dirty="0">
                <a:solidFill>
                  <a:srgbClr val="00B050"/>
                </a:solidFill>
                <a:latin typeface="Times-Italic"/>
              </a:rPr>
              <a:t>on the particular subject and been able to talk far more candidly about it with </a:t>
            </a:r>
            <a:r>
              <a:rPr lang="en-AU" sz="2800" b="1" i="1" dirty="0" smtClean="0">
                <a:solidFill>
                  <a:srgbClr val="00B050"/>
                </a:solidFill>
                <a:latin typeface="Times-Italic"/>
              </a:rPr>
              <a:t>academic staff</a:t>
            </a:r>
            <a:r>
              <a:rPr lang="en-AU" sz="2800" b="1" i="1" dirty="0">
                <a:solidFill>
                  <a:srgbClr val="00B050"/>
                </a:solidFill>
                <a:latin typeface="Times-Italic"/>
              </a:rPr>
              <a:t>. </a:t>
            </a:r>
            <a:endParaRPr lang="en-AU" sz="2800" b="1" i="1" dirty="0" smtClean="0">
              <a:solidFill>
                <a:srgbClr val="00B050"/>
              </a:solidFill>
              <a:latin typeface="Times-Italic"/>
            </a:endParaRPr>
          </a:p>
          <a:p>
            <a:endParaRPr lang="en-AU" sz="2800" i="1" dirty="0">
              <a:latin typeface="Times-Italic"/>
            </a:endParaRPr>
          </a:p>
          <a:p>
            <a:r>
              <a:rPr lang="en-AU" sz="2800" b="1" i="1" dirty="0" smtClean="0">
                <a:solidFill>
                  <a:srgbClr val="FF0000"/>
                </a:solidFill>
                <a:latin typeface="Times-Italic"/>
              </a:rPr>
              <a:t>Secondly</a:t>
            </a:r>
            <a:r>
              <a:rPr lang="en-AU" sz="2800" b="1" i="1" dirty="0">
                <a:solidFill>
                  <a:srgbClr val="FF0000"/>
                </a:solidFill>
                <a:latin typeface="Times-Italic"/>
              </a:rPr>
              <a:t>, the ability to be involved in a course without pressure of assessment </a:t>
            </a:r>
            <a:r>
              <a:rPr lang="en-AU" sz="2800" b="1" i="1" dirty="0" smtClean="0">
                <a:solidFill>
                  <a:srgbClr val="FF0000"/>
                </a:solidFill>
                <a:latin typeface="Times-Italic"/>
              </a:rPr>
              <a:t>has allowed </a:t>
            </a:r>
            <a:r>
              <a:rPr lang="en-AU" sz="2800" b="1" i="1" dirty="0">
                <a:solidFill>
                  <a:srgbClr val="FF0000"/>
                </a:solidFill>
                <a:latin typeface="Times-Italic"/>
              </a:rPr>
              <a:t>me to </a:t>
            </a:r>
            <a:r>
              <a:rPr lang="en-AU" sz="2800" b="1" i="1" dirty="0" err="1">
                <a:solidFill>
                  <a:srgbClr val="FF0000"/>
                </a:solidFill>
                <a:latin typeface="Times-Italic"/>
              </a:rPr>
              <a:t>fulfill</a:t>
            </a:r>
            <a:r>
              <a:rPr lang="en-AU" sz="2800" b="1" i="1" dirty="0">
                <a:solidFill>
                  <a:srgbClr val="FF0000"/>
                </a:solidFill>
                <a:latin typeface="Times-Italic"/>
              </a:rPr>
              <a:t> my interests in it more also. Most importantly though it has taught </a:t>
            </a:r>
            <a:r>
              <a:rPr lang="en-AU" sz="2800" b="1" i="1" dirty="0" smtClean="0">
                <a:solidFill>
                  <a:srgbClr val="FF0000"/>
                </a:solidFill>
                <a:latin typeface="Times-Italic"/>
              </a:rPr>
              <a:t>me how </a:t>
            </a:r>
            <a:r>
              <a:rPr lang="en-AU" sz="2800" b="1" i="1" dirty="0">
                <a:solidFill>
                  <a:srgbClr val="FF0000"/>
                </a:solidFill>
                <a:latin typeface="Times-Italic"/>
              </a:rPr>
              <a:t>to learn, and shown me the simple mistakes that many students can make. That </a:t>
            </a:r>
            <a:r>
              <a:rPr lang="en-AU" sz="2800" b="1" i="1" dirty="0" smtClean="0">
                <a:solidFill>
                  <a:srgbClr val="FF0000"/>
                </a:solidFill>
                <a:latin typeface="Times-Italic"/>
              </a:rPr>
              <a:t>has flowed </a:t>
            </a:r>
            <a:r>
              <a:rPr lang="en-AU" sz="2800" b="1" i="1" dirty="0">
                <a:solidFill>
                  <a:srgbClr val="FF0000"/>
                </a:solidFill>
                <a:latin typeface="Times-Italic"/>
              </a:rPr>
              <a:t>into all of my learning</a:t>
            </a:r>
            <a:r>
              <a:rPr lang="en-AU" b="1" i="1" dirty="0">
                <a:solidFill>
                  <a:srgbClr val="FF0000"/>
                </a:solidFill>
                <a:latin typeface="Times-Italic"/>
              </a:rPr>
              <a:t>.</a:t>
            </a:r>
            <a:endParaRPr lang="en-AU" b="1" dirty="0">
              <a:solidFill>
                <a:srgbClr val="FF0000"/>
              </a:solidFill>
            </a:endParaRPr>
          </a:p>
        </p:txBody>
      </p:sp>
    </p:spTree>
    <p:extLst>
      <p:ext uri="{BB962C8B-B14F-4D97-AF65-F5344CB8AC3E}">
        <p14:creationId xmlns:p14="http://schemas.microsoft.com/office/powerpoint/2010/main" val="4186333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6056" y="0"/>
            <a:ext cx="10036629" cy="5262979"/>
          </a:xfrm>
          <a:prstGeom prst="rect">
            <a:avLst/>
          </a:prstGeom>
        </p:spPr>
        <p:txBody>
          <a:bodyPr wrap="square">
            <a:spAutoFit/>
          </a:bodyPr>
          <a:lstStyle/>
          <a:p>
            <a:r>
              <a:rPr lang="en-AU" sz="2400" b="1" dirty="0">
                <a:solidFill>
                  <a:srgbClr val="C00000"/>
                </a:solidFill>
                <a:latin typeface="GillSans-Bold"/>
              </a:rPr>
              <a:t>Assumptions underpinning the SOAR </a:t>
            </a:r>
            <a:r>
              <a:rPr lang="en-AU" sz="2400" b="1" dirty="0" smtClean="0">
                <a:solidFill>
                  <a:srgbClr val="C00000"/>
                </a:solidFill>
                <a:latin typeface="GillSans-Bold"/>
              </a:rPr>
              <a:t>model</a:t>
            </a:r>
          </a:p>
          <a:p>
            <a:endParaRPr lang="en-AU" sz="2400" b="1" dirty="0">
              <a:latin typeface="GillSans-Bold"/>
            </a:endParaRPr>
          </a:p>
          <a:p>
            <a:r>
              <a:rPr lang="en-AU" sz="2400" dirty="0">
                <a:latin typeface="TimesNewRomanPS"/>
              </a:rPr>
              <a:t>• </a:t>
            </a:r>
            <a:r>
              <a:rPr lang="en-AU" sz="2400" dirty="0">
                <a:solidFill>
                  <a:srgbClr val="7030A0"/>
                </a:solidFill>
                <a:latin typeface="TimesNewRomanPS"/>
              </a:rPr>
              <a:t>Students are unique individuals full of potential.</a:t>
            </a:r>
          </a:p>
          <a:p>
            <a:r>
              <a:rPr lang="en-AU" sz="2400" dirty="0">
                <a:solidFill>
                  <a:srgbClr val="7030A0"/>
                </a:solidFill>
                <a:latin typeface="TimesNewRomanPS"/>
              </a:rPr>
              <a:t>• The world is full of opportunities, but access to these is unevenly </a:t>
            </a:r>
            <a:r>
              <a:rPr lang="en-AU" sz="2400" dirty="0" smtClean="0">
                <a:solidFill>
                  <a:srgbClr val="7030A0"/>
                </a:solidFill>
                <a:latin typeface="TimesNewRomanPS"/>
              </a:rPr>
              <a:t>distributed and </a:t>
            </a:r>
            <a:r>
              <a:rPr lang="en-AU" sz="2400" dirty="0">
                <a:solidFill>
                  <a:srgbClr val="7030A0"/>
                </a:solidFill>
                <a:latin typeface="TimesNewRomanPS"/>
              </a:rPr>
              <a:t>differentially available to individuals.</a:t>
            </a:r>
          </a:p>
          <a:p>
            <a:r>
              <a:rPr lang="en-AU" sz="2400" dirty="0">
                <a:solidFill>
                  <a:srgbClr val="7030A0"/>
                </a:solidFill>
                <a:latin typeface="TimesNewRomanPS"/>
              </a:rPr>
              <a:t>• There is no single predetermined ‘opportunity’ that suits an individual in</a:t>
            </a:r>
          </a:p>
          <a:p>
            <a:r>
              <a:rPr lang="en-AU" sz="2400" dirty="0">
                <a:solidFill>
                  <a:srgbClr val="7030A0"/>
                </a:solidFill>
                <a:latin typeface="TimesNewRomanPS"/>
              </a:rPr>
              <a:t>every way, and conversely there may be many choices that are suitable </a:t>
            </a:r>
            <a:r>
              <a:rPr lang="en-AU" sz="2400" dirty="0" smtClean="0">
                <a:solidFill>
                  <a:srgbClr val="7030A0"/>
                </a:solidFill>
                <a:latin typeface="TimesNewRomanPS"/>
              </a:rPr>
              <a:t>and possible</a:t>
            </a:r>
            <a:r>
              <a:rPr lang="en-AU" sz="2400" dirty="0">
                <a:solidFill>
                  <a:srgbClr val="7030A0"/>
                </a:solidFill>
                <a:latin typeface="TimesNewRomanPS"/>
              </a:rPr>
              <a:t>.</a:t>
            </a:r>
          </a:p>
          <a:p>
            <a:r>
              <a:rPr lang="en-AU" sz="2400" dirty="0">
                <a:solidFill>
                  <a:srgbClr val="7030A0"/>
                </a:solidFill>
                <a:latin typeface="TimesNewRomanPS"/>
              </a:rPr>
              <a:t>• How students draw on their potential to seize different opportunities </a:t>
            </a:r>
            <a:r>
              <a:rPr lang="en-AU" sz="2400" dirty="0" smtClean="0">
                <a:solidFill>
                  <a:srgbClr val="7030A0"/>
                </a:solidFill>
                <a:latin typeface="TimesNewRomanPS"/>
              </a:rPr>
              <a:t>depends mainly </a:t>
            </a:r>
            <a:r>
              <a:rPr lang="en-AU" sz="2400" dirty="0">
                <a:solidFill>
                  <a:srgbClr val="7030A0"/>
                </a:solidFill>
                <a:latin typeface="TimesNewRomanPS"/>
              </a:rPr>
              <a:t>on their motivation, ability and personality.</a:t>
            </a:r>
          </a:p>
          <a:p>
            <a:r>
              <a:rPr lang="en-AU" sz="2400" dirty="0">
                <a:solidFill>
                  <a:srgbClr val="7030A0"/>
                </a:solidFill>
                <a:latin typeface="TimesNewRomanPS"/>
              </a:rPr>
              <a:t>• To interact with the world in an effective way and make informed </a:t>
            </a:r>
            <a:r>
              <a:rPr lang="en-AU" sz="2400" dirty="0" smtClean="0">
                <a:solidFill>
                  <a:srgbClr val="7030A0"/>
                </a:solidFill>
                <a:latin typeface="TimesNewRomanPS"/>
              </a:rPr>
              <a:t>choices, students </a:t>
            </a:r>
            <a:r>
              <a:rPr lang="en-AU" sz="2400" dirty="0">
                <a:solidFill>
                  <a:srgbClr val="7030A0"/>
                </a:solidFill>
                <a:latin typeface="TimesNewRomanPS"/>
              </a:rPr>
              <a:t>need to enhance self-awareness and self-efficacy in relation to </a:t>
            </a:r>
            <a:r>
              <a:rPr lang="en-AU" sz="2400" dirty="0" smtClean="0">
                <a:solidFill>
                  <a:srgbClr val="7030A0"/>
                </a:solidFill>
                <a:latin typeface="TimesNewRomanPS"/>
              </a:rPr>
              <a:t>external reference </a:t>
            </a:r>
            <a:r>
              <a:rPr lang="en-AU" sz="2400" dirty="0">
                <a:solidFill>
                  <a:srgbClr val="7030A0"/>
                </a:solidFill>
                <a:latin typeface="TimesNewRomanPS"/>
              </a:rPr>
              <a:t>points such as tutors’ expectations and employers’ requirements</a:t>
            </a:r>
            <a:r>
              <a:rPr lang="en-AU" sz="2400" dirty="0" smtClean="0">
                <a:solidFill>
                  <a:srgbClr val="7030A0"/>
                </a:solidFill>
                <a:latin typeface="TimesNewRomanPS"/>
              </a:rPr>
              <a:t>.</a:t>
            </a:r>
            <a:endParaRPr lang="en-AU" sz="2400" dirty="0">
              <a:solidFill>
                <a:srgbClr val="7030A0"/>
              </a:solidFill>
              <a:latin typeface="TimesNewRomanPS"/>
            </a:endParaRPr>
          </a:p>
        </p:txBody>
      </p:sp>
    </p:spTree>
    <p:extLst>
      <p:ext uri="{BB962C8B-B14F-4D97-AF65-F5344CB8AC3E}">
        <p14:creationId xmlns:p14="http://schemas.microsoft.com/office/powerpoint/2010/main" val="3932256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0999" y="286941"/>
            <a:ext cx="11397343" cy="4401205"/>
          </a:xfrm>
          <a:prstGeom prst="rect">
            <a:avLst/>
          </a:prstGeom>
        </p:spPr>
        <p:txBody>
          <a:bodyPr wrap="square">
            <a:spAutoFit/>
          </a:bodyPr>
          <a:lstStyle/>
          <a:p>
            <a:r>
              <a:rPr lang="en-AU" dirty="0">
                <a:latin typeface="TimesNewRomanPS"/>
              </a:rPr>
              <a:t>• </a:t>
            </a:r>
            <a:r>
              <a:rPr lang="en-AU" sz="2800" b="1" dirty="0">
                <a:solidFill>
                  <a:srgbClr val="00B050"/>
                </a:solidFill>
                <a:latin typeface="TimesNewRomanPS"/>
              </a:rPr>
              <a:t>Focusing attention on each stage of the SOAR process as an </a:t>
            </a:r>
            <a:r>
              <a:rPr lang="en-AU" sz="2800" b="1" dirty="0" smtClean="0">
                <a:solidFill>
                  <a:srgbClr val="00B050"/>
                </a:solidFill>
                <a:latin typeface="TimesNewRomanPS"/>
              </a:rPr>
              <a:t>optimistic inquiry </a:t>
            </a:r>
            <a:r>
              <a:rPr lang="en-AU" sz="2800" b="1" dirty="0">
                <a:solidFill>
                  <a:srgbClr val="00B050"/>
                </a:solidFill>
                <a:latin typeface="TimesNewRomanPS"/>
              </a:rPr>
              <a:t>and ‘subjective reality’ can make it ‘appreciate in value’. A </a:t>
            </a:r>
            <a:r>
              <a:rPr lang="en-AU" sz="2800" b="1" dirty="0" smtClean="0">
                <a:solidFill>
                  <a:srgbClr val="00B050"/>
                </a:solidFill>
                <a:latin typeface="TimesNewRomanPS"/>
              </a:rPr>
              <a:t>strong sense </a:t>
            </a:r>
            <a:r>
              <a:rPr lang="en-AU" sz="2800" b="1" dirty="0">
                <a:solidFill>
                  <a:srgbClr val="00B050"/>
                </a:solidFill>
                <a:latin typeface="TimesNewRomanPS"/>
              </a:rPr>
              <a:t>of self gives students a way of using holistic potential, a means to </a:t>
            </a:r>
            <a:r>
              <a:rPr lang="en-AU" sz="2800" b="1" dirty="0" smtClean="0">
                <a:solidFill>
                  <a:srgbClr val="00B050"/>
                </a:solidFill>
                <a:latin typeface="TimesNewRomanPS"/>
              </a:rPr>
              <a:t>filter out </a:t>
            </a:r>
            <a:r>
              <a:rPr lang="en-AU" sz="2800" b="1" dirty="0">
                <a:solidFill>
                  <a:srgbClr val="00B050"/>
                </a:solidFill>
                <a:latin typeface="TimesNewRomanPS"/>
              </a:rPr>
              <a:t>unsuitable choices and to focus on those that fit them</a:t>
            </a:r>
            <a:r>
              <a:rPr lang="en-AU" sz="2800" b="1" dirty="0" smtClean="0">
                <a:solidFill>
                  <a:srgbClr val="00B050"/>
                </a:solidFill>
                <a:latin typeface="TimesNewRomanPS"/>
              </a:rPr>
              <a:t>.</a:t>
            </a:r>
          </a:p>
          <a:p>
            <a:endParaRPr lang="en-AU" sz="2800" dirty="0">
              <a:latin typeface="TimesNewRomanPS"/>
            </a:endParaRPr>
          </a:p>
          <a:p>
            <a:r>
              <a:rPr lang="en-AU" sz="2800" dirty="0">
                <a:solidFill>
                  <a:srgbClr val="C00000"/>
                </a:solidFill>
                <a:latin typeface="TimesNewRomanPS"/>
              </a:rPr>
              <a:t>• This is a recurrent process, in a changing world. They will need to be </a:t>
            </a:r>
            <a:r>
              <a:rPr lang="en-AU" sz="2800" dirty="0" smtClean="0">
                <a:solidFill>
                  <a:srgbClr val="C00000"/>
                </a:solidFill>
                <a:latin typeface="TimesNewRomanPS"/>
              </a:rPr>
              <a:t>flexible and </a:t>
            </a:r>
            <a:r>
              <a:rPr lang="en-AU" sz="2800" dirty="0">
                <a:solidFill>
                  <a:srgbClr val="C00000"/>
                </a:solidFill>
                <a:latin typeface="TimesNewRomanPS"/>
              </a:rPr>
              <a:t>review strategies as appropriate, but use their unique (and changing) </a:t>
            </a:r>
            <a:r>
              <a:rPr lang="en-AU" sz="2800" dirty="0" smtClean="0">
                <a:solidFill>
                  <a:srgbClr val="C00000"/>
                </a:solidFill>
                <a:latin typeface="TimesNewRomanPS"/>
              </a:rPr>
              <a:t>profile to </a:t>
            </a:r>
            <a:r>
              <a:rPr lang="en-AU" sz="2800" dirty="0">
                <a:solidFill>
                  <a:srgbClr val="C00000"/>
                </a:solidFill>
                <a:latin typeface="TimesNewRomanPS"/>
              </a:rPr>
              <a:t>continually act as a guiding ‘map’ in their journey through life</a:t>
            </a:r>
            <a:r>
              <a:rPr lang="en-AU" sz="2800" dirty="0">
                <a:latin typeface="TimesNewRomanPS"/>
              </a:rPr>
              <a:t>.</a:t>
            </a:r>
            <a:endParaRPr lang="en-AU" sz="2800" dirty="0"/>
          </a:p>
        </p:txBody>
      </p:sp>
    </p:spTree>
    <p:extLst>
      <p:ext uri="{BB962C8B-B14F-4D97-AF65-F5344CB8AC3E}">
        <p14:creationId xmlns:p14="http://schemas.microsoft.com/office/powerpoint/2010/main" val="385143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3657" y="359229"/>
            <a:ext cx="11364686" cy="3785652"/>
          </a:xfrm>
          <a:prstGeom prst="rect">
            <a:avLst/>
          </a:prstGeom>
        </p:spPr>
        <p:txBody>
          <a:bodyPr wrap="square">
            <a:spAutoFit/>
          </a:bodyPr>
          <a:lstStyle/>
          <a:p>
            <a:r>
              <a:rPr lang="en-AU" sz="2400" b="1" dirty="0">
                <a:solidFill>
                  <a:srgbClr val="7030A0"/>
                </a:solidFill>
                <a:latin typeface="GillSans"/>
              </a:rPr>
              <a:t>SOAR is a process model for holistic, integrated and personalized learner development</a:t>
            </a:r>
            <a:r>
              <a:rPr lang="en-AU" sz="2400" b="1" dirty="0" smtClean="0">
                <a:solidFill>
                  <a:srgbClr val="7030A0"/>
                </a:solidFill>
                <a:latin typeface="GillSans"/>
              </a:rPr>
              <a:t>.</a:t>
            </a:r>
          </a:p>
          <a:p>
            <a:endParaRPr lang="en-AU" sz="2400" b="1" dirty="0">
              <a:solidFill>
                <a:srgbClr val="7030A0"/>
              </a:solidFill>
              <a:latin typeface="GillSans"/>
            </a:endParaRPr>
          </a:p>
          <a:p>
            <a:r>
              <a:rPr lang="en-AU" sz="2400" b="1" dirty="0">
                <a:solidFill>
                  <a:srgbClr val="7030A0"/>
                </a:solidFill>
                <a:latin typeface="GillSans"/>
              </a:rPr>
              <a:t>• SOAR is related to a range of concepts – chief of which are the DOTS</a:t>
            </a:r>
          </a:p>
          <a:p>
            <a:r>
              <a:rPr lang="en-AU" sz="2400" b="1" dirty="0">
                <a:solidFill>
                  <a:srgbClr val="7030A0"/>
                </a:solidFill>
                <a:latin typeface="GillSans"/>
              </a:rPr>
              <a:t>framework, widely used for careers education, and Appreciative Inquiry</a:t>
            </a:r>
            <a:r>
              <a:rPr lang="en-AU" sz="2400" b="1" dirty="0" smtClean="0">
                <a:solidFill>
                  <a:srgbClr val="7030A0"/>
                </a:solidFill>
                <a:latin typeface="GillSans"/>
              </a:rPr>
              <a:t>.</a:t>
            </a:r>
          </a:p>
          <a:p>
            <a:endParaRPr lang="en-AU" sz="2400" b="1" dirty="0">
              <a:solidFill>
                <a:srgbClr val="7030A0"/>
              </a:solidFill>
              <a:latin typeface="GillSans"/>
            </a:endParaRPr>
          </a:p>
          <a:p>
            <a:r>
              <a:rPr lang="en-AU" sz="2400" b="1" dirty="0">
                <a:solidFill>
                  <a:srgbClr val="7030A0"/>
                </a:solidFill>
                <a:latin typeface="GillSans"/>
              </a:rPr>
              <a:t>• The model can provide solutions for many issues facing HE today, and has </a:t>
            </a:r>
            <a:r>
              <a:rPr lang="en-AU" sz="2400" b="1" dirty="0" smtClean="0">
                <a:solidFill>
                  <a:srgbClr val="7030A0"/>
                </a:solidFill>
                <a:latin typeface="GillSans"/>
              </a:rPr>
              <a:t>been developed</a:t>
            </a:r>
            <a:r>
              <a:rPr lang="en-AU" sz="2400" b="1" dirty="0">
                <a:solidFill>
                  <a:srgbClr val="7030A0"/>
                </a:solidFill>
                <a:latin typeface="GillSans"/>
              </a:rPr>
              <a:t>, tried and evaluated over the past few years as a response </a:t>
            </a:r>
            <a:r>
              <a:rPr lang="en-AU" sz="2400" b="1" dirty="0" smtClean="0">
                <a:solidFill>
                  <a:srgbClr val="7030A0"/>
                </a:solidFill>
                <a:latin typeface="GillSans"/>
              </a:rPr>
              <a:t>to requirements </a:t>
            </a:r>
            <a:r>
              <a:rPr lang="en-AU" sz="2400" b="1" dirty="0">
                <a:solidFill>
                  <a:srgbClr val="7030A0"/>
                </a:solidFill>
                <a:latin typeface="GillSans"/>
              </a:rPr>
              <a:t>in the UK for HEIs to deliver the Progress File/PDP agenda.</a:t>
            </a:r>
          </a:p>
          <a:p>
            <a:endParaRPr lang="en-AU" sz="2400" dirty="0"/>
          </a:p>
        </p:txBody>
      </p:sp>
    </p:spTree>
    <p:extLst>
      <p:ext uri="{BB962C8B-B14F-4D97-AF65-F5344CB8AC3E}">
        <p14:creationId xmlns:p14="http://schemas.microsoft.com/office/powerpoint/2010/main" val="23434883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32114" y="304801"/>
            <a:ext cx="8011886" cy="5940088"/>
          </a:xfrm>
          <a:prstGeom prst="rect">
            <a:avLst/>
          </a:prstGeom>
        </p:spPr>
        <p:txBody>
          <a:bodyPr wrap="square">
            <a:spAutoFit/>
          </a:bodyPr>
          <a:lstStyle/>
          <a:p>
            <a:r>
              <a:rPr lang="en-AU" sz="2000" dirty="0">
                <a:latin typeface="BookAntiqua"/>
              </a:rPr>
              <a:t>Aspects of academic </a:t>
            </a:r>
            <a:r>
              <a:rPr lang="en-AU" sz="2000" dirty="0" smtClean="0">
                <a:latin typeface="BookAntiqua"/>
              </a:rPr>
              <a:t>practice</a:t>
            </a:r>
          </a:p>
          <a:p>
            <a:endParaRPr lang="en-AU" sz="2000" dirty="0">
              <a:latin typeface="BookAntiqua"/>
            </a:endParaRPr>
          </a:p>
          <a:p>
            <a:r>
              <a:rPr lang="en-AU" sz="2000" dirty="0">
                <a:latin typeface="BookAntiqua"/>
              </a:rPr>
              <a:t>Despite societal, institutional and disciplinary diversity, academic practice can be understood </a:t>
            </a:r>
            <a:r>
              <a:rPr lang="en-AU" sz="2000" dirty="0" smtClean="0">
                <a:latin typeface="BookAntiqua"/>
              </a:rPr>
              <a:t>to encompass </a:t>
            </a:r>
            <a:r>
              <a:rPr lang="en-AU" sz="2000" dirty="0">
                <a:latin typeface="BookAntiqua"/>
              </a:rPr>
              <a:t>three forms in varying degrees</a:t>
            </a:r>
            <a:r>
              <a:rPr lang="en-AU" sz="2000" dirty="0" smtClean="0">
                <a:latin typeface="BookAntiqua"/>
              </a:rPr>
              <a:t>:</a:t>
            </a:r>
          </a:p>
          <a:p>
            <a:endParaRPr lang="en-AU" sz="2000" dirty="0">
              <a:latin typeface="BookAntiqua"/>
            </a:endParaRPr>
          </a:p>
          <a:p>
            <a:r>
              <a:rPr lang="en-AU" sz="2000" dirty="0" smtClean="0">
                <a:latin typeface="Times New Roman" panose="02020603050405020304" pitchFamily="18" charset="0"/>
              </a:rPr>
              <a:t>forms </a:t>
            </a:r>
            <a:r>
              <a:rPr lang="en-AU" sz="2000" dirty="0">
                <a:latin typeface="Times New Roman" panose="02020603050405020304" pitchFamily="18" charset="0"/>
              </a:rPr>
              <a:t>of </a:t>
            </a:r>
            <a:r>
              <a:rPr lang="en-AU" sz="2000" i="1" dirty="0">
                <a:latin typeface="Times New Roman" panose="02020603050405020304" pitchFamily="18" charset="0"/>
              </a:rPr>
              <a:t>inquiry</a:t>
            </a:r>
            <a:r>
              <a:rPr lang="en-AU" sz="2000" dirty="0">
                <a:latin typeface="Times New Roman" panose="02020603050405020304" pitchFamily="18" charset="0"/>
              </a:rPr>
              <a:t>, from scholarly examination of documents to empirical research </a:t>
            </a:r>
            <a:r>
              <a:rPr lang="en-AU" sz="2000" dirty="0" smtClean="0">
                <a:latin typeface="Times New Roman" panose="02020603050405020304" pitchFamily="18" charset="0"/>
              </a:rPr>
              <a:t>– whether applied </a:t>
            </a:r>
            <a:r>
              <a:rPr lang="en-AU" sz="2000" dirty="0">
                <a:latin typeface="Times New Roman" panose="02020603050405020304" pitchFamily="18" charset="0"/>
              </a:rPr>
              <a:t>or pure, commissioned, individual or </a:t>
            </a:r>
            <a:r>
              <a:rPr lang="en-AU" sz="2000" dirty="0" smtClean="0">
                <a:latin typeface="Times New Roman" panose="02020603050405020304" pitchFamily="18" charset="0"/>
              </a:rPr>
              <a:t>collaborative; </a:t>
            </a:r>
          </a:p>
          <a:p>
            <a:endParaRPr lang="en-AU" sz="2000" dirty="0">
              <a:latin typeface="Times New Roman" panose="02020603050405020304" pitchFamily="18" charset="0"/>
            </a:endParaRPr>
          </a:p>
          <a:p>
            <a:r>
              <a:rPr lang="en-AU" sz="2000" dirty="0" smtClean="0">
                <a:latin typeface="Times New Roman" panose="02020603050405020304" pitchFamily="18" charset="0"/>
              </a:rPr>
              <a:t>forms </a:t>
            </a:r>
            <a:r>
              <a:rPr lang="en-AU" sz="2000" dirty="0">
                <a:latin typeface="Times New Roman" panose="02020603050405020304" pitchFamily="18" charset="0"/>
              </a:rPr>
              <a:t>of </a:t>
            </a:r>
            <a:r>
              <a:rPr lang="en-AU" sz="2000" i="1" dirty="0">
                <a:latin typeface="Times New Roman" panose="02020603050405020304" pitchFamily="18" charset="0"/>
              </a:rPr>
              <a:t>teaching</a:t>
            </a:r>
            <a:r>
              <a:rPr lang="en-AU" sz="2000" dirty="0">
                <a:latin typeface="Times New Roman" panose="02020603050405020304" pitchFamily="18" charset="0"/>
              </a:rPr>
              <a:t>, working with undergraduates, postgraduates and postdoctoral fellows in </a:t>
            </a:r>
            <a:r>
              <a:rPr lang="en-AU" sz="2000" dirty="0" smtClean="0">
                <a:latin typeface="Times New Roman" panose="02020603050405020304" pitchFamily="18" charset="0"/>
              </a:rPr>
              <a:t>the broadest </a:t>
            </a:r>
            <a:r>
              <a:rPr lang="en-AU" sz="2000" dirty="0">
                <a:latin typeface="Times New Roman" panose="02020603050405020304" pitchFamily="18" charset="0"/>
              </a:rPr>
              <a:t>sense - including, for instance, planning, assessment, </a:t>
            </a:r>
            <a:r>
              <a:rPr lang="en-AU" sz="2000" dirty="0" smtClean="0">
                <a:latin typeface="Times New Roman" panose="02020603050405020304" pitchFamily="18" charset="0"/>
              </a:rPr>
              <a:t>supervision, laboratory demonstration</a:t>
            </a:r>
            <a:r>
              <a:rPr lang="en-AU" sz="2000" dirty="0">
                <a:latin typeface="Times New Roman" panose="02020603050405020304" pitchFamily="18" charset="0"/>
              </a:rPr>
              <a:t>, advising and </a:t>
            </a:r>
            <a:r>
              <a:rPr lang="en-AU" sz="2000" dirty="0" smtClean="0">
                <a:latin typeface="Times New Roman" panose="02020603050405020304" pitchFamily="18" charset="0"/>
              </a:rPr>
              <a:t>mentoring; </a:t>
            </a:r>
          </a:p>
          <a:p>
            <a:endParaRPr lang="en-AU" sz="2000" dirty="0">
              <a:latin typeface="Times New Roman" panose="02020603050405020304" pitchFamily="18" charset="0"/>
            </a:endParaRPr>
          </a:p>
          <a:p>
            <a:r>
              <a:rPr lang="en-AU" sz="2000" dirty="0" smtClean="0">
                <a:latin typeface="Times New Roman" panose="02020603050405020304" pitchFamily="18" charset="0"/>
              </a:rPr>
              <a:t>forms </a:t>
            </a:r>
            <a:r>
              <a:rPr lang="en-AU" sz="2000" dirty="0">
                <a:latin typeface="Times New Roman" panose="02020603050405020304" pitchFamily="18" charset="0"/>
              </a:rPr>
              <a:t>of </a:t>
            </a:r>
            <a:r>
              <a:rPr lang="en-AU" sz="2000" i="1" dirty="0">
                <a:latin typeface="Times New Roman" panose="02020603050405020304" pitchFamily="18" charset="0"/>
              </a:rPr>
              <a:t>citizenship or service </a:t>
            </a:r>
            <a:r>
              <a:rPr lang="en-AU" sz="2000" dirty="0">
                <a:latin typeface="Times New Roman" panose="02020603050405020304" pitchFamily="18" charset="0"/>
              </a:rPr>
              <a:t>to the institution, the discipline, profession and </a:t>
            </a:r>
            <a:r>
              <a:rPr lang="en-AU" sz="2000" dirty="0" smtClean="0">
                <a:latin typeface="Times New Roman" panose="02020603050405020304" pitchFamily="18" charset="0"/>
              </a:rPr>
              <a:t>larger community </a:t>
            </a:r>
            <a:r>
              <a:rPr lang="en-AU" sz="2000" dirty="0">
                <a:latin typeface="Times New Roman" panose="02020603050405020304" pitchFamily="18" charset="0"/>
              </a:rPr>
              <a:t>– e.g. acting as chair/member of an institutional committee, organising </a:t>
            </a:r>
            <a:r>
              <a:rPr lang="en-AU" sz="2000" dirty="0" smtClean="0">
                <a:latin typeface="Times New Roman" panose="02020603050405020304" pitchFamily="18" charset="0"/>
              </a:rPr>
              <a:t>a disciplinary </a:t>
            </a:r>
            <a:r>
              <a:rPr lang="en-AU" sz="2000" dirty="0">
                <a:latin typeface="Times New Roman" panose="02020603050405020304" pitchFamily="18" charset="0"/>
              </a:rPr>
              <a:t>conference, consulting for a charity, engaging in community outreach, </a:t>
            </a:r>
            <a:r>
              <a:rPr lang="en-AU" sz="2000" dirty="0" smtClean="0">
                <a:latin typeface="Times New Roman" panose="02020603050405020304" pitchFamily="18" charset="0"/>
              </a:rPr>
              <a:t>refereeing for </a:t>
            </a:r>
            <a:r>
              <a:rPr lang="en-AU" sz="2000" dirty="0">
                <a:latin typeface="Times New Roman" panose="02020603050405020304" pitchFamily="18" charset="0"/>
              </a:rPr>
              <a:t>journals, involvement in disciplinary societies</a:t>
            </a:r>
            <a:endParaRPr lang="en-AU" sz="2000" dirty="0"/>
          </a:p>
        </p:txBody>
      </p:sp>
    </p:spTree>
    <p:extLst>
      <p:ext uri="{BB962C8B-B14F-4D97-AF65-F5344CB8AC3E}">
        <p14:creationId xmlns:p14="http://schemas.microsoft.com/office/powerpoint/2010/main" val="13905403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6571" y="152400"/>
            <a:ext cx="11593286" cy="5324535"/>
          </a:xfrm>
          <a:prstGeom prst="rect">
            <a:avLst/>
          </a:prstGeom>
        </p:spPr>
        <p:txBody>
          <a:bodyPr wrap="square">
            <a:spAutoFit/>
          </a:bodyPr>
          <a:lstStyle/>
          <a:p>
            <a:r>
              <a:rPr lang="en-AU" sz="2000" dirty="0">
                <a:solidFill>
                  <a:srgbClr val="FF0000"/>
                </a:solidFill>
                <a:latin typeface="BookAntiqua"/>
              </a:rPr>
              <a:t>Individual variation: academic practices</a:t>
            </a:r>
          </a:p>
          <a:p>
            <a:r>
              <a:rPr lang="en-AU" sz="2000" dirty="0">
                <a:latin typeface="BookAntiqua"/>
              </a:rPr>
              <a:t>We conceive academic practice consisting of </a:t>
            </a:r>
            <a:endParaRPr lang="en-AU" sz="2000" dirty="0" smtClean="0">
              <a:latin typeface="BookAntiqua"/>
            </a:endParaRPr>
          </a:p>
          <a:p>
            <a:endParaRPr lang="en-AU" sz="2000" dirty="0" smtClean="0">
              <a:latin typeface="BookAntiqua"/>
            </a:endParaRPr>
          </a:p>
          <a:p>
            <a:pPr marL="400050" indent="-400050">
              <a:buAutoNum type="romanLcParenBoth"/>
            </a:pPr>
            <a:r>
              <a:rPr lang="en-AU" sz="2000" dirty="0" smtClean="0">
                <a:solidFill>
                  <a:srgbClr val="7030A0"/>
                </a:solidFill>
                <a:latin typeface="BookAntiqua"/>
              </a:rPr>
              <a:t>day-to-day </a:t>
            </a:r>
            <a:r>
              <a:rPr lang="en-AU" sz="2000" dirty="0">
                <a:solidFill>
                  <a:srgbClr val="7030A0"/>
                </a:solidFill>
                <a:latin typeface="BookAntiqua"/>
              </a:rPr>
              <a:t>engagement in inquiry, teaching </a:t>
            </a:r>
            <a:r>
              <a:rPr lang="en-AU" sz="2000" dirty="0" smtClean="0">
                <a:solidFill>
                  <a:srgbClr val="7030A0"/>
                </a:solidFill>
                <a:latin typeface="BookAntiqua"/>
              </a:rPr>
              <a:t>and service</a:t>
            </a:r>
            <a:r>
              <a:rPr lang="en-AU" sz="2000" dirty="0">
                <a:solidFill>
                  <a:srgbClr val="7030A0"/>
                </a:solidFill>
                <a:latin typeface="BookAntiqua"/>
              </a:rPr>
              <a:t>, as well as </a:t>
            </a:r>
            <a:endParaRPr lang="en-AU" sz="2000" dirty="0" smtClean="0">
              <a:solidFill>
                <a:srgbClr val="7030A0"/>
              </a:solidFill>
              <a:latin typeface="BookAntiqua"/>
            </a:endParaRPr>
          </a:p>
          <a:p>
            <a:r>
              <a:rPr lang="en-AU" sz="2000" dirty="0" smtClean="0">
                <a:solidFill>
                  <a:srgbClr val="7030A0"/>
                </a:solidFill>
                <a:latin typeface="BookAntiqua"/>
              </a:rPr>
              <a:t>(</a:t>
            </a:r>
            <a:r>
              <a:rPr lang="en-AU" sz="2000" dirty="0">
                <a:solidFill>
                  <a:srgbClr val="7030A0"/>
                </a:solidFill>
                <a:latin typeface="BookAntiqua"/>
              </a:rPr>
              <a:t>ii) more strategic planning and decision-making related to these. </a:t>
            </a:r>
            <a:endParaRPr lang="en-AU" sz="2000" dirty="0" smtClean="0">
              <a:solidFill>
                <a:srgbClr val="7030A0"/>
              </a:solidFill>
              <a:latin typeface="BookAntiqua"/>
            </a:endParaRPr>
          </a:p>
          <a:p>
            <a:endParaRPr lang="en-AU" sz="2000" dirty="0">
              <a:latin typeface="BookAntiqua"/>
            </a:endParaRPr>
          </a:p>
          <a:p>
            <a:r>
              <a:rPr lang="en-AU" sz="2000" dirty="0" smtClean="0">
                <a:latin typeface="BookAntiqua"/>
              </a:rPr>
              <a:t>As academic practice </a:t>
            </a:r>
            <a:r>
              <a:rPr lang="en-AU" sz="2000" dirty="0">
                <a:latin typeface="BookAntiqua"/>
              </a:rPr>
              <a:t>is lived out in a range of diverse, personal experiences, we conceive a range </a:t>
            </a:r>
            <a:r>
              <a:rPr lang="en-AU" sz="2000" dirty="0" smtClean="0">
                <a:latin typeface="BookAntiqua"/>
              </a:rPr>
              <a:t>individual academic </a:t>
            </a:r>
            <a:r>
              <a:rPr lang="en-AU" sz="2000" dirty="0">
                <a:latin typeface="BookAntiqua"/>
              </a:rPr>
              <a:t>practices. These can vary in the following ways</a:t>
            </a:r>
            <a:r>
              <a:rPr lang="en-AU" sz="2000" dirty="0" smtClean="0">
                <a:latin typeface="BookAntiqua"/>
              </a:rPr>
              <a:t>.</a:t>
            </a:r>
          </a:p>
          <a:p>
            <a:endParaRPr lang="en-AU" sz="2000" dirty="0">
              <a:latin typeface="BookAntiqua"/>
            </a:endParaRPr>
          </a:p>
          <a:p>
            <a:r>
              <a:rPr lang="en-AU" sz="2000" dirty="0">
                <a:latin typeface="BookAntiqua"/>
              </a:rPr>
              <a:t>Distinct individual histories, dispositions, and values: </a:t>
            </a:r>
            <a:endParaRPr lang="en-AU" sz="2000" dirty="0" smtClean="0">
              <a:latin typeface="BookAntiqua"/>
            </a:endParaRPr>
          </a:p>
          <a:p>
            <a:endParaRPr lang="en-AU" sz="2000" dirty="0">
              <a:latin typeface="BookAntiqua"/>
            </a:endParaRPr>
          </a:p>
          <a:p>
            <a:r>
              <a:rPr lang="en-AU" sz="2000" dirty="0" smtClean="0">
                <a:latin typeface="BookAntiqua"/>
              </a:rPr>
              <a:t>Our </a:t>
            </a:r>
            <a:r>
              <a:rPr lang="en-AU" sz="2000" dirty="0">
                <a:latin typeface="BookAntiqua"/>
              </a:rPr>
              <a:t>practice is not just what we do, but also </a:t>
            </a:r>
            <a:r>
              <a:rPr lang="en-AU" sz="2000" dirty="0" smtClean="0">
                <a:latin typeface="BookAntiqua"/>
              </a:rPr>
              <a:t>who we </a:t>
            </a:r>
            <a:r>
              <a:rPr lang="en-AU" sz="2000" dirty="0">
                <a:latin typeface="BookAntiqua"/>
              </a:rPr>
              <a:t>are as individuals, what we think and what we value. In other words, an individual’s </a:t>
            </a:r>
            <a:r>
              <a:rPr lang="en-AU" sz="2000" dirty="0" smtClean="0">
                <a:latin typeface="BookAntiqua"/>
              </a:rPr>
              <a:t>day-to-day actions </a:t>
            </a:r>
            <a:r>
              <a:rPr lang="en-AU" sz="2000" dirty="0">
                <a:latin typeface="BookAntiqua"/>
              </a:rPr>
              <a:t>and related decision-making draw on distinct personal histories, professional </a:t>
            </a:r>
            <a:r>
              <a:rPr lang="en-AU" sz="2000" dirty="0" smtClean="0">
                <a:latin typeface="BookAntiqua"/>
              </a:rPr>
              <a:t>characteristics and </a:t>
            </a:r>
            <a:r>
              <a:rPr lang="en-AU" sz="2000" dirty="0">
                <a:latin typeface="BookAntiqua"/>
              </a:rPr>
              <a:t>ethical frameworks. Further, these personal histories and beliefs are influenced by </a:t>
            </a:r>
            <a:r>
              <a:rPr lang="en-AU" sz="2000" dirty="0" smtClean="0">
                <a:latin typeface="BookAntiqua"/>
              </a:rPr>
              <a:t>diverse disciplinary </a:t>
            </a:r>
            <a:r>
              <a:rPr lang="en-AU" sz="2000" dirty="0">
                <a:latin typeface="BookAntiqua"/>
              </a:rPr>
              <a:t>and institutional surroundings. </a:t>
            </a:r>
            <a:endParaRPr lang="en-AU" sz="2000" dirty="0" smtClean="0">
              <a:latin typeface="BookAntiqua"/>
            </a:endParaRPr>
          </a:p>
          <a:p>
            <a:endParaRPr lang="en-AU" sz="2000" dirty="0">
              <a:latin typeface="BookAntiqua"/>
            </a:endParaRPr>
          </a:p>
          <a:p>
            <a:r>
              <a:rPr lang="en-AU" sz="2000" dirty="0" smtClean="0">
                <a:latin typeface="BookAntiqua"/>
              </a:rPr>
              <a:t>Thus</a:t>
            </a:r>
            <a:r>
              <a:rPr lang="en-AU" sz="2000" dirty="0">
                <a:latin typeface="BookAntiqua"/>
              </a:rPr>
              <a:t>, there is vast variation in how academic work </a:t>
            </a:r>
            <a:r>
              <a:rPr lang="en-AU" sz="2000" dirty="0" smtClean="0">
                <a:latin typeface="BookAntiqua"/>
              </a:rPr>
              <a:t>/ practice </a:t>
            </a:r>
            <a:r>
              <a:rPr lang="en-AU" sz="2000" dirty="0">
                <a:latin typeface="BookAntiqua"/>
              </a:rPr>
              <a:t>is both perceived and conceived.</a:t>
            </a:r>
            <a:endParaRPr lang="en-AU" sz="2000" dirty="0"/>
          </a:p>
        </p:txBody>
      </p:sp>
    </p:spTree>
    <p:extLst>
      <p:ext uri="{BB962C8B-B14F-4D97-AF65-F5344CB8AC3E}">
        <p14:creationId xmlns:p14="http://schemas.microsoft.com/office/powerpoint/2010/main" val="26043140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364314"/>
            <a:ext cx="10602686" cy="6001643"/>
          </a:xfrm>
          <a:prstGeom prst="rect">
            <a:avLst/>
          </a:prstGeom>
        </p:spPr>
        <p:txBody>
          <a:bodyPr wrap="square">
            <a:spAutoFit/>
          </a:bodyPr>
          <a:lstStyle/>
          <a:p>
            <a:r>
              <a:rPr lang="en-AU" sz="2400" dirty="0">
                <a:solidFill>
                  <a:srgbClr val="7030A0"/>
                </a:solidFill>
                <a:latin typeface="BookAntiqua"/>
              </a:rPr>
              <a:t>Varied roles and careers: </a:t>
            </a:r>
            <a:endParaRPr lang="en-AU" sz="2400" dirty="0" smtClean="0">
              <a:solidFill>
                <a:srgbClr val="7030A0"/>
              </a:solidFill>
              <a:latin typeface="BookAntiqua"/>
            </a:endParaRPr>
          </a:p>
          <a:p>
            <a:endParaRPr lang="en-AU" sz="2400" dirty="0">
              <a:latin typeface="BookAntiqua"/>
            </a:endParaRPr>
          </a:p>
          <a:p>
            <a:r>
              <a:rPr lang="en-AU" sz="2400" dirty="0" smtClean="0">
                <a:solidFill>
                  <a:srgbClr val="FF0000"/>
                </a:solidFill>
                <a:latin typeface="BookAntiqua"/>
              </a:rPr>
              <a:t>Despite </a:t>
            </a:r>
            <a:r>
              <a:rPr lang="en-AU" sz="2400" dirty="0">
                <a:solidFill>
                  <a:srgbClr val="FF0000"/>
                </a:solidFill>
                <a:latin typeface="BookAntiqua"/>
              </a:rPr>
              <a:t>the traditional view that practice encompasses the three forms of</a:t>
            </a:r>
          </a:p>
          <a:p>
            <a:r>
              <a:rPr lang="en-AU" sz="2400" dirty="0">
                <a:solidFill>
                  <a:srgbClr val="FF0000"/>
                </a:solidFill>
                <a:latin typeface="BookAntiqua"/>
              </a:rPr>
              <a:t>inquiry, teaching and service, the reality is that many academics will hold different positions in </a:t>
            </a:r>
            <a:r>
              <a:rPr lang="en-AU" sz="2400" dirty="0" smtClean="0">
                <a:solidFill>
                  <a:srgbClr val="FF0000"/>
                </a:solidFill>
                <a:latin typeface="BookAntiqua"/>
              </a:rPr>
              <a:t>their careers </a:t>
            </a:r>
            <a:r>
              <a:rPr lang="en-AU" sz="2400" dirty="0">
                <a:solidFill>
                  <a:srgbClr val="FF0000"/>
                </a:solidFill>
                <a:latin typeface="BookAntiqua"/>
              </a:rPr>
              <a:t>that privilege one of these forms over others. </a:t>
            </a:r>
            <a:endParaRPr lang="en-AU" sz="2400" dirty="0" smtClean="0">
              <a:solidFill>
                <a:srgbClr val="FF0000"/>
              </a:solidFill>
              <a:latin typeface="BookAntiqua"/>
            </a:endParaRPr>
          </a:p>
          <a:p>
            <a:endParaRPr lang="en-AU" sz="2400" dirty="0">
              <a:latin typeface="BookAntiqua"/>
            </a:endParaRPr>
          </a:p>
          <a:p>
            <a:r>
              <a:rPr lang="en-AU" sz="2400" dirty="0" smtClean="0">
                <a:solidFill>
                  <a:srgbClr val="00B050"/>
                </a:solidFill>
                <a:latin typeface="BookAntiqua"/>
              </a:rPr>
              <a:t>For </a:t>
            </a:r>
            <a:r>
              <a:rPr lang="en-AU" sz="2400" dirty="0">
                <a:solidFill>
                  <a:srgbClr val="00B050"/>
                </a:solidFill>
                <a:latin typeface="BookAntiqua"/>
              </a:rPr>
              <a:t>instance, some academics may </a:t>
            </a:r>
            <a:r>
              <a:rPr lang="en-AU" sz="2400" dirty="0" smtClean="0">
                <a:solidFill>
                  <a:srgbClr val="00B050"/>
                </a:solidFill>
                <a:latin typeface="BookAntiqua"/>
              </a:rPr>
              <a:t>have principally </a:t>
            </a:r>
            <a:r>
              <a:rPr lang="en-AU" sz="2400" dirty="0">
                <a:solidFill>
                  <a:srgbClr val="00B050"/>
                </a:solidFill>
                <a:latin typeface="BookAntiqua"/>
              </a:rPr>
              <a:t>administrative positions, others research, and others teaching. This is partly driven by </a:t>
            </a:r>
            <a:r>
              <a:rPr lang="en-AU" sz="2400" dirty="0" smtClean="0">
                <a:solidFill>
                  <a:srgbClr val="00B050"/>
                </a:solidFill>
                <a:latin typeface="BookAntiqua"/>
              </a:rPr>
              <a:t>the labour </a:t>
            </a:r>
            <a:r>
              <a:rPr lang="en-AU" sz="2400" dirty="0">
                <a:solidFill>
                  <a:srgbClr val="00B050"/>
                </a:solidFill>
                <a:latin typeface="BookAntiqua"/>
              </a:rPr>
              <a:t>market, by institutional decisions regarding staffing, and by personal choice</a:t>
            </a:r>
            <a:r>
              <a:rPr lang="en-AU" sz="2400" dirty="0" smtClean="0">
                <a:solidFill>
                  <a:srgbClr val="00B050"/>
                </a:solidFill>
                <a:latin typeface="BookAntiqua"/>
              </a:rPr>
              <a:t>.</a:t>
            </a:r>
          </a:p>
          <a:p>
            <a:endParaRPr lang="en-AU" sz="2400" dirty="0">
              <a:latin typeface="BookAntiqua"/>
            </a:endParaRPr>
          </a:p>
          <a:p>
            <a:r>
              <a:rPr lang="en-AU" sz="2400" dirty="0">
                <a:solidFill>
                  <a:srgbClr val="7030A0"/>
                </a:solidFill>
                <a:latin typeface="BookAntiqua"/>
              </a:rPr>
              <a:t>Competing demands - tensions and allegiances of academic practice: In addition to the shifting </a:t>
            </a:r>
            <a:r>
              <a:rPr lang="en-AU" sz="2400" dirty="0" smtClean="0">
                <a:solidFill>
                  <a:srgbClr val="7030A0"/>
                </a:solidFill>
                <a:latin typeface="BookAntiqua"/>
              </a:rPr>
              <a:t>expectations society </a:t>
            </a:r>
            <a:r>
              <a:rPr lang="en-AU" sz="2400" dirty="0">
                <a:solidFill>
                  <a:srgbClr val="7030A0"/>
                </a:solidFill>
                <a:latin typeface="BookAntiqua"/>
              </a:rPr>
              <a:t>has of academics, there are competing demands and different kinds of allegiances that </a:t>
            </a:r>
            <a:r>
              <a:rPr lang="en-AU" sz="2400" dirty="0" smtClean="0">
                <a:solidFill>
                  <a:srgbClr val="7030A0"/>
                </a:solidFill>
                <a:latin typeface="BookAntiqua"/>
              </a:rPr>
              <a:t>one experiences </a:t>
            </a:r>
            <a:r>
              <a:rPr lang="en-AU" sz="2400" dirty="0">
                <a:solidFill>
                  <a:srgbClr val="7030A0"/>
                </a:solidFill>
                <a:latin typeface="BookAntiqua"/>
              </a:rPr>
              <a:t>in working with colleagues in departments, programs, institutions and </a:t>
            </a:r>
            <a:r>
              <a:rPr lang="en-AU" sz="2400" dirty="0" smtClean="0">
                <a:solidFill>
                  <a:srgbClr val="7030A0"/>
                </a:solidFill>
                <a:latin typeface="BookAntiqua"/>
              </a:rPr>
              <a:t>disciplinary organizations</a:t>
            </a:r>
            <a:endParaRPr lang="en-AU" sz="2400" dirty="0">
              <a:solidFill>
                <a:srgbClr val="7030A0"/>
              </a:solidFill>
            </a:endParaRPr>
          </a:p>
        </p:txBody>
      </p:sp>
    </p:spTree>
    <p:extLst>
      <p:ext uri="{BB962C8B-B14F-4D97-AF65-F5344CB8AC3E}">
        <p14:creationId xmlns:p14="http://schemas.microsoft.com/office/powerpoint/2010/main" val="21114494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6056" y="176243"/>
            <a:ext cx="11234057" cy="4893647"/>
          </a:xfrm>
          <a:prstGeom prst="rect">
            <a:avLst/>
          </a:prstGeom>
        </p:spPr>
        <p:txBody>
          <a:bodyPr wrap="square">
            <a:spAutoFit/>
          </a:bodyPr>
          <a:lstStyle/>
          <a:p>
            <a:r>
              <a:rPr lang="en-AU" sz="2400" b="1" dirty="0">
                <a:solidFill>
                  <a:srgbClr val="7030A0"/>
                </a:solidFill>
                <a:latin typeface="BookAntiqua"/>
              </a:rPr>
              <a:t>Development and career: Lastly, the daily experiences of academic practice can be situated in a </a:t>
            </a:r>
            <a:r>
              <a:rPr lang="en-AU" sz="2400" b="1" dirty="0" smtClean="0">
                <a:solidFill>
                  <a:srgbClr val="7030A0"/>
                </a:solidFill>
                <a:latin typeface="BookAntiqua"/>
              </a:rPr>
              <a:t>long term developmental </a:t>
            </a:r>
            <a:r>
              <a:rPr lang="en-AU" sz="2400" b="1" dirty="0">
                <a:solidFill>
                  <a:srgbClr val="7030A0"/>
                </a:solidFill>
                <a:latin typeface="BookAntiqua"/>
              </a:rPr>
              <a:t>view of an academic career experienced as a learning trajectory – </a:t>
            </a:r>
            <a:r>
              <a:rPr lang="en-AU" sz="2400" b="1" dirty="0" smtClean="0">
                <a:solidFill>
                  <a:srgbClr val="7030A0"/>
                </a:solidFill>
                <a:latin typeface="BookAntiqua"/>
              </a:rPr>
              <a:t>post-graduate, postdoc</a:t>
            </a:r>
            <a:r>
              <a:rPr lang="en-AU" sz="2400" b="1" dirty="0">
                <a:solidFill>
                  <a:srgbClr val="7030A0"/>
                </a:solidFill>
                <a:latin typeface="BookAntiqua"/>
              </a:rPr>
              <a:t>, lecturer or senior academic – with development located within each stage as well as </a:t>
            </a:r>
            <a:r>
              <a:rPr lang="en-AU" sz="2400" b="1" dirty="0" smtClean="0">
                <a:solidFill>
                  <a:srgbClr val="7030A0"/>
                </a:solidFill>
                <a:latin typeface="BookAntiqua"/>
              </a:rPr>
              <a:t>at moments </a:t>
            </a:r>
            <a:r>
              <a:rPr lang="en-AU" sz="2400" b="1" dirty="0">
                <a:solidFill>
                  <a:srgbClr val="7030A0"/>
                </a:solidFill>
                <a:latin typeface="BookAntiqua"/>
              </a:rPr>
              <a:t>of transition</a:t>
            </a:r>
            <a:r>
              <a:rPr lang="en-AU" sz="2400" dirty="0">
                <a:latin typeface="BookAntiqua"/>
              </a:rPr>
              <a:t>. </a:t>
            </a:r>
            <a:endParaRPr lang="en-AU" sz="2400" dirty="0" smtClean="0">
              <a:latin typeface="BookAntiqua"/>
            </a:endParaRPr>
          </a:p>
          <a:p>
            <a:endParaRPr lang="en-AU" sz="2400" dirty="0">
              <a:latin typeface="BookAntiqua"/>
            </a:endParaRPr>
          </a:p>
          <a:p>
            <a:r>
              <a:rPr lang="en-AU" sz="2400" b="1" dirty="0" smtClean="0">
                <a:solidFill>
                  <a:srgbClr val="FF0000"/>
                </a:solidFill>
                <a:latin typeface="BookAntiqua"/>
              </a:rPr>
              <a:t>So</a:t>
            </a:r>
            <a:r>
              <a:rPr lang="en-AU" sz="2400" b="1" dirty="0">
                <a:solidFill>
                  <a:srgbClr val="FF0000"/>
                </a:solidFill>
                <a:latin typeface="BookAntiqua"/>
              </a:rPr>
              <a:t>, regardless of our present status we are all engaged in various forms </a:t>
            </a:r>
            <a:r>
              <a:rPr lang="en-AU" sz="2400" b="1" dirty="0" smtClean="0">
                <a:solidFill>
                  <a:srgbClr val="FF0000"/>
                </a:solidFill>
                <a:latin typeface="BookAntiqua"/>
              </a:rPr>
              <a:t>of academic </a:t>
            </a:r>
            <a:r>
              <a:rPr lang="en-AU" sz="2400" b="1" dirty="0">
                <a:solidFill>
                  <a:srgbClr val="FF0000"/>
                </a:solidFill>
                <a:latin typeface="BookAntiqua"/>
              </a:rPr>
              <a:t>practice, in which the activities we engage in today influence our academic identity as </a:t>
            </a:r>
            <a:r>
              <a:rPr lang="en-AU" sz="2400" b="1" dirty="0" smtClean="0">
                <a:solidFill>
                  <a:srgbClr val="FF0000"/>
                </a:solidFill>
                <a:latin typeface="BookAntiqua"/>
              </a:rPr>
              <a:t>well as </a:t>
            </a:r>
            <a:r>
              <a:rPr lang="en-AU" sz="2400" b="1" dirty="0">
                <a:solidFill>
                  <a:srgbClr val="FF0000"/>
                </a:solidFill>
                <a:latin typeface="BookAntiqua"/>
              </a:rPr>
              <a:t>our present and future careers</a:t>
            </a:r>
            <a:r>
              <a:rPr lang="en-AU" sz="2400" b="1" dirty="0" smtClean="0">
                <a:solidFill>
                  <a:srgbClr val="FF0000"/>
                </a:solidFill>
                <a:latin typeface="BookAntiqua"/>
              </a:rPr>
              <a:t>.</a:t>
            </a:r>
          </a:p>
          <a:p>
            <a:r>
              <a:rPr lang="en-AU" sz="2400" dirty="0" smtClean="0">
                <a:latin typeface="BookAntiqua"/>
              </a:rPr>
              <a:t> </a:t>
            </a:r>
          </a:p>
          <a:p>
            <a:r>
              <a:rPr lang="en-AU" sz="2400" dirty="0" smtClean="0">
                <a:solidFill>
                  <a:srgbClr val="00B050"/>
                </a:solidFill>
                <a:latin typeface="BookAntiqua"/>
              </a:rPr>
              <a:t>Aspects </a:t>
            </a:r>
            <a:r>
              <a:rPr lang="en-AU" sz="2400" dirty="0">
                <a:solidFill>
                  <a:srgbClr val="00B050"/>
                </a:solidFill>
                <a:latin typeface="BookAntiqua"/>
              </a:rPr>
              <a:t>of career development may be intentionally planned </a:t>
            </a:r>
            <a:r>
              <a:rPr lang="en-AU" sz="2400" dirty="0" smtClean="0">
                <a:solidFill>
                  <a:srgbClr val="00B050"/>
                </a:solidFill>
                <a:latin typeface="BookAntiqua"/>
              </a:rPr>
              <a:t>or emerging </a:t>
            </a:r>
            <a:r>
              <a:rPr lang="en-AU" sz="2400" dirty="0">
                <a:solidFill>
                  <a:srgbClr val="00B050"/>
                </a:solidFill>
                <a:latin typeface="BookAntiqua"/>
              </a:rPr>
              <a:t>based on unexpected opportunities. If we can understand the scope and complexity of </a:t>
            </a:r>
            <a:r>
              <a:rPr lang="en-AU" sz="2400" dirty="0" smtClean="0">
                <a:solidFill>
                  <a:srgbClr val="00B050"/>
                </a:solidFill>
                <a:latin typeface="BookAntiqua"/>
              </a:rPr>
              <a:t>our academic </a:t>
            </a:r>
            <a:r>
              <a:rPr lang="en-AU" sz="2400" dirty="0">
                <a:solidFill>
                  <a:srgbClr val="00B050"/>
                </a:solidFill>
                <a:latin typeface="BookAntiqua"/>
              </a:rPr>
              <a:t>practice, we are better able to manage our career development.</a:t>
            </a:r>
            <a:endParaRPr lang="en-AU" sz="2400" dirty="0">
              <a:solidFill>
                <a:srgbClr val="00B050"/>
              </a:solidFill>
            </a:endParaRPr>
          </a:p>
        </p:txBody>
      </p:sp>
      <p:sp>
        <p:nvSpPr>
          <p:cNvPr id="3" name="Rectangle 2"/>
          <p:cNvSpPr/>
          <p:nvPr/>
        </p:nvSpPr>
        <p:spPr>
          <a:xfrm>
            <a:off x="661183" y="5497677"/>
            <a:ext cx="2854179" cy="369332"/>
          </a:xfrm>
          <a:prstGeom prst="rect">
            <a:avLst/>
          </a:prstGeom>
        </p:spPr>
        <p:txBody>
          <a:bodyPr wrap="none">
            <a:spAutoFit/>
          </a:bodyPr>
          <a:lstStyle/>
          <a:p>
            <a:r>
              <a:rPr lang="en-AU" dirty="0" smtClean="0"/>
              <a:t>Read: Academic </a:t>
            </a:r>
            <a:r>
              <a:rPr lang="en-AU" dirty="0"/>
              <a:t>practice.pdf</a:t>
            </a:r>
          </a:p>
        </p:txBody>
      </p:sp>
    </p:spTree>
    <p:extLst>
      <p:ext uri="{BB962C8B-B14F-4D97-AF65-F5344CB8AC3E}">
        <p14:creationId xmlns:p14="http://schemas.microsoft.com/office/powerpoint/2010/main" val="14094107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4286" y="-93516"/>
            <a:ext cx="11408228" cy="2246769"/>
          </a:xfrm>
          <a:prstGeom prst="rect">
            <a:avLst/>
          </a:prstGeom>
        </p:spPr>
        <p:txBody>
          <a:bodyPr wrap="square">
            <a:spAutoFit/>
          </a:bodyPr>
          <a:lstStyle/>
          <a:p>
            <a:endParaRPr lang="en-AU" sz="2000" dirty="0">
              <a:solidFill>
                <a:srgbClr val="000000"/>
              </a:solidFill>
              <a:latin typeface="Arial" panose="020B0604020202020204" pitchFamily="34" charset="0"/>
            </a:endParaRPr>
          </a:p>
          <a:p>
            <a:r>
              <a:rPr lang="en-AU" sz="2000" dirty="0">
                <a:solidFill>
                  <a:srgbClr val="000000"/>
                </a:solidFill>
                <a:latin typeface="Arial" panose="020B0604020202020204" pitchFamily="34" charset="0"/>
              </a:rPr>
              <a:t> </a:t>
            </a:r>
            <a:r>
              <a:rPr lang="en-AU" sz="2400" dirty="0">
                <a:solidFill>
                  <a:srgbClr val="00B050"/>
                </a:solidFill>
                <a:latin typeface="Arial" panose="020B0604020202020204" pitchFamily="34" charset="0"/>
              </a:rPr>
              <a:t>In particular, the challenges associated with increasing demand that post-secondary education be provided to larger and increasingly diverse segments of society have arguably resulted in over-burdened and under-funded systems that have been unable to cope with demand. This has resulted in higher education becoming a competitive enterprise at every level of </a:t>
            </a:r>
            <a:r>
              <a:rPr lang="en-AU" sz="2400" dirty="0" smtClean="0">
                <a:solidFill>
                  <a:srgbClr val="00B050"/>
                </a:solidFill>
                <a:latin typeface="Arial" panose="020B0604020202020204" pitchFamily="34" charset="0"/>
              </a:rPr>
              <a:t>operation.</a:t>
            </a:r>
            <a:endParaRPr lang="en-AU" sz="2400" dirty="0">
              <a:solidFill>
                <a:srgbClr val="00B050"/>
              </a:solidFill>
            </a:endParaRPr>
          </a:p>
        </p:txBody>
      </p:sp>
      <p:sp>
        <p:nvSpPr>
          <p:cNvPr id="3" name="Rectangle 2"/>
          <p:cNvSpPr/>
          <p:nvPr/>
        </p:nvSpPr>
        <p:spPr>
          <a:xfrm>
            <a:off x="544286" y="2285724"/>
            <a:ext cx="11408228" cy="1938992"/>
          </a:xfrm>
          <a:prstGeom prst="rect">
            <a:avLst/>
          </a:prstGeom>
        </p:spPr>
        <p:txBody>
          <a:bodyPr wrap="square">
            <a:spAutoFit/>
          </a:bodyPr>
          <a:lstStyle/>
          <a:p>
            <a:r>
              <a:rPr lang="en-AU" sz="2400" dirty="0" smtClean="0">
                <a:solidFill>
                  <a:srgbClr val="FF0000"/>
                </a:solidFill>
                <a:latin typeface="Arial" panose="020B0604020202020204" pitchFamily="34" charset="0"/>
              </a:rPr>
              <a:t>At </a:t>
            </a:r>
            <a:r>
              <a:rPr lang="en-AU" sz="2400" dirty="0">
                <a:solidFill>
                  <a:srgbClr val="FF0000"/>
                </a:solidFill>
                <a:latin typeface="Arial" panose="020B0604020202020204" pitchFamily="34" charset="0"/>
              </a:rPr>
              <a:t>the same time, the increasingly diverse student body (including, for example, those from socio-economically disadvantaged backgrounds, mature age students, students with disabilities, and students for whom English is an Additional Language (EAL) has created pressures for higher education providers to implement a range of support mechanisms, often with minimal funding and/or resources. </a:t>
            </a:r>
            <a:endParaRPr lang="en-AU" sz="2400" dirty="0">
              <a:solidFill>
                <a:srgbClr val="FF0000"/>
              </a:solidFill>
            </a:endParaRPr>
          </a:p>
        </p:txBody>
      </p:sp>
      <p:sp>
        <p:nvSpPr>
          <p:cNvPr id="4" name="Rectangle 3"/>
          <p:cNvSpPr/>
          <p:nvPr/>
        </p:nvSpPr>
        <p:spPr>
          <a:xfrm>
            <a:off x="544286" y="4224716"/>
            <a:ext cx="10863943" cy="1938992"/>
          </a:xfrm>
          <a:prstGeom prst="rect">
            <a:avLst/>
          </a:prstGeom>
        </p:spPr>
        <p:txBody>
          <a:bodyPr wrap="square">
            <a:spAutoFit/>
          </a:bodyPr>
          <a:lstStyle/>
          <a:p>
            <a:r>
              <a:rPr lang="en-AU" sz="2400" dirty="0">
                <a:solidFill>
                  <a:srgbClr val="0070C0"/>
                </a:solidFill>
                <a:latin typeface="Arial" panose="020B0604020202020204" pitchFamily="34" charset="0"/>
              </a:rPr>
              <a:t>This highly competitive and under-resourced educational environment is situated in an increasingly competitive worldwide economy, as well as a social context which encourages students to regard higher education as a means to a vocational end. Research suggests that people who cheat in school are likely to cheat at work</a:t>
            </a:r>
            <a:endParaRPr lang="en-AU" sz="2400" dirty="0">
              <a:solidFill>
                <a:srgbClr val="0070C0"/>
              </a:solidFill>
            </a:endParaRPr>
          </a:p>
        </p:txBody>
      </p:sp>
    </p:spTree>
    <p:extLst>
      <p:ext uri="{BB962C8B-B14F-4D97-AF65-F5344CB8AC3E}">
        <p14:creationId xmlns:p14="http://schemas.microsoft.com/office/powerpoint/2010/main" val="27498967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7457" y="275389"/>
            <a:ext cx="11669486" cy="2677656"/>
          </a:xfrm>
          <a:prstGeom prst="rect">
            <a:avLst/>
          </a:prstGeom>
        </p:spPr>
        <p:txBody>
          <a:bodyPr wrap="square">
            <a:spAutoFit/>
          </a:bodyPr>
          <a:lstStyle/>
          <a:p>
            <a:r>
              <a:rPr lang="en-AU" dirty="0" smtClean="0">
                <a:solidFill>
                  <a:srgbClr val="000000"/>
                </a:solidFill>
                <a:latin typeface="Arial" panose="020B0604020202020204" pitchFamily="34" charset="0"/>
              </a:rPr>
              <a:t>[</a:t>
            </a:r>
            <a:r>
              <a:rPr lang="en-AU" sz="2800" b="1" dirty="0">
                <a:solidFill>
                  <a:srgbClr val="0070C0"/>
                </a:solidFill>
                <a:latin typeface="Arial" panose="020B0604020202020204" pitchFamily="34" charset="0"/>
              </a:rPr>
              <a:t>3] and media coverage of various ethics scandals may have contributed to the perception that misconduct is common. It is therefore not surprising that some students may feel pressure to commit breaches of academic integrity in a bid to meet the requirements and/or expectations, or because they believe it is acceptable. </a:t>
            </a:r>
            <a:endParaRPr lang="en-AU" sz="2800" b="1" dirty="0">
              <a:solidFill>
                <a:srgbClr val="0070C0"/>
              </a:solidFill>
            </a:endParaRPr>
          </a:p>
        </p:txBody>
      </p:sp>
    </p:spTree>
    <p:extLst>
      <p:ext uri="{BB962C8B-B14F-4D97-AF65-F5344CB8AC3E}">
        <p14:creationId xmlns:p14="http://schemas.microsoft.com/office/powerpoint/2010/main" val="14262578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0114" y="109792"/>
            <a:ext cx="11593286" cy="6309420"/>
          </a:xfrm>
          <a:prstGeom prst="rect">
            <a:avLst/>
          </a:prstGeom>
        </p:spPr>
        <p:txBody>
          <a:bodyPr wrap="square">
            <a:spAutoFit/>
          </a:bodyPr>
          <a:lstStyle/>
          <a:p>
            <a:endParaRPr lang="en-AU" sz="2000" dirty="0">
              <a:solidFill>
                <a:srgbClr val="000000"/>
              </a:solidFill>
              <a:latin typeface="Arial" panose="020B0604020202020204" pitchFamily="34" charset="0"/>
            </a:endParaRPr>
          </a:p>
          <a:p>
            <a:r>
              <a:rPr lang="en-AU" sz="2000" dirty="0">
                <a:solidFill>
                  <a:srgbClr val="000000"/>
                </a:solidFill>
                <a:latin typeface="Arial" panose="020B0604020202020204" pitchFamily="34" charset="0"/>
              </a:rPr>
              <a:t> </a:t>
            </a:r>
            <a:r>
              <a:rPr lang="en-AU" sz="2400" dirty="0">
                <a:solidFill>
                  <a:srgbClr val="FF0000"/>
                </a:solidFill>
                <a:latin typeface="Arial" panose="020B0604020202020204" pitchFamily="34" charset="0"/>
              </a:rPr>
              <a:t>Academic integrity encompasses a number of values and ideals that should be upheld by all educational stakeholders. </a:t>
            </a:r>
            <a:endParaRPr lang="en-AU" sz="2400" dirty="0" smtClean="0">
              <a:solidFill>
                <a:srgbClr val="FF0000"/>
              </a:solidFill>
              <a:latin typeface="Arial" panose="020B0604020202020204" pitchFamily="34" charset="0"/>
            </a:endParaRPr>
          </a:p>
          <a:p>
            <a:endParaRPr lang="en-AU" sz="2400" dirty="0">
              <a:solidFill>
                <a:srgbClr val="000000"/>
              </a:solidFill>
              <a:latin typeface="Arial" panose="020B0604020202020204" pitchFamily="34" charset="0"/>
            </a:endParaRPr>
          </a:p>
          <a:p>
            <a:r>
              <a:rPr lang="en-AU" sz="2400" dirty="0" smtClean="0">
                <a:solidFill>
                  <a:srgbClr val="7030A0"/>
                </a:solidFill>
                <a:latin typeface="Arial" panose="020B0604020202020204" pitchFamily="34" charset="0"/>
              </a:rPr>
              <a:t>According </a:t>
            </a:r>
            <a:r>
              <a:rPr lang="en-AU" sz="2400" dirty="0">
                <a:solidFill>
                  <a:srgbClr val="7030A0"/>
                </a:solidFill>
                <a:latin typeface="Arial" panose="020B0604020202020204" pitchFamily="34" charset="0"/>
              </a:rPr>
              <a:t>to the International </a:t>
            </a:r>
            <a:r>
              <a:rPr lang="en-AU" sz="2400" dirty="0" err="1">
                <a:solidFill>
                  <a:srgbClr val="7030A0"/>
                </a:solidFill>
                <a:latin typeface="Arial" panose="020B0604020202020204" pitchFamily="34" charset="0"/>
              </a:rPr>
              <a:t>Center</a:t>
            </a:r>
            <a:r>
              <a:rPr lang="en-AU" sz="2400" dirty="0">
                <a:solidFill>
                  <a:srgbClr val="7030A0"/>
                </a:solidFill>
                <a:latin typeface="Arial" panose="020B0604020202020204" pitchFamily="34" charset="0"/>
              </a:rPr>
              <a:t> for Academic Integrity, these values include honesty, trust, respect, fairness and responsibility[4</a:t>
            </a:r>
            <a:r>
              <a:rPr lang="en-AU" sz="2400" dirty="0" smtClean="0">
                <a:solidFill>
                  <a:srgbClr val="7030A0"/>
                </a:solidFill>
                <a:latin typeface="Arial" panose="020B0604020202020204" pitchFamily="34" charset="0"/>
              </a:rPr>
              <a:t>].</a:t>
            </a:r>
          </a:p>
          <a:p>
            <a:endParaRPr lang="en-AU" sz="2400" dirty="0">
              <a:solidFill>
                <a:srgbClr val="000000"/>
              </a:solidFill>
              <a:latin typeface="Arial" panose="020B0604020202020204" pitchFamily="34" charset="0"/>
            </a:endParaRPr>
          </a:p>
          <a:p>
            <a:r>
              <a:rPr lang="en-AU" sz="2400" dirty="0" smtClean="0">
                <a:solidFill>
                  <a:srgbClr val="000000"/>
                </a:solidFill>
                <a:latin typeface="Arial" panose="020B0604020202020204" pitchFamily="34" charset="0"/>
              </a:rPr>
              <a:t> </a:t>
            </a:r>
            <a:r>
              <a:rPr lang="en-AU" sz="2400" dirty="0">
                <a:solidFill>
                  <a:srgbClr val="00B050"/>
                </a:solidFill>
                <a:latin typeface="Arial" panose="020B0604020202020204" pitchFamily="34" charset="0"/>
              </a:rPr>
              <a:t>Academic integrity involves ensuring that research, teaching and learning are conducted honestly and fairly by faculty, staff and students alike. </a:t>
            </a:r>
            <a:endParaRPr lang="en-AU" sz="2400" dirty="0" smtClean="0">
              <a:solidFill>
                <a:srgbClr val="00B050"/>
              </a:solidFill>
              <a:latin typeface="Arial" panose="020B0604020202020204" pitchFamily="34" charset="0"/>
            </a:endParaRPr>
          </a:p>
          <a:p>
            <a:endParaRPr lang="en-AU" sz="2400" dirty="0">
              <a:solidFill>
                <a:srgbClr val="000000"/>
              </a:solidFill>
              <a:latin typeface="Arial" panose="020B0604020202020204" pitchFamily="34" charset="0"/>
            </a:endParaRPr>
          </a:p>
          <a:p>
            <a:r>
              <a:rPr lang="en-AU" sz="2400" dirty="0" smtClean="0">
                <a:solidFill>
                  <a:srgbClr val="C00000"/>
                </a:solidFill>
                <a:latin typeface="Arial" panose="020B0604020202020204" pitchFamily="34" charset="0"/>
              </a:rPr>
              <a:t>This </a:t>
            </a:r>
            <a:r>
              <a:rPr lang="en-AU" sz="2400" dirty="0">
                <a:solidFill>
                  <a:srgbClr val="C00000"/>
                </a:solidFill>
                <a:latin typeface="Arial" panose="020B0604020202020204" pitchFamily="34" charset="0"/>
              </a:rPr>
              <a:t>includes acknowledging the intellectual contributions of others, being open and accountable for one’s actions, and exhibiting fairness and transparency in all aspects of scholarly endeavour. </a:t>
            </a:r>
            <a:endParaRPr lang="en-AU" sz="2400" dirty="0" smtClean="0">
              <a:solidFill>
                <a:srgbClr val="C00000"/>
              </a:solidFill>
              <a:latin typeface="Arial" panose="020B0604020202020204" pitchFamily="34" charset="0"/>
            </a:endParaRPr>
          </a:p>
          <a:p>
            <a:endParaRPr lang="en-AU" sz="2400" dirty="0">
              <a:solidFill>
                <a:srgbClr val="C00000"/>
              </a:solidFill>
              <a:latin typeface="Arial" panose="020B0604020202020204" pitchFamily="34" charset="0"/>
            </a:endParaRPr>
          </a:p>
          <a:p>
            <a:r>
              <a:rPr lang="en-AU" sz="2400" dirty="0" smtClean="0">
                <a:solidFill>
                  <a:srgbClr val="0070C0"/>
                </a:solidFill>
                <a:latin typeface="Arial" panose="020B0604020202020204" pitchFamily="34" charset="0"/>
              </a:rPr>
              <a:t>Academic </a:t>
            </a:r>
            <a:r>
              <a:rPr lang="en-AU" sz="2400" dirty="0">
                <a:solidFill>
                  <a:srgbClr val="0070C0"/>
                </a:solidFill>
                <a:latin typeface="Arial" panose="020B0604020202020204" pitchFamily="34" charset="0"/>
              </a:rPr>
              <a:t>integrity impacts on students and staff in these core activities, and is fundamental to the reputation and standing of an educational provider and its members</a:t>
            </a:r>
            <a:endParaRPr lang="en-AU" sz="2400" dirty="0">
              <a:solidFill>
                <a:srgbClr val="0070C0"/>
              </a:solidFill>
            </a:endParaRPr>
          </a:p>
        </p:txBody>
      </p:sp>
    </p:spTree>
    <p:extLst>
      <p:ext uri="{BB962C8B-B14F-4D97-AF65-F5344CB8AC3E}">
        <p14:creationId xmlns:p14="http://schemas.microsoft.com/office/powerpoint/2010/main" val="2814856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5428" y="447212"/>
            <a:ext cx="11212285" cy="4401205"/>
          </a:xfrm>
          <a:prstGeom prst="rect">
            <a:avLst/>
          </a:prstGeom>
        </p:spPr>
        <p:txBody>
          <a:bodyPr wrap="square">
            <a:spAutoFit/>
          </a:bodyPr>
          <a:lstStyle/>
          <a:p>
            <a:r>
              <a:rPr lang="en-AU" sz="2800" b="1" dirty="0">
                <a:solidFill>
                  <a:srgbClr val="00B050"/>
                </a:solidFill>
                <a:latin typeface="Times-Roman"/>
              </a:rPr>
              <a:t>Boyer’s (1990) four forms of scholarship – discovery, integration, application and teaching – are </a:t>
            </a:r>
            <a:r>
              <a:rPr lang="en-AU" sz="2800" b="1" dirty="0" smtClean="0">
                <a:solidFill>
                  <a:srgbClr val="00B050"/>
                </a:solidFill>
                <a:latin typeface="Times-Roman"/>
              </a:rPr>
              <a:t>well accepted </a:t>
            </a:r>
            <a:r>
              <a:rPr lang="en-AU" sz="2800" b="1" dirty="0">
                <a:solidFill>
                  <a:srgbClr val="00B050"/>
                </a:solidFill>
                <a:latin typeface="Times-Roman"/>
              </a:rPr>
              <a:t>now as models for describing the various facets of academic work. Shulman (2000, </a:t>
            </a:r>
            <a:r>
              <a:rPr lang="en-AU" sz="2800" b="1" dirty="0" smtClean="0">
                <a:solidFill>
                  <a:srgbClr val="00B050"/>
                </a:solidFill>
                <a:latin typeface="Times-Roman"/>
              </a:rPr>
              <a:t>50) succinctly </a:t>
            </a:r>
            <a:r>
              <a:rPr lang="en-AU" sz="2800" b="1" dirty="0">
                <a:solidFill>
                  <a:srgbClr val="00B050"/>
                </a:solidFill>
                <a:latin typeface="Times-Roman"/>
              </a:rPr>
              <a:t>defines </a:t>
            </a:r>
            <a:r>
              <a:rPr lang="en-AU" sz="2800" b="1" i="1" dirty="0">
                <a:solidFill>
                  <a:srgbClr val="00B050"/>
                </a:solidFill>
                <a:latin typeface="Times-Italic"/>
              </a:rPr>
              <a:t>scholarly teaching </a:t>
            </a:r>
            <a:r>
              <a:rPr lang="en-AU" sz="2800" b="1" dirty="0">
                <a:solidFill>
                  <a:srgbClr val="00B050"/>
                </a:solidFill>
                <a:latin typeface="Times-Roman"/>
              </a:rPr>
              <a:t>as "teaching that is well grounded in the sources and </a:t>
            </a:r>
            <a:r>
              <a:rPr lang="en-AU" sz="2800" b="1" dirty="0" smtClean="0">
                <a:solidFill>
                  <a:srgbClr val="00B050"/>
                </a:solidFill>
                <a:latin typeface="Times-Roman"/>
              </a:rPr>
              <a:t>resources appropriate </a:t>
            </a:r>
            <a:r>
              <a:rPr lang="en-AU" sz="2800" b="1" dirty="0">
                <a:solidFill>
                  <a:srgbClr val="00B050"/>
                </a:solidFill>
                <a:latin typeface="Times-Roman"/>
              </a:rPr>
              <a:t>to the field. It reflects a thoughtful selection and integration of ideas and examples, </a:t>
            </a:r>
            <a:r>
              <a:rPr lang="en-AU" sz="2800" b="1" dirty="0" smtClean="0">
                <a:solidFill>
                  <a:srgbClr val="00B050"/>
                </a:solidFill>
                <a:latin typeface="Times-Roman"/>
              </a:rPr>
              <a:t>and well-designed </a:t>
            </a:r>
            <a:r>
              <a:rPr lang="en-AU" sz="2800" b="1" dirty="0">
                <a:solidFill>
                  <a:srgbClr val="00B050"/>
                </a:solidFill>
                <a:latin typeface="Times-Roman"/>
              </a:rPr>
              <a:t>strategies of course design, development, transmission, interaction and assessment.</a:t>
            </a:r>
          </a:p>
          <a:p>
            <a:r>
              <a:rPr lang="en-AU" sz="2800" b="1" dirty="0">
                <a:solidFill>
                  <a:srgbClr val="00B050"/>
                </a:solidFill>
                <a:latin typeface="Times-Roman"/>
              </a:rPr>
              <a:t>Scholarly teaching should also model the methods and values of a field".</a:t>
            </a:r>
            <a:endParaRPr lang="en-AU" sz="2800" b="1" dirty="0">
              <a:solidFill>
                <a:srgbClr val="00B050"/>
              </a:solidFill>
            </a:endParaRPr>
          </a:p>
        </p:txBody>
      </p:sp>
    </p:spTree>
    <p:extLst>
      <p:ext uri="{BB962C8B-B14F-4D97-AF65-F5344CB8AC3E}">
        <p14:creationId xmlns:p14="http://schemas.microsoft.com/office/powerpoint/2010/main" val="205673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0113" y="355939"/>
            <a:ext cx="11560629" cy="2677656"/>
          </a:xfrm>
          <a:prstGeom prst="rect">
            <a:avLst/>
          </a:prstGeom>
        </p:spPr>
        <p:txBody>
          <a:bodyPr wrap="square">
            <a:spAutoFit/>
          </a:bodyPr>
          <a:lstStyle/>
          <a:p>
            <a:r>
              <a:rPr lang="en-AU" sz="2400" dirty="0">
                <a:solidFill>
                  <a:srgbClr val="FF0000"/>
                </a:solidFill>
                <a:latin typeface="Times New Roman" panose="02020603050405020304" pitchFamily="18" charset="0"/>
              </a:rPr>
              <a:t>A primary goal of all teacher educators is to provide pre-service teachers with meaningful professional development opportunities that will help them succeed in making the transition into their own classrooms (Diana, T. J</a:t>
            </a:r>
            <a:r>
              <a:rPr lang="en-AU" sz="2400" i="1" dirty="0">
                <a:solidFill>
                  <a:srgbClr val="FF0000"/>
                </a:solidFill>
                <a:latin typeface="Times New Roman" panose="02020603050405020304" pitchFamily="18" charset="0"/>
              </a:rPr>
              <a:t>. </a:t>
            </a:r>
            <a:r>
              <a:rPr lang="en-AU" sz="2400" dirty="0">
                <a:solidFill>
                  <a:srgbClr val="FF0000"/>
                </a:solidFill>
                <a:latin typeface="Times New Roman" panose="02020603050405020304" pitchFamily="18" charset="0"/>
              </a:rPr>
              <a:t>2013). </a:t>
            </a:r>
            <a:endParaRPr lang="en-AU" sz="2400" dirty="0" smtClean="0">
              <a:solidFill>
                <a:srgbClr val="FF0000"/>
              </a:solidFill>
              <a:latin typeface="Times New Roman" panose="02020603050405020304" pitchFamily="18" charset="0"/>
            </a:endParaRPr>
          </a:p>
          <a:p>
            <a:endParaRPr lang="en-AU" sz="2400" dirty="0">
              <a:solidFill>
                <a:srgbClr val="000000"/>
              </a:solidFill>
              <a:latin typeface="Times New Roman" panose="02020603050405020304" pitchFamily="18" charset="0"/>
            </a:endParaRPr>
          </a:p>
          <a:p>
            <a:r>
              <a:rPr lang="en-AU" sz="2400" dirty="0" smtClean="0">
                <a:solidFill>
                  <a:srgbClr val="C00000"/>
                </a:solidFill>
                <a:latin typeface="Times New Roman" panose="02020603050405020304" pitchFamily="18" charset="0"/>
              </a:rPr>
              <a:t>In </a:t>
            </a:r>
            <a:r>
              <a:rPr lang="en-AU" sz="2400" dirty="0">
                <a:solidFill>
                  <a:srgbClr val="C00000"/>
                </a:solidFill>
                <a:latin typeface="Times New Roman" panose="02020603050405020304" pitchFamily="18" charset="0"/>
              </a:rPr>
              <a:t>most of the developed countries, teacher education has moved from training teachers to transfer knowledge and preparing them to practice a new role of producing knowledge (Stewart, 2011). </a:t>
            </a:r>
            <a:endParaRPr lang="en-AU" sz="2400" dirty="0">
              <a:solidFill>
                <a:srgbClr val="C00000"/>
              </a:solidFill>
            </a:endParaRPr>
          </a:p>
        </p:txBody>
      </p:sp>
      <p:sp>
        <p:nvSpPr>
          <p:cNvPr id="3" name="Rectangle 2"/>
          <p:cNvSpPr/>
          <p:nvPr/>
        </p:nvSpPr>
        <p:spPr>
          <a:xfrm>
            <a:off x="522515" y="3126940"/>
            <a:ext cx="11321142" cy="3046988"/>
          </a:xfrm>
          <a:prstGeom prst="rect">
            <a:avLst/>
          </a:prstGeom>
        </p:spPr>
        <p:txBody>
          <a:bodyPr wrap="square">
            <a:spAutoFit/>
          </a:bodyPr>
          <a:lstStyle/>
          <a:p>
            <a:r>
              <a:rPr lang="en-AU" sz="2400" dirty="0">
                <a:solidFill>
                  <a:srgbClr val="0070C0"/>
                </a:solidFill>
                <a:latin typeface="Times New Roman" panose="02020603050405020304" pitchFamily="18" charset="0"/>
              </a:rPr>
              <a:t>In other words, in the process of becoming and being a teacher, doing a teacher research not only promote reflection about personal performance in the classroom, but also seem to stimulate a valued process of self-assessment, in challenging future teachers to identify their personal strengths and weaknesses. </a:t>
            </a:r>
            <a:endParaRPr lang="en-AU" sz="2400" dirty="0" smtClean="0">
              <a:solidFill>
                <a:srgbClr val="0070C0"/>
              </a:solidFill>
              <a:latin typeface="Times New Roman" panose="02020603050405020304" pitchFamily="18" charset="0"/>
            </a:endParaRPr>
          </a:p>
          <a:p>
            <a:endParaRPr lang="en-AU" sz="2400" dirty="0">
              <a:solidFill>
                <a:srgbClr val="000000"/>
              </a:solidFill>
              <a:latin typeface="Times New Roman" panose="02020603050405020304" pitchFamily="18" charset="0"/>
            </a:endParaRPr>
          </a:p>
          <a:p>
            <a:r>
              <a:rPr lang="en-AU" sz="2400" b="1" dirty="0" smtClean="0">
                <a:solidFill>
                  <a:srgbClr val="00B050"/>
                </a:solidFill>
                <a:latin typeface="Times New Roman" panose="02020603050405020304" pitchFamily="18" charset="0"/>
              </a:rPr>
              <a:t>Thus</a:t>
            </a:r>
            <a:r>
              <a:rPr lang="en-AU" sz="2400" b="1" dirty="0">
                <a:solidFill>
                  <a:srgbClr val="00B050"/>
                </a:solidFill>
                <a:latin typeface="Times New Roman" panose="02020603050405020304" pitchFamily="18" charset="0"/>
              </a:rPr>
              <a:t>, in order to help teachers practice this advanced role, teacher education should equip teachers with self-evaluation and problem-solving skills that are based on research-oriented education </a:t>
            </a:r>
            <a:endParaRPr lang="en-AU" sz="2400" b="1" dirty="0">
              <a:solidFill>
                <a:srgbClr val="00B050"/>
              </a:solidFill>
            </a:endParaRPr>
          </a:p>
        </p:txBody>
      </p:sp>
    </p:spTree>
    <p:extLst>
      <p:ext uri="{BB962C8B-B14F-4D97-AF65-F5344CB8AC3E}">
        <p14:creationId xmlns:p14="http://schemas.microsoft.com/office/powerpoint/2010/main" val="37554125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8342" y="362636"/>
            <a:ext cx="10635343" cy="954107"/>
          </a:xfrm>
          <a:prstGeom prst="rect">
            <a:avLst/>
          </a:prstGeom>
        </p:spPr>
        <p:txBody>
          <a:bodyPr wrap="square">
            <a:spAutoFit/>
          </a:bodyPr>
          <a:lstStyle/>
          <a:p>
            <a:r>
              <a:rPr lang="en-AU" sz="2800" b="1" dirty="0">
                <a:solidFill>
                  <a:srgbClr val="00B050"/>
                </a:solidFill>
                <a:latin typeface="Times New Roman" panose="02020603050405020304" pitchFamily="18" charset="0"/>
              </a:rPr>
              <a:t>Research in education is necessary in order to provide a basis for educational planning. </a:t>
            </a:r>
            <a:endParaRPr lang="en-AU" sz="2800" b="1" dirty="0">
              <a:solidFill>
                <a:srgbClr val="00B050"/>
              </a:solidFill>
            </a:endParaRPr>
          </a:p>
        </p:txBody>
      </p:sp>
      <p:sp>
        <p:nvSpPr>
          <p:cNvPr id="3" name="Rectangle 2"/>
          <p:cNvSpPr/>
          <p:nvPr/>
        </p:nvSpPr>
        <p:spPr>
          <a:xfrm>
            <a:off x="250371" y="1413027"/>
            <a:ext cx="11669485" cy="4401205"/>
          </a:xfrm>
          <a:prstGeom prst="rect">
            <a:avLst/>
          </a:prstGeom>
        </p:spPr>
        <p:txBody>
          <a:bodyPr wrap="square">
            <a:spAutoFit/>
          </a:bodyPr>
          <a:lstStyle/>
          <a:p>
            <a:r>
              <a:rPr lang="en-AU" sz="2800" dirty="0" smtClean="0">
                <a:solidFill>
                  <a:srgbClr val="FF0000"/>
                </a:solidFill>
                <a:latin typeface="Times New Roman" panose="02020603050405020304" pitchFamily="18" charset="0"/>
              </a:rPr>
              <a:t>Variant </a:t>
            </a:r>
            <a:r>
              <a:rPr lang="en-AU" sz="2800" dirty="0">
                <a:solidFill>
                  <a:srgbClr val="FF0000"/>
                </a:solidFill>
                <a:latin typeface="Times New Roman" panose="02020603050405020304" pitchFamily="18" charset="0"/>
              </a:rPr>
              <a:t>breadth of purposes between HEI’s requires the emergence, </a:t>
            </a:r>
            <a:r>
              <a:rPr lang="en-AU" sz="2800" dirty="0" smtClean="0">
                <a:solidFill>
                  <a:srgbClr val="FF0000"/>
                </a:solidFill>
                <a:latin typeface="Times New Roman" panose="02020603050405020304" pitchFamily="18" charset="0"/>
              </a:rPr>
              <a:t>recognition and </a:t>
            </a:r>
            <a:r>
              <a:rPr lang="en-AU" sz="2800" dirty="0">
                <a:solidFill>
                  <a:srgbClr val="FF0000"/>
                </a:solidFill>
                <a:latin typeface="Times New Roman" panose="02020603050405020304" pitchFamily="18" charset="0"/>
              </a:rPr>
              <a:t>reward of new roles and career pathways which have descriptive criteria equal in standard and status </a:t>
            </a:r>
            <a:r>
              <a:rPr lang="en-AU" sz="2800" dirty="0" smtClean="0">
                <a:solidFill>
                  <a:srgbClr val="FF0000"/>
                </a:solidFill>
                <a:latin typeface="Times New Roman" panose="02020603050405020304" pitchFamily="18" charset="0"/>
              </a:rPr>
              <a:t>to the </a:t>
            </a:r>
            <a:r>
              <a:rPr lang="en-AU" sz="2800" dirty="0">
                <a:solidFill>
                  <a:srgbClr val="FF0000"/>
                </a:solidFill>
                <a:latin typeface="Times New Roman" panose="02020603050405020304" pitchFamily="18" charset="0"/>
              </a:rPr>
              <a:t>traditional academic roles but appropriate to the new variant demands</a:t>
            </a:r>
            <a:r>
              <a:rPr lang="en-AU" sz="2800" dirty="0">
                <a:latin typeface="Times New Roman" panose="02020603050405020304" pitchFamily="18" charset="0"/>
              </a:rPr>
              <a:t>. </a:t>
            </a:r>
            <a:endParaRPr lang="en-AU" sz="2800" dirty="0" smtClean="0">
              <a:latin typeface="Times New Roman" panose="02020603050405020304" pitchFamily="18" charset="0"/>
            </a:endParaRPr>
          </a:p>
          <a:p>
            <a:endParaRPr lang="en-AU" sz="2800" dirty="0">
              <a:latin typeface="Times New Roman" panose="02020603050405020304" pitchFamily="18" charset="0"/>
            </a:endParaRPr>
          </a:p>
          <a:p>
            <a:r>
              <a:rPr lang="en-AU" sz="2800" dirty="0" smtClean="0">
                <a:solidFill>
                  <a:srgbClr val="C00000"/>
                </a:solidFill>
                <a:latin typeface="Times New Roman" panose="02020603050405020304" pitchFamily="18" charset="0"/>
              </a:rPr>
              <a:t>While </a:t>
            </a:r>
            <a:r>
              <a:rPr lang="en-AU" sz="2800" dirty="0">
                <a:solidFill>
                  <a:srgbClr val="C00000"/>
                </a:solidFill>
                <a:latin typeface="Times New Roman" panose="02020603050405020304" pitchFamily="18" charset="0"/>
              </a:rPr>
              <a:t>traditional </a:t>
            </a:r>
            <a:r>
              <a:rPr lang="en-AU" sz="2800" dirty="0" smtClean="0">
                <a:solidFill>
                  <a:srgbClr val="C00000"/>
                </a:solidFill>
                <a:latin typeface="Times New Roman" panose="02020603050405020304" pitchFamily="18" charset="0"/>
              </a:rPr>
              <a:t>academic career </a:t>
            </a:r>
            <a:r>
              <a:rPr lang="en-AU" sz="2800" dirty="0">
                <a:solidFill>
                  <a:srgbClr val="C00000"/>
                </a:solidFill>
                <a:latin typeface="Times New Roman" panose="02020603050405020304" pitchFamily="18" charset="0"/>
              </a:rPr>
              <a:t>structures remain strong, they differ between types of institution and between countries. </a:t>
            </a:r>
            <a:endParaRPr lang="en-AU" sz="2800" dirty="0" smtClean="0">
              <a:solidFill>
                <a:srgbClr val="C00000"/>
              </a:solidFill>
              <a:latin typeface="Times New Roman" panose="02020603050405020304" pitchFamily="18" charset="0"/>
            </a:endParaRPr>
          </a:p>
          <a:p>
            <a:endParaRPr lang="en-AU" sz="2800" dirty="0">
              <a:latin typeface="Times New Roman" panose="02020603050405020304" pitchFamily="18" charset="0"/>
            </a:endParaRPr>
          </a:p>
          <a:p>
            <a:r>
              <a:rPr lang="en-AU" sz="2800" b="1" dirty="0" smtClean="0">
                <a:solidFill>
                  <a:srgbClr val="0070C0"/>
                </a:solidFill>
                <a:latin typeface="Times New Roman" panose="02020603050405020304" pitchFamily="18" charset="0"/>
              </a:rPr>
              <a:t>The simple vertical </a:t>
            </a:r>
            <a:r>
              <a:rPr lang="en-AU" sz="2800" b="1" dirty="0">
                <a:solidFill>
                  <a:srgbClr val="0070C0"/>
                </a:solidFill>
                <a:latin typeface="Times New Roman" panose="02020603050405020304" pitchFamily="18" charset="0"/>
              </a:rPr>
              <a:t>ladder of Lecturer, Senior Lecturer, Reader (within the UK) and Professor is well recognised </a:t>
            </a:r>
            <a:r>
              <a:rPr lang="en-AU" sz="2800" b="1" dirty="0" smtClean="0">
                <a:solidFill>
                  <a:srgbClr val="0070C0"/>
                </a:solidFill>
                <a:latin typeface="Times New Roman" panose="02020603050405020304" pitchFamily="18" charset="0"/>
              </a:rPr>
              <a:t>and understood</a:t>
            </a:r>
            <a:r>
              <a:rPr lang="en-AU" sz="2800" b="1" dirty="0">
                <a:solidFill>
                  <a:srgbClr val="0070C0"/>
                </a:solidFill>
                <a:latin typeface="Times New Roman" panose="02020603050405020304" pitchFamily="18" charset="0"/>
              </a:rPr>
              <a:t>.</a:t>
            </a:r>
            <a:endParaRPr lang="en-AU" sz="2800" b="1" dirty="0">
              <a:solidFill>
                <a:srgbClr val="0070C0"/>
              </a:solidFill>
            </a:endParaRPr>
          </a:p>
        </p:txBody>
      </p:sp>
    </p:spTree>
    <p:extLst>
      <p:ext uri="{BB962C8B-B14F-4D97-AF65-F5344CB8AC3E}">
        <p14:creationId xmlns:p14="http://schemas.microsoft.com/office/powerpoint/2010/main" val="25293613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4170" y="175736"/>
            <a:ext cx="10885715" cy="1384995"/>
          </a:xfrm>
          <a:prstGeom prst="rect">
            <a:avLst/>
          </a:prstGeom>
        </p:spPr>
        <p:txBody>
          <a:bodyPr wrap="square">
            <a:spAutoFit/>
          </a:bodyPr>
          <a:lstStyle/>
          <a:p>
            <a:r>
              <a:rPr lang="en-AU" sz="2800" dirty="0">
                <a:solidFill>
                  <a:srgbClr val="C00000"/>
                </a:solidFill>
                <a:latin typeface="Times New Roman" panose="02020603050405020304" pitchFamily="18" charset="0"/>
              </a:rPr>
              <a:t>Academic Identities and Policy Change in Higher Education’, reported that </a:t>
            </a:r>
            <a:r>
              <a:rPr lang="en-AU" sz="2800" dirty="0" smtClean="0">
                <a:solidFill>
                  <a:srgbClr val="C00000"/>
                </a:solidFill>
                <a:latin typeface="Times New Roman" panose="02020603050405020304" pitchFamily="18" charset="0"/>
              </a:rPr>
              <a:t>academics had </a:t>
            </a:r>
            <a:r>
              <a:rPr lang="en-AU" sz="2800" dirty="0">
                <a:solidFill>
                  <a:srgbClr val="C00000"/>
                </a:solidFill>
                <a:latin typeface="Times New Roman" panose="02020603050405020304" pitchFamily="18" charset="0"/>
              </a:rPr>
              <a:t>responded to widespread and powerful policy change in an evolutionary way retaining </a:t>
            </a:r>
            <a:r>
              <a:rPr lang="en-AU" sz="2800" dirty="0" smtClean="0">
                <a:solidFill>
                  <a:srgbClr val="C00000"/>
                </a:solidFill>
                <a:latin typeface="Times New Roman" panose="02020603050405020304" pitchFamily="18" charset="0"/>
              </a:rPr>
              <a:t>core components </a:t>
            </a:r>
            <a:r>
              <a:rPr lang="en-AU" sz="2800" dirty="0">
                <a:solidFill>
                  <a:srgbClr val="C00000"/>
                </a:solidFill>
                <a:latin typeface="Times New Roman" panose="02020603050405020304" pitchFamily="18" charset="0"/>
              </a:rPr>
              <a:t>of their professional identity.</a:t>
            </a:r>
            <a:endParaRPr lang="en-AU" sz="2800" dirty="0">
              <a:solidFill>
                <a:srgbClr val="C00000"/>
              </a:solidFill>
            </a:endParaRPr>
          </a:p>
        </p:txBody>
      </p:sp>
    </p:spTree>
    <p:extLst>
      <p:ext uri="{BB962C8B-B14F-4D97-AF65-F5344CB8AC3E}">
        <p14:creationId xmlns:p14="http://schemas.microsoft.com/office/powerpoint/2010/main" val="41892633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15143" y="-2832530"/>
            <a:ext cx="7532914" cy="10659096"/>
          </a:xfrm>
          <a:prstGeom prst="rect">
            <a:avLst/>
          </a:prstGeom>
        </p:spPr>
      </p:pic>
    </p:spTree>
    <p:extLst>
      <p:ext uri="{BB962C8B-B14F-4D97-AF65-F5344CB8AC3E}">
        <p14:creationId xmlns:p14="http://schemas.microsoft.com/office/powerpoint/2010/main" val="26095972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7715" y="468086"/>
            <a:ext cx="9906000" cy="5663089"/>
          </a:xfrm>
          <a:prstGeom prst="rect">
            <a:avLst/>
          </a:prstGeom>
        </p:spPr>
        <p:txBody>
          <a:bodyPr wrap="square">
            <a:spAutoFit/>
          </a:bodyPr>
          <a:lstStyle/>
          <a:p>
            <a:r>
              <a:rPr lang="en-AU" b="1" dirty="0">
                <a:solidFill>
                  <a:srgbClr val="FFFFFF"/>
                </a:solidFill>
                <a:latin typeface="ProximaNova-Bold"/>
              </a:rPr>
              <a:t>University specific stakeholders Broad sector stakeholders</a:t>
            </a:r>
          </a:p>
          <a:p>
            <a:r>
              <a:rPr lang="en-AU" dirty="0">
                <a:solidFill>
                  <a:srgbClr val="0EB5E6"/>
                </a:solidFill>
                <a:latin typeface="ProximaNova-Light"/>
              </a:rPr>
              <a:t>• </a:t>
            </a:r>
            <a:r>
              <a:rPr lang="en-AU" sz="2400" dirty="0">
                <a:solidFill>
                  <a:srgbClr val="000000"/>
                </a:solidFill>
                <a:latin typeface="ProximaNova-Light"/>
              </a:rPr>
              <a:t>Vice Chancellors</a:t>
            </a:r>
          </a:p>
          <a:p>
            <a:r>
              <a:rPr lang="en-AU" sz="2400" dirty="0">
                <a:solidFill>
                  <a:srgbClr val="0EB5E6"/>
                </a:solidFill>
                <a:latin typeface="ProximaNova-Light"/>
              </a:rPr>
              <a:t>• </a:t>
            </a:r>
            <a:r>
              <a:rPr lang="en-AU" sz="2400" dirty="0">
                <a:solidFill>
                  <a:srgbClr val="000000"/>
                </a:solidFill>
                <a:latin typeface="ProximaNova-Light"/>
              </a:rPr>
              <a:t>Deputy Vice Chancellors Corporate, Academic,</a:t>
            </a:r>
          </a:p>
          <a:p>
            <a:r>
              <a:rPr lang="en-AU" sz="2400" dirty="0">
                <a:solidFill>
                  <a:srgbClr val="000000"/>
                </a:solidFill>
                <a:latin typeface="ProximaNova-Light"/>
              </a:rPr>
              <a:t>Research and International (DVCC, DVCA, DVCR, DVCI)</a:t>
            </a:r>
          </a:p>
          <a:p>
            <a:r>
              <a:rPr lang="en-AU" sz="2400" dirty="0">
                <a:solidFill>
                  <a:srgbClr val="0EB5E6"/>
                </a:solidFill>
                <a:latin typeface="ProximaNova-Light"/>
              </a:rPr>
              <a:t>• </a:t>
            </a:r>
            <a:r>
              <a:rPr lang="en-AU" sz="2400" dirty="0">
                <a:solidFill>
                  <a:srgbClr val="000000"/>
                </a:solidFill>
                <a:latin typeface="ProximaNova-Light"/>
              </a:rPr>
              <a:t>Human Resource Directors (HRDs)</a:t>
            </a:r>
          </a:p>
          <a:p>
            <a:r>
              <a:rPr lang="en-AU" sz="2400" dirty="0">
                <a:solidFill>
                  <a:srgbClr val="0EB5E6"/>
                </a:solidFill>
                <a:latin typeface="ProximaNova-Light"/>
              </a:rPr>
              <a:t>• </a:t>
            </a:r>
            <a:r>
              <a:rPr lang="en-AU" sz="2400" dirty="0">
                <a:solidFill>
                  <a:srgbClr val="000000"/>
                </a:solidFill>
                <a:latin typeface="ProximaNova-Light"/>
              </a:rPr>
              <a:t>HRD/DVC Delegates</a:t>
            </a:r>
          </a:p>
          <a:p>
            <a:r>
              <a:rPr lang="en-AU" sz="2400" dirty="0">
                <a:solidFill>
                  <a:srgbClr val="0EB5E6"/>
                </a:solidFill>
                <a:latin typeface="ProximaNova-Light"/>
              </a:rPr>
              <a:t>• </a:t>
            </a:r>
            <a:r>
              <a:rPr lang="en-AU" sz="2400" dirty="0">
                <a:solidFill>
                  <a:srgbClr val="000000"/>
                </a:solidFill>
                <a:latin typeface="ProximaNova-Light"/>
              </a:rPr>
              <a:t>Heads of Schools/Deans (in selected universities)</a:t>
            </a:r>
          </a:p>
          <a:p>
            <a:r>
              <a:rPr lang="en-AU" sz="2400" dirty="0">
                <a:solidFill>
                  <a:srgbClr val="0EB5E6"/>
                </a:solidFill>
                <a:latin typeface="ProximaNova-Light"/>
              </a:rPr>
              <a:t>• </a:t>
            </a:r>
            <a:r>
              <a:rPr lang="en-AU" sz="2400" dirty="0">
                <a:solidFill>
                  <a:srgbClr val="000000"/>
                </a:solidFill>
                <a:latin typeface="ProximaNova-Light"/>
              </a:rPr>
              <a:t>Students</a:t>
            </a:r>
          </a:p>
          <a:p>
            <a:r>
              <a:rPr lang="en-AU" sz="2400" dirty="0">
                <a:solidFill>
                  <a:srgbClr val="0EB5E6"/>
                </a:solidFill>
                <a:latin typeface="ProximaNova-Light"/>
              </a:rPr>
              <a:t>• </a:t>
            </a:r>
            <a:r>
              <a:rPr lang="en-AU" sz="2400" dirty="0">
                <a:solidFill>
                  <a:srgbClr val="000000"/>
                </a:solidFill>
                <a:latin typeface="ProximaNova-Light"/>
              </a:rPr>
              <a:t>Targeted international universities</a:t>
            </a:r>
          </a:p>
          <a:p>
            <a:r>
              <a:rPr lang="en-AU" sz="2400" dirty="0">
                <a:solidFill>
                  <a:srgbClr val="0EB5E6"/>
                </a:solidFill>
                <a:latin typeface="ProximaNova-Light"/>
              </a:rPr>
              <a:t>• </a:t>
            </a:r>
            <a:r>
              <a:rPr lang="en-AU" sz="2400" dirty="0">
                <a:solidFill>
                  <a:srgbClr val="000000"/>
                </a:solidFill>
                <a:latin typeface="ProximaNova-Light"/>
              </a:rPr>
              <a:t>Employee representative groups</a:t>
            </a:r>
          </a:p>
          <a:p>
            <a:r>
              <a:rPr lang="en-AU" sz="2400" dirty="0">
                <a:solidFill>
                  <a:srgbClr val="0EB5E6"/>
                </a:solidFill>
                <a:latin typeface="ProximaNova-Light"/>
              </a:rPr>
              <a:t>• </a:t>
            </a:r>
            <a:r>
              <a:rPr lang="en-AU" sz="2400" dirty="0">
                <a:solidFill>
                  <a:srgbClr val="000000"/>
                </a:solidFill>
                <a:latin typeface="ProximaNova-Light"/>
              </a:rPr>
              <a:t>Sector thought leaders</a:t>
            </a:r>
          </a:p>
          <a:p>
            <a:r>
              <a:rPr lang="en-AU" sz="2400" dirty="0">
                <a:solidFill>
                  <a:srgbClr val="0EB5E6"/>
                </a:solidFill>
                <a:latin typeface="ProximaNova-Light"/>
              </a:rPr>
              <a:t>• </a:t>
            </a:r>
            <a:r>
              <a:rPr lang="en-AU" sz="2400" dirty="0">
                <a:solidFill>
                  <a:srgbClr val="000000"/>
                </a:solidFill>
                <a:latin typeface="ProximaNova-Light"/>
              </a:rPr>
              <a:t>Industry bodies</a:t>
            </a:r>
          </a:p>
          <a:p>
            <a:r>
              <a:rPr lang="en-AU" sz="2400" dirty="0">
                <a:solidFill>
                  <a:srgbClr val="0EB5E6"/>
                </a:solidFill>
                <a:latin typeface="ProximaNova-Light"/>
              </a:rPr>
              <a:t>• </a:t>
            </a:r>
            <a:r>
              <a:rPr lang="en-AU" sz="2400" dirty="0">
                <a:solidFill>
                  <a:srgbClr val="000000"/>
                </a:solidFill>
                <a:latin typeface="ProximaNova-Light"/>
              </a:rPr>
              <a:t>Ministerial representatives</a:t>
            </a:r>
          </a:p>
          <a:p>
            <a:r>
              <a:rPr lang="en-AU" sz="2400" dirty="0">
                <a:solidFill>
                  <a:srgbClr val="0EB5E6"/>
                </a:solidFill>
                <a:latin typeface="ProximaNova-Light"/>
              </a:rPr>
              <a:t>• </a:t>
            </a:r>
            <a:r>
              <a:rPr lang="en-AU" sz="2400" dirty="0">
                <a:solidFill>
                  <a:srgbClr val="000000"/>
                </a:solidFill>
                <a:latin typeface="ProximaNova-Light"/>
              </a:rPr>
              <a:t>PwC subject matter experts</a:t>
            </a:r>
          </a:p>
          <a:p>
            <a:r>
              <a:rPr lang="en-AU" sz="2400" dirty="0">
                <a:solidFill>
                  <a:srgbClr val="0EB5E6"/>
                </a:solidFill>
                <a:latin typeface="ProximaNova-Light"/>
              </a:rPr>
              <a:t>• </a:t>
            </a:r>
            <a:r>
              <a:rPr lang="en-AU" sz="2400" dirty="0">
                <a:solidFill>
                  <a:srgbClr val="000000"/>
                </a:solidFill>
                <a:latin typeface="ProximaNova-Light"/>
              </a:rPr>
              <a:t>Public submissions</a:t>
            </a:r>
          </a:p>
          <a:p>
            <a:r>
              <a:rPr lang="en-AU" sz="800" dirty="0">
                <a:solidFill>
                  <a:srgbClr val="000000"/>
                </a:solidFill>
                <a:latin typeface="ProximaNova-Regular"/>
              </a:rPr>
              <a:t>2 Contributions</a:t>
            </a:r>
            <a:endParaRPr lang="en-AU" dirty="0"/>
          </a:p>
        </p:txBody>
      </p:sp>
    </p:spTree>
    <p:extLst>
      <p:ext uri="{BB962C8B-B14F-4D97-AF65-F5344CB8AC3E}">
        <p14:creationId xmlns:p14="http://schemas.microsoft.com/office/powerpoint/2010/main" val="23039879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5542" y="130114"/>
            <a:ext cx="10635343" cy="3293209"/>
          </a:xfrm>
          <a:prstGeom prst="rect">
            <a:avLst/>
          </a:prstGeom>
        </p:spPr>
        <p:txBody>
          <a:bodyPr wrap="square">
            <a:spAutoFit/>
          </a:bodyPr>
          <a:lstStyle/>
          <a:p>
            <a:r>
              <a:rPr lang="en-AU" sz="3200" b="1" dirty="0">
                <a:solidFill>
                  <a:srgbClr val="0EB5E6"/>
                </a:solidFill>
                <a:latin typeface="ProximaNova-Bold"/>
              </a:rPr>
              <a:t>Attributes all </a:t>
            </a:r>
            <a:r>
              <a:rPr lang="en-AU" sz="3200" b="1" dirty="0" smtClean="0">
                <a:solidFill>
                  <a:srgbClr val="0EB5E6"/>
                </a:solidFill>
                <a:latin typeface="ProximaNova-Bold"/>
              </a:rPr>
              <a:t>university workforces </a:t>
            </a:r>
            <a:r>
              <a:rPr lang="en-AU" sz="3200" b="1" dirty="0">
                <a:solidFill>
                  <a:srgbClr val="0EB5E6"/>
                </a:solidFill>
                <a:latin typeface="ProximaNova-Bold"/>
              </a:rPr>
              <a:t>will need to </a:t>
            </a:r>
            <a:r>
              <a:rPr lang="en-AU" sz="3200" b="1" dirty="0" smtClean="0">
                <a:solidFill>
                  <a:srgbClr val="0EB5E6"/>
                </a:solidFill>
                <a:latin typeface="ProximaNova-Bold"/>
              </a:rPr>
              <a:t>have</a:t>
            </a:r>
          </a:p>
          <a:p>
            <a:endParaRPr lang="en-AU" sz="3200" b="1" dirty="0">
              <a:solidFill>
                <a:srgbClr val="0EB5E6"/>
              </a:solidFill>
              <a:latin typeface="ProximaNova-Bold"/>
            </a:endParaRPr>
          </a:p>
          <a:p>
            <a:pPr marL="342900" indent="-342900">
              <a:buAutoNum type="arabicPeriod"/>
            </a:pPr>
            <a:r>
              <a:rPr lang="en-AU" sz="2400" b="1" dirty="0" smtClean="0">
                <a:solidFill>
                  <a:srgbClr val="0EB5E6"/>
                </a:solidFill>
                <a:latin typeface="ProximaNova-Bold"/>
              </a:rPr>
              <a:t>Agility </a:t>
            </a:r>
            <a:r>
              <a:rPr lang="en-AU" sz="2400" b="1" dirty="0">
                <a:solidFill>
                  <a:srgbClr val="0EB5E6"/>
                </a:solidFill>
                <a:latin typeface="ProximaNova-Bold"/>
              </a:rPr>
              <a:t>and </a:t>
            </a:r>
            <a:r>
              <a:rPr lang="en-AU" sz="2400" b="1" dirty="0" smtClean="0">
                <a:solidFill>
                  <a:srgbClr val="0EB5E6"/>
                </a:solidFill>
                <a:latin typeface="ProximaNova-Bold"/>
              </a:rPr>
              <a:t>flexibility</a:t>
            </a:r>
          </a:p>
          <a:p>
            <a:endParaRPr lang="en-AU" sz="2400" b="1" dirty="0">
              <a:solidFill>
                <a:srgbClr val="0EB5E6"/>
              </a:solidFill>
              <a:latin typeface="ProximaNova-Bold"/>
            </a:endParaRPr>
          </a:p>
          <a:p>
            <a:r>
              <a:rPr lang="en-AU" sz="2400" dirty="0">
                <a:solidFill>
                  <a:srgbClr val="000000"/>
                </a:solidFill>
                <a:latin typeface="ProximaNova-Light"/>
              </a:rPr>
              <a:t>Future university </a:t>
            </a:r>
            <a:r>
              <a:rPr lang="en-AU" sz="2400" dirty="0" smtClean="0">
                <a:solidFill>
                  <a:srgbClr val="000000"/>
                </a:solidFill>
                <a:latin typeface="ProximaNova-Light"/>
              </a:rPr>
              <a:t>workforces will </a:t>
            </a:r>
            <a:r>
              <a:rPr lang="en-AU" sz="2400" dirty="0">
                <a:solidFill>
                  <a:srgbClr val="000000"/>
                </a:solidFill>
                <a:latin typeface="ProximaNova-Light"/>
              </a:rPr>
              <a:t>need to exhibit agility </a:t>
            </a:r>
            <a:r>
              <a:rPr lang="en-AU" sz="2400" dirty="0" smtClean="0">
                <a:solidFill>
                  <a:srgbClr val="000000"/>
                </a:solidFill>
                <a:latin typeface="ProximaNova-Light"/>
              </a:rPr>
              <a:t>and flexibility</a:t>
            </a:r>
            <a:r>
              <a:rPr lang="en-AU" sz="2400" dirty="0">
                <a:solidFill>
                  <a:srgbClr val="000000"/>
                </a:solidFill>
                <a:latin typeface="ProximaNova-Light"/>
              </a:rPr>
              <a:t>, both structurally </a:t>
            </a:r>
            <a:r>
              <a:rPr lang="en-AU" sz="2400" dirty="0" smtClean="0">
                <a:solidFill>
                  <a:srgbClr val="000000"/>
                </a:solidFill>
                <a:latin typeface="ProximaNova-Light"/>
              </a:rPr>
              <a:t>and behaviourally</a:t>
            </a:r>
            <a:r>
              <a:rPr lang="en-AU" sz="2400" dirty="0">
                <a:solidFill>
                  <a:srgbClr val="000000"/>
                </a:solidFill>
                <a:latin typeface="ProximaNova-Light"/>
              </a:rPr>
              <a:t>, in response to </a:t>
            </a:r>
            <a:r>
              <a:rPr lang="en-AU" sz="2400" dirty="0" smtClean="0">
                <a:solidFill>
                  <a:srgbClr val="000000"/>
                </a:solidFill>
                <a:latin typeface="ProximaNova-Light"/>
              </a:rPr>
              <a:t>a range </a:t>
            </a:r>
            <a:r>
              <a:rPr lang="en-AU" sz="2400" dirty="0">
                <a:solidFill>
                  <a:srgbClr val="000000"/>
                </a:solidFill>
                <a:latin typeface="ProximaNova-Light"/>
              </a:rPr>
              <a:t>of factors, including </a:t>
            </a:r>
            <a:r>
              <a:rPr lang="en-AU" sz="2400" dirty="0" smtClean="0">
                <a:solidFill>
                  <a:srgbClr val="000000"/>
                </a:solidFill>
                <a:latin typeface="ProximaNova-Light"/>
              </a:rPr>
              <a:t>an uncertain </a:t>
            </a:r>
            <a:r>
              <a:rPr lang="en-AU" sz="2400" dirty="0">
                <a:solidFill>
                  <a:srgbClr val="000000"/>
                </a:solidFill>
                <a:latin typeface="ProximaNova-Light"/>
              </a:rPr>
              <a:t>funding and </a:t>
            </a:r>
            <a:r>
              <a:rPr lang="en-AU" sz="2400" dirty="0" smtClean="0">
                <a:solidFill>
                  <a:srgbClr val="000000"/>
                </a:solidFill>
                <a:latin typeface="ProximaNova-Light"/>
              </a:rPr>
              <a:t>policy environment</a:t>
            </a:r>
            <a:r>
              <a:rPr lang="en-AU" sz="2400" dirty="0">
                <a:solidFill>
                  <a:srgbClr val="000000"/>
                </a:solidFill>
                <a:latin typeface="ProximaNova-Light"/>
              </a:rPr>
              <a:t>, increasing </a:t>
            </a:r>
            <a:r>
              <a:rPr lang="en-AU" sz="2400" dirty="0" smtClean="0">
                <a:solidFill>
                  <a:srgbClr val="000000"/>
                </a:solidFill>
                <a:latin typeface="ProximaNova-Light"/>
              </a:rPr>
              <a:t>rate of </a:t>
            </a:r>
            <a:r>
              <a:rPr lang="en-AU" sz="2400" dirty="0">
                <a:solidFill>
                  <a:srgbClr val="000000"/>
                </a:solidFill>
                <a:latin typeface="ProximaNova-Light"/>
              </a:rPr>
              <a:t>change within the workforce</a:t>
            </a:r>
            <a:endParaRPr lang="en-AU" sz="2400" dirty="0"/>
          </a:p>
        </p:txBody>
      </p:sp>
      <p:sp>
        <p:nvSpPr>
          <p:cNvPr id="3" name="Rectangle 2"/>
          <p:cNvSpPr/>
          <p:nvPr/>
        </p:nvSpPr>
        <p:spPr>
          <a:xfrm>
            <a:off x="805542" y="3691784"/>
            <a:ext cx="10635343" cy="2308324"/>
          </a:xfrm>
          <a:prstGeom prst="rect">
            <a:avLst/>
          </a:prstGeom>
        </p:spPr>
        <p:txBody>
          <a:bodyPr wrap="square">
            <a:spAutoFit/>
          </a:bodyPr>
          <a:lstStyle/>
          <a:p>
            <a:r>
              <a:rPr lang="en-AU" sz="2400" b="1" dirty="0">
                <a:solidFill>
                  <a:srgbClr val="0EB5E6"/>
                </a:solidFill>
                <a:latin typeface="ProximaNova-Bold"/>
              </a:rPr>
              <a:t>2. </a:t>
            </a:r>
            <a:r>
              <a:rPr lang="en-AU" sz="2400" b="1" dirty="0" err="1" smtClean="0">
                <a:solidFill>
                  <a:srgbClr val="0EB5E6"/>
                </a:solidFill>
                <a:latin typeface="ProximaNova-Bold"/>
              </a:rPr>
              <a:t>Professionalisation</a:t>
            </a:r>
            <a:endParaRPr lang="en-AU" sz="2400" b="1" dirty="0" smtClean="0">
              <a:solidFill>
                <a:srgbClr val="0EB5E6"/>
              </a:solidFill>
              <a:latin typeface="ProximaNova-Bold"/>
            </a:endParaRPr>
          </a:p>
          <a:p>
            <a:endParaRPr lang="en-AU" sz="2400" b="1" dirty="0">
              <a:solidFill>
                <a:srgbClr val="0EB5E6"/>
              </a:solidFill>
              <a:latin typeface="ProximaNova-Bold"/>
            </a:endParaRPr>
          </a:p>
          <a:p>
            <a:r>
              <a:rPr lang="en-AU" sz="2400" dirty="0">
                <a:solidFill>
                  <a:srgbClr val="000000"/>
                </a:solidFill>
                <a:latin typeface="ProximaNova-Light"/>
              </a:rPr>
              <a:t>The increased and </a:t>
            </a:r>
            <a:r>
              <a:rPr lang="en-AU" sz="2400" dirty="0" smtClean="0">
                <a:solidFill>
                  <a:srgbClr val="000000"/>
                </a:solidFill>
                <a:latin typeface="ProximaNova-Light"/>
              </a:rPr>
              <a:t>continuous </a:t>
            </a:r>
            <a:r>
              <a:rPr lang="en-AU" sz="2400" dirty="0" err="1" smtClean="0">
                <a:solidFill>
                  <a:srgbClr val="000000"/>
                </a:solidFill>
                <a:latin typeface="ProximaNova-Light"/>
              </a:rPr>
              <a:t>professionalisation</a:t>
            </a:r>
            <a:r>
              <a:rPr lang="en-AU" sz="2400" dirty="0" smtClean="0">
                <a:solidFill>
                  <a:srgbClr val="000000"/>
                </a:solidFill>
                <a:latin typeface="ProximaNova-Light"/>
              </a:rPr>
              <a:t> </a:t>
            </a:r>
            <a:r>
              <a:rPr lang="en-AU" sz="2400" dirty="0">
                <a:solidFill>
                  <a:srgbClr val="000000"/>
                </a:solidFill>
                <a:latin typeface="ProximaNova-Light"/>
              </a:rPr>
              <a:t>of both </a:t>
            </a:r>
            <a:r>
              <a:rPr lang="en-AU" sz="2400" dirty="0" smtClean="0">
                <a:solidFill>
                  <a:srgbClr val="000000"/>
                </a:solidFill>
                <a:latin typeface="ProximaNova-Light"/>
              </a:rPr>
              <a:t>staff and </a:t>
            </a:r>
            <a:r>
              <a:rPr lang="en-AU" sz="2400" dirty="0">
                <a:solidFill>
                  <a:srgbClr val="000000"/>
                </a:solidFill>
                <a:latin typeface="ProximaNova-Light"/>
              </a:rPr>
              <a:t>leadership as a lever </a:t>
            </a:r>
            <a:r>
              <a:rPr lang="en-AU" sz="2400" dirty="0" smtClean="0">
                <a:solidFill>
                  <a:srgbClr val="000000"/>
                </a:solidFill>
                <a:latin typeface="ProximaNova-Light"/>
              </a:rPr>
              <a:t>to ensure </a:t>
            </a:r>
            <a:r>
              <a:rPr lang="en-AU" sz="2400" dirty="0">
                <a:solidFill>
                  <a:srgbClr val="000000"/>
                </a:solidFill>
                <a:latin typeface="ProximaNova-Light"/>
              </a:rPr>
              <a:t>the sustained </a:t>
            </a:r>
            <a:r>
              <a:rPr lang="en-AU" sz="2400" dirty="0" smtClean="0">
                <a:solidFill>
                  <a:srgbClr val="000000"/>
                </a:solidFill>
                <a:latin typeface="ProximaNova-Light"/>
              </a:rPr>
              <a:t>relevance of </a:t>
            </a:r>
            <a:r>
              <a:rPr lang="en-AU" sz="2400" dirty="0">
                <a:solidFill>
                  <a:srgbClr val="000000"/>
                </a:solidFill>
                <a:latin typeface="ProximaNova-Light"/>
              </a:rPr>
              <a:t>capability and skill set of </a:t>
            </a:r>
            <a:r>
              <a:rPr lang="en-AU" sz="2400" dirty="0" smtClean="0">
                <a:solidFill>
                  <a:srgbClr val="000000"/>
                </a:solidFill>
                <a:latin typeface="ProximaNova-Light"/>
              </a:rPr>
              <a:t>the university </a:t>
            </a:r>
            <a:r>
              <a:rPr lang="en-AU" sz="2400" dirty="0">
                <a:solidFill>
                  <a:srgbClr val="000000"/>
                </a:solidFill>
                <a:latin typeface="ProximaNova-Light"/>
              </a:rPr>
              <a:t>workforce is critical. </a:t>
            </a:r>
            <a:r>
              <a:rPr lang="en-AU" sz="2400" dirty="0" smtClean="0">
                <a:solidFill>
                  <a:srgbClr val="000000"/>
                </a:solidFill>
                <a:latin typeface="ProximaNova-Light"/>
              </a:rPr>
              <a:t>This encompasses </a:t>
            </a:r>
            <a:r>
              <a:rPr lang="en-AU" sz="2400" dirty="0">
                <a:solidFill>
                  <a:srgbClr val="000000"/>
                </a:solidFill>
                <a:latin typeface="ProximaNova-Light"/>
              </a:rPr>
              <a:t>both </a:t>
            </a:r>
            <a:r>
              <a:rPr lang="en-AU" sz="2400" dirty="0" smtClean="0">
                <a:solidFill>
                  <a:srgbClr val="000000"/>
                </a:solidFill>
                <a:latin typeface="ProximaNova-Light"/>
              </a:rPr>
              <a:t>continuous development </a:t>
            </a:r>
            <a:r>
              <a:rPr lang="en-AU" sz="2400" dirty="0">
                <a:solidFill>
                  <a:srgbClr val="000000"/>
                </a:solidFill>
                <a:latin typeface="ProximaNova-Light"/>
              </a:rPr>
              <a:t>of skills to deliver </a:t>
            </a:r>
            <a:r>
              <a:rPr lang="en-AU" sz="2400" dirty="0" smtClean="0">
                <a:solidFill>
                  <a:srgbClr val="000000"/>
                </a:solidFill>
                <a:latin typeface="ProximaNova-Light"/>
              </a:rPr>
              <a:t>in current </a:t>
            </a:r>
            <a:r>
              <a:rPr lang="en-AU" sz="2400" dirty="0">
                <a:solidFill>
                  <a:srgbClr val="000000"/>
                </a:solidFill>
                <a:latin typeface="ProximaNova-Light"/>
              </a:rPr>
              <a:t>roles</a:t>
            </a:r>
            <a:endParaRPr lang="en-AU" sz="2400" dirty="0"/>
          </a:p>
        </p:txBody>
      </p:sp>
    </p:spTree>
    <p:extLst>
      <p:ext uri="{BB962C8B-B14F-4D97-AF65-F5344CB8AC3E}">
        <p14:creationId xmlns:p14="http://schemas.microsoft.com/office/powerpoint/2010/main" val="37174267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9225" y="629770"/>
            <a:ext cx="11070774" cy="1938992"/>
          </a:xfrm>
          <a:prstGeom prst="rect">
            <a:avLst/>
          </a:prstGeom>
        </p:spPr>
        <p:txBody>
          <a:bodyPr wrap="square">
            <a:spAutoFit/>
          </a:bodyPr>
          <a:lstStyle/>
          <a:p>
            <a:r>
              <a:rPr lang="en-AU" sz="2400" b="1" dirty="0">
                <a:solidFill>
                  <a:srgbClr val="0EB5E6"/>
                </a:solidFill>
                <a:latin typeface="ProximaNova-Bold"/>
              </a:rPr>
              <a:t>3. </a:t>
            </a:r>
            <a:r>
              <a:rPr lang="en-AU" sz="2400" b="1" dirty="0" smtClean="0">
                <a:solidFill>
                  <a:srgbClr val="0EB5E6"/>
                </a:solidFill>
                <a:latin typeface="ProximaNova-Bold"/>
              </a:rPr>
              <a:t>Specialisation</a:t>
            </a:r>
          </a:p>
          <a:p>
            <a:endParaRPr lang="en-AU" sz="2400" b="1" dirty="0" smtClean="0">
              <a:solidFill>
                <a:srgbClr val="0EB5E6"/>
              </a:solidFill>
              <a:latin typeface="ProximaNova-Bold"/>
            </a:endParaRPr>
          </a:p>
          <a:p>
            <a:r>
              <a:rPr lang="en-AU" sz="2400" dirty="0" smtClean="0">
                <a:solidFill>
                  <a:srgbClr val="000000"/>
                </a:solidFill>
                <a:latin typeface="ProximaNova-Light"/>
              </a:rPr>
              <a:t>A </a:t>
            </a:r>
            <a:r>
              <a:rPr lang="en-AU" sz="2400" dirty="0">
                <a:solidFill>
                  <a:srgbClr val="000000"/>
                </a:solidFill>
                <a:latin typeface="ProximaNova-Light"/>
              </a:rPr>
              <a:t>number of factors, </a:t>
            </a:r>
            <a:r>
              <a:rPr lang="en-AU" sz="2400" dirty="0" smtClean="0">
                <a:solidFill>
                  <a:srgbClr val="000000"/>
                </a:solidFill>
                <a:latin typeface="ProximaNova-Light"/>
              </a:rPr>
              <a:t>including the </a:t>
            </a:r>
            <a:r>
              <a:rPr lang="en-AU" sz="2400" dirty="0">
                <a:solidFill>
                  <a:srgbClr val="000000"/>
                </a:solidFill>
                <a:latin typeface="ProximaNova-Light"/>
              </a:rPr>
              <a:t>scale of </a:t>
            </a:r>
            <a:r>
              <a:rPr lang="en-AU" sz="2400" dirty="0" smtClean="0">
                <a:solidFill>
                  <a:srgbClr val="000000"/>
                </a:solidFill>
                <a:latin typeface="ProximaNova-Light"/>
              </a:rPr>
              <a:t>universities and </a:t>
            </a:r>
            <a:r>
              <a:rPr lang="en-AU" sz="2400" dirty="0">
                <a:solidFill>
                  <a:srgbClr val="000000"/>
                </a:solidFill>
                <a:latin typeface="ProximaNova-Light"/>
              </a:rPr>
              <a:t>the scarcity of </a:t>
            </a:r>
            <a:r>
              <a:rPr lang="en-AU" sz="2400" dirty="0" smtClean="0">
                <a:solidFill>
                  <a:srgbClr val="000000"/>
                </a:solidFill>
                <a:latin typeface="ProximaNova-Light"/>
              </a:rPr>
              <a:t>research funding</a:t>
            </a:r>
            <a:r>
              <a:rPr lang="en-AU" sz="2400" dirty="0">
                <a:solidFill>
                  <a:srgbClr val="000000"/>
                </a:solidFill>
                <a:latin typeface="ProximaNova-Light"/>
              </a:rPr>
              <a:t>, necessitate </a:t>
            </a:r>
            <a:r>
              <a:rPr lang="en-AU" sz="2400" dirty="0" smtClean="0">
                <a:solidFill>
                  <a:srgbClr val="000000"/>
                </a:solidFill>
                <a:latin typeface="ProximaNova-Light"/>
              </a:rPr>
              <a:t>greater role </a:t>
            </a:r>
            <a:r>
              <a:rPr lang="en-AU" sz="2400" dirty="0">
                <a:solidFill>
                  <a:srgbClr val="000000"/>
                </a:solidFill>
                <a:latin typeface="ProximaNova-Light"/>
              </a:rPr>
              <a:t>specialisation – both </a:t>
            </a:r>
            <a:r>
              <a:rPr lang="en-AU" sz="2400" dirty="0" smtClean="0">
                <a:solidFill>
                  <a:srgbClr val="000000"/>
                </a:solidFill>
                <a:latin typeface="ProximaNova-Light"/>
              </a:rPr>
              <a:t>for existing </a:t>
            </a:r>
            <a:r>
              <a:rPr lang="en-AU" sz="2400" dirty="0">
                <a:solidFill>
                  <a:srgbClr val="000000"/>
                </a:solidFill>
                <a:latin typeface="ProximaNova-Light"/>
              </a:rPr>
              <a:t>and emerging </a:t>
            </a:r>
            <a:r>
              <a:rPr lang="en-AU" sz="2400" dirty="0" smtClean="0">
                <a:solidFill>
                  <a:srgbClr val="000000"/>
                </a:solidFill>
                <a:latin typeface="ProximaNova-Light"/>
              </a:rPr>
              <a:t>role types</a:t>
            </a:r>
            <a:r>
              <a:rPr lang="en-AU" sz="2400" dirty="0">
                <a:solidFill>
                  <a:srgbClr val="000000"/>
                </a:solidFill>
                <a:latin typeface="ProximaNova-Light"/>
              </a:rPr>
              <a:t>. The most frequently </a:t>
            </a:r>
            <a:r>
              <a:rPr lang="en-AU" sz="2400" dirty="0" smtClean="0">
                <a:solidFill>
                  <a:srgbClr val="000000"/>
                </a:solidFill>
                <a:latin typeface="ProximaNova-Light"/>
              </a:rPr>
              <a:t>cited opportunity </a:t>
            </a:r>
            <a:r>
              <a:rPr lang="en-AU" sz="2400" dirty="0">
                <a:solidFill>
                  <a:srgbClr val="000000"/>
                </a:solidFill>
                <a:latin typeface="ProximaNova-Light"/>
              </a:rPr>
              <a:t>for specialisation,</a:t>
            </a:r>
            <a:endParaRPr lang="en-AU" sz="2400" dirty="0"/>
          </a:p>
        </p:txBody>
      </p:sp>
      <p:sp>
        <p:nvSpPr>
          <p:cNvPr id="3" name="Rectangle 2"/>
          <p:cNvSpPr/>
          <p:nvPr/>
        </p:nvSpPr>
        <p:spPr>
          <a:xfrm>
            <a:off x="359225" y="2959466"/>
            <a:ext cx="10667999" cy="1384995"/>
          </a:xfrm>
          <a:prstGeom prst="rect">
            <a:avLst/>
          </a:prstGeom>
        </p:spPr>
        <p:txBody>
          <a:bodyPr wrap="square">
            <a:spAutoFit/>
          </a:bodyPr>
          <a:lstStyle/>
          <a:p>
            <a:r>
              <a:rPr lang="en-AU" sz="2800" dirty="0"/>
              <a:t>Universities will need to form partnerships with industry to reduce the gap between what universities are equipping their students with </a:t>
            </a:r>
            <a:r>
              <a:rPr lang="en-AU" sz="2800" dirty="0" smtClean="0"/>
              <a:t>and what </a:t>
            </a:r>
            <a:r>
              <a:rPr lang="en-AU" sz="2800" dirty="0"/>
              <a:t>industry expects of their “work-ready” graduates.</a:t>
            </a:r>
            <a:endParaRPr lang="en-AU" sz="2800" b="1" dirty="0">
              <a:solidFill>
                <a:srgbClr val="0EB5E6"/>
              </a:solidFill>
              <a:latin typeface="ProximaNova-Bold"/>
            </a:endParaRPr>
          </a:p>
        </p:txBody>
      </p:sp>
    </p:spTree>
    <p:extLst>
      <p:ext uri="{BB962C8B-B14F-4D97-AF65-F5344CB8AC3E}">
        <p14:creationId xmlns:p14="http://schemas.microsoft.com/office/powerpoint/2010/main" val="9912465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2770" y="239639"/>
            <a:ext cx="11408229" cy="3662541"/>
          </a:xfrm>
          <a:prstGeom prst="rect">
            <a:avLst/>
          </a:prstGeom>
        </p:spPr>
        <p:txBody>
          <a:bodyPr wrap="square">
            <a:spAutoFit/>
          </a:bodyPr>
          <a:lstStyle/>
          <a:p>
            <a:r>
              <a:rPr lang="en-AU" sz="3200" b="1" dirty="0">
                <a:solidFill>
                  <a:srgbClr val="0EB5E6"/>
                </a:solidFill>
                <a:latin typeface="ProximaNova-Bold"/>
              </a:rPr>
              <a:t>Potential </a:t>
            </a:r>
            <a:r>
              <a:rPr lang="en-AU" sz="3200" b="1" dirty="0" smtClean="0">
                <a:solidFill>
                  <a:srgbClr val="0EB5E6"/>
                </a:solidFill>
                <a:latin typeface="ProximaNova-Bold"/>
              </a:rPr>
              <a:t>workforce implications</a:t>
            </a:r>
          </a:p>
          <a:p>
            <a:endParaRPr lang="en-AU" sz="3200" b="1" dirty="0">
              <a:solidFill>
                <a:srgbClr val="0EB5E6"/>
              </a:solidFill>
              <a:latin typeface="ProximaNova-Bold"/>
            </a:endParaRPr>
          </a:p>
          <a:p>
            <a:r>
              <a:rPr lang="en-AU" sz="2800" dirty="0">
                <a:solidFill>
                  <a:srgbClr val="000000"/>
                </a:solidFill>
                <a:latin typeface="ProximaNova-Light"/>
              </a:rPr>
              <a:t>Given the potential impact </a:t>
            </a:r>
            <a:r>
              <a:rPr lang="en-AU" sz="2800" dirty="0" smtClean="0">
                <a:solidFill>
                  <a:srgbClr val="000000"/>
                </a:solidFill>
                <a:latin typeface="ProximaNova-Light"/>
              </a:rPr>
              <a:t>of technological </a:t>
            </a:r>
            <a:r>
              <a:rPr lang="en-AU" sz="2800" dirty="0">
                <a:solidFill>
                  <a:srgbClr val="000000"/>
                </a:solidFill>
                <a:latin typeface="ProximaNova-Light"/>
              </a:rPr>
              <a:t>disruption, </a:t>
            </a:r>
            <a:r>
              <a:rPr lang="en-AU" sz="2800" dirty="0" smtClean="0">
                <a:solidFill>
                  <a:srgbClr val="000000"/>
                </a:solidFill>
                <a:latin typeface="ProximaNova-Light"/>
              </a:rPr>
              <a:t>academics need </a:t>
            </a:r>
            <a:r>
              <a:rPr lang="en-AU" sz="2800" dirty="0">
                <a:solidFill>
                  <a:srgbClr val="000000"/>
                </a:solidFill>
                <a:latin typeface="ProximaNova-Light"/>
              </a:rPr>
              <a:t>to be equipped with the </a:t>
            </a:r>
            <a:r>
              <a:rPr lang="en-AU" sz="2800" dirty="0" smtClean="0">
                <a:solidFill>
                  <a:srgbClr val="000000"/>
                </a:solidFill>
                <a:latin typeface="ProximaNova-Light"/>
              </a:rPr>
              <a:t>ability to </a:t>
            </a:r>
            <a:r>
              <a:rPr lang="en-AU" sz="2800" dirty="0">
                <a:solidFill>
                  <a:srgbClr val="000000"/>
                </a:solidFill>
                <a:latin typeface="ProximaNova-Light"/>
              </a:rPr>
              <a:t>navigate a digital and </a:t>
            </a:r>
            <a:r>
              <a:rPr lang="en-AU" sz="2800" dirty="0" smtClean="0">
                <a:solidFill>
                  <a:srgbClr val="000000"/>
                </a:solidFill>
                <a:latin typeface="ProximaNova-Light"/>
              </a:rPr>
              <a:t>blended learning </a:t>
            </a:r>
            <a:r>
              <a:rPr lang="en-AU" sz="2800" dirty="0">
                <a:solidFill>
                  <a:srgbClr val="000000"/>
                </a:solidFill>
                <a:latin typeface="ProximaNova-Light"/>
              </a:rPr>
              <a:t>and research environment</a:t>
            </a:r>
            <a:r>
              <a:rPr lang="en-AU" sz="2800" dirty="0" smtClean="0">
                <a:solidFill>
                  <a:srgbClr val="000000"/>
                </a:solidFill>
                <a:latin typeface="ProximaNova-Light"/>
              </a:rPr>
              <a:t>.</a:t>
            </a:r>
          </a:p>
          <a:p>
            <a:endParaRPr lang="en-AU" sz="2800" dirty="0">
              <a:solidFill>
                <a:srgbClr val="000000"/>
              </a:solidFill>
              <a:latin typeface="ProximaNova-Light"/>
            </a:endParaRPr>
          </a:p>
          <a:p>
            <a:r>
              <a:rPr lang="en-AU" sz="2800" dirty="0">
                <a:solidFill>
                  <a:srgbClr val="000000"/>
                </a:solidFill>
                <a:latin typeface="ProximaNova-Light"/>
              </a:rPr>
              <a:t>This could be supplemented </a:t>
            </a:r>
            <a:r>
              <a:rPr lang="en-AU" sz="2800" dirty="0" smtClean="0">
                <a:solidFill>
                  <a:srgbClr val="000000"/>
                </a:solidFill>
                <a:latin typeface="ProximaNova-Light"/>
              </a:rPr>
              <a:t>by increased </a:t>
            </a:r>
            <a:r>
              <a:rPr lang="en-AU" sz="2800" dirty="0">
                <a:solidFill>
                  <a:srgbClr val="000000"/>
                </a:solidFill>
                <a:latin typeface="ProximaNova-Light"/>
              </a:rPr>
              <a:t>investment in </a:t>
            </a:r>
            <a:r>
              <a:rPr lang="en-AU" sz="2800" dirty="0" smtClean="0">
                <a:solidFill>
                  <a:srgbClr val="000000"/>
                </a:solidFill>
                <a:latin typeface="ProximaNova-Light"/>
              </a:rPr>
              <a:t>roles specifically </a:t>
            </a:r>
            <a:r>
              <a:rPr lang="en-AU" sz="2800" dirty="0">
                <a:solidFill>
                  <a:srgbClr val="000000"/>
                </a:solidFill>
                <a:latin typeface="ProximaNova-Light"/>
              </a:rPr>
              <a:t>engaged to </a:t>
            </a:r>
            <a:r>
              <a:rPr lang="en-AU" sz="2800" dirty="0" smtClean="0">
                <a:solidFill>
                  <a:srgbClr val="000000"/>
                </a:solidFill>
                <a:latin typeface="ProximaNova-Light"/>
              </a:rPr>
              <a:t>design digitally </a:t>
            </a:r>
            <a:r>
              <a:rPr lang="en-AU" sz="2800" dirty="0">
                <a:solidFill>
                  <a:srgbClr val="000000"/>
                </a:solidFill>
                <a:latin typeface="ProximaNova-Light"/>
              </a:rPr>
              <a:t>enabled, interactive content.</a:t>
            </a:r>
            <a:endParaRPr lang="en-AU" sz="2800" dirty="0"/>
          </a:p>
        </p:txBody>
      </p:sp>
    </p:spTree>
    <p:extLst>
      <p:ext uri="{BB962C8B-B14F-4D97-AF65-F5344CB8AC3E}">
        <p14:creationId xmlns:p14="http://schemas.microsoft.com/office/powerpoint/2010/main" val="7436350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7829" y="251268"/>
            <a:ext cx="11430000" cy="3539430"/>
          </a:xfrm>
          <a:prstGeom prst="rect">
            <a:avLst/>
          </a:prstGeom>
        </p:spPr>
        <p:txBody>
          <a:bodyPr wrap="square">
            <a:spAutoFit/>
          </a:bodyPr>
          <a:lstStyle/>
          <a:p>
            <a:r>
              <a:rPr lang="en-AU" sz="2800" dirty="0">
                <a:solidFill>
                  <a:srgbClr val="C00000"/>
                </a:solidFill>
                <a:latin typeface="ProximaNova-Light"/>
              </a:rPr>
              <a:t>To ensure financial </a:t>
            </a:r>
            <a:r>
              <a:rPr lang="en-AU" sz="2800" dirty="0" smtClean="0">
                <a:solidFill>
                  <a:srgbClr val="C00000"/>
                </a:solidFill>
                <a:latin typeface="ProximaNova-Light"/>
              </a:rPr>
              <a:t>sustainability, universities </a:t>
            </a:r>
            <a:r>
              <a:rPr lang="en-AU" sz="2800" dirty="0">
                <a:solidFill>
                  <a:srgbClr val="C00000"/>
                </a:solidFill>
                <a:latin typeface="ProximaNova-Light"/>
              </a:rPr>
              <a:t>are responding </a:t>
            </a:r>
            <a:r>
              <a:rPr lang="en-AU" sz="2800" dirty="0" smtClean="0">
                <a:solidFill>
                  <a:srgbClr val="C00000"/>
                </a:solidFill>
                <a:latin typeface="ProximaNova-Light"/>
              </a:rPr>
              <a:t>by experimenting </a:t>
            </a:r>
            <a:r>
              <a:rPr lang="en-AU" sz="2800" dirty="0">
                <a:solidFill>
                  <a:srgbClr val="C00000"/>
                </a:solidFill>
                <a:latin typeface="ProximaNova-Light"/>
              </a:rPr>
              <a:t>with new offerings</a:t>
            </a:r>
            <a:r>
              <a:rPr lang="en-AU" sz="2800" dirty="0" smtClean="0">
                <a:solidFill>
                  <a:srgbClr val="C00000"/>
                </a:solidFill>
                <a:latin typeface="ProximaNova-Light"/>
              </a:rPr>
              <a:t>.</a:t>
            </a:r>
          </a:p>
          <a:p>
            <a:endParaRPr lang="en-AU" sz="2800" dirty="0">
              <a:solidFill>
                <a:srgbClr val="000000"/>
              </a:solidFill>
              <a:latin typeface="ProximaNova-Light"/>
            </a:endParaRPr>
          </a:p>
          <a:p>
            <a:r>
              <a:rPr lang="en-AU" sz="2800" dirty="0">
                <a:solidFill>
                  <a:srgbClr val="7030A0"/>
                </a:solidFill>
                <a:latin typeface="ProximaNova-Light"/>
              </a:rPr>
              <a:t>To raise revenues, reduce </a:t>
            </a:r>
            <a:r>
              <a:rPr lang="en-AU" sz="2800" dirty="0" smtClean="0">
                <a:solidFill>
                  <a:srgbClr val="7030A0"/>
                </a:solidFill>
                <a:latin typeface="ProximaNova-Light"/>
              </a:rPr>
              <a:t>costs and </a:t>
            </a:r>
            <a:r>
              <a:rPr lang="en-AU" sz="2800" dirty="0">
                <a:solidFill>
                  <a:srgbClr val="7030A0"/>
                </a:solidFill>
                <a:latin typeface="ProximaNova-Light"/>
              </a:rPr>
              <a:t>generate efficiencies, </a:t>
            </a:r>
            <a:r>
              <a:rPr lang="en-AU" sz="2800" dirty="0" smtClean="0">
                <a:solidFill>
                  <a:srgbClr val="7030A0"/>
                </a:solidFill>
                <a:latin typeface="ProximaNova-Light"/>
              </a:rPr>
              <a:t>some institutions </a:t>
            </a:r>
            <a:r>
              <a:rPr lang="en-AU" sz="2800" dirty="0">
                <a:solidFill>
                  <a:srgbClr val="7030A0"/>
                </a:solidFill>
                <a:latin typeface="ProximaNova-Light"/>
              </a:rPr>
              <a:t>have implemented </a:t>
            </a:r>
            <a:r>
              <a:rPr lang="en-AU" sz="2800" dirty="0" smtClean="0">
                <a:solidFill>
                  <a:srgbClr val="7030A0"/>
                </a:solidFill>
                <a:latin typeface="ProximaNova-Light"/>
              </a:rPr>
              <a:t>and are </a:t>
            </a:r>
            <a:r>
              <a:rPr lang="en-AU" sz="2800" dirty="0">
                <a:solidFill>
                  <a:srgbClr val="7030A0"/>
                </a:solidFill>
                <a:latin typeface="ProximaNova-Light"/>
              </a:rPr>
              <a:t>likely to continue </a:t>
            </a:r>
            <a:r>
              <a:rPr lang="en-AU" sz="2800" dirty="0" smtClean="0">
                <a:solidFill>
                  <a:srgbClr val="7030A0"/>
                </a:solidFill>
                <a:latin typeface="ProximaNova-Light"/>
              </a:rPr>
              <a:t>pursuing to </a:t>
            </a:r>
            <a:r>
              <a:rPr lang="en-AU" sz="2800" dirty="0">
                <a:solidFill>
                  <a:srgbClr val="7030A0"/>
                </a:solidFill>
                <a:latin typeface="ProximaNova-Light"/>
              </a:rPr>
              <a:t>varying degrees: </a:t>
            </a:r>
            <a:r>
              <a:rPr lang="en-AU" sz="2800" dirty="0" smtClean="0">
                <a:solidFill>
                  <a:srgbClr val="7030A0"/>
                </a:solidFill>
                <a:latin typeface="ProximaNova-Light"/>
              </a:rPr>
              <a:t>increasing international </a:t>
            </a:r>
            <a:r>
              <a:rPr lang="en-AU" sz="2800" dirty="0">
                <a:solidFill>
                  <a:srgbClr val="7030A0"/>
                </a:solidFill>
                <a:latin typeface="ProximaNova-Light"/>
              </a:rPr>
              <a:t>student </a:t>
            </a:r>
            <a:r>
              <a:rPr lang="en-AU" sz="2800" dirty="0" smtClean="0">
                <a:solidFill>
                  <a:srgbClr val="7030A0"/>
                </a:solidFill>
                <a:latin typeface="ProximaNova-Light"/>
              </a:rPr>
              <a:t>enrolment, exploring </a:t>
            </a:r>
            <a:r>
              <a:rPr lang="en-AU" sz="2800" dirty="0">
                <a:solidFill>
                  <a:srgbClr val="7030A0"/>
                </a:solidFill>
                <a:latin typeface="ProximaNova-Light"/>
              </a:rPr>
              <a:t>partnerships, </a:t>
            </a:r>
            <a:r>
              <a:rPr lang="en-AU" sz="2800" dirty="0" smtClean="0">
                <a:solidFill>
                  <a:srgbClr val="7030A0"/>
                </a:solidFill>
                <a:latin typeface="ProximaNova-Light"/>
              </a:rPr>
              <a:t>introducing shared </a:t>
            </a:r>
            <a:r>
              <a:rPr lang="en-AU" sz="2800" dirty="0">
                <a:solidFill>
                  <a:srgbClr val="7030A0"/>
                </a:solidFill>
                <a:latin typeface="ProximaNova-Light"/>
              </a:rPr>
              <a:t>services arrangements </a:t>
            </a:r>
            <a:r>
              <a:rPr lang="en-AU" sz="2800" dirty="0" smtClean="0">
                <a:solidFill>
                  <a:srgbClr val="7030A0"/>
                </a:solidFill>
                <a:latin typeface="ProximaNova-Light"/>
              </a:rPr>
              <a:t>and more </a:t>
            </a:r>
            <a:r>
              <a:rPr lang="en-AU" sz="2800" dirty="0">
                <a:solidFill>
                  <a:srgbClr val="7030A0"/>
                </a:solidFill>
                <a:latin typeface="ProximaNova-Light"/>
              </a:rPr>
              <a:t>efficient staffing </a:t>
            </a:r>
            <a:r>
              <a:rPr lang="en-AU" sz="2800" dirty="0" smtClean="0">
                <a:solidFill>
                  <a:srgbClr val="7030A0"/>
                </a:solidFill>
                <a:latin typeface="ProximaNova-Light"/>
              </a:rPr>
              <a:t>policies.</a:t>
            </a:r>
            <a:endParaRPr lang="en-AU" sz="2800" dirty="0">
              <a:solidFill>
                <a:srgbClr val="7030A0"/>
              </a:solidFill>
            </a:endParaRPr>
          </a:p>
        </p:txBody>
      </p:sp>
      <p:sp>
        <p:nvSpPr>
          <p:cNvPr id="3" name="Rectangle 2"/>
          <p:cNvSpPr/>
          <p:nvPr/>
        </p:nvSpPr>
        <p:spPr>
          <a:xfrm>
            <a:off x="707570" y="4203451"/>
            <a:ext cx="10319657" cy="1384995"/>
          </a:xfrm>
          <a:prstGeom prst="rect">
            <a:avLst/>
          </a:prstGeom>
        </p:spPr>
        <p:txBody>
          <a:bodyPr wrap="square">
            <a:spAutoFit/>
          </a:bodyPr>
          <a:lstStyle/>
          <a:p>
            <a:r>
              <a:rPr lang="en-AU" sz="2800" dirty="0">
                <a:solidFill>
                  <a:srgbClr val="FF0000"/>
                </a:solidFill>
                <a:latin typeface="ProximaNova-Light"/>
              </a:rPr>
              <a:t>Students are now viewed (</a:t>
            </a:r>
            <a:r>
              <a:rPr lang="en-AU" sz="2800" dirty="0" smtClean="0">
                <a:solidFill>
                  <a:srgbClr val="FF0000"/>
                </a:solidFill>
                <a:latin typeface="ProximaNova-Light"/>
              </a:rPr>
              <a:t>and increasingly </a:t>
            </a:r>
            <a:r>
              <a:rPr lang="en-AU" sz="2800" dirty="0">
                <a:solidFill>
                  <a:srgbClr val="FF0000"/>
                </a:solidFill>
                <a:latin typeface="ProximaNova-Light"/>
              </a:rPr>
              <a:t>view themselves) </a:t>
            </a:r>
            <a:r>
              <a:rPr lang="en-AU" sz="2800" dirty="0" smtClean="0">
                <a:solidFill>
                  <a:srgbClr val="FF0000"/>
                </a:solidFill>
                <a:latin typeface="ProximaNova-Light"/>
              </a:rPr>
              <a:t>as customers</a:t>
            </a:r>
            <a:r>
              <a:rPr lang="en-AU" sz="2800" dirty="0">
                <a:solidFill>
                  <a:srgbClr val="FF0000"/>
                </a:solidFill>
                <a:latin typeface="ProximaNova-Light"/>
              </a:rPr>
              <a:t>, with institutions </a:t>
            </a:r>
            <a:r>
              <a:rPr lang="en-AU" sz="2800" dirty="0" smtClean="0">
                <a:solidFill>
                  <a:srgbClr val="FF0000"/>
                </a:solidFill>
                <a:latin typeface="ProximaNova-Light"/>
              </a:rPr>
              <a:t>forced to </a:t>
            </a:r>
            <a:r>
              <a:rPr lang="en-AU" sz="2800" dirty="0">
                <a:solidFill>
                  <a:srgbClr val="FF0000"/>
                </a:solidFill>
                <a:latin typeface="ProximaNova-Light"/>
              </a:rPr>
              <a:t>compete for customers </a:t>
            </a:r>
            <a:r>
              <a:rPr lang="en-AU" sz="2800" dirty="0" smtClean="0">
                <a:solidFill>
                  <a:srgbClr val="FF0000"/>
                </a:solidFill>
                <a:latin typeface="ProximaNova-Light"/>
              </a:rPr>
              <a:t>and funding</a:t>
            </a:r>
            <a:r>
              <a:rPr lang="en-AU" dirty="0" smtClean="0">
                <a:solidFill>
                  <a:srgbClr val="FF0000"/>
                </a:solidFill>
                <a:latin typeface="ProximaNova-Light"/>
              </a:rPr>
              <a:t>.</a:t>
            </a:r>
            <a:endParaRPr lang="en-AU" dirty="0">
              <a:solidFill>
                <a:srgbClr val="FF0000"/>
              </a:solidFill>
            </a:endParaRPr>
          </a:p>
        </p:txBody>
      </p:sp>
    </p:spTree>
    <p:extLst>
      <p:ext uri="{BB962C8B-B14F-4D97-AF65-F5344CB8AC3E}">
        <p14:creationId xmlns:p14="http://schemas.microsoft.com/office/powerpoint/2010/main" val="8607507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0113" y="454340"/>
            <a:ext cx="11016343" cy="4093428"/>
          </a:xfrm>
          <a:prstGeom prst="rect">
            <a:avLst/>
          </a:prstGeom>
        </p:spPr>
        <p:txBody>
          <a:bodyPr wrap="square">
            <a:spAutoFit/>
          </a:bodyPr>
          <a:lstStyle/>
          <a:p>
            <a:r>
              <a:rPr lang="en-AU" sz="3200" b="1" dirty="0">
                <a:solidFill>
                  <a:srgbClr val="0EB5E6"/>
                </a:solidFill>
                <a:latin typeface="ProximaNova-Bold"/>
              </a:rPr>
              <a:t>Potential </a:t>
            </a:r>
            <a:r>
              <a:rPr lang="en-AU" sz="3200" b="1" dirty="0" smtClean="0">
                <a:solidFill>
                  <a:srgbClr val="0EB5E6"/>
                </a:solidFill>
                <a:latin typeface="ProximaNova-Bold"/>
              </a:rPr>
              <a:t>workforce implications</a:t>
            </a:r>
          </a:p>
          <a:p>
            <a:endParaRPr lang="en-AU" sz="3200" b="1" dirty="0">
              <a:solidFill>
                <a:srgbClr val="0EB5E6"/>
              </a:solidFill>
              <a:latin typeface="ProximaNova-Bold"/>
            </a:endParaRPr>
          </a:p>
          <a:p>
            <a:r>
              <a:rPr lang="en-AU" sz="2800" dirty="0">
                <a:solidFill>
                  <a:srgbClr val="000000"/>
                </a:solidFill>
                <a:latin typeface="ProximaNova-Light"/>
              </a:rPr>
              <a:t>In order to support </a:t>
            </a:r>
            <a:r>
              <a:rPr lang="en-AU" sz="2800" dirty="0" smtClean="0">
                <a:solidFill>
                  <a:srgbClr val="000000"/>
                </a:solidFill>
                <a:latin typeface="ProximaNova-Light"/>
              </a:rPr>
              <a:t>greater collaboration </a:t>
            </a:r>
            <a:r>
              <a:rPr lang="en-AU" sz="2800" dirty="0">
                <a:solidFill>
                  <a:srgbClr val="000000"/>
                </a:solidFill>
                <a:latin typeface="ProximaNova-Light"/>
              </a:rPr>
              <a:t>both inside and </a:t>
            </a:r>
            <a:r>
              <a:rPr lang="en-AU" sz="2800" dirty="0" smtClean="0">
                <a:solidFill>
                  <a:srgbClr val="000000"/>
                </a:solidFill>
                <a:latin typeface="ProximaNova-Light"/>
              </a:rPr>
              <a:t>across universities</a:t>
            </a:r>
            <a:r>
              <a:rPr lang="en-AU" sz="2800" dirty="0">
                <a:solidFill>
                  <a:srgbClr val="000000"/>
                </a:solidFill>
                <a:latin typeface="ProximaNova-Light"/>
              </a:rPr>
              <a:t>, a culture of </a:t>
            </a:r>
            <a:r>
              <a:rPr lang="en-AU" sz="2800" dirty="0" smtClean="0">
                <a:solidFill>
                  <a:srgbClr val="000000"/>
                </a:solidFill>
                <a:latin typeface="ProximaNova-Light"/>
              </a:rPr>
              <a:t>collaboration, innovation </a:t>
            </a:r>
            <a:r>
              <a:rPr lang="en-AU" sz="2800" dirty="0">
                <a:solidFill>
                  <a:srgbClr val="000000"/>
                </a:solidFill>
                <a:latin typeface="ProximaNova-Light"/>
              </a:rPr>
              <a:t>and agility will be </a:t>
            </a:r>
            <a:r>
              <a:rPr lang="en-AU" sz="2800" dirty="0" smtClean="0">
                <a:solidFill>
                  <a:srgbClr val="000000"/>
                </a:solidFill>
                <a:latin typeface="ProximaNova-Light"/>
              </a:rPr>
              <a:t>required. </a:t>
            </a:r>
          </a:p>
          <a:p>
            <a:endParaRPr lang="en-AU" sz="2800" dirty="0">
              <a:solidFill>
                <a:srgbClr val="000000"/>
              </a:solidFill>
              <a:latin typeface="ProximaNova-Light"/>
            </a:endParaRPr>
          </a:p>
          <a:p>
            <a:r>
              <a:rPr lang="en-AU" sz="2800" dirty="0" smtClean="0">
                <a:solidFill>
                  <a:srgbClr val="000000"/>
                </a:solidFill>
                <a:latin typeface="ProximaNova-Light"/>
              </a:rPr>
              <a:t>Anecdotally</a:t>
            </a:r>
            <a:r>
              <a:rPr lang="en-AU" sz="2800" dirty="0">
                <a:solidFill>
                  <a:srgbClr val="000000"/>
                </a:solidFill>
                <a:latin typeface="ProximaNova-Light"/>
              </a:rPr>
              <a:t>, university culture </a:t>
            </a:r>
            <a:r>
              <a:rPr lang="en-AU" sz="2800" dirty="0" smtClean="0">
                <a:solidFill>
                  <a:srgbClr val="000000"/>
                </a:solidFill>
                <a:latin typeface="ProximaNova-Light"/>
              </a:rPr>
              <a:t>has had </a:t>
            </a:r>
            <a:r>
              <a:rPr lang="en-AU" sz="2800" dirty="0">
                <a:solidFill>
                  <a:srgbClr val="000000"/>
                </a:solidFill>
                <a:latin typeface="ProximaNova-Light"/>
              </a:rPr>
              <a:t>the tendency to operate in </a:t>
            </a:r>
            <a:r>
              <a:rPr lang="en-AU" sz="2800" dirty="0" smtClean="0">
                <a:solidFill>
                  <a:srgbClr val="000000"/>
                </a:solidFill>
                <a:latin typeface="ProximaNova-Light"/>
              </a:rPr>
              <a:t>a siloed </a:t>
            </a:r>
            <a:r>
              <a:rPr lang="en-AU" sz="2800" dirty="0">
                <a:solidFill>
                  <a:srgbClr val="000000"/>
                </a:solidFill>
                <a:latin typeface="ProximaNova-Light"/>
              </a:rPr>
              <a:t>manner, and new methods </a:t>
            </a:r>
            <a:r>
              <a:rPr lang="en-AU" sz="2800" dirty="0" smtClean="0">
                <a:solidFill>
                  <a:srgbClr val="000000"/>
                </a:solidFill>
                <a:latin typeface="ProximaNova-Light"/>
              </a:rPr>
              <a:t>of operating </a:t>
            </a:r>
            <a:r>
              <a:rPr lang="en-AU" sz="2800" dirty="0">
                <a:solidFill>
                  <a:srgbClr val="000000"/>
                </a:solidFill>
                <a:latin typeface="ProximaNova-Light"/>
              </a:rPr>
              <a:t>will challenge that culture.</a:t>
            </a:r>
            <a:endParaRPr lang="en-AU" sz="2800" dirty="0"/>
          </a:p>
        </p:txBody>
      </p:sp>
    </p:spTree>
    <p:extLst>
      <p:ext uri="{BB962C8B-B14F-4D97-AF65-F5344CB8AC3E}">
        <p14:creationId xmlns:p14="http://schemas.microsoft.com/office/powerpoint/2010/main" val="2384148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2143" y="0"/>
            <a:ext cx="11430000" cy="3539430"/>
          </a:xfrm>
          <a:prstGeom prst="rect">
            <a:avLst/>
          </a:prstGeom>
        </p:spPr>
        <p:txBody>
          <a:bodyPr wrap="square">
            <a:spAutoFit/>
          </a:bodyPr>
          <a:lstStyle/>
          <a:p>
            <a:r>
              <a:rPr lang="en-AU" sz="2800" b="1" dirty="0">
                <a:solidFill>
                  <a:srgbClr val="FF0000"/>
                </a:solidFill>
                <a:latin typeface="Times-Roman"/>
              </a:rPr>
              <a:t>Such scholarly training programs could include articulation of </a:t>
            </a:r>
            <a:r>
              <a:rPr lang="en-AU" sz="2800" b="1" i="1" dirty="0">
                <a:solidFill>
                  <a:srgbClr val="FF0000"/>
                </a:solidFill>
                <a:latin typeface="Times-Italic"/>
              </a:rPr>
              <a:t>clear goals </a:t>
            </a:r>
            <a:r>
              <a:rPr lang="en-AU" sz="2800" b="1" dirty="0">
                <a:solidFill>
                  <a:srgbClr val="FF0000"/>
                </a:solidFill>
                <a:latin typeface="Times-Roman"/>
              </a:rPr>
              <a:t>for workshops, as a way </a:t>
            </a:r>
            <a:r>
              <a:rPr lang="en-AU" sz="2800" b="1" dirty="0" smtClean="0">
                <a:solidFill>
                  <a:srgbClr val="FF0000"/>
                </a:solidFill>
                <a:latin typeface="Times-Roman"/>
              </a:rPr>
              <a:t>of helping </a:t>
            </a:r>
            <a:r>
              <a:rPr lang="en-AU" sz="2800" b="1" dirty="0">
                <a:solidFill>
                  <a:srgbClr val="FF0000"/>
                </a:solidFill>
                <a:latin typeface="Times-Roman"/>
              </a:rPr>
              <a:t>tutors understand the role that these goals play in students’ learning. </a:t>
            </a:r>
            <a:endParaRPr lang="en-AU" sz="2800" b="1" dirty="0" smtClean="0">
              <a:solidFill>
                <a:srgbClr val="FF0000"/>
              </a:solidFill>
              <a:latin typeface="Times-Roman"/>
            </a:endParaRPr>
          </a:p>
          <a:p>
            <a:endParaRPr lang="en-AU" sz="2800" dirty="0">
              <a:latin typeface="Times-Roman"/>
            </a:endParaRPr>
          </a:p>
          <a:p>
            <a:r>
              <a:rPr lang="en-AU" sz="2800" b="1" dirty="0" smtClean="0">
                <a:solidFill>
                  <a:srgbClr val="7030A0"/>
                </a:solidFill>
                <a:latin typeface="Times-Roman"/>
              </a:rPr>
              <a:t>Tutors </a:t>
            </a:r>
            <a:r>
              <a:rPr lang="en-AU" sz="2800" b="1" dirty="0">
                <a:solidFill>
                  <a:srgbClr val="7030A0"/>
                </a:solidFill>
                <a:latin typeface="Times-Roman"/>
              </a:rPr>
              <a:t>should </a:t>
            </a:r>
            <a:r>
              <a:rPr lang="en-AU" sz="2800" b="1" dirty="0" smtClean="0">
                <a:solidFill>
                  <a:srgbClr val="7030A0"/>
                </a:solidFill>
                <a:latin typeface="Times-Roman"/>
              </a:rPr>
              <a:t>be encouraged </a:t>
            </a:r>
            <a:r>
              <a:rPr lang="en-AU" sz="2800" b="1" dirty="0">
                <a:solidFill>
                  <a:srgbClr val="7030A0"/>
                </a:solidFill>
                <a:latin typeface="Times-Roman"/>
              </a:rPr>
              <a:t>to </a:t>
            </a:r>
            <a:r>
              <a:rPr lang="en-AU" sz="2800" b="1" i="1" dirty="0">
                <a:solidFill>
                  <a:srgbClr val="7030A0"/>
                </a:solidFill>
                <a:latin typeface="Times-Italic"/>
              </a:rPr>
              <a:t>prepare carefully </a:t>
            </a:r>
            <a:r>
              <a:rPr lang="en-AU" sz="2800" b="1" dirty="0">
                <a:solidFill>
                  <a:srgbClr val="7030A0"/>
                </a:solidFill>
                <a:latin typeface="Times-Roman"/>
              </a:rPr>
              <a:t>for their work with students, and any training should </a:t>
            </a:r>
            <a:r>
              <a:rPr lang="en-AU" sz="2800" b="1" dirty="0" smtClean="0">
                <a:solidFill>
                  <a:srgbClr val="7030A0"/>
                </a:solidFill>
                <a:latin typeface="Times-Roman"/>
              </a:rPr>
              <a:t>include examples </a:t>
            </a:r>
            <a:r>
              <a:rPr lang="en-AU" sz="2800" b="1" dirty="0">
                <a:solidFill>
                  <a:srgbClr val="7030A0"/>
                </a:solidFill>
                <a:latin typeface="Times-Roman"/>
              </a:rPr>
              <a:t>of preparation tools and lesson plans, as well as discussion about how to use such plans </a:t>
            </a:r>
            <a:r>
              <a:rPr lang="en-AU" sz="2800" b="1" dirty="0" smtClean="0">
                <a:solidFill>
                  <a:srgbClr val="7030A0"/>
                </a:solidFill>
                <a:latin typeface="Times-Roman"/>
              </a:rPr>
              <a:t>in the </a:t>
            </a:r>
            <a:r>
              <a:rPr lang="en-AU" sz="2800" b="1" dirty="0">
                <a:solidFill>
                  <a:srgbClr val="7030A0"/>
                </a:solidFill>
                <a:latin typeface="Times-Roman"/>
              </a:rPr>
              <a:t>classroom.</a:t>
            </a:r>
            <a:endParaRPr lang="en-AU" sz="2800" b="1" dirty="0">
              <a:solidFill>
                <a:srgbClr val="7030A0"/>
              </a:solidFill>
            </a:endParaRPr>
          </a:p>
        </p:txBody>
      </p:sp>
      <p:sp>
        <p:nvSpPr>
          <p:cNvPr id="3" name="Rectangle 2"/>
          <p:cNvSpPr/>
          <p:nvPr/>
        </p:nvSpPr>
        <p:spPr>
          <a:xfrm>
            <a:off x="348343" y="3632537"/>
            <a:ext cx="11277600" cy="2677656"/>
          </a:xfrm>
          <a:prstGeom prst="rect">
            <a:avLst/>
          </a:prstGeom>
        </p:spPr>
        <p:txBody>
          <a:bodyPr wrap="square">
            <a:spAutoFit/>
          </a:bodyPr>
          <a:lstStyle/>
          <a:p>
            <a:r>
              <a:rPr lang="en-AU" sz="2800" b="1" dirty="0">
                <a:solidFill>
                  <a:srgbClr val="00B0F0"/>
                </a:solidFill>
                <a:latin typeface="Times-Roman"/>
              </a:rPr>
              <a:t>The importance of using </a:t>
            </a:r>
            <a:r>
              <a:rPr lang="en-AU" sz="2800" b="1" i="1" dirty="0">
                <a:solidFill>
                  <a:srgbClr val="00B0F0"/>
                </a:solidFill>
                <a:latin typeface="Times-Italic"/>
              </a:rPr>
              <a:t>appropriate methods </a:t>
            </a:r>
            <a:r>
              <a:rPr lang="en-AU" sz="2800" b="1" dirty="0">
                <a:solidFill>
                  <a:srgbClr val="00B0F0"/>
                </a:solidFill>
                <a:latin typeface="Times-Roman"/>
              </a:rPr>
              <a:t>to teach can be emphasised by modelling a variety </a:t>
            </a:r>
            <a:r>
              <a:rPr lang="en-AU" sz="2800" b="1" dirty="0" smtClean="0">
                <a:solidFill>
                  <a:srgbClr val="00B0F0"/>
                </a:solidFill>
                <a:latin typeface="Times-Roman"/>
              </a:rPr>
              <a:t>of techniques </a:t>
            </a:r>
            <a:r>
              <a:rPr lang="en-AU" sz="2800" b="1" dirty="0">
                <a:solidFill>
                  <a:srgbClr val="00B0F0"/>
                </a:solidFill>
                <a:latin typeface="Times-Roman"/>
              </a:rPr>
              <a:t>in the workshops. The methods demonstrated may then become the catalyst for </a:t>
            </a:r>
            <a:r>
              <a:rPr lang="en-AU" sz="2800" b="1" dirty="0" smtClean="0">
                <a:solidFill>
                  <a:srgbClr val="00B0F0"/>
                </a:solidFill>
                <a:latin typeface="Times-Roman"/>
              </a:rPr>
              <a:t>tutors‘ reflective </a:t>
            </a:r>
            <a:r>
              <a:rPr lang="en-AU" sz="2800" b="1" dirty="0">
                <a:solidFill>
                  <a:srgbClr val="00B0F0"/>
                </a:solidFill>
                <a:latin typeface="Times-Roman"/>
              </a:rPr>
              <a:t>discussion of how different methods might influence students’ learning, and how </a:t>
            </a:r>
            <a:r>
              <a:rPr lang="en-AU" sz="2800" b="1" dirty="0" smtClean="0">
                <a:solidFill>
                  <a:srgbClr val="00B0F0"/>
                </a:solidFill>
                <a:latin typeface="Times-Roman"/>
              </a:rPr>
              <a:t>they might </a:t>
            </a:r>
            <a:r>
              <a:rPr lang="en-AU" sz="2800" b="1" dirty="0">
                <a:solidFill>
                  <a:srgbClr val="00B0F0"/>
                </a:solidFill>
                <a:latin typeface="Times-Roman"/>
              </a:rPr>
              <a:t>implement them in their own teaching</a:t>
            </a:r>
            <a:r>
              <a:rPr lang="en-AU" sz="2800" dirty="0">
                <a:latin typeface="Times-Roman"/>
              </a:rPr>
              <a:t>.</a:t>
            </a:r>
            <a:endParaRPr lang="en-AU" sz="2800" dirty="0"/>
          </a:p>
        </p:txBody>
      </p:sp>
    </p:spTree>
    <p:extLst>
      <p:ext uri="{BB962C8B-B14F-4D97-AF65-F5344CB8AC3E}">
        <p14:creationId xmlns:p14="http://schemas.microsoft.com/office/powerpoint/2010/main" val="3544989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2384" y="76979"/>
            <a:ext cx="11070771" cy="1661993"/>
          </a:xfrm>
          <a:prstGeom prst="rect">
            <a:avLst/>
          </a:prstGeom>
        </p:spPr>
        <p:txBody>
          <a:bodyPr wrap="square">
            <a:spAutoFit/>
          </a:bodyPr>
          <a:lstStyle/>
          <a:p>
            <a:pPr marL="342900" indent="-342900">
              <a:buAutoNum type="alphaLcPeriod"/>
            </a:pPr>
            <a:r>
              <a:rPr lang="en-AU" sz="2800" b="1" dirty="0" smtClean="0">
                <a:solidFill>
                  <a:srgbClr val="0EB5E6"/>
                </a:solidFill>
                <a:latin typeface="ProximaNova-Bold"/>
              </a:rPr>
              <a:t>Workforce capability</a:t>
            </a:r>
          </a:p>
          <a:p>
            <a:endParaRPr lang="en-AU" b="1" dirty="0">
              <a:solidFill>
                <a:srgbClr val="0EB5E6"/>
              </a:solidFill>
              <a:latin typeface="ProximaNova-Bold"/>
            </a:endParaRPr>
          </a:p>
          <a:p>
            <a:r>
              <a:rPr lang="en-AU" sz="2800" dirty="0">
                <a:solidFill>
                  <a:srgbClr val="000000"/>
                </a:solidFill>
                <a:latin typeface="ProximaNova-Light"/>
              </a:rPr>
              <a:t>The skills, </a:t>
            </a:r>
            <a:r>
              <a:rPr lang="en-AU" sz="2800" dirty="0" smtClean="0">
                <a:solidFill>
                  <a:srgbClr val="000000"/>
                </a:solidFill>
                <a:latin typeface="ProximaNova-Light"/>
              </a:rPr>
              <a:t>capabilities, experience </a:t>
            </a:r>
            <a:r>
              <a:rPr lang="en-AU" sz="2800" dirty="0">
                <a:solidFill>
                  <a:srgbClr val="000000"/>
                </a:solidFill>
                <a:latin typeface="ProximaNova-Light"/>
              </a:rPr>
              <a:t>and </a:t>
            </a:r>
            <a:r>
              <a:rPr lang="en-AU" sz="2800" dirty="0" smtClean="0">
                <a:solidFill>
                  <a:srgbClr val="000000"/>
                </a:solidFill>
                <a:latin typeface="ProximaNova-Light"/>
              </a:rPr>
              <a:t>behaviours required </a:t>
            </a:r>
            <a:r>
              <a:rPr lang="en-AU" sz="2800" dirty="0">
                <a:solidFill>
                  <a:srgbClr val="000000"/>
                </a:solidFill>
                <a:latin typeface="ProximaNova-Light"/>
              </a:rPr>
              <a:t>of university staff </a:t>
            </a:r>
            <a:r>
              <a:rPr lang="en-AU" sz="2800" dirty="0" smtClean="0">
                <a:solidFill>
                  <a:srgbClr val="000000"/>
                </a:solidFill>
                <a:latin typeface="ProximaNova-Light"/>
              </a:rPr>
              <a:t>and </a:t>
            </a:r>
            <a:r>
              <a:rPr lang="en-AU" sz="2800" dirty="0">
                <a:latin typeface="ProximaNova-Light"/>
              </a:rPr>
              <a:t>leaders in order to deliver on strategic intent</a:t>
            </a:r>
            <a:endParaRPr lang="en-AU" sz="2800" dirty="0"/>
          </a:p>
        </p:txBody>
      </p:sp>
      <p:sp>
        <p:nvSpPr>
          <p:cNvPr id="3" name="Rectangle 2"/>
          <p:cNvSpPr/>
          <p:nvPr/>
        </p:nvSpPr>
        <p:spPr>
          <a:xfrm>
            <a:off x="582384" y="1608167"/>
            <a:ext cx="10722428" cy="523220"/>
          </a:xfrm>
          <a:prstGeom prst="rect">
            <a:avLst/>
          </a:prstGeom>
        </p:spPr>
        <p:txBody>
          <a:bodyPr wrap="square">
            <a:spAutoFit/>
          </a:bodyPr>
          <a:lstStyle/>
          <a:p>
            <a:r>
              <a:rPr lang="en-AU" sz="2800" dirty="0" smtClean="0">
                <a:latin typeface="ProximaNova-Light"/>
              </a:rPr>
              <a:t>and sustain competitive </a:t>
            </a:r>
            <a:r>
              <a:rPr lang="en-AU" sz="2800" dirty="0">
                <a:latin typeface="ProximaNova-Light"/>
              </a:rPr>
              <a:t>advantage.</a:t>
            </a:r>
            <a:endParaRPr lang="en-AU" sz="2800" dirty="0"/>
          </a:p>
        </p:txBody>
      </p:sp>
      <p:sp>
        <p:nvSpPr>
          <p:cNvPr id="4" name="Rectangle 3"/>
          <p:cNvSpPr/>
          <p:nvPr/>
        </p:nvSpPr>
        <p:spPr>
          <a:xfrm>
            <a:off x="582384" y="2131387"/>
            <a:ext cx="10994570" cy="3539430"/>
          </a:xfrm>
          <a:prstGeom prst="rect">
            <a:avLst/>
          </a:prstGeom>
        </p:spPr>
        <p:txBody>
          <a:bodyPr wrap="square">
            <a:spAutoFit/>
          </a:bodyPr>
          <a:lstStyle/>
          <a:p>
            <a:r>
              <a:rPr lang="en-AU" sz="2800" b="1" dirty="0">
                <a:solidFill>
                  <a:srgbClr val="0EB5E6"/>
                </a:solidFill>
                <a:latin typeface="ProximaNova-Bold"/>
              </a:rPr>
              <a:t>b. </a:t>
            </a:r>
            <a:r>
              <a:rPr lang="en-AU" sz="2800" b="1" dirty="0" smtClean="0">
                <a:solidFill>
                  <a:srgbClr val="0EB5E6"/>
                </a:solidFill>
                <a:latin typeface="ProximaNova-Bold"/>
              </a:rPr>
              <a:t>Workforce </a:t>
            </a:r>
            <a:r>
              <a:rPr lang="en-AU" sz="2800" b="1" dirty="0">
                <a:solidFill>
                  <a:srgbClr val="0EB5E6"/>
                </a:solidFill>
                <a:latin typeface="ProximaNova-Bold"/>
              </a:rPr>
              <a:t>structure</a:t>
            </a:r>
          </a:p>
          <a:p>
            <a:r>
              <a:rPr lang="en-AU" sz="2800" dirty="0">
                <a:solidFill>
                  <a:srgbClr val="000000"/>
                </a:solidFill>
                <a:latin typeface="ProximaNova-Light"/>
              </a:rPr>
              <a:t>The design of new and </a:t>
            </a:r>
            <a:r>
              <a:rPr lang="en-AU" sz="2800" dirty="0" smtClean="0">
                <a:solidFill>
                  <a:srgbClr val="000000"/>
                </a:solidFill>
                <a:latin typeface="ProximaNova-Light"/>
              </a:rPr>
              <a:t>existing roles </a:t>
            </a:r>
            <a:r>
              <a:rPr lang="en-AU" sz="2800" dirty="0">
                <a:solidFill>
                  <a:srgbClr val="000000"/>
                </a:solidFill>
                <a:latin typeface="ProximaNova-Light"/>
              </a:rPr>
              <a:t>to better meet </a:t>
            </a:r>
            <a:r>
              <a:rPr lang="en-AU" sz="2800" dirty="0" smtClean="0">
                <a:solidFill>
                  <a:srgbClr val="000000"/>
                </a:solidFill>
                <a:latin typeface="ProximaNova-Light"/>
              </a:rPr>
              <a:t>the academic</a:t>
            </a:r>
            <a:r>
              <a:rPr lang="en-AU" sz="2800" dirty="0">
                <a:solidFill>
                  <a:srgbClr val="000000"/>
                </a:solidFill>
                <a:latin typeface="ProximaNova-Light"/>
              </a:rPr>
              <a:t>, research and </a:t>
            </a:r>
            <a:r>
              <a:rPr lang="en-AU" sz="2800" dirty="0" smtClean="0">
                <a:solidFill>
                  <a:srgbClr val="000000"/>
                </a:solidFill>
                <a:latin typeface="ProximaNova-Light"/>
              </a:rPr>
              <a:t>service requirements </a:t>
            </a:r>
            <a:r>
              <a:rPr lang="en-AU" sz="2800" dirty="0">
                <a:solidFill>
                  <a:srgbClr val="000000"/>
                </a:solidFill>
                <a:latin typeface="ProximaNova-Light"/>
              </a:rPr>
              <a:t>of universities</a:t>
            </a:r>
            <a:r>
              <a:rPr lang="en-AU" sz="2800" dirty="0" smtClean="0">
                <a:solidFill>
                  <a:srgbClr val="000000"/>
                </a:solidFill>
                <a:latin typeface="ProximaNova-Light"/>
              </a:rPr>
              <a:t>.</a:t>
            </a:r>
          </a:p>
          <a:p>
            <a:endParaRPr lang="en-AU" sz="2800" dirty="0">
              <a:solidFill>
                <a:srgbClr val="000000"/>
              </a:solidFill>
              <a:latin typeface="ProximaNova-Light"/>
            </a:endParaRPr>
          </a:p>
          <a:p>
            <a:r>
              <a:rPr lang="en-AU" sz="2800" b="1" dirty="0">
                <a:solidFill>
                  <a:srgbClr val="0EB5E6"/>
                </a:solidFill>
                <a:latin typeface="ProximaNova-Bold"/>
              </a:rPr>
              <a:t>c. </a:t>
            </a:r>
            <a:r>
              <a:rPr lang="en-AU" sz="2800" b="1" dirty="0" smtClean="0">
                <a:solidFill>
                  <a:srgbClr val="0EB5E6"/>
                </a:solidFill>
                <a:latin typeface="ProximaNova-Bold"/>
              </a:rPr>
              <a:t>Workforce </a:t>
            </a:r>
            <a:r>
              <a:rPr lang="en-AU" sz="2800" b="1" dirty="0">
                <a:solidFill>
                  <a:srgbClr val="0EB5E6"/>
                </a:solidFill>
                <a:latin typeface="ProximaNova-Bold"/>
              </a:rPr>
              <a:t>engagement</a:t>
            </a:r>
          </a:p>
          <a:p>
            <a:r>
              <a:rPr lang="en-AU" sz="2800" dirty="0">
                <a:solidFill>
                  <a:srgbClr val="000000"/>
                </a:solidFill>
                <a:latin typeface="ProximaNova-Light"/>
              </a:rPr>
              <a:t>The manner in which </a:t>
            </a:r>
            <a:r>
              <a:rPr lang="en-AU" sz="2800" dirty="0" smtClean="0">
                <a:solidFill>
                  <a:srgbClr val="000000"/>
                </a:solidFill>
                <a:latin typeface="ProximaNova-Light"/>
              </a:rPr>
              <a:t>capability is </a:t>
            </a:r>
            <a:r>
              <a:rPr lang="en-AU" sz="2800" dirty="0">
                <a:solidFill>
                  <a:srgbClr val="000000"/>
                </a:solidFill>
                <a:latin typeface="ProximaNova-Light"/>
              </a:rPr>
              <a:t>matched to the </a:t>
            </a:r>
            <a:r>
              <a:rPr lang="en-AU" sz="2800" dirty="0" smtClean="0">
                <a:solidFill>
                  <a:srgbClr val="000000"/>
                </a:solidFill>
                <a:latin typeface="ProximaNova-Light"/>
              </a:rPr>
              <a:t>workforce structure</a:t>
            </a:r>
            <a:r>
              <a:rPr lang="en-AU" sz="2800" dirty="0">
                <a:solidFill>
                  <a:srgbClr val="000000"/>
                </a:solidFill>
                <a:latin typeface="ProximaNova-Light"/>
              </a:rPr>
              <a:t>, through </a:t>
            </a:r>
            <a:r>
              <a:rPr lang="en-AU" sz="2800" dirty="0" smtClean="0">
                <a:solidFill>
                  <a:srgbClr val="000000"/>
                </a:solidFill>
                <a:latin typeface="ProximaNova-Light"/>
              </a:rPr>
              <a:t>contract models</a:t>
            </a:r>
            <a:r>
              <a:rPr lang="en-AU" sz="2800" dirty="0">
                <a:solidFill>
                  <a:srgbClr val="000000"/>
                </a:solidFill>
                <a:latin typeface="ProximaNova-Light"/>
              </a:rPr>
              <a:t>, investment </a:t>
            </a:r>
            <a:r>
              <a:rPr lang="en-AU" sz="2800" dirty="0" smtClean="0">
                <a:solidFill>
                  <a:srgbClr val="000000"/>
                </a:solidFill>
                <a:latin typeface="ProximaNova-Light"/>
              </a:rPr>
              <a:t>in development </a:t>
            </a:r>
            <a:r>
              <a:rPr lang="en-AU" sz="2800" dirty="0">
                <a:solidFill>
                  <a:srgbClr val="000000"/>
                </a:solidFill>
                <a:latin typeface="ProximaNova-Light"/>
              </a:rPr>
              <a:t>and the </a:t>
            </a:r>
            <a:r>
              <a:rPr lang="en-AU" sz="2800" dirty="0" smtClean="0">
                <a:solidFill>
                  <a:srgbClr val="000000"/>
                </a:solidFill>
                <a:latin typeface="ProximaNova-Light"/>
              </a:rPr>
              <a:t>talent pipeline</a:t>
            </a:r>
            <a:r>
              <a:rPr lang="en-AU" sz="2800" dirty="0">
                <a:solidFill>
                  <a:srgbClr val="000000"/>
                </a:solidFill>
                <a:latin typeface="ProximaNova-Light"/>
              </a:rPr>
              <a:t>, as well as performance</a:t>
            </a:r>
            <a:endParaRPr lang="en-AU" sz="2800" dirty="0"/>
          </a:p>
        </p:txBody>
      </p:sp>
      <p:sp>
        <p:nvSpPr>
          <p:cNvPr id="5" name="Rectangle 4"/>
          <p:cNvSpPr/>
          <p:nvPr/>
        </p:nvSpPr>
        <p:spPr>
          <a:xfrm>
            <a:off x="582384" y="5540012"/>
            <a:ext cx="11658600" cy="523220"/>
          </a:xfrm>
          <a:prstGeom prst="rect">
            <a:avLst/>
          </a:prstGeom>
        </p:spPr>
        <p:txBody>
          <a:bodyPr wrap="square">
            <a:spAutoFit/>
          </a:bodyPr>
          <a:lstStyle/>
          <a:p>
            <a:r>
              <a:rPr lang="en-AU" sz="2800" dirty="0">
                <a:latin typeface="ProximaNova-Light"/>
              </a:rPr>
              <a:t>and reward </a:t>
            </a:r>
            <a:r>
              <a:rPr lang="en-AU" sz="2800" dirty="0" smtClean="0">
                <a:latin typeface="ProximaNova-Light"/>
              </a:rPr>
              <a:t>arrangements to </a:t>
            </a:r>
            <a:r>
              <a:rPr lang="en-AU" sz="2800" dirty="0">
                <a:latin typeface="ProximaNova-Light"/>
              </a:rPr>
              <a:t>align individuals </a:t>
            </a:r>
            <a:r>
              <a:rPr lang="en-AU" sz="2800" dirty="0" smtClean="0">
                <a:latin typeface="ProximaNova-Light"/>
              </a:rPr>
              <a:t>with the </a:t>
            </a:r>
            <a:r>
              <a:rPr lang="en-AU" sz="2800" dirty="0">
                <a:latin typeface="ProximaNova-Light"/>
              </a:rPr>
              <a:t>strategy.</a:t>
            </a:r>
            <a:endParaRPr lang="en-AU" sz="2800" dirty="0"/>
          </a:p>
        </p:txBody>
      </p:sp>
    </p:spTree>
    <p:extLst>
      <p:ext uri="{BB962C8B-B14F-4D97-AF65-F5344CB8AC3E}">
        <p14:creationId xmlns:p14="http://schemas.microsoft.com/office/powerpoint/2010/main" val="41107786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0" y="364315"/>
            <a:ext cx="10983686" cy="4893647"/>
          </a:xfrm>
          <a:prstGeom prst="rect">
            <a:avLst/>
          </a:prstGeom>
        </p:spPr>
        <p:txBody>
          <a:bodyPr wrap="square">
            <a:spAutoFit/>
          </a:bodyPr>
          <a:lstStyle/>
          <a:p>
            <a:r>
              <a:rPr lang="en-AU" sz="2400" b="1" dirty="0">
                <a:solidFill>
                  <a:srgbClr val="0EB5E6"/>
                </a:solidFill>
                <a:latin typeface="ProximaNova-Bold"/>
              </a:rPr>
              <a:t>Design new roles: </a:t>
            </a:r>
            <a:r>
              <a:rPr lang="en-AU" sz="2400" dirty="0">
                <a:solidFill>
                  <a:srgbClr val="000000"/>
                </a:solidFill>
                <a:latin typeface="ProximaNova-Light"/>
              </a:rPr>
              <a:t>increased expectation that universities of the future will </a:t>
            </a:r>
            <a:r>
              <a:rPr lang="en-AU" sz="2400" dirty="0" smtClean="0">
                <a:solidFill>
                  <a:srgbClr val="000000"/>
                </a:solidFill>
                <a:latin typeface="ProximaNova-Light"/>
              </a:rPr>
              <a:t>operate in </a:t>
            </a:r>
            <a:r>
              <a:rPr lang="en-AU" sz="2400" dirty="0">
                <a:solidFill>
                  <a:srgbClr val="000000"/>
                </a:solidFill>
                <a:latin typeface="ProximaNova-Light"/>
              </a:rPr>
              <a:t>a collaborative, digitally enabled environment may require</a:t>
            </a:r>
            <a:r>
              <a:rPr lang="en-AU" sz="2400" dirty="0" smtClean="0">
                <a:solidFill>
                  <a:srgbClr val="000000"/>
                </a:solidFill>
                <a:latin typeface="ProximaNova-Light"/>
              </a:rPr>
              <a:t>:</a:t>
            </a:r>
          </a:p>
          <a:p>
            <a:endParaRPr lang="en-AU" sz="2400" dirty="0">
              <a:solidFill>
                <a:srgbClr val="000000"/>
              </a:solidFill>
              <a:latin typeface="ProximaNova-Light"/>
            </a:endParaRPr>
          </a:p>
          <a:p>
            <a:r>
              <a:rPr lang="en-AU" sz="2400" dirty="0">
                <a:solidFill>
                  <a:srgbClr val="0EB5E6"/>
                </a:solidFill>
                <a:latin typeface="ProximaNova-Light"/>
              </a:rPr>
              <a:t>• </a:t>
            </a:r>
            <a:r>
              <a:rPr lang="en-AU" sz="2400" dirty="0">
                <a:solidFill>
                  <a:srgbClr val="000000"/>
                </a:solidFill>
                <a:latin typeface="ProximaNova-Light"/>
              </a:rPr>
              <a:t>Industry liaison roles (i.e. facilitation between university and public and</a:t>
            </a:r>
          </a:p>
          <a:p>
            <a:r>
              <a:rPr lang="en-AU" sz="2400" dirty="0">
                <a:solidFill>
                  <a:srgbClr val="000000"/>
                </a:solidFill>
                <a:latin typeface="ProximaNova-Light"/>
              </a:rPr>
              <a:t>private industry to broker relationships for sharing talent and collaborating on</a:t>
            </a:r>
          </a:p>
          <a:p>
            <a:r>
              <a:rPr lang="en-AU" sz="2400" dirty="0">
                <a:solidFill>
                  <a:srgbClr val="000000"/>
                </a:solidFill>
                <a:latin typeface="ProximaNova-Light"/>
              </a:rPr>
              <a:t>research and curriculum</a:t>
            </a:r>
            <a:r>
              <a:rPr lang="en-AU" sz="2400" dirty="0" smtClean="0">
                <a:solidFill>
                  <a:srgbClr val="000000"/>
                </a:solidFill>
                <a:latin typeface="ProximaNova-Light"/>
              </a:rPr>
              <a:t>)</a:t>
            </a:r>
          </a:p>
          <a:p>
            <a:endParaRPr lang="en-AU" sz="2400" dirty="0">
              <a:solidFill>
                <a:srgbClr val="000000"/>
              </a:solidFill>
              <a:latin typeface="ProximaNova-Light"/>
            </a:endParaRPr>
          </a:p>
          <a:p>
            <a:r>
              <a:rPr lang="en-AU" sz="2400" dirty="0">
                <a:solidFill>
                  <a:srgbClr val="0EB5E6"/>
                </a:solidFill>
                <a:latin typeface="ProximaNova-Light"/>
              </a:rPr>
              <a:t>• </a:t>
            </a:r>
            <a:r>
              <a:rPr lang="en-AU" sz="2400" dirty="0">
                <a:solidFill>
                  <a:srgbClr val="000000"/>
                </a:solidFill>
                <a:latin typeface="ProximaNova-Light"/>
              </a:rPr>
              <a:t>Academics roles designed for practitioners with experience from public and</a:t>
            </a:r>
          </a:p>
          <a:p>
            <a:r>
              <a:rPr lang="en-AU" sz="2400" dirty="0">
                <a:solidFill>
                  <a:srgbClr val="000000"/>
                </a:solidFill>
                <a:latin typeface="ProximaNova-Light"/>
              </a:rPr>
              <a:t>private </a:t>
            </a:r>
            <a:r>
              <a:rPr lang="en-AU" sz="2400" dirty="0" smtClean="0">
                <a:solidFill>
                  <a:srgbClr val="000000"/>
                </a:solidFill>
                <a:latin typeface="ProximaNova-Light"/>
              </a:rPr>
              <a:t>industries</a:t>
            </a:r>
          </a:p>
          <a:p>
            <a:endParaRPr lang="en-AU" sz="2400" dirty="0">
              <a:solidFill>
                <a:srgbClr val="000000"/>
              </a:solidFill>
              <a:latin typeface="ProximaNova-Light"/>
            </a:endParaRPr>
          </a:p>
          <a:p>
            <a:r>
              <a:rPr lang="en-AU" sz="2400" dirty="0">
                <a:solidFill>
                  <a:srgbClr val="0EB5E6"/>
                </a:solidFill>
                <a:latin typeface="ProximaNova-Light"/>
              </a:rPr>
              <a:t>• </a:t>
            </a:r>
            <a:r>
              <a:rPr lang="en-AU" sz="2400" dirty="0">
                <a:solidFill>
                  <a:srgbClr val="000000"/>
                </a:solidFill>
                <a:latin typeface="ProximaNova-Light"/>
              </a:rPr>
              <a:t>Technologists and education designers who are able to optimise the online,</a:t>
            </a:r>
          </a:p>
          <a:p>
            <a:r>
              <a:rPr lang="en-AU" sz="2400" dirty="0">
                <a:solidFill>
                  <a:srgbClr val="000000"/>
                </a:solidFill>
                <a:latin typeface="ProximaNova-Light"/>
              </a:rPr>
              <a:t>blended (i.e. online and on-campus) and on-campus experience for students</a:t>
            </a:r>
          </a:p>
          <a:p>
            <a:r>
              <a:rPr lang="en-AU" sz="2400" dirty="0">
                <a:solidFill>
                  <a:srgbClr val="000000"/>
                </a:solidFill>
                <a:latin typeface="ProximaNova-Light"/>
              </a:rPr>
              <a:t>and staff</a:t>
            </a:r>
            <a:endParaRPr lang="en-AU" sz="2400" dirty="0"/>
          </a:p>
        </p:txBody>
      </p:sp>
    </p:spTree>
    <p:extLst>
      <p:ext uri="{BB962C8B-B14F-4D97-AF65-F5344CB8AC3E}">
        <p14:creationId xmlns:p14="http://schemas.microsoft.com/office/powerpoint/2010/main" val="19231307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1886" y="248255"/>
            <a:ext cx="11571514" cy="2677656"/>
          </a:xfrm>
          <a:prstGeom prst="rect">
            <a:avLst/>
          </a:prstGeom>
        </p:spPr>
        <p:txBody>
          <a:bodyPr wrap="square">
            <a:spAutoFit/>
          </a:bodyPr>
          <a:lstStyle/>
          <a:p>
            <a:r>
              <a:rPr lang="en-AU" sz="2800" b="1" dirty="0">
                <a:solidFill>
                  <a:srgbClr val="0EB5E6"/>
                </a:solidFill>
                <a:latin typeface="ProximaNova-Bold"/>
              </a:rPr>
              <a:t>Professional development: </a:t>
            </a:r>
            <a:r>
              <a:rPr lang="en-AU" sz="2800" dirty="0">
                <a:solidFill>
                  <a:srgbClr val="000000"/>
                </a:solidFill>
                <a:latin typeface="ProximaNova-Light"/>
              </a:rPr>
              <a:t>investment in continuous development of </a:t>
            </a:r>
            <a:r>
              <a:rPr lang="en-AU" sz="2800" dirty="0" smtClean="0">
                <a:solidFill>
                  <a:srgbClr val="000000"/>
                </a:solidFill>
                <a:latin typeface="ProximaNova-Light"/>
              </a:rPr>
              <a:t>technical and </a:t>
            </a:r>
            <a:r>
              <a:rPr lang="en-AU" sz="2800" dirty="0">
                <a:solidFill>
                  <a:srgbClr val="000000"/>
                </a:solidFill>
                <a:latin typeface="ProximaNova-Light"/>
              </a:rPr>
              <a:t>managerial skills will be required to ensure workforce capability </a:t>
            </a:r>
            <a:r>
              <a:rPr lang="en-AU" sz="2800" dirty="0" smtClean="0">
                <a:solidFill>
                  <a:srgbClr val="000000"/>
                </a:solidFill>
                <a:latin typeface="ProximaNova-Light"/>
              </a:rPr>
              <a:t>meets demand</a:t>
            </a:r>
            <a:r>
              <a:rPr lang="en-AU" sz="2800" dirty="0">
                <a:solidFill>
                  <a:srgbClr val="000000"/>
                </a:solidFill>
                <a:latin typeface="ProximaNova-Light"/>
              </a:rPr>
              <a:t>, particularly in alignment with the future capability required (i.e. </a:t>
            </a:r>
            <a:r>
              <a:rPr lang="en-AU" sz="2800" dirty="0" smtClean="0">
                <a:solidFill>
                  <a:srgbClr val="000000"/>
                </a:solidFill>
                <a:latin typeface="ProximaNova-Light"/>
              </a:rPr>
              <a:t>skills, mindsets </a:t>
            </a:r>
            <a:r>
              <a:rPr lang="en-AU" sz="2800" dirty="0">
                <a:solidFill>
                  <a:srgbClr val="000000"/>
                </a:solidFill>
                <a:latin typeface="ProximaNova-Light"/>
              </a:rPr>
              <a:t>and behaviours). Universities will need to consider effective </a:t>
            </a:r>
            <a:r>
              <a:rPr lang="en-AU" sz="2800" dirty="0" smtClean="0">
                <a:solidFill>
                  <a:srgbClr val="000000"/>
                </a:solidFill>
                <a:latin typeface="ProximaNova-Light"/>
              </a:rPr>
              <a:t>delivery models </a:t>
            </a:r>
            <a:r>
              <a:rPr lang="en-AU" sz="2800" dirty="0">
                <a:solidFill>
                  <a:srgbClr val="000000"/>
                </a:solidFill>
                <a:latin typeface="ProximaNova-Light"/>
              </a:rPr>
              <a:t>in the future, and may consider different options for co-investment </a:t>
            </a:r>
            <a:r>
              <a:rPr lang="en-AU" sz="2800" dirty="0" smtClean="0">
                <a:solidFill>
                  <a:srgbClr val="000000"/>
                </a:solidFill>
                <a:latin typeface="ProximaNova-Light"/>
              </a:rPr>
              <a:t>in learning </a:t>
            </a:r>
            <a:r>
              <a:rPr lang="en-AU" sz="2800" dirty="0">
                <a:solidFill>
                  <a:srgbClr val="000000"/>
                </a:solidFill>
                <a:latin typeface="ProximaNova-Light"/>
              </a:rPr>
              <a:t>and development</a:t>
            </a:r>
            <a:endParaRPr lang="en-AU" sz="2800" dirty="0"/>
          </a:p>
        </p:txBody>
      </p:sp>
      <p:sp>
        <p:nvSpPr>
          <p:cNvPr id="3" name="Rectangle 2"/>
          <p:cNvSpPr/>
          <p:nvPr/>
        </p:nvSpPr>
        <p:spPr>
          <a:xfrm>
            <a:off x="391886" y="2925911"/>
            <a:ext cx="11332028" cy="3539430"/>
          </a:xfrm>
          <a:prstGeom prst="rect">
            <a:avLst/>
          </a:prstGeom>
        </p:spPr>
        <p:txBody>
          <a:bodyPr wrap="square">
            <a:spAutoFit/>
          </a:bodyPr>
          <a:lstStyle/>
          <a:p>
            <a:r>
              <a:rPr lang="en-AU" sz="2800" b="1" dirty="0">
                <a:solidFill>
                  <a:srgbClr val="0EB5E6"/>
                </a:solidFill>
                <a:latin typeface="ProximaNova-Bold"/>
              </a:rPr>
              <a:t>Career path: </a:t>
            </a:r>
            <a:r>
              <a:rPr lang="en-AU" sz="2800" dirty="0">
                <a:solidFill>
                  <a:srgbClr val="000000"/>
                </a:solidFill>
                <a:latin typeface="ProximaNova-Light"/>
              </a:rPr>
              <a:t>If the workforce is to engage a greater diversity of role </a:t>
            </a:r>
            <a:r>
              <a:rPr lang="en-AU" sz="2800" dirty="0" smtClean="0">
                <a:solidFill>
                  <a:srgbClr val="000000"/>
                </a:solidFill>
                <a:latin typeface="ProximaNova-Light"/>
              </a:rPr>
              <a:t>types, with </a:t>
            </a:r>
            <a:r>
              <a:rPr lang="en-AU" sz="2800" dirty="0">
                <a:solidFill>
                  <a:srgbClr val="000000"/>
                </a:solidFill>
                <a:latin typeface="ProximaNova-Light"/>
              </a:rPr>
              <a:t>a greater diversity of backgrounds and focus, the mechanisms to </a:t>
            </a:r>
            <a:r>
              <a:rPr lang="en-AU" sz="2800" dirty="0" smtClean="0">
                <a:solidFill>
                  <a:srgbClr val="000000"/>
                </a:solidFill>
                <a:latin typeface="ProximaNova-Light"/>
              </a:rPr>
              <a:t>advance and </a:t>
            </a:r>
            <a:r>
              <a:rPr lang="en-AU" sz="2800" dirty="0">
                <a:solidFill>
                  <a:srgbClr val="000000"/>
                </a:solidFill>
                <a:latin typeface="ProximaNova-Light"/>
              </a:rPr>
              <a:t>progress careers must be reconsidered:</a:t>
            </a:r>
          </a:p>
          <a:p>
            <a:r>
              <a:rPr lang="en-AU" sz="2800" dirty="0">
                <a:solidFill>
                  <a:srgbClr val="0EB5E6"/>
                </a:solidFill>
                <a:latin typeface="ProximaNova-Light"/>
              </a:rPr>
              <a:t>• </a:t>
            </a:r>
            <a:r>
              <a:rPr lang="en-AU" sz="2800" dirty="0">
                <a:solidFill>
                  <a:srgbClr val="000000"/>
                </a:solidFill>
                <a:latin typeface="ProximaNova-Light"/>
              </a:rPr>
              <a:t>Considering the appropriateness of existing promotion and tenure</a:t>
            </a:r>
          </a:p>
          <a:p>
            <a:r>
              <a:rPr lang="en-AU" sz="2800" dirty="0">
                <a:solidFill>
                  <a:srgbClr val="000000"/>
                </a:solidFill>
                <a:latin typeface="ProximaNova-Light"/>
              </a:rPr>
              <a:t>requirements, in light of greater specialisation and diversity of academics (</a:t>
            </a:r>
            <a:r>
              <a:rPr lang="en-AU" sz="2800" dirty="0" smtClean="0">
                <a:solidFill>
                  <a:srgbClr val="000000"/>
                </a:solidFill>
                <a:latin typeface="ProximaNova-Light"/>
              </a:rPr>
              <a:t>e.g. practitioners</a:t>
            </a:r>
            <a:r>
              <a:rPr lang="en-AU" sz="2800" dirty="0">
                <a:solidFill>
                  <a:srgbClr val="000000"/>
                </a:solidFill>
                <a:latin typeface="ProximaNova-Light"/>
              </a:rPr>
              <a:t>)</a:t>
            </a:r>
          </a:p>
          <a:p>
            <a:r>
              <a:rPr lang="en-AU" sz="2800" dirty="0">
                <a:solidFill>
                  <a:srgbClr val="0EB5E6"/>
                </a:solidFill>
                <a:latin typeface="ProximaNova-Light"/>
              </a:rPr>
              <a:t>• </a:t>
            </a:r>
            <a:r>
              <a:rPr lang="en-AU" sz="2800" dirty="0">
                <a:solidFill>
                  <a:srgbClr val="000000"/>
                </a:solidFill>
                <a:latin typeface="ProximaNova-Light"/>
              </a:rPr>
              <a:t>Career coherence for casual or contractor workforce (particularly those </a:t>
            </a:r>
            <a:r>
              <a:rPr lang="en-AU" sz="2800" dirty="0" smtClean="0">
                <a:solidFill>
                  <a:srgbClr val="000000"/>
                </a:solidFill>
                <a:latin typeface="ProximaNova-Light"/>
              </a:rPr>
              <a:t>that oscillate </a:t>
            </a:r>
            <a:r>
              <a:rPr lang="en-AU" sz="2800" dirty="0">
                <a:solidFill>
                  <a:srgbClr val="000000"/>
                </a:solidFill>
                <a:latin typeface="ProximaNova-Light"/>
              </a:rPr>
              <a:t>between industry and higher education)</a:t>
            </a:r>
            <a:endParaRPr lang="en-AU" sz="2800" dirty="0"/>
          </a:p>
        </p:txBody>
      </p:sp>
    </p:spTree>
    <p:extLst>
      <p:ext uri="{BB962C8B-B14F-4D97-AF65-F5344CB8AC3E}">
        <p14:creationId xmlns:p14="http://schemas.microsoft.com/office/powerpoint/2010/main" val="18206456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4171" y="0"/>
            <a:ext cx="11658600" cy="5693866"/>
          </a:xfrm>
          <a:prstGeom prst="rect">
            <a:avLst/>
          </a:prstGeom>
        </p:spPr>
        <p:txBody>
          <a:bodyPr wrap="square">
            <a:spAutoFit/>
          </a:bodyPr>
          <a:lstStyle/>
          <a:p>
            <a:r>
              <a:rPr lang="en-AU" sz="2800" b="1" dirty="0">
                <a:solidFill>
                  <a:srgbClr val="0EB5E6"/>
                </a:solidFill>
                <a:latin typeface="ProximaNova-Bold"/>
              </a:rPr>
              <a:t>Performance management and reward: </a:t>
            </a:r>
            <a:r>
              <a:rPr lang="en-AU" sz="2800" dirty="0">
                <a:solidFill>
                  <a:srgbClr val="000000"/>
                </a:solidFill>
                <a:latin typeface="ProximaNova-Light"/>
              </a:rPr>
              <a:t>frameworks should align </a:t>
            </a:r>
            <a:r>
              <a:rPr lang="en-AU" sz="2800" dirty="0" smtClean="0">
                <a:solidFill>
                  <a:srgbClr val="000000"/>
                </a:solidFill>
                <a:latin typeface="ProximaNova-Light"/>
              </a:rPr>
              <a:t>individual accountabilities </a:t>
            </a:r>
            <a:r>
              <a:rPr lang="en-AU" sz="2800" dirty="0">
                <a:solidFill>
                  <a:srgbClr val="000000"/>
                </a:solidFill>
                <a:latin typeface="ProximaNova-Light"/>
              </a:rPr>
              <a:t>to organisational priorities, to support a collaborative, </a:t>
            </a:r>
            <a:r>
              <a:rPr lang="en-AU" sz="2800" dirty="0" smtClean="0">
                <a:solidFill>
                  <a:srgbClr val="000000"/>
                </a:solidFill>
                <a:latin typeface="ProximaNova-Light"/>
              </a:rPr>
              <a:t>outcomes focused university </a:t>
            </a:r>
            <a:r>
              <a:rPr lang="en-AU" sz="2800" dirty="0">
                <a:solidFill>
                  <a:srgbClr val="000000"/>
                </a:solidFill>
                <a:latin typeface="ProximaNova-Light"/>
              </a:rPr>
              <a:t>culture, but also ensure that academics and other </a:t>
            </a:r>
            <a:r>
              <a:rPr lang="en-AU" sz="2800" dirty="0" smtClean="0">
                <a:solidFill>
                  <a:srgbClr val="000000"/>
                </a:solidFill>
                <a:latin typeface="ProximaNova-Light"/>
              </a:rPr>
              <a:t>staff engaged </a:t>
            </a:r>
            <a:r>
              <a:rPr lang="en-AU" sz="2800" dirty="0">
                <a:solidFill>
                  <a:srgbClr val="000000"/>
                </a:solidFill>
                <a:latin typeface="ProximaNova-Light"/>
              </a:rPr>
              <a:t>in new roles and ways of working are not disadvantaged. </a:t>
            </a:r>
            <a:endParaRPr lang="en-AU" sz="2800" dirty="0" smtClean="0">
              <a:solidFill>
                <a:srgbClr val="000000"/>
              </a:solidFill>
              <a:latin typeface="ProximaNova-Light"/>
            </a:endParaRPr>
          </a:p>
          <a:p>
            <a:endParaRPr lang="en-AU" sz="2800" dirty="0">
              <a:solidFill>
                <a:srgbClr val="000000"/>
              </a:solidFill>
              <a:latin typeface="ProximaNova-Light"/>
            </a:endParaRPr>
          </a:p>
          <a:p>
            <a:r>
              <a:rPr lang="en-AU" sz="2800" dirty="0" smtClean="0">
                <a:solidFill>
                  <a:srgbClr val="000000"/>
                </a:solidFill>
                <a:latin typeface="ProximaNova-Light"/>
              </a:rPr>
              <a:t>This increased </a:t>
            </a:r>
            <a:r>
              <a:rPr lang="en-AU" sz="2800" dirty="0">
                <a:solidFill>
                  <a:srgbClr val="000000"/>
                </a:solidFill>
                <a:latin typeface="ProximaNova-Light"/>
              </a:rPr>
              <a:t>clarity of performance expectation should extend to casual staff </a:t>
            </a:r>
            <a:r>
              <a:rPr lang="en-AU" sz="2800" dirty="0" smtClean="0">
                <a:solidFill>
                  <a:srgbClr val="000000"/>
                </a:solidFill>
                <a:latin typeface="ProximaNova-Light"/>
              </a:rPr>
              <a:t>to ensure </a:t>
            </a:r>
            <a:r>
              <a:rPr lang="en-AU" sz="2800" dirty="0">
                <a:solidFill>
                  <a:srgbClr val="000000"/>
                </a:solidFill>
                <a:latin typeface="ProximaNova-Light"/>
              </a:rPr>
              <a:t>quality of student experience is upheld across the </a:t>
            </a:r>
            <a:r>
              <a:rPr lang="en-AU" sz="2800" dirty="0" smtClean="0">
                <a:solidFill>
                  <a:srgbClr val="000000"/>
                </a:solidFill>
                <a:latin typeface="ProximaNova-Light"/>
              </a:rPr>
              <a:t>workforce</a:t>
            </a:r>
          </a:p>
          <a:p>
            <a:endParaRPr lang="en-AU" sz="2800" dirty="0">
              <a:solidFill>
                <a:srgbClr val="000000"/>
              </a:solidFill>
              <a:latin typeface="ProximaNova-Light"/>
            </a:endParaRPr>
          </a:p>
          <a:p>
            <a:r>
              <a:rPr lang="en-AU" sz="2800" b="1" dirty="0">
                <a:solidFill>
                  <a:srgbClr val="0EB5E6"/>
                </a:solidFill>
                <a:latin typeface="ProximaNova-Bold"/>
              </a:rPr>
              <a:t>Mobility: </a:t>
            </a:r>
            <a:r>
              <a:rPr lang="en-AU" sz="2800" dirty="0">
                <a:solidFill>
                  <a:srgbClr val="000000"/>
                </a:solidFill>
                <a:latin typeface="ProximaNova-Light"/>
              </a:rPr>
              <a:t>with increased regional presence and global collaboration, mobility </a:t>
            </a:r>
            <a:r>
              <a:rPr lang="en-AU" sz="2800" dirty="0" smtClean="0">
                <a:solidFill>
                  <a:srgbClr val="000000"/>
                </a:solidFill>
                <a:latin typeface="ProximaNova-Light"/>
              </a:rPr>
              <a:t>of the </a:t>
            </a:r>
            <a:r>
              <a:rPr lang="en-AU" sz="2800" dirty="0">
                <a:solidFill>
                  <a:srgbClr val="000000"/>
                </a:solidFill>
                <a:latin typeface="ProximaNova-Light"/>
              </a:rPr>
              <a:t>local workforce and engagement of a global workforce (e.g. through </a:t>
            </a:r>
            <a:r>
              <a:rPr lang="en-AU" sz="2800" dirty="0" smtClean="0">
                <a:solidFill>
                  <a:srgbClr val="000000"/>
                </a:solidFill>
                <a:latin typeface="ProximaNova-Light"/>
              </a:rPr>
              <a:t>online platforms</a:t>
            </a:r>
            <a:r>
              <a:rPr lang="en-AU" sz="2800" dirty="0">
                <a:solidFill>
                  <a:srgbClr val="000000"/>
                </a:solidFill>
                <a:latin typeface="ProximaNova-Light"/>
              </a:rPr>
              <a:t>) are increasingly possible and needed</a:t>
            </a:r>
            <a:endParaRPr lang="en-AU" sz="2800" dirty="0"/>
          </a:p>
        </p:txBody>
      </p:sp>
    </p:spTree>
    <p:extLst>
      <p:ext uri="{BB962C8B-B14F-4D97-AF65-F5344CB8AC3E}">
        <p14:creationId xmlns:p14="http://schemas.microsoft.com/office/powerpoint/2010/main" val="5254908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3914" y="170881"/>
            <a:ext cx="11049000" cy="2246769"/>
          </a:xfrm>
          <a:prstGeom prst="rect">
            <a:avLst/>
          </a:prstGeom>
        </p:spPr>
        <p:txBody>
          <a:bodyPr wrap="square">
            <a:spAutoFit/>
          </a:bodyPr>
          <a:lstStyle/>
          <a:p>
            <a:r>
              <a:rPr lang="en-AU" sz="2800" b="1" dirty="0">
                <a:solidFill>
                  <a:srgbClr val="0EB5E6"/>
                </a:solidFill>
                <a:latin typeface="ProximaNova-Bold"/>
              </a:rPr>
              <a:t>Diversity of contracts: </a:t>
            </a:r>
            <a:r>
              <a:rPr lang="en-AU" sz="2800" dirty="0">
                <a:solidFill>
                  <a:srgbClr val="000000"/>
                </a:solidFill>
                <a:latin typeface="ProximaNova-Light"/>
              </a:rPr>
              <a:t>contracting and part time models of engagement </a:t>
            </a:r>
            <a:r>
              <a:rPr lang="en-AU" sz="2800" dirty="0" smtClean="0">
                <a:solidFill>
                  <a:srgbClr val="000000"/>
                </a:solidFill>
                <a:latin typeface="ProximaNova-Light"/>
              </a:rPr>
              <a:t>that enable </a:t>
            </a:r>
            <a:r>
              <a:rPr lang="en-AU" sz="2800" dirty="0">
                <a:solidFill>
                  <a:srgbClr val="000000"/>
                </a:solidFill>
                <a:latin typeface="ProximaNova-Light"/>
              </a:rPr>
              <a:t>staff to easily enter and exit the workforce for varied periods of time </a:t>
            </a:r>
            <a:r>
              <a:rPr lang="en-AU" sz="2800" dirty="0" smtClean="0">
                <a:solidFill>
                  <a:srgbClr val="000000"/>
                </a:solidFill>
                <a:latin typeface="ProximaNova-Light"/>
              </a:rPr>
              <a:t>can alter </a:t>
            </a:r>
            <a:r>
              <a:rPr lang="en-AU" sz="2800" dirty="0">
                <a:solidFill>
                  <a:srgbClr val="000000"/>
                </a:solidFill>
                <a:latin typeface="ProximaNova-Light"/>
              </a:rPr>
              <a:t>the cost base but also create access to deep expertise (e.g. engaging </a:t>
            </a:r>
            <a:r>
              <a:rPr lang="en-AU" sz="2800" dirty="0" smtClean="0">
                <a:solidFill>
                  <a:srgbClr val="000000"/>
                </a:solidFill>
                <a:latin typeface="ProximaNova-Light"/>
              </a:rPr>
              <a:t>a Nobel </a:t>
            </a:r>
            <a:r>
              <a:rPr lang="en-AU" sz="2800" dirty="0">
                <a:solidFill>
                  <a:srgbClr val="000000"/>
                </a:solidFill>
                <a:latin typeface="ProximaNova-Light"/>
              </a:rPr>
              <a:t>laureate for a course or a single lecture).</a:t>
            </a:r>
            <a:endParaRPr lang="en-AU" sz="2800" dirty="0"/>
          </a:p>
        </p:txBody>
      </p:sp>
      <p:sp>
        <p:nvSpPr>
          <p:cNvPr id="3" name="Rectangle 2"/>
          <p:cNvSpPr/>
          <p:nvPr/>
        </p:nvSpPr>
        <p:spPr>
          <a:xfrm>
            <a:off x="380999" y="2496741"/>
            <a:ext cx="11321143" cy="3539430"/>
          </a:xfrm>
          <a:prstGeom prst="rect">
            <a:avLst/>
          </a:prstGeom>
        </p:spPr>
        <p:txBody>
          <a:bodyPr wrap="square">
            <a:spAutoFit/>
          </a:bodyPr>
          <a:lstStyle/>
          <a:p>
            <a:r>
              <a:rPr lang="en-AU" sz="2800" b="1" dirty="0">
                <a:solidFill>
                  <a:srgbClr val="0EB5E6"/>
                </a:solidFill>
                <a:latin typeface="ProximaNova-Bold"/>
              </a:rPr>
              <a:t>Academic pipeline: </a:t>
            </a:r>
            <a:r>
              <a:rPr lang="en-AU" sz="2800" dirty="0">
                <a:solidFill>
                  <a:srgbClr val="000000"/>
                </a:solidFill>
                <a:latin typeface="ProximaNova-Light"/>
              </a:rPr>
              <a:t>in a faster, more responsive university where industry </a:t>
            </a:r>
            <a:r>
              <a:rPr lang="en-AU" sz="2800" dirty="0" smtClean="0">
                <a:solidFill>
                  <a:srgbClr val="000000"/>
                </a:solidFill>
                <a:latin typeface="ProximaNova-Light"/>
              </a:rPr>
              <a:t>practice is </a:t>
            </a:r>
            <a:r>
              <a:rPr lang="en-AU" sz="2800" dirty="0">
                <a:solidFill>
                  <a:srgbClr val="000000"/>
                </a:solidFill>
                <a:latin typeface="ProximaNova-Light"/>
              </a:rPr>
              <a:t>valued, traditional academic pre-service (e.g. the decade required to prepare </a:t>
            </a:r>
            <a:r>
              <a:rPr lang="en-AU" sz="2800" dirty="0" smtClean="0">
                <a:solidFill>
                  <a:srgbClr val="000000"/>
                </a:solidFill>
                <a:latin typeface="ProximaNova-Light"/>
              </a:rPr>
              <a:t>an individual </a:t>
            </a:r>
            <a:r>
              <a:rPr lang="en-AU" sz="2800" dirty="0">
                <a:solidFill>
                  <a:srgbClr val="000000"/>
                </a:solidFill>
                <a:latin typeface="ProximaNova-Light"/>
              </a:rPr>
              <a:t>for an academic career </a:t>
            </a:r>
            <a:r>
              <a:rPr lang="en-AU" sz="2800" dirty="0">
                <a:solidFill>
                  <a:srgbClr val="0EB5E6"/>
                </a:solidFill>
                <a:latin typeface="ProximaNova-Light"/>
              </a:rPr>
              <a:t>112</a:t>
            </a:r>
            <a:r>
              <a:rPr lang="en-AU" sz="2800" dirty="0">
                <a:solidFill>
                  <a:srgbClr val="000000"/>
                </a:solidFill>
                <a:latin typeface="ProximaNova-Light"/>
              </a:rPr>
              <a:t>) risks becoming less relevant. Universities </a:t>
            </a:r>
            <a:r>
              <a:rPr lang="en-AU" sz="2800" dirty="0" smtClean="0">
                <a:solidFill>
                  <a:srgbClr val="000000"/>
                </a:solidFill>
                <a:latin typeface="ProximaNova-Light"/>
              </a:rPr>
              <a:t>may change </a:t>
            </a:r>
            <a:r>
              <a:rPr lang="en-AU" sz="2800" dirty="0">
                <a:solidFill>
                  <a:srgbClr val="000000"/>
                </a:solidFill>
                <a:latin typeface="ProximaNova-Light"/>
              </a:rPr>
              <a:t>the role requirements of academics and will begin to consider where </a:t>
            </a:r>
            <a:r>
              <a:rPr lang="en-AU" sz="2800" dirty="0" smtClean="0">
                <a:solidFill>
                  <a:srgbClr val="000000"/>
                </a:solidFill>
                <a:latin typeface="ProximaNova-Light"/>
              </a:rPr>
              <a:t>the PhD </a:t>
            </a:r>
            <a:r>
              <a:rPr lang="en-AU" sz="2800" dirty="0">
                <a:solidFill>
                  <a:srgbClr val="000000"/>
                </a:solidFill>
                <a:latin typeface="ProximaNova-Light"/>
              </a:rPr>
              <a:t>is necessary (noting the current requirement for PhDs, or equivalent, </a:t>
            </a:r>
            <a:r>
              <a:rPr lang="en-AU" sz="2800" dirty="0" smtClean="0">
                <a:solidFill>
                  <a:srgbClr val="000000"/>
                </a:solidFill>
                <a:latin typeface="ProximaNova-Light"/>
              </a:rPr>
              <a:t>teaching Masters </a:t>
            </a:r>
            <a:r>
              <a:rPr lang="en-AU" sz="2800" dirty="0">
                <a:solidFill>
                  <a:srgbClr val="000000"/>
                </a:solidFill>
                <a:latin typeface="ProximaNova-Light"/>
              </a:rPr>
              <a:t>and above students), and what might be suitable profiles for the </a:t>
            </a:r>
            <a:r>
              <a:rPr lang="en-AU" sz="2800" dirty="0" smtClean="0">
                <a:solidFill>
                  <a:srgbClr val="000000"/>
                </a:solidFill>
                <a:latin typeface="ProximaNova-Light"/>
              </a:rPr>
              <a:t>academic of </a:t>
            </a:r>
            <a:r>
              <a:rPr lang="en-AU" sz="2800" dirty="0">
                <a:solidFill>
                  <a:srgbClr val="000000"/>
                </a:solidFill>
                <a:latin typeface="ProximaNova-Light"/>
              </a:rPr>
              <a:t>the future</a:t>
            </a:r>
            <a:endParaRPr lang="en-AU" sz="2800" dirty="0"/>
          </a:p>
        </p:txBody>
      </p:sp>
    </p:spTree>
    <p:extLst>
      <p:ext uri="{BB962C8B-B14F-4D97-AF65-F5344CB8AC3E}">
        <p14:creationId xmlns:p14="http://schemas.microsoft.com/office/powerpoint/2010/main" val="1194060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5943" y="0"/>
            <a:ext cx="11658600" cy="2246769"/>
          </a:xfrm>
          <a:prstGeom prst="rect">
            <a:avLst/>
          </a:prstGeom>
        </p:spPr>
        <p:txBody>
          <a:bodyPr wrap="square">
            <a:spAutoFit/>
          </a:bodyPr>
          <a:lstStyle/>
          <a:p>
            <a:r>
              <a:rPr lang="en-AU" sz="2800" b="1" dirty="0">
                <a:solidFill>
                  <a:srgbClr val="0EB5E6"/>
                </a:solidFill>
                <a:latin typeface="ProximaNova-Bold"/>
              </a:rPr>
              <a:t>Traditional and change </a:t>
            </a:r>
            <a:r>
              <a:rPr lang="en-AU" sz="2800" b="1" dirty="0" smtClean="0">
                <a:solidFill>
                  <a:srgbClr val="0EB5E6"/>
                </a:solidFill>
                <a:latin typeface="ProximaNova-Bold"/>
              </a:rPr>
              <a:t>averse culture </a:t>
            </a:r>
            <a:r>
              <a:rPr lang="en-AU" sz="2800" b="1" dirty="0">
                <a:solidFill>
                  <a:srgbClr val="0EB5E6"/>
                </a:solidFill>
                <a:latin typeface="ProximaNova-Bold"/>
              </a:rPr>
              <a:t>– </a:t>
            </a:r>
            <a:r>
              <a:rPr lang="en-AU" sz="2800" dirty="0">
                <a:solidFill>
                  <a:srgbClr val="000000"/>
                </a:solidFill>
                <a:latin typeface="ProximaNova-Light"/>
              </a:rPr>
              <a:t>university </a:t>
            </a:r>
            <a:r>
              <a:rPr lang="en-AU" sz="2800" dirty="0" smtClean="0">
                <a:solidFill>
                  <a:srgbClr val="000000"/>
                </a:solidFill>
                <a:latin typeface="ProximaNova-Light"/>
              </a:rPr>
              <a:t>cultures have </a:t>
            </a:r>
            <a:r>
              <a:rPr lang="en-AU" sz="2800" dirty="0">
                <a:solidFill>
                  <a:srgbClr val="000000"/>
                </a:solidFill>
                <a:latin typeface="ProximaNova-Light"/>
              </a:rPr>
              <a:t>withstood the test of </a:t>
            </a:r>
            <a:r>
              <a:rPr lang="en-AU" sz="2800" dirty="0" smtClean="0">
                <a:solidFill>
                  <a:srgbClr val="000000"/>
                </a:solidFill>
                <a:latin typeface="ProximaNova-Light"/>
              </a:rPr>
              <a:t>time, supported </a:t>
            </a:r>
            <a:r>
              <a:rPr lang="en-AU" sz="2800" dirty="0">
                <a:solidFill>
                  <a:srgbClr val="000000"/>
                </a:solidFill>
                <a:latin typeface="ProximaNova-Light"/>
              </a:rPr>
              <a:t>by the high </a:t>
            </a:r>
            <a:r>
              <a:rPr lang="en-AU" sz="2800" dirty="0" smtClean="0">
                <a:solidFill>
                  <a:srgbClr val="000000"/>
                </a:solidFill>
                <a:latin typeface="ProximaNova-Light"/>
              </a:rPr>
              <a:t>degree of </a:t>
            </a:r>
            <a:r>
              <a:rPr lang="en-AU" sz="2800" dirty="0">
                <a:solidFill>
                  <a:srgbClr val="000000"/>
                </a:solidFill>
                <a:latin typeface="ProximaNova-Light"/>
              </a:rPr>
              <a:t>academic freedom inherent </a:t>
            </a:r>
            <a:r>
              <a:rPr lang="en-AU" sz="2800" dirty="0" smtClean="0">
                <a:solidFill>
                  <a:srgbClr val="000000"/>
                </a:solidFill>
                <a:latin typeface="ProximaNova-Light"/>
              </a:rPr>
              <a:t>in the </a:t>
            </a:r>
            <a:r>
              <a:rPr lang="en-AU" sz="2800" dirty="0">
                <a:solidFill>
                  <a:srgbClr val="000000"/>
                </a:solidFill>
                <a:latin typeface="ProximaNova-Light"/>
              </a:rPr>
              <a:t>sector. However, a </a:t>
            </a:r>
            <a:r>
              <a:rPr lang="en-AU" sz="2800" dirty="0" smtClean="0">
                <a:solidFill>
                  <a:srgbClr val="000000"/>
                </a:solidFill>
                <a:latin typeface="ProximaNova-Light"/>
              </a:rPr>
              <a:t>number of </a:t>
            </a:r>
            <a:r>
              <a:rPr lang="en-AU" sz="2800" dirty="0">
                <a:solidFill>
                  <a:srgbClr val="000000"/>
                </a:solidFill>
                <a:latin typeface="ProximaNova-Light"/>
              </a:rPr>
              <a:t>university leaders told us </a:t>
            </a:r>
            <a:r>
              <a:rPr lang="en-AU" sz="2800" dirty="0" smtClean="0">
                <a:solidFill>
                  <a:srgbClr val="000000"/>
                </a:solidFill>
                <a:latin typeface="ProximaNova-Light"/>
              </a:rPr>
              <a:t>that cultural </a:t>
            </a:r>
            <a:r>
              <a:rPr lang="en-AU" sz="2800" dirty="0">
                <a:solidFill>
                  <a:srgbClr val="000000"/>
                </a:solidFill>
                <a:latin typeface="ProximaNova-Light"/>
              </a:rPr>
              <a:t>limitations are one </a:t>
            </a:r>
            <a:r>
              <a:rPr lang="en-AU" sz="2800" dirty="0" smtClean="0">
                <a:solidFill>
                  <a:srgbClr val="000000"/>
                </a:solidFill>
                <a:latin typeface="ProximaNova-Light"/>
              </a:rPr>
              <a:t>of the </a:t>
            </a:r>
            <a:r>
              <a:rPr lang="en-AU" sz="2800" dirty="0">
                <a:solidFill>
                  <a:srgbClr val="000000"/>
                </a:solidFill>
                <a:latin typeface="ProximaNova-Light"/>
              </a:rPr>
              <a:t>most significant barriers </a:t>
            </a:r>
            <a:r>
              <a:rPr lang="en-AU" sz="2800" dirty="0" smtClean="0">
                <a:solidFill>
                  <a:srgbClr val="000000"/>
                </a:solidFill>
                <a:latin typeface="ProximaNova-Light"/>
              </a:rPr>
              <a:t>to responding </a:t>
            </a:r>
            <a:r>
              <a:rPr lang="en-AU" sz="2800" dirty="0">
                <a:solidFill>
                  <a:srgbClr val="000000"/>
                </a:solidFill>
                <a:latin typeface="ProximaNova-Light"/>
              </a:rPr>
              <a:t>to, and </a:t>
            </a:r>
            <a:r>
              <a:rPr lang="en-AU" sz="2800" dirty="0" smtClean="0">
                <a:solidFill>
                  <a:srgbClr val="000000"/>
                </a:solidFill>
                <a:latin typeface="ProximaNova-Light"/>
              </a:rPr>
              <a:t>anticipating, changes </a:t>
            </a:r>
            <a:r>
              <a:rPr lang="en-AU" sz="2800" dirty="0">
                <a:solidFill>
                  <a:srgbClr val="000000"/>
                </a:solidFill>
                <a:latin typeface="ProximaNova-Light"/>
              </a:rPr>
              <a:t>impacting the sector,</a:t>
            </a:r>
            <a:endParaRPr lang="en-AU" sz="2800" dirty="0"/>
          </a:p>
        </p:txBody>
      </p:sp>
      <p:sp>
        <p:nvSpPr>
          <p:cNvPr id="3" name="Rectangle 2"/>
          <p:cNvSpPr/>
          <p:nvPr/>
        </p:nvSpPr>
        <p:spPr>
          <a:xfrm>
            <a:off x="195943" y="2375282"/>
            <a:ext cx="11789228" cy="3108543"/>
          </a:xfrm>
          <a:prstGeom prst="rect">
            <a:avLst/>
          </a:prstGeom>
        </p:spPr>
        <p:txBody>
          <a:bodyPr wrap="square">
            <a:spAutoFit/>
          </a:bodyPr>
          <a:lstStyle/>
          <a:p>
            <a:r>
              <a:rPr lang="en-AU" sz="2800" b="1" dirty="0">
                <a:solidFill>
                  <a:srgbClr val="0EB5E6"/>
                </a:solidFill>
                <a:latin typeface="ProximaNova-Bold"/>
              </a:rPr>
              <a:t>Industrial limitations – </a:t>
            </a:r>
            <a:r>
              <a:rPr lang="en-AU" sz="2800" dirty="0" smtClean="0">
                <a:solidFill>
                  <a:srgbClr val="000000"/>
                </a:solidFill>
                <a:latin typeface="ProximaNova-Light"/>
              </a:rPr>
              <a:t>while commentary </a:t>
            </a:r>
            <a:r>
              <a:rPr lang="en-AU" sz="2800" dirty="0">
                <a:solidFill>
                  <a:srgbClr val="000000"/>
                </a:solidFill>
                <a:latin typeface="ProximaNova-Light"/>
              </a:rPr>
              <a:t>was mixed, </a:t>
            </a:r>
            <a:r>
              <a:rPr lang="en-AU" sz="2800" dirty="0" smtClean="0">
                <a:solidFill>
                  <a:srgbClr val="000000"/>
                </a:solidFill>
                <a:latin typeface="ProximaNova-Light"/>
              </a:rPr>
              <a:t>the majority </a:t>
            </a:r>
            <a:r>
              <a:rPr lang="en-AU" sz="2800" dirty="0">
                <a:solidFill>
                  <a:srgbClr val="000000"/>
                </a:solidFill>
                <a:latin typeface="ProximaNova-Light"/>
              </a:rPr>
              <a:t>of university </a:t>
            </a:r>
            <a:r>
              <a:rPr lang="en-AU" sz="2800" dirty="0" smtClean="0">
                <a:solidFill>
                  <a:srgbClr val="000000"/>
                </a:solidFill>
                <a:latin typeface="ProximaNova-Light"/>
              </a:rPr>
              <a:t>leaders indicated </a:t>
            </a:r>
            <a:r>
              <a:rPr lang="en-AU" sz="2800" dirty="0">
                <a:solidFill>
                  <a:srgbClr val="000000"/>
                </a:solidFill>
                <a:latin typeface="ProximaNova-Light"/>
              </a:rPr>
              <a:t>that existing </a:t>
            </a:r>
            <a:r>
              <a:rPr lang="en-AU" sz="2800" dirty="0" smtClean="0">
                <a:solidFill>
                  <a:srgbClr val="000000"/>
                </a:solidFill>
                <a:latin typeface="ProximaNova-Light"/>
              </a:rPr>
              <a:t>enterprise agreements </a:t>
            </a:r>
            <a:r>
              <a:rPr lang="en-AU" sz="2800" dirty="0">
                <a:solidFill>
                  <a:srgbClr val="000000"/>
                </a:solidFill>
                <a:latin typeface="ProximaNova-Light"/>
              </a:rPr>
              <a:t>placed </a:t>
            </a:r>
            <a:r>
              <a:rPr lang="en-AU" sz="2800" dirty="0" smtClean="0">
                <a:solidFill>
                  <a:srgbClr val="000000"/>
                </a:solidFill>
                <a:latin typeface="ProximaNova-Light"/>
              </a:rPr>
              <a:t>constraints on </a:t>
            </a:r>
            <a:r>
              <a:rPr lang="en-AU" sz="2800" dirty="0">
                <a:solidFill>
                  <a:srgbClr val="000000"/>
                </a:solidFill>
                <a:latin typeface="ProximaNova-Light"/>
              </a:rPr>
              <a:t>universities’ ability to </a:t>
            </a:r>
            <a:r>
              <a:rPr lang="en-AU" sz="2800" dirty="0" smtClean="0">
                <a:solidFill>
                  <a:srgbClr val="000000"/>
                </a:solidFill>
                <a:latin typeface="ProximaNova-Light"/>
              </a:rPr>
              <a:t>properly manage </a:t>
            </a:r>
            <a:r>
              <a:rPr lang="en-AU" sz="2800" dirty="0">
                <a:solidFill>
                  <a:srgbClr val="000000"/>
                </a:solidFill>
                <a:latin typeface="ProximaNova-Light"/>
              </a:rPr>
              <a:t>workforces now and in </a:t>
            </a:r>
            <a:r>
              <a:rPr lang="en-AU" sz="2800" dirty="0" smtClean="0">
                <a:solidFill>
                  <a:srgbClr val="000000"/>
                </a:solidFill>
                <a:latin typeface="ProximaNova-Light"/>
              </a:rPr>
              <a:t>the future</a:t>
            </a:r>
            <a:r>
              <a:rPr lang="en-AU" sz="2800" dirty="0">
                <a:solidFill>
                  <a:srgbClr val="000000"/>
                </a:solidFill>
                <a:latin typeface="ProximaNova-Light"/>
              </a:rPr>
              <a:t>, commenting that </a:t>
            </a:r>
            <a:r>
              <a:rPr lang="en-AU" sz="2800" dirty="0" smtClean="0">
                <a:solidFill>
                  <a:srgbClr val="000000"/>
                </a:solidFill>
                <a:latin typeface="ProximaNova-Light"/>
              </a:rPr>
              <a:t>enterprise agreements </a:t>
            </a:r>
            <a:r>
              <a:rPr lang="en-AU" sz="2800" dirty="0">
                <a:solidFill>
                  <a:srgbClr val="000000"/>
                </a:solidFill>
                <a:latin typeface="ProximaNova-Light"/>
              </a:rPr>
              <a:t>(EAs) tend to “limit </a:t>
            </a:r>
            <a:r>
              <a:rPr lang="en-AU" sz="2800" dirty="0" smtClean="0">
                <a:solidFill>
                  <a:srgbClr val="000000"/>
                </a:solidFill>
                <a:latin typeface="ProximaNova-Light"/>
              </a:rPr>
              <a:t>our flexibility </a:t>
            </a:r>
            <a:r>
              <a:rPr lang="en-AU" sz="2800" dirty="0">
                <a:solidFill>
                  <a:srgbClr val="000000"/>
                </a:solidFill>
                <a:latin typeface="ProximaNova-Light"/>
              </a:rPr>
              <a:t>and ‘protect’ our staff </a:t>
            </a:r>
            <a:r>
              <a:rPr lang="en-AU" sz="2800" dirty="0" smtClean="0">
                <a:solidFill>
                  <a:srgbClr val="000000"/>
                </a:solidFill>
                <a:latin typeface="ProximaNova-Light"/>
              </a:rPr>
              <a:t>from change</a:t>
            </a:r>
            <a:r>
              <a:rPr lang="en-AU" sz="2800" dirty="0">
                <a:solidFill>
                  <a:srgbClr val="000000"/>
                </a:solidFill>
                <a:latin typeface="ProximaNova-Light"/>
              </a:rPr>
              <a:t>, no matter how </a:t>
            </a:r>
            <a:r>
              <a:rPr lang="en-AU" sz="2800" dirty="0" smtClean="0">
                <a:solidFill>
                  <a:srgbClr val="000000"/>
                </a:solidFill>
                <a:latin typeface="ProximaNova-Light"/>
              </a:rPr>
              <a:t>inevitable it </a:t>
            </a:r>
            <a:r>
              <a:rPr lang="en-AU" sz="2800" dirty="0">
                <a:solidFill>
                  <a:srgbClr val="000000"/>
                </a:solidFill>
                <a:latin typeface="ProximaNova-Light"/>
              </a:rPr>
              <a:t>may be” and “limit our ability </a:t>
            </a:r>
            <a:r>
              <a:rPr lang="en-AU" sz="2800" dirty="0" smtClean="0">
                <a:solidFill>
                  <a:srgbClr val="000000"/>
                </a:solidFill>
                <a:latin typeface="ProximaNova-Light"/>
              </a:rPr>
              <a:t>to articulate </a:t>
            </a:r>
            <a:r>
              <a:rPr lang="en-AU" sz="2800" dirty="0">
                <a:solidFill>
                  <a:srgbClr val="000000"/>
                </a:solidFill>
                <a:latin typeface="ProximaNova-Light"/>
              </a:rPr>
              <a:t>and enforce </a:t>
            </a:r>
            <a:r>
              <a:rPr lang="en-AU" sz="2800" dirty="0" smtClean="0">
                <a:solidFill>
                  <a:srgbClr val="000000"/>
                </a:solidFill>
                <a:latin typeface="ProximaNova-Light"/>
              </a:rPr>
              <a:t>performance expectation</a:t>
            </a:r>
            <a:endParaRPr lang="en-AU" sz="2800" dirty="0"/>
          </a:p>
        </p:txBody>
      </p:sp>
    </p:spTree>
    <p:extLst>
      <p:ext uri="{BB962C8B-B14F-4D97-AF65-F5344CB8AC3E}">
        <p14:creationId xmlns:p14="http://schemas.microsoft.com/office/powerpoint/2010/main" val="52343082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3029" y="218573"/>
            <a:ext cx="11549742" cy="2739211"/>
          </a:xfrm>
          <a:prstGeom prst="rect">
            <a:avLst/>
          </a:prstGeom>
        </p:spPr>
        <p:txBody>
          <a:bodyPr wrap="square">
            <a:spAutoFit/>
          </a:bodyPr>
          <a:lstStyle/>
          <a:p>
            <a:r>
              <a:rPr lang="en-AU" sz="3200" b="1" dirty="0">
                <a:solidFill>
                  <a:srgbClr val="0EB5E6"/>
                </a:solidFill>
                <a:latin typeface="ProximaNova-Bold"/>
              </a:rPr>
              <a:t>Leadership and culture</a:t>
            </a:r>
          </a:p>
          <a:p>
            <a:r>
              <a:rPr lang="en-AU" dirty="0">
                <a:solidFill>
                  <a:srgbClr val="0EB5E6"/>
                </a:solidFill>
                <a:latin typeface="ProximaNova-Light"/>
              </a:rPr>
              <a:t>• </a:t>
            </a:r>
            <a:r>
              <a:rPr lang="en-AU" sz="2800" b="1" dirty="0">
                <a:solidFill>
                  <a:srgbClr val="0EB5E6"/>
                </a:solidFill>
                <a:latin typeface="ProximaNova-Bold"/>
              </a:rPr>
              <a:t>Future-focused leaders </a:t>
            </a:r>
            <a:r>
              <a:rPr lang="en-AU" sz="2800" b="1" dirty="0" smtClean="0">
                <a:solidFill>
                  <a:srgbClr val="0EB5E6"/>
                </a:solidFill>
                <a:latin typeface="ProximaNova-Bold"/>
              </a:rPr>
              <a:t>making long </a:t>
            </a:r>
            <a:r>
              <a:rPr lang="en-AU" sz="2800" b="1" dirty="0">
                <a:solidFill>
                  <a:srgbClr val="0EB5E6"/>
                </a:solidFill>
                <a:latin typeface="ProximaNova-Bold"/>
              </a:rPr>
              <a:t>term, clear strategic </a:t>
            </a:r>
            <a:r>
              <a:rPr lang="en-AU" sz="2800" b="1" dirty="0" smtClean="0">
                <a:solidFill>
                  <a:srgbClr val="0EB5E6"/>
                </a:solidFill>
                <a:latin typeface="ProximaNova-Bold"/>
              </a:rPr>
              <a:t>choices</a:t>
            </a:r>
          </a:p>
          <a:p>
            <a:endParaRPr lang="en-AU" sz="2800" b="1" dirty="0">
              <a:solidFill>
                <a:srgbClr val="0EB5E6"/>
              </a:solidFill>
              <a:latin typeface="ProximaNova-Bold"/>
            </a:endParaRPr>
          </a:p>
          <a:p>
            <a:r>
              <a:rPr lang="en-AU" sz="2800" dirty="0">
                <a:solidFill>
                  <a:srgbClr val="000000"/>
                </a:solidFill>
                <a:latin typeface="ProximaNova-Light"/>
              </a:rPr>
              <a:t>to achieve a shared vision </a:t>
            </a:r>
            <a:r>
              <a:rPr lang="en-AU" sz="2800" dirty="0" smtClean="0">
                <a:solidFill>
                  <a:srgbClr val="000000"/>
                </a:solidFill>
                <a:latin typeface="ProximaNova-Light"/>
              </a:rPr>
              <a:t>that is </a:t>
            </a:r>
            <a:r>
              <a:rPr lang="en-AU" sz="2800" dirty="0">
                <a:solidFill>
                  <a:srgbClr val="000000"/>
                </a:solidFill>
                <a:latin typeface="ProximaNova-Light"/>
              </a:rPr>
              <a:t>consistently and </a:t>
            </a:r>
            <a:r>
              <a:rPr lang="en-AU" sz="2800" dirty="0" smtClean="0">
                <a:solidFill>
                  <a:srgbClr val="000000"/>
                </a:solidFill>
                <a:latin typeface="ProximaNova-Light"/>
              </a:rPr>
              <a:t>transparently communicated </a:t>
            </a:r>
            <a:r>
              <a:rPr lang="en-AU" sz="2800" dirty="0">
                <a:solidFill>
                  <a:srgbClr val="000000"/>
                </a:solidFill>
                <a:latin typeface="ProximaNova-Light"/>
              </a:rPr>
              <a:t>within the </a:t>
            </a:r>
            <a:r>
              <a:rPr lang="en-AU" sz="2800" dirty="0" smtClean="0">
                <a:solidFill>
                  <a:srgbClr val="000000"/>
                </a:solidFill>
                <a:latin typeface="ProximaNova-Light"/>
              </a:rPr>
              <a:t>bounds of </a:t>
            </a:r>
            <a:r>
              <a:rPr lang="en-AU" sz="2800" dirty="0">
                <a:solidFill>
                  <a:srgbClr val="000000"/>
                </a:solidFill>
                <a:latin typeface="ProximaNova-Light"/>
              </a:rPr>
              <a:t>the governance </a:t>
            </a:r>
            <a:r>
              <a:rPr lang="en-AU" sz="2800" dirty="0" smtClean="0">
                <a:solidFill>
                  <a:srgbClr val="000000"/>
                </a:solidFill>
                <a:latin typeface="ProximaNova-Light"/>
              </a:rPr>
              <a:t>framework of </a:t>
            </a:r>
            <a:r>
              <a:rPr lang="en-AU" sz="2800" dirty="0">
                <a:solidFill>
                  <a:srgbClr val="000000"/>
                </a:solidFill>
                <a:latin typeface="ProximaNova-Light"/>
              </a:rPr>
              <a:t>the institution.</a:t>
            </a:r>
            <a:endParaRPr lang="en-AU" sz="2800" dirty="0"/>
          </a:p>
        </p:txBody>
      </p:sp>
      <p:sp>
        <p:nvSpPr>
          <p:cNvPr id="3" name="Rectangle 2"/>
          <p:cNvSpPr/>
          <p:nvPr/>
        </p:nvSpPr>
        <p:spPr>
          <a:xfrm>
            <a:off x="283029" y="3164748"/>
            <a:ext cx="9241971" cy="523220"/>
          </a:xfrm>
          <a:prstGeom prst="rect">
            <a:avLst/>
          </a:prstGeom>
        </p:spPr>
        <p:txBody>
          <a:bodyPr wrap="square">
            <a:spAutoFit/>
          </a:bodyPr>
          <a:lstStyle/>
          <a:p>
            <a:r>
              <a:rPr lang="en-AU" sz="2800" b="1" dirty="0">
                <a:solidFill>
                  <a:srgbClr val="0EB5E6"/>
                </a:solidFill>
                <a:latin typeface="ProximaNova-Bold"/>
              </a:rPr>
              <a:t>Adoption of a </a:t>
            </a:r>
            <a:r>
              <a:rPr lang="en-AU" sz="2800" b="1" dirty="0" smtClean="0">
                <a:solidFill>
                  <a:srgbClr val="0EB5E6"/>
                </a:solidFill>
                <a:latin typeface="ProximaNova-Bold"/>
              </a:rPr>
              <a:t>continuous improvement </a:t>
            </a:r>
            <a:r>
              <a:rPr lang="en-AU" sz="2800" b="1" dirty="0">
                <a:solidFill>
                  <a:srgbClr val="0EB5E6"/>
                </a:solidFill>
                <a:latin typeface="ProximaNova-Bold"/>
              </a:rPr>
              <a:t>culture</a:t>
            </a:r>
            <a:endParaRPr lang="en-AU" sz="2800" dirty="0"/>
          </a:p>
        </p:txBody>
      </p:sp>
      <p:sp>
        <p:nvSpPr>
          <p:cNvPr id="4" name="Rectangle 3"/>
          <p:cNvSpPr/>
          <p:nvPr/>
        </p:nvSpPr>
        <p:spPr>
          <a:xfrm>
            <a:off x="283029" y="4418152"/>
            <a:ext cx="10646228" cy="954107"/>
          </a:xfrm>
          <a:prstGeom prst="rect">
            <a:avLst/>
          </a:prstGeom>
        </p:spPr>
        <p:txBody>
          <a:bodyPr wrap="square">
            <a:spAutoFit/>
          </a:bodyPr>
          <a:lstStyle/>
          <a:p>
            <a:r>
              <a:rPr lang="en-AU" sz="2800" b="1" dirty="0">
                <a:solidFill>
                  <a:srgbClr val="0EB5E6"/>
                </a:solidFill>
                <a:latin typeface="ProximaNova-Bold"/>
              </a:rPr>
              <a:t>An employee value </a:t>
            </a:r>
            <a:r>
              <a:rPr lang="en-AU" sz="2800" b="1" dirty="0" smtClean="0">
                <a:solidFill>
                  <a:srgbClr val="0EB5E6"/>
                </a:solidFill>
                <a:latin typeface="ProximaNova-Bold"/>
              </a:rPr>
              <a:t>proposition that </a:t>
            </a:r>
            <a:r>
              <a:rPr lang="en-AU" sz="2800" dirty="0">
                <a:solidFill>
                  <a:srgbClr val="000000"/>
                </a:solidFill>
                <a:latin typeface="ProximaNova-Light"/>
              </a:rPr>
              <a:t>attracts and retains </a:t>
            </a:r>
            <a:r>
              <a:rPr lang="en-AU" sz="2800" dirty="0" smtClean="0">
                <a:solidFill>
                  <a:srgbClr val="000000"/>
                </a:solidFill>
                <a:latin typeface="ProximaNova-Light"/>
              </a:rPr>
              <a:t>the right </a:t>
            </a:r>
            <a:r>
              <a:rPr lang="en-AU" sz="2800" dirty="0">
                <a:solidFill>
                  <a:srgbClr val="000000"/>
                </a:solidFill>
                <a:latin typeface="ProximaNova-Light"/>
              </a:rPr>
              <a:t>workforce to achieve </a:t>
            </a:r>
            <a:r>
              <a:rPr lang="en-AU" sz="2800" dirty="0" smtClean="0">
                <a:solidFill>
                  <a:srgbClr val="000000"/>
                </a:solidFill>
                <a:latin typeface="ProximaNova-Light"/>
              </a:rPr>
              <a:t>the university’s </a:t>
            </a:r>
            <a:r>
              <a:rPr lang="en-AU" sz="2800" dirty="0">
                <a:solidFill>
                  <a:srgbClr val="000000"/>
                </a:solidFill>
                <a:latin typeface="ProximaNova-Light"/>
              </a:rPr>
              <a:t>strategic objectives.</a:t>
            </a:r>
            <a:endParaRPr lang="en-AU" sz="2800" dirty="0"/>
          </a:p>
        </p:txBody>
      </p:sp>
    </p:spTree>
    <p:extLst>
      <p:ext uri="{BB962C8B-B14F-4D97-AF65-F5344CB8AC3E}">
        <p14:creationId xmlns:p14="http://schemas.microsoft.com/office/powerpoint/2010/main" val="27499146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3657" y="87907"/>
            <a:ext cx="11342913" cy="861774"/>
          </a:xfrm>
          <a:prstGeom prst="rect">
            <a:avLst/>
          </a:prstGeom>
        </p:spPr>
        <p:txBody>
          <a:bodyPr wrap="square">
            <a:spAutoFit/>
          </a:bodyPr>
          <a:lstStyle/>
          <a:p>
            <a:r>
              <a:rPr lang="en-AU" sz="3200" b="1" dirty="0">
                <a:solidFill>
                  <a:srgbClr val="0EB5E6"/>
                </a:solidFill>
                <a:latin typeface="ProximaNova-Bold"/>
              </a:rPr>
              <a:t>HR and </a:t>
            </a:r>
            <a:r>
              <a:rPr lang="en-AU" sz="3200" b="1" dirty="0" smtClean="0">
                <a:solidFill>
                  <a:srgbClr val="0EB5E6"/>
                </a:solidFill>
                <a:latin typeface="ProximaNova-Bold"/>
              </a:rPr>
              <a:t>management capability</a:t>
            </a:r>
            <a:endParaRPr lang="en-AU" sz="3200" b="1" dirty="0">
              <a:solidFill>
                <a:srgbClr val="0EB5E6"/>
              </a:solidFill>
              <a:latin typeface="ProximaNova-Bold"/>
            </a:endParaRPr>
          </a:p>
          <a:p>
            <a:r>
              <a:rPr lang="en-AU" dirty="0">
                <a:solidFill>
                  <a:srgbClr val="0EB5E6"/>
                </a:solidFill>
                <a:latin typeface="ProximaNova-Light"/>
              </a:rPr>
              <a:t>• </a:t>
            </a:r>
            <a:r>
              <a:rPr lang="en-AU" b="1" dirty="0">
                <a:solidFill>
                  <a:srgbClr val="0EB5E6"/>
                </a:solidFill>
                <a:latin typeface="ProximaNova-Bold"/>
              </a:rPr>
              <a:t>Investment in effective </a:t>
            </a:r>
            <a:r>
              <a:rPr lang="en-AU" b="1" dirty="0" smtClean="0">
                <a:solidFill>
                  <a:srgbClr val="0EB5E6"/>
                </a:solidFill>
                <a:latin typeface="ProximaNova-Bold"/>
              </a:rPr>
              <a:t>strategic workforce </a:t>
            </a:r>
            <a:r>
              <a:rPr lang="en-AU" b="1" dirty="0">
                <a:solidFill>
                  <a:srgbClr val="0EB5E6"/>
                </a:solidFill>
                <a:latin typeface="ProximaNova-Bold"/>
              </a:rPr>
              <a:t>planning,</a:t>
            </a:r>
            <a:endParaRPr lang="en-AU" dirty="0"/>
          </a:p>
        </p:txBody>
      </p:sp>
      <p:sp>
        <p:nvSpPr>
          <p:cNvPr id="3" name="Rectangle 2"/>
          <p:cNvSpPr/>
          <p:nvPr/>
        </p:nvSpPr>
        <p:spPr>
          <a:xfrm>
            <a:off x="353784" y="998747"/>
            <a:ext cx="11462657" cy="2677656"/>
          </a:xfrm>
          <a:prstGeom prst="rect">
            <a:avLst/>
          </a:prstGeom>
        </p:spPr>
        <p:txBody>
          <a:bodyPr wrap="square">
            <a:spAutoFit/>
          </a:bodyPr>
          <a:lstStyle/>
          <a:p>
            <a:r>
              <a:rPr lang="en-AU" sz="2800" b="1" dirty="0">
                <a:solidFill>
                  <a:srgbClr val="0EB5E6"/>
                </a:solidFill>
                <a:latin typeface="ProximaNova-Bold"/>
              </a:rPr>
              <a:t>Investment in </a:t>
            </a:r>
            <a:r>
              <a:rPr lang="en-AU" sz="2800" b="1" dirty="0" smtClean="0">
                <a:solidFill>
                  <a:srgbClr val="0EB5E6"/>
                </a:solidFill>
                <a:latin typeface="ProximaNova-Bold"/>
              </a:rPr>
              <a:t>management capability </a:t>
            </a:r>
            <a:r>
              <a:rPr lang="en-AU" sz="2800" dirty="0">
                <a:solidFill>
                  <a:srgbClr val="000000"/>
                </a:solidFill>
                <a:latin typeface="ProximaNova-Light"/>
              </a:rPr>
              <a:t>to optimise </a:t>
            </a:r>
            <a:r>
              <a:rPr lang="en-AU" sz="2800" dirty="0" smtClean="0">
                <a:solidFill>
                  <a:srgbClr val="000000"/>
                </a:solidFill>
                <a:latin typeface="ProximaNova-Light"/>
              </a:rPr>
              <a:t>the flexibilities </a:t>
            </a:r>
            <a:r>
              <a:rPr lang="en-AU" sz="2800" dirty="0">
                <a:solidFill>
                  <a:srgbClr val="000000"/>
                </a:solidFill>
                <a:latin typeface="ProximaNova-Light"/>
              </a:rPr>
              <a:t>within the </a:t>
            </a:r>
            <a:r>
              <a:rPr lang="en-AU" sz="2800" dirty="0" smtClean="0">
                <a:solidFill>
                  <a:srgbClr val="000000"/>
                </a:solidFill>
                <a:latin typeface="ProximaNova-Light"/>
              </a:rPr>
              <a:t>current and </a:t>
            </a:r>
            <a:r>
              <a:rPr lang="en-AU" sz="2800" dirty="0">
                <a:solidFill>
                  <a:srgbClr val="000000"/>
                </a:solidFill>
                <a:latin typeface="ProximaNova-Light"/>
              </a:rPr>
              <a:t>future bounds of </a:t>
            </a:r>
            <a:r>
              <a:rPr lang="en-AU" sz="2800" dirty="0" smtClean="0">
                <a:solidFill>
                  <a:srgbClr val="000000"/>
                </a:solidFill>
                <a:latin typeface="ProximaNova-Light"/>
              </a:rPr>
              <a:t>industrial agreements</a:t>
            </a:r>
            <a:r>
              <a:rPr lang="en-AU" sz="2800" dirty="0">
                <a:solidFill>
                  <a:srgbClr val="000000"/>
                </a:solidFill>
                <a:latin typeface="ProximaNova-Light"/>
              </a:rPr>
              <a:t>. </a:t>
            </a:r>
            <a:endParaRPr lang="en-AU" sz="2800" dirty="0" smtClean="0">
              <a:solidFill>
                <a:srgbClr val="000000"/>
              </a:solidFill>
              <a:latin typeface="ProximaNova-Light"/>
            </a:endParaRPr>
          </a:p>
          <a:p>
            <a:endParaRPr lang="en-AU" sz="2800" dirty="0">
              <a:solidFill>
                <a:srgbClr val="000000"/>
              </a:solidFill>
              <a:latin typeface="ProximaNova-Light"/>
            </a:endParaRPr>
          </a:p>
          <a:p>
            <a:r>
              <a:rPr lang="en-AU" sz="2800" dirty="0" smtClean="0">
                <a:solidFill>
                  <a:srgbClr val="000000"/>
                </a:solidFill>
                <a:latin typeface="ProximaNova-Light"/>
              </a:rPr>
              <a:t>There </a:t>
            </a:r>
            <a:r>
              <a:rPr lang="en-AU" sz="2800" dirty="0">
                <a:solidFill>
                  <a:srgbClr val="000000"/>
                </a:solidFill>
                <a:latin typeface="ProximaNova-Light"/>
              </a:rPr>
              <a:t>is </a:t>
            </a:r>
            <a:r>
              <a:rPr lang="en-AU" sz="2800" dirty="0" smtClean="0">
                <a:solidFill>
                  <a:srgbClr val="000000"/>
                </a:solidFill>
                <a:latin typeface="ProximaNova-Light"/>
              </a:rPr>
              <a:t>the opportunity </a:t>
            </a:r>
            <a:r>
              <a:rPr lang="en-AU" sz="2800" dirty="0">
                <a:solidFill>
                  <a:srgbClr val="000000"/>
                </a:solidFill>
                <a:latin typeface="ProximaNova-Light"/>
              </a:rPr>
              <a:t>for </a:t>
            </a:r>
            <a:r>
              <a:rPr lang="en-AU" sz="2800" dirty="0" smtClean="0">
                <a:solidFill>
                  <a:srgbClr val="000000"/>
                </a:solidFill>
                <a:latin typeface="ProximaNova-Light"/>
              </a:rPr>
              <a:t>management to </a:t>
            </a:r>
            <a:r>
              <a:rPr lang="en-AU" sz="2800" dirty="0">
                <a:solidFill>
                  <a:srgbClr val="000000"/>
                </a:solidFill>
                <a:latin typeface="ProximaNova-Light"/>
              </a:rPr>
              <a:t>build business </a:t>
            </a:r>
            <a:r>
              <a:rPr lang="en-AU" sz="2800" dirty="0" smtClean="0">
                <a:solidFill>
                  <a:srgbClr val="000000"/>
                </a:solidFill>
                <a:latin typeface="ProximaNova-Light"/>
              </a:rPr>
              <a:t>acumen and </a:t>
            </a:r>
            <a:r>
              <a:rPr lang="en-AU" sz="2800" dirty="0">
                <a:solidFill>
                  <a:srgbClr val="000000"/>
                </a:solidFill>
                <a:latin typeface="ProximaNova-Light"/>
              </a:rPr>
              <a:t>capability to ensure </a:t>
            </a:r>
            <a:r>
              <a:rPr lang="en-AU" sz="2800" dirty="0" smtClean="0">
                <a:solidFill>
                  <a:srgbClr val="000000"/>
                </a:solidFill>
                <a:latin typeface="ProximaNova-Light"/>
              </a:rPr>
              <a:t>they have </a:t>
            </a:r>
            <a:r>
              <a:rPr lang="en-AU" sz="2800" dirty="0">
                <a:solidFill>
                  <a:srgbClr val="000000"/>
                </a:solidFill>
                <a:latin typeface="ProximaNova-Light"/>
              </a:rPr>
              <a:t>the ability to manage </a:t>
            </a:r>
            <a:r>
              <a:rPr lang="en-AU" sz="2800" dirty="0" smtClean="0">
                <a:solidFill>
                  <a:srgbClr val="000000"/>
                </a:solidFill>
                <a:latin typeface="ProximaNova-Light"/>
              </a:rPr>
              <a:t>the workforce </a:t>
            </a:r>
            <a:r>
              <a:rPr lang="en-AU" sz="2800" dirty="0">
                <a:solidFill>
                  <a:srgbClr val="000000"/>
                </a:solidFill>
                <a:latin typeface="ProximaNova-Light"/>
              </a:rPr>
              <a:t>effectively.</a:t>
            </a:r>
            <a:endParaRPr lang="en-AU" sz="2800" dirty="0"/>
          </a:p>
        </p:txBody>
      </p:sp>
      <p:sp>
        <p:nvSpPr>
          <p:cNvPr id="4" name="Rectangle 3"/>
          <p:cNvSpPr/>
          <p:nvPr/>
        </p:nvSpPr>
        <p:spPr>
          <a:xfrm>
            <a:off x="353784" y="3576038"/>
            <a:ext cx="10918373" cy="2739211"/>
          </a:xfrm>
          <a:prstGeom prst="rect">
            <a:avLst/>
          </a:prstGeom>
        </p:spPr>
        <p:txBody>
          <a:bodyPr wrap="square">
            <a:spAutoFit/>
          </a:bodyPr>
          <a:lstStyle/>
          <a:p>
            <a:r>
              <a:rPr lang="en-AU" sz="3200" b="1" dirty="0">
                <a:solidFill>
                  <a:srgbClr val="0EB5E6"/>
                </a:solidFill>
                <a:latin typeface="ProximaNova-Bold"/>
              </a:rPr>
              <a:t>Change management </a:t>
            </a:r>
            <a:r>
              <a:rPr lang="en-AU" sz="3200" b="1" dirty="0" smtClean="0">
                <a:solidFill>
                  <a:srgbClr val="0EB5E6"/>
                </a:solidFill>
                <a:latin typeface="ProximaNova-Bold"/>
              </a:rPr>
              <a:t>and union </a:t>
            </a:r>
            <a:r>
              <a:rPr lang="en-AU" sz="3200" b="1" dirty="0">
                <a:solidFill>
                  <a:srgbClr val="0EB5E6"/>
                </a:solidFill>
                <a:latin typeface="ProximaNova-Bold"/>
              </a:rPr>
              <a:t>engagement</a:t>
            </a:r>
          </a:p>
          <a:p>
            <a:r>
              <a:rPr lang="en-AU" dirty="0">
                <a:solidFill>
                  <a:srgbClr val="0EB5E6"/>
                </a:solidFill>
                <a:latin typeface="ProximaNova-Light"/>
              </a:rPr>
              <a:t>• </a:t>
            </a:r>
            <a:r>
              <a:rPr lang="en-AU" sz="2800" b="1" dirty="0">
                <a:solidFill>
                  <a:srgbClr val="0EB5E6"/>
                </a:solidFill>
                <a:latin typeface="ProximaNova-Bold"/>
              </a:rPr>
              <a:t>Effective change management,</a:t>
            </a:r>
          </a:p>
          <a:p>
            <a:r>
              <a:rPr lang="en-AU" sz="2800" dirty="0">
                <a:solidFill>
                  <a:srgbClr val="000000"/>
                </a:solidFill>
                <a:latin typeface="ProximaNova-Light"/>
              </a:rPr>
              <a:t>including transparency for </a:t>
            </a:r>
            <a:r>
              <a:rPr lang="en-AU" sz="2800" dirty="0" smtClean="0">
                <a:solidFill>
                  <a:srgbClr val="000000"/>
                </a:solidFill>
                <a:latin typeface="ProximaNova-Light"/>
              </a:rPr>
              <a:t>the future </a:t>
            </a:r>
            <a:r>
              <a:rPr lang="en-AU" sz="2800" dirty="0">
                <a:solidFill>
                  <a:srgbClr val="000000"/>
                </a:solidFill>
                <a:latin typeface="ProximaNova-Light"/>
              </a:rPr>
              <a:t>direction of the </a:t>
            </a:r>
            <a:r>
              <a:rPr lang="en-AU" sz="2800" dirty="0" smtClean="0">
                <a:solidFill>
                  <a:srgbClr val="000000"/>
                </a:solidFill>
                <a:latin typeface="ProximaNova-Light"/>
              </a:rPr>
              <a:t>university, communication </a:t>
            </a:r>
            <a:r>
              <a:rPr lang="en-AU" sz="2800" dirty="0">
                <a:solidFill>
                  <a:srgbClr val="000000"/>
                </a:solidFill>
                <a:latin typeface="ProximaNova-Light"/>
              </a:rPr>
              <a:t>and </a:t>
            </a:r>
            <a:r>
              <a:rPr lang="en-AU" sz="2800" dirty="0" smtClean="0">
                <a:solidFill>
                  <a:srgbClr val="000000"/>
                </a:solidFill>
                <a:latin typeface="ProximaNova-Light"/>
              </a:rPr>
              <a:t>behaviours that </a:t>
            </a:r>
            <a:r>
              <a:rPr lang="en-AU" sz="2800" dirty="0">
                <a:solidFill>
                  <a:srgbClr val="000000"/>
                </a:solidFill>
                <a:latin typeface="ProximaNova-Light"/>
              </a:rPr>
              <a:t>comes from the top </a:t>
            </a:r>
            <a:r>
              <a:rPr lang="en-AU" sz="2800" dirty="0" smtClean="0">
                <a:solidFill>
                  <a:srgbClr val="000000"/>
                </a:solidFill>
                <a:latin typeface="ProximaNova-Light"/>
              </a:rPr>
              <a:t>and are </a:t>
            </a:r>
            <a:r>
              <a:rPr lang="en-AU" sz="2800" dirty="0">
                <a:solidFill>
                  <a:srgbClr val="000000"/>
                </a:solidFill>
                <a:latin typeface="ProximaNova-Light"/>
              </a:rPr>
              <a:t>instilled in every layer </a:t>
            </a:r>
            <a:r>
              <a:rPr lang="en-AU" sz="2800" dirty="0" smtClean="0">
                <a:solidFill>
                  <a:srgbClr val="000000"/>
                </a:solidFill>
                <a:latin typeface="ProximaNova-Light"/>
              </a:rPr>
              <a:t>of the </a:t>
            </a:r>
            <a:r>
              <a:rPr lang="en-AU" sz="2800" dirty="0">
                <a:solidFill>
                  <a:srgbClr val="000000"/>
                </a:solidFill>
                <a:latin typeface="ProximaNova-Light"/>
              </a:rPr>
              <a:t>workforce to ensure that “</a:t>
            </a:r>
            <a:r>
              <a:rPr lang="en-AU" sz="2800" dirty="0" smtClean="0">
                <a:solidFill>
                  <a:srgbClr val="000000"/>
                </a:solidFill>
                <a:latin typeface="ProximaNova-Light"/>
              </a:rPr>
              <a:t>all staff </a:t>
            </a:r>
            <a:r>
              <a:rPr lang="en-AU" sz="2800" dirty="0">
                <a:solidFill>
                  <a:srgbClr val="000000"/>
                </a:solidFill>
                <a:latin typeface="ProximaNova-Light"/>
              </a:rPr>
              <a:t>are taken on the journey</a:t>
            </a:r>
            <a:endParaRPr lang="en-AU" sz="2800" dirty="0"/>
          </a:p>
        </p:txBody>
      </p:sp>
    </p:spTree>
    <p:extLst>
      <p:ext uri="{BB962C8B-B14F-4D97-AF65-F5344CB8AC3E}">
        <p14:creationId xmlns:p14="http://schemas.microsoft.com/office/powerpoint/2010/main" val="16962933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7714" y="276723"/>
            <a:ext cx="11430000" cy="3970318"/>
          </a:xfrm>
          <a:prstGeom prst="rect">
            <a:avLst/>
          </a:prstGeom>
        </p:spPr>
        <p:txBody>
          <a:bodyPr wrap="square">
            <a:spAutoFit/>
          </a:bodyPr>
          <a:lstStyle/>
          <a:p>
            <a:r>
              <a:rPr lang="en-AU" sz="2800" b="1" dirty="0">
                <a:solidFill>
                  <a:srgbClr val="0EB5E6"/>
                </a:solidFill>
                <a:latin typeface="ProximaNova-Bold"/>
              </a:rPr>
              <a:t>Collaborative </a:t>
            </a:r>
            <a:r>
              <a:rPr lang="en-AU" sz="2800" b="1" dirty="0" smtClean="0">
                <a:solidFill>
                  <a:srgbClr val="0EB5E6"/>
                </a:solidFill>
                <a:latin typeface="ProximaNova-Bold"/>
              </a:rPr>
              <a:t>sector-level engagement </a:t>
            </a:r>
            <a:r>
              <a:rPr lang="en-AU" sz="2800" b="1" dirty="0">
                <a:solidFill>
                  <a:srgbClr val="0EB5E6"/>
                </a:solidFill>
                <a:latin typeface="ProximaNova-Bold"/>
              </a:rPr>
              <a:t>with unions,</a:t>
            </a:r>
          </a:p>
          <a:p>
            <a:r>
              <a:rPr lang="en-AU" sz="2800" dirty="0">
                <a:solidFill>
                  <a:srgbClr val="000000"/>
                </a:solidFill>
                <a:latin typeface="ProximaNova-Light"/>
              </a:rPr>
              <a:t>to ensure industrial </a:t>
            </a:r>
            <a:r>
              <a:rPr lang="en-AU" sz="2800" dirty="0" smtClean="0">
                <a:solidFill>
                  <a:srgbClr val="000000"/>
                </a:solidFill>
                <a:latin typeface="ProximaNova-Light"/>
              </a:rPr>
              <a:t>instruments provide </a:t>
            </a:r>
            <a:r>
              <a:rPr lang="en-AU" sz="2800" dirty="0">
                <a:solidFill>
                  <a:srgbClr val="000000"/>
                </a:solidFill>
                <a:latin typeface="ProximaNova-Light"/>
              </a:rPr>
              <a:t>sufficient </a:t>
            </a:r>
            <a:r>
              <a:rPr lang="en-AU" sz="2800" dirty="0" smtClean="0">
                <a:solidFill>
                  <a:srgbClr val="000000"/>
                </a:solidFill>
                <a:latin typeface="ProximaNova-Light"/>
              </a:rPr>
              <a:t>flexibility to </a:t>
            </a:r>
            <a:r>
              <a:rPr lang="en-AU" sz="2800" dirty="0">
                <a:solidFill>
                  <a:srgbClr val="000000"/>
                </a:solidFill>
                <a:latin typeface="ProximaNova-Light"/>
              </a:rPr>
              <a:t>support the longer </a:t>
            </a:r>
            <a:r>
              <a:rPr lang="en-AU" sz="2800" dirty="0" smtClean="0">
                <a:solidFill>
                  <a:srgbClr val="000000"/>
                </a:solidFill>
                <a:latin typeface="ProximaNova-Light"/>
              </a:rPr>
              <a:t>term sustainability </a:t>
            </a:r>
            <a:r>
              <a:rPr lang="en-AU" sz="2800" dirty="0">
                <a:solidFill>
                  <a:srgbClr val="000000"/>
                </a:solidFill>
                <a:latin typeface="ProximaNova-Light"/>
              </a:rPr>
              <a:t>of </a:t>
            </a:r>
            <a:r>
              <a:rPr lang="en-AU" sz="2800" dirty="0" smtClean="0">
                <a:solidFill>
                  <a:srgbClr val="000000"/>
                </a:solidFill>
                <a:latin typeface="ProximaNova-Light"/>
              </a:rPr>
              <a:t>universities</a:t>
            </a:r>
          </a:p>
          <a:p>
            <a:endParaRPr lang="en-AU" sz="2800" dirty="0">
              <a:solidFill>
                <a:srgbClr val="000000"/>
              </a:solidFill>
              <a:latin typeface="ProximaNova-Light"/>
            </a:endParaRPr>
          </a:p>
          <a:p>
            <a:endParaRPr lang="en-AU" sz="2800" dirty="0" smtClean="0">
              <a:solidFill>
                <a:srgbClr val="000000"/>
              </a:solidFill>
              <a:latin typeface="ProximaNova-Light"/>
            </a:endParaRPr>
          </a:p>
          <a:p>
            <a:r>
              <a:rPr lang="en-AU" sz="2800" dirty="0" smtClean="0">
                <a:solidFill>
                  <a:srgbClr val="000000"/>
                </a:solidFill>
                <a:latin typeface="ProximaNova-Light"/>
              </a:rPr>
              <a:t>Further readings</a:t>
            </a:r>
          </a:p>
          <a:p>
            <a:r>
              <a:rPr lang="en-AU" sz="2800" dirty="0"/>
              <a:t>academic career in </a:t>
            </a:r>
            <a:r>
              <a:rPr lang="en-AU" sz="2800" dirty="0" smtClean="0"/>
              <a:t>malaysia.pdf</a:t>
            </a:r>
          </a:p>
          <a:p>
            <a:r>
              <a:rPr lang="en-AU" sz="2800" dirty="0" smtClean="0"/>
              <a:t>Tert_Edu_Policy_Aus.pdf</a:t>
            </a:r>
          </a:p>
          <a:p>
            <a:r>
              <a:rPr lang="en-AU" sz="2800" dirty="0"/>
              <a:t>Learning leaders.pdf</a:t>
            </a:r>
          </a:p>
        </p:txBody>
      </p:sp>
    </p:spTree>
    <p:extLst>
      <p:ext uri="{BB962C8B-B14F-4D97-AF65-F5344CB8AC3E}">
        <p14:creationId xmlns:p14="http://schemas.microsoft.com/office/powerpoint/2010/main" val="1613030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5427" y="123655"/>
            <a:ext cx="11266715" cy="5262979"/>
          </a:xfrm>
          <a:prstGeom prst="rect">
            <a:avLst/>
          </a:prstGeom>
        </p:spPr>
        <p:txBody>
          <a:bodyPr wrap="square">
            <a:spAutoFit/>
          </a:bodyPr>
          <a:lstStyle/>
          <a:p>
            <a:r>
              <a:rPr lang="en-AU" sz="2400" b="1" dirty="0">
                <a:solidFill>
                  <a:srgbClr val="FF0000"/>
                </a:solidFill>
                <a:latin typeface="Times-Roman"/>
              </a:rPr>
              <a:t>Tutors can be encouraged to develop </a:t>
            </a:r>
            <a:r>
              <a:rPr lang="en-AU" sz="2400" b="1" i="1" dirty="0">
                <a:solidFill>
                  <a:srgbClr val="FF0000"/>
                </a:solidFill>
                <a:latin typeface="Times-Italic"/>
              </a:rPr>
              <a:t>effective presentation </a:t>
            </a:r>
            <a:r>
              <a:rPr lang="en-AU" sz="2400" b="1" dirty="0">
                <a:solidFill>
                  <a:srgbClr val="FF0000"/>
                </a:solidFill>
                <a:latin typeface="Times-Roman"/>
              </a:rPr>
              <a:t>skills by undertaking peer observations </a:t>
            </a:r>
            <a:r>
              <a:rPr lang="en-AU" sz="2400" b="1" dirty="0" smtClean="0">
                <a:solidFill>
                  <a:srgbClr val="FF0000"/>
                </a:solidFill>
                <a:latin typeface="Times-Roman"/>
              </a:rPr>
              <a:t>of each </a:t>
            </a:r>
            <a:r>
              <a:rPr lang="en-AU" sz="2400" b="1" dirty="0">
                <a:solidFill>
                  <a:srgbClr val="FF0000"/>
                </a:solidFill>
                <a:latin typeface="Times-Roman"/>
              </a:rPr>
              <a:t>others’ tutorials and providing constructive feedback. </a:t>
            </a:r>
            <a:endParaRPr lang="en-AU" sz="2400" b="1" dirty="0" smtClean="0">
              <a:solidFill>
                <a:srgbClr val="FF0000"/>
              </a:solidFill>
              <a:latin typeface="Times-Roman"/>
            </a:endParaRPr>
          </a:p>
          <a:p>
            <a:endParaRPr lang="en-AU" sz="2400" b="1" dirty="0">
              <a:solidFill>
                <a:srgbClr val="FF0000"/>
              </a:solidFill>
              <a:latin typeface="Times-Roman"/>
            </a:endParaRPr>
          </a:p>
          <a:p>
            <a:r>
              <a:rPr lang="en-AU" sz="2400" b="1" dirty="0" smtClean="0">
                <a:solidFill>
                  <a:srgbClr val="FF0000"/>
                </a:solidFill>
                <a:latin typeface="Times-Roman"/>
              </a:rPr>
              <a:t>A </a:t>
            </a:r>
            <a:r>
              <a:rPr lang="en-AU" sz="2400" b="1" dirty="0">
                <a:solidFill>
                  <a:srgbClr val="FF0000"/>
                </a:solidFill>
                <a:latin typeface="Times-Roman"/>
              </a:rPr>
              <a:t>teaching-observation practicum </a:t>
            </a:r>
            <a:r>
              <a:rPr lang="en-AU" sz="2400" b="1" dirty="0" smtClean="0">
                <a:solidFill>
                  <a:srgbClr val="FF0000"/>
                </a:solidFill>
                <a:latin typeface="Times-Roman"/>
              </a:rPr>
              <a:t>or microteaching </a:t>
            </a:r>
            <a:r>
              <a:rPr lang="en-AU" sz="2400" b="1" dirty="0">
                <a:solidFill>
                  <a:srgbClr val="FF0000"/>
                </a:solidFill>
                <a:latin typeface="Times-Roman"/>
              </a:rPr>
              <a:t>session can also offer tutors an opportunity to enhance their teaching skills. </a:t>
            </a:r>
            <a:endParaRPr lang="en-AU" sz="2400" b="1" dirty="0" smtClean="0">
              <a:solidFill>
                <a:srgbClr val="FF0000"/>
              </a:solidFill>
              <a:latin typeface="Times-Roman"/>
            </a:endParaRPr>
          </a:p>
          <a:p>
            <a:endParaRPr lang="en-AU" sz="2400" b="1" dirty="0">
              <a:solidFill>
                <a:srgbClr val="FF0000"/>
              </a:solidFill>
              <a:latin typeface="Times-Roman"/>
            </a:endParaRPr>
          </a:p>
          <a:p>
            <a:r>
              <a:rPr lang="en-AU" sz="2400" b="1" dirty="0" smtClean="0">
                <a:solidFill>
                  <a:srgbClr val="FF0000"/>
                </a:solidFill>
                <a:latin typeface="Times-Roman"/>
              </a:rPr>
              <a:t>In such sessions</a:t>
            </a:r>
            <a:r>
              <a:rPr lang="en-AU" sz="2400" b="1" dirty="0">
                <a:solidFill>
                  <a:srgbClr val="FF0000"/>
                </a:solidFill>
                <a:latin typeface="Times-Roman"/>
              </a:rPr>
              <a:t>, a small group of tutors, facilitated by an academic developer, undertake a short </a:t>
            </a:r>
            <a:r>
              <a:rPr lang="en-AU" sz="2400" b="1" dirty="0" smtClean="0">
                <a:solidFill>
                  <a:srgbClr val="FF0000"/>
                </a:solidFill>
                <a:latin typeface="Times-Roman"/>
              </a:rPr>
              <a:t>teaching exercise</a:t>
            </a:r>
            <a:r>
              <a:rPr lang="en-AU" sz="2400" b="1" dirty="0">
                <a:solidFill>
                  <a:srgbClr val="FF0000"/>
                </a:solidFill>
                <a:latin typeface="Times-Roman"/>
              </a:rPr>
              <a:t>. Each one receives feedback from the other tutors and from the academic developer, </a:t>
            </a:r>
            <a:r>
              <a:rPr lang="en-AU" sz="2400" b="1" dirty="0" smtClean="0">
                <a:solidFill>
                  <a:srgbClr val="FF0000"/>
                </a:solidFill>
                <a:latin typeface="Times-Roman"/>
              </a:rPr>
              <a:t>along with </a:t>
            </a:r>
            <a:r>
              <a:rPr lang="en-AU" sz="2400" b="1" dirty="0">
                <a:solidFill>
                  <a:srgbClr val="FF0000"/>
                </a:solidFill>
                <a:latin typeface="Times-Roman"/>
              </a:rPr>
              <a:t>ideas for future teaching. </a:t>
            </a:r>
            <a:endParaRPr lang="en-AU" sz="2400" b="1" dirty="0" smtClean="0">
              <a:solidFill>
                <a:srgbClr val="FF0000"/>
              </a:solidFill>
              <a:latin typeface="Times-Roman"/>
            </a:endParaRPr>
          </a:p>
          <a:p>
            <a:endParaRPr lang="en-AU" sz="2400" b="1" dirty="0">
              <a:solidFill>
                <a:srgbClr val="FF0000"/>
              </a:solidFill>
              <a:latin typeface="Times-Roman"/>
            </a:endParaRPr>
          </a:p>
          <a:p>
            <a:r>
              <a:rPr lang="en-AU" sz="2400" b="1" dirty="0" smtClean="0">
                <a:solidFill>
                  <a:srgbClr val="FF0000"/>
                </a:solidFill>
                <a:latin typeface="Times-Roman"/>
              </a:rPr>
              <a:t>These </a:t>
            </a:r>
            <a:r>
              <a:rPr lang="en-AU" sz="2400" b="1" dirty="0">
                <a:solidFill>
                  <a:srgbClr val="FF0000"/>
                </a:solidFill>
                <a:latin typeface="Times-Roman"/>
              </a:rPr>
              <a:t>exercises should be video-recorded so that tutors can refer back</a:t>
            </a:r>
          </a:p>
          <a:p>
            <a:r>
              <a:rPr lang="en-AU" sz="2400" b="1" dirty="0">
                <a:solidFill>
                  <a:srgbClr val="FF0000"/>
                </a:solidFill>
                <a:latin typeface="Times-Roman"/>
              </a:rPr>
              <a:t>to them in their own time.</a:t>
            </a:r>
            <a:endParaRPr lang="en-AU" sz="2400" b="1" dirty="0">
              <a:solidFill>
                <a:srgbClr val="FF0000"/>
              </a:solidFill>
            </a:endParaRPr>
          </a:p>
        </p:txBody>
      </p:sp>
    </p:spTree>
    <p:extLst>
      <p:ext uri="{BB962C8B-B14F-4D97-AF65-F5344CB8AC3E}">
        <p14:creationId xmlns:p14="http://schemas.microsoft.com/office/powerpoint/2010/main" val="3894612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7829" y="316583"/>
            <a:ext cx="10961914" cy="5262979"/>
          </a:xfrm>
          <a:prstGeom prst="rect">
            <a:avLst/>
          </a:prstGeom>
        </p:spPr>
        <p:txBody>
          <a:bodyPr wrap="square">
            <a:spAutoFit/>
          </a:bodyPr>
          <a:lstStyle/>
          <a:p>
            <a:r>
              <a:rPr lang="en-AU" sz="2800" b="1" dirty="0">
                <a:solidFill>
                  <a:srgbClr val="7030A0"/>
                </a:solidFill>
                <a:latin typeface="Times-Roman"/>
              </a:rPr>
              <a:t>The outcomes of tutors’ teaching should be measured through formal evaluations of tutorials using </a:t>
            </a:r>
            <a:r>
              <a:rPr lang="en-AU" sz="2800" b="1" dirty="0" smtClean="0">
                <a:solidFill>
                  <a:srgbClr val="7030A0"/>
                </a:solidFill>
                <a:latin typeface="Times-Roman"/>
              </a:rPr>
              <a:t>the university’s </a:t>
            </a:r>
            <a:r>
              <a:rPr lang="en-AU" sz="2800" b="1" dirty="0">
                <a:solidFill>
                  <a:srgbClr val="7030A0"/>
                </a:solidFill>
                <a:latin typeface="Times-Roman"/>
              </a:rPr>
              <a:t>student-feedback system (this corresponds with </a:t>
            </a:r>
            <a:r>
              <a:rPr lang="en-AU" sz="2800" b="1" dirty="0" err="1">
                <a:solidFill>
                  <a:srgbClr val="7030A0"/>
                </a:solidFill>
                <a:latin typeface="Times-Roman"/>
              </a:rPr>
              <a:t>Glassick</a:t>
            </a:r>
            <a:r>
              <a:rPr lang="en-AU" sz="2800" b="1" dirty="0">
                <a:solidFill>
                  <a:srgbClr val="7030A0"/>
                </a:solidFill>
                <a:latin typeface="Times-Roman"/>
              </a:rPr>
              <a:t> et al.’s </a:t>
            </a:r>
            <a:r>
              <a:rPr lang="en-AU" sz="2800" b="1" i="1" dirty="0">
                <a:solidFill>
                  <a:srgbClr val="7030A0"/>
                </a:solidFill>
                <a:latin typeface="Times-Italic"/>
              </a:rPr>
              <a:t>significant </a:t>
            </a:r>
            <a:r>
              <a:rPr lang="en-AU" sz="2800" b="1" i="1" dirty="0" smtClean="0">
                <a:solidFill>
                  <a:srgbClr val="7030A0"/>
                </a:solidFill>
                <a:latin typeface="Times-Italic"/>
              </a:rPr>
              <a:t>results </a:t>
            </a:r>
            <a:r>
              <a:rPr lang="en-AU" sz="2800" b="1" dirty="0" smtClean="0">
                <a:solidFill>
                  <a:srgbClr val="7030A0"/>
                </a:solidFill>
                <a:latin typeface="Times-Roman"/>
              </a:rPr>
              <a:t>scholarly </a:t>
            </a:r>
            <a:r>
              <a:rPr lang="en-AU" sz="2800" b="1" dirty="0">
                <a:solidFill>
                  <a:srgbClr val="7030A0"/>
                </a:solidFill>
                <a:latin typeface="Times-Roman"/>
              </a:rPr>
              <a:t>standard). </a:t>
            </a:r>
            <a:endParaRPr lang="en-AU" sz="2800" b="1" dirty="0" smtClean="0">
              <a:solidFill>
                <a:srgbClr val="7030A0"/>
              </a:solidFill>
              <a:latin typeface="Times-Roman"/>
            </a:endParaRPr>
          </a:p>
          <a:p>
            <a:endParaRPr lang="en-AU" sz="2800" dirty="0">
              <a:solidFill>
                <a:srgbClr val="FF0000"/>
              </a:solidFill>
              <a:latin typeface="Times-Roman"/>
            </a:endParaRPr>
          </a:p>
          <a:p>
            <a:r>
              <a:rPr lang="en-AU" sz="2800" b="1" dirty="0" smtClean="0">
                <a:solidFill>
                  <a:schemeClr val="bg2">
                    <a:lumMod val="50000"/>
                  </a:schemeClr>
                </a:solidFill>
                <a:latin typeface="Times-Roman"/>
              </a:rPr>
              <a:t>Tutors </a:t>
            </a:r>
            <a:r>
              <a:rPr lang="en-AU" sz="2800" b="1" dirty="0">
                <a:solidFill>
                  <a:schemeClr val="bg2">
                    <a:lumMod val="50000"/>
                  </a:schemeClr>
                </a:solidFill>
                <a:latin typeface="Times-Roman"/>
              </a:rPr>
              <a:t>should be encouraged to collect evaluative feedback from their </a:t>
            </a:r>
            <a:r>
              <a:rPr lang="en-AU" sz="2800" b="1" dirty="0" smtClean="0">
                <a:solidFill>
                  <a:schemeClr val="bg2">
                    <a:lumMod val="50000"/>
                  </a:schemeClr>
                </a:solidFill>
                <a:latin typeface="Times-Roman"/>
              </a:rPr>
              <a:t>tutorial groups</a:t>
            </a:r>
            <a:r>
              <a:rPr lang="en-AU" sz="2800" b="1" dirty="0">
                <a:solidFill>
                  <a:schemeClr val="bg2">
                    <a:lumMod val="50000"/>
                  </a:schemeClr>
                </a:solidFill>
                <a:latin typeface="Times-Roman"/>
              </a:rPr>
              <a:t>, and then discuss the results of their feedback with an academic developer or their </a:t>
            </a:r>
            <a:r>
              <a:rPr lang="en-AU" sz="2800" b="1" dirty="0" smtClean="0">
                <a:solidFill>
                  <a:schemeClr val="bg2">
                    <a:lumMod val="50000"/>
                  </a:schemeClr>
                </a:solidFill>
                <a:latin typeface="Times-Roman"/>
              </a:rPr>
              <a:t>course coordinator</a:t>
            </a:r>
            <a:r>
              <a:rPr lang="en-AU" sz="2800" b="1" dirty="0">
                <a:solidFill>
                  <a:schemeClr val="bg2">
                    <a:lumMod val="50000"/>
                  </a:schemeClr>
                </a:solidFill>
                <a:latin typeface="Times-Roman"/>
              </a:rPr>
              <a:t>, supervisor or head of department. </a:t>
            </a:r>
            <a:endParaRPr lang="en-AU" sz="2800" b="1" dirty="0" smtClean="0">
              <a:solidFill>
                <a:schemeClr val="bg2">
                  <a:lumMod val="50000"/>
                </a:schemeClr>
              </a:solidFill>
              <a:latin typeface="Times-Roman"/>
            </a:endParaRPr>
          </a:p>
          <a:p>
            <a:endParaRPr lang="en-AU" sz="2800" dirty="0">
              <a:solidFill>
                <a:srgbClr val="FF0000"/>
              </a:solidFill>
              <a:latin typeface="Times-Roman"/>
            </a:endParaRPr>
          </a:p>
          <a:p>
            <a:r>
              <a:rPr lang="en-AU" sz="2800" b="1" dirty="0" smtClean="0">
                <a:solidFill>
                  <a:srgbClr val="FF0000"/>
                </a:solidFill>
                <a:latin typeface="Times-Roman"/>
              </a:rPr>
              <a:t>Tutors </a:t>
            </a:r>
            <a:r>
              <a:rPr lang="en-AU" sz="2800" b="1" dirty="0">
                <a:solidFill>
                  <a:srgbClr val="FF0000"/>
                </a:solidFill>
                <a:latin typeface="Times-Roman"/>
              </a:rPr>
              <a:t>should also be encouraged to collect </a:t>
            </a:r>
            <a:r>
              <a:rPr lang="en-AU" sz="2800" b="1" dirty="0" smtClean="0">
                <a:solidFill>
                  <a:srgbClr val="FF0000"/>
                </a:solidFill>
                <a:latin typeface="Times-Roman"/>
              </a:rPr>
              <a:t>informal feedback </a:t>
            </a:r>
            <a:r>
              <a:rPr lang="en-AU" sz="2800" b="1" dirty="0">
                <a:solidFill>
                  <a:srgbClr val="FF0000"/>
                </a:solidFill>
                <a:latin typeface="Times-Roman"/>
              </a:rPr>
              <a:t>from their students to improve the quality of their tutorials.</a:t>
            </a:r>
            <a:endParaRPr lang="en-AU" sz="2800" b="1" dirty="0">
              <a:solidFill>
                <a:srgbClr val="FF0000"/>
              </a:solidFill>
            </a:endParaRPr>
          </a:p>
        </p:txBody>
      </p:sp>
    </p:spTree>
    <p:extLst>
      <p:ext uri="{BB962C8B-B14F-4D97-AF65-F5344CB8AC3E}">
        <p14:creationId xmlns:p14="http://schemas.microsoft.com/office/powerpoint/2010/main" val="2538243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9229" y="313569"/>
            <a:ext cx="11103428" cy="4832092"/>
          </a:xfrm>
          <a:prstGeom prst="rect">
            <a:avLst/>
          </a:prstGeom>
        </p:spPr>
        <p:txBody>
          <a:bodyPr wrap="square">
            <a:spAutoFit/>
          </a:bodyPr>
          <a:lstStyle/>
          <a:p>
            <a:r>
              <a:rPr lang="en-AU" sz="2800" b="1" dirty="0">
                <a:solidFill>
                  <a:srgbClr val="7030A0"/>
                </a:solidFill>
                <a:latin typeface="Times-Roman"/>
              </a:rPr>
              <a:t>Finally, as well as reflecting on the rationale underpinning different teaching techniques used </a:t>
            </a:r>
            <a:r>
              <a:rPr lang="en-AU" sz="2800" b="1" dirty="0" smtClean="0">
                <a:solidFill>
                  <a:srgbClr val="7030A0"/>
                </a:solidFill>
                <a:latin typeface="Times-Roman"/>
              </a:rPr>
              <a:t>in tutorials</a:t>
            </a:r>
            <a:r>
              <a:rPr lang="en-AU" sz="2800" b="1" dirty="0">
                <a:solidFill>
                  <a:srgbClr val="7030A0"/>
                </a:solidFill>
                <a:latin typeface="Times-Roman"/>
              </a:rPr>
              <a:t>, a good training program will equip tutors to undertake a </a:t>
            </a:r>
            <a:r>
              <a:rPr lang="en-AU" sz="2800" b="1" i="1" dirty="0">
                <a:solidFill>
                  <a:srgbClr val="7030A0"/>
                </a:solidFill>
                <a:latin typeface="Times-Italic"/>
              </a:rPr>
              <a:t>reflective critique </a:t>
            </a:r>
            <a:r>
              <a:rPr lang="en-AU" sz="2800" b="1" dirty="0">
                <a:solidFill>
                  <a:srgbClr val="7030A0"/>
                </a:solidFill>
                <a:latin typeface="Times-Roman"/>
              </a:rPr>
              <a:t>of their </a:t>
            </a:r>
            <a:r>
              <a:rPr lang="en-AU" sz="2800" b="1" dirty="0" smtClean="0">
                <a:solidFill>
                  <a:srgbClr val="7030A0"/>
                </a:solidFill>
                <a:latin typeface="Times-Roman"/>
              </a:rPr>
              <a:t>learning as </a:t>
            </a:r>
            <a:r>
              <a:rPr lang="en-AU" sz="2800" b="1" dirty="0">
                <a:solidFill>
                  <a:srgbClr val="7030A0"/>
                </a:solidFill>
                <a:latin typeface="Times-Roman"/>
              </a:rPr>
              <a:t>tutors. </a:t>
            </a:r>
            <a:endParaRPr lang="en-AU" sz="2800" b="1" dirty="0" smtClean="0">
              <a:solidFill>
                <a:srgbClr val="7030A0"/>
              </a:solidFill>
              <a:latin typeface="Times-Roman"/>
            </a:endParaRPr>
          </a:p>
          <a:p>
            <a:endParaRPr lang="en-AU" sz="2800" dirty="0">
              <a:latin typeface="Times-Roman"/>
            </a:endParaRPr>
          </a:p>
          <a:p>
            <a:r>
              <a:rPr lang="en-AU" sz="2800" b="1" dirty="0" smtClean="0">
                <a:solidFill>
                  <a:srgbClr val="0070C0"/>
                </a:solidFill>
                <a:latin typeface="Times-Roman"/>
              </a:rPr>
              <a:t>A </a:t>
            </a:r>
            <a:r>
              <a:rPr lang="en-AU" sz="2800" b="1" dirty="0">
                <a:solidFill>
                  <a:srgbClr val="0070C0"/>
                </a:solidFill>
                <a:latin typeface="Times-Roman"/>
              </a:rPr>
              <a:t>discussion with an academic developer about the feedback they have received could </a:t>
            </a:r>
            <a:r>
              <a:rPr lang="en-AU" sz="2800" b="1" dirty="0" smtClean="0">
                <a:solidFill>
                  <a:srgbClr val="0070C0"/>
                </a:solidFill>
                <a:latin typeface="Times-Roman"/>
              </a:rPr>
              <a:t>be followed</a:t>
            </a:r>
            <a:r>
              <a:rPr lang="en-AU" sz="2800" b="1" dirty="0">
                <a:solidFill>
                  <a:srgbClr val="0070C0"/>
                </a:solidFill>
                <a:latin typeface="Times-Roman"/>
              </a:rPr>
              <a:t>, for example, by writing a reflective essay or teaching portfolio that includes reflections </a:t>
            </a:r>
            <a:r>
              <a:rPr lang="en-AU" sz="2800" b="1" dirty="0" smtClean="0">
                <a:solidFill>
                  <a:srgbClr val="0070C0"/>
                </a:solidFill>
                <a:latin typeface="Times-Roman"/>
              </a:rPr>
              <a:t>on the </a:t>
            </a:r>
            <a:r>
              <a:rPr lang="en-AU" sz="2800" b="1" dirty="0">
                <a:solidFill>
                  <a:srgbClr val="0070C0"/>
                </a:solidFill>
                <a:latin typeface="Times-Roman"/>
              </a:rPr>
              <a:t>development of their tutoring experience, their responses to students’ feedback and their plans </a:t>
            </a:r>
            <a:r>
              <a:rPr lang="en-AU" sz="2800" b="1" dirty="0" smtClean="0">
                <a:solidFill>
                  <a:srgbClr val="0070C0"/>
                </a:solidFill>
                <a:latin typeface="Times-Roman"/>
              </a:rPr>
              <a:t>for future </a:t>
            </a:r>
            <a:r>
              <a:rPr lang="en-AU" sz="2800" b="1" dirty="0">
                <a:solidFill>
                  <a:srgbClr val="0070C0"/>
                </a:solidFill>
                <a:latin typeface="Times-Roman"/>
              </a:rPr>
              <a:t>improvement.</a:t>
            </a:r>
            <a:endParaRPr lang="en-AU" sz="2800" b="1" dirty="0">
              <a:solidFill>
                <a:srgbClr val="0070C0"/>
              </a:solidFill>
            </a:endParaRPr>
          </a:p>
        </p:txBody>
      </p:sp>
    </p:spTree>
    <p:extLst>
      <p:ext uri="{BB962C8B-B14F-4D97-AF65-F5344CB8AC3E}">
        <p14:creationId xmlns:p14="http://schemas.microsoft.com/office/powerpoint/2010/main" val="787987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3657" y="229497"/>
            <a:ext cx="11146972" cy="5693866"/>
          </a:xfrm>
          <a:prstGeom prst="rect">
            <a:avLst/>
          </a:prstGeom>
        </p:spPr>
        <p:txBody>
          <a:bodyPr wrap="square">
            <a:spAutoFit/>
          </a:bodyPr>
          <a:lstStyle/>
          <a:p>
            <a:r>
              <a:rPr lang="en-AU" sz="2800" dirty="0">
                <a:solidFill>
                  <a:srgbClr val="7030A0"/>
                </a:solidFill>
                <a:latin typeface="Times-Roman"/>
              </a:rPr>
              <a:t>All of this fits well with professional development for a tutor who aspires to a career in academia, </a:t>
            </a:r>
            <a:r>
              <a:rPr lang="en-AU" sz="2800" dirty="0" smtClean="0">
                <a:solidFill>
                  <a:srgbClr val="7030A0"/>
                </a:solidFill>
                <a:latin typeface="Times-Roman"/>
              </a:rPr>
              <a:t>but we </a:t>
            </a:r>
            <a:r>
              <a:rPr lang="en-AU" sz="2800" dirty="0">
                <a:solidFill>
                  <a:srgbClr val="7030A0"/>
                </a:solidFill>
                <a:latin typeface="Times-Roman"/>
              </a:rPr>
              <a:t>argue that taking such a scholarly approach can also support tutor development in directions </a:t>
            </a:r>
            <a:r>
              <a:rPr lang="en-AU" sz="2800" dirty="0" smtClean="0">
                <a:solidFill>
                  <a:srgbClr val="7030A0"/>
                </a:solidFill>
                <a:latin typeface="Times-Roman"/>
              </a:rPr>
              <a:t>other than </a:t>
            </a:r>
            <a:r>
              <a:rPr lang="en-AU" sz="2800" dirty="0">
                <a:solidFill>
                  <a:srgbClr val="7030A0"/>
                </a:solidFill>
                <a:latin typeface="Times-Roman"/>
              </a:rPr>
              <a:t>academia. </a:t>
            </a:r>
            <a:endParaRPr lang="en-AU" sz="2800" dirty="0" smtClean="0">
              <a:solidFill>
                <a:srgbClr val="7030A0"/>
              </a:solidFill>
              <a:latin typeface="Times-Roman"/>
            </a:endParaRPr>
          </a:p>
          <a:p>
            <a:endParaRPr lang="en-AU" sz="2800" dirty="0">
              <a:latin typeface="Times-Roman"/>
            </a:endParaRPr>
          </a:p>
          <a:p>
            <a:r>
              <a:rPr lang="en-AU" sz="2800" dirty="0" smtClean="0">
                <a:solidFill>
                  <a:srgbClr val="00B050"/>
                </a:solidFill>
                <a:latin typeface="Times-Roman"/>
              </a:rPr>
              <a:t>Indeed</a:t>
            </a:r>
            <a:r>
              <a:rPr lang="en-AU" sz="2800" dirty="0">
                <a:solidFill>
                  <a:srgbClr val="00B050"/>
                </a:solidFill>
                <a:latin typeface="Times-Roman"/>
              </a:rPr>
              <a:t>, respondents to our survey identified several areas in which they had </a:t>
            </a:r>
            <a:r>
              <a:rPr lang="en-AU" sz="2800" dirty="0" smtClean="0">
                <a:solidFill>
                  <a:srgbClr val="00B050"/>
                </a:solidFill>
                <a:latin typeface="Times-Roman"/>
              </a:rPr>
              <a:t>developed as </a:t>
            </a:r>
            <a:r>
              <a:rPr lang="en-AU" sz="2800" dirty="0">
                <a:solidFill>
                  <a:srgbClr val="00B050"/>
                </a:solidFill>
                <a:latin typeface="Times-Roman"/>
              </a:rPr>
              <a:t>a result of their tutoring experience (and their attendance at our training program), including </a:t>
            </a:r>
            <a:r>
              <a:rPr lang="en-AU" sz="2800" dirty="0" smtClean="0">
                <a:solidFill>
                  <a:srgbClr val="00B050"/>
                </a:solidFill>
                <a:latin typeface="Times-Roman"/>
              </a:rPr>
              <a:t>being able </a:t>
            </a:r>
            <a:r>
              <a:rPr lang="en-AU" sz="2800" dirty="0">
                <a:solidFill>
                  <a:srgbClr val="00B050"/>
                </a:solidFill>
                <a:latin typeface="Times-Roman"/>
              </a:rPr>
              <a:t>to transfer new knowledge into different contexts, improving </a:t>
            </a:r>
            <a:r>
              <a:rPr lang="en-AU" sz="2800" dirty="0" smtClean="0">
                <a:solidFill>
                  <a:srgbClr val="00B050"/>
                </a:solidFill>
                <a:latin typeface="Times-Roman"/>
              </a:rPr>
              <a:t>their communication </a:t>
            </a:r>
            <a:r>
              <a:rPr lang="en-AU" sz="2800" dirty="0">
                <a:solidFill>
                  <a:srgbClr val="00B050"/>
                </a:solidFill>
                <a:latin typeface="Times-Roman"/>
              </a:rPr>
              <a:t>and </a:t>
            </a:r>
            <a:r>
              <a:rPr lang="en-AU" sz="2800" dirty="0" smtClean="0">
                <a:solidFill>
                  <a:srgbClr val="00B050"/>
                </a:solidFill>
                <a:latin typeface="Times-Roman"/>
              </a:rPr>
              <a:t>leadership skills </a:t>
            </a:r>
            <a:r>
              <a:rPr lang="en-AU" sz="2800" dirty="0">
                <a:solidFill>
                  <a:srgbClr val="00B050"/>
                </a:solidFill>
                <a:latin typeface="Times-Roman"/>
              </a:rPr>
              <a:t>and enhancing their critical reflection abilities and inclinations</a:t>
            </a:r>
            <a:r>
              <a:rPr lang="en-AU" sz="2800" dirty="0" smtClean="0">
                <a:solidFill>
                  <a:srgbClr val="00B050"/>
                </a:solidFill>
                <a:latin typeface="Times-Roman"/>
              </a:rPr>
              <a:t>.</a:t>
            </a:r>
          </a:p>
          <a:p>
            <a:endParaRPr lang="en-AU" sz="2800" dirty="0">
              <a:solidFill>
                <a:srgbClr val="00B050"/>
              </a:solidFill>
              <a:latin typeface="Times-Roman"/>
            </a:endParaRPr>
          </a:p>
          <a:p>
            <a:r>
              <a:rPr lang="en-AU" sz="1400" dirty="0" err="1">
                <a:latin typeface="Times-Roman"/>
              </a:rPr>
              <a:t>Read:Academic</a:t>
            </a:r>
            <a:r>
              <a:rPr lang="en-AU" sz="1400" dirty="0">
                <a:latin typeface="Times-Roman"/>
              </a:rPr>
              <a:t> aspiration</a:t>
            </a:r>
            <a:endParaRPr lang="en-AU" sz="1400" dirty="0"/>
          </a:p>
        </p:txBody>
      </p:sp>
    </p:spTree>
    <p:extLst>
      <p:ext uri="{BB962C8B-B14F-4D97-AF65-F5344CB8AC3E}">
        <p14:creationId xmlns:p14="http://schemas.microsoft.com/office/powerpoint/2010/main" val="493109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9856" y="814311"/>
            <a:ext cx="11103429" cy="3970318"/>
          </a:xfrm>
          <a:prstGeom prst="rect">
            <a:avLst/>
          </a:prstGeom>
        </p:spPr>
        <p:txBody>
          <a:bodyPr wrap="square">
            <a:spAutoFit/>
          </a:bodyPr>
          <a:lstStyle/>
          <a:p>
            <a:r>
              <a:rPr lang="en-AU" sz="2800" b="1" dirty="0">
                <a:solidFill>
                  <a:srgbClr val="FF0000"/>
                </a:solidFill>
                <a:latin typeface="TimesNewRomanPS"/>
              </a:rPr>
              <a:t>Personal Development Planning (PDP) is a method of recording </a:t>
            </a:r>
            <a:r>
              <a:rPr lang="en-AU" sz="2800" b="1" dirty="0" smtClean="0">
                <a:solidFill>
                  <a:srgbClr val="FF0000"/>
                </a:solidFill>
                <a:latin typeface="TimesNewRomanPS"/>
              </a:rPr>
              <a:t>achievements, identifying </a:t>
            </a:r>
            <a:r>
              <a:rPr lang="en-AU" sz="2800" b="1" dirty="0">
                <a:solidFill>
                  <a:srgbClr val="FF0000"/>
                </a:solidFill>
                <a:latin typeface="TimesNewRomanPS"/>
              </a:rPr>
              <a:t>strengths and areas for improvement, reflecting on progress and </a:t>
            </a:r>
            <a:r>
              <a:rPr lang="en-AU" sz="2800" b="1" dirty="0" smtClean="0">
                <a:solidFill>
                  <a:srgbClr val="FF0000"/>
                </a:solidFill>
                <a:latin typeface="TimesNewRomanPS"/>
              </a:rPr>
              <a:t>setting clear </a:t>
            </a:r>
            <a:r>
              <a:rPr lang="en-AU" sz="2800" b="1" dirty="0">
                <a:solidFill>
                  <a:srgbClr val="FF0000"/>
                </a:solidFill>
                <a:latin typeface="TimesNewRomanPS"/>
              </a:rPr>
              <a:t>goals and action plans. </a:t>
            </a:r>
            <a:endParaRPr lang="en-AU" sz="2800" b="1" dirty="0" smtClean="0">
              <a:solidFill>
                <a:srgbClr val="FF0000"/>
              </a:solidFill>
              <a:latin typeface="TimesNewRomanPS"/>
            </a:endParaRPr>
          </a:p>
          <a:p>
            <a:endParaRPr lang="en-AU" sz="2800" i="1" dirty="0">
              <a:latin typeface="TimesNewRomanPS"/>
            </a:endParaRPr>
          </a:p>
          <a:p>
            <a:r>
              <a:rPr lang="en-AU" sz="2800" b="1" i="1" dirty="0" smtClean="0">
                <a:solidFill>
                  <a:srgbClr val="7030A0"/>
                </a:solidFill>
                <a:latin typeface="TimesNewRomanPS-Italic"/>
              </a:rPr>
              <a:t>Personal</a:t>
            </a:r>
            <a:r>
              <a:rPr lang="en-AU" sz="2800" b="1" i="1" dirty="0">
                <a:solidFill>
                  <a:srgbClr val="7030A0"/>
                </a:solidFill>
                <a:latin typeface="TimesNewRomanPS-Italic"/>
              </a:rPr>
              <a:t>, Academic and Career Development </a:t>
            </a:r>
            <a:r>
              <a:rPr lang="en-AU" sz="2800" b="1" i="1" dirty="0" smtClean="0">
                <a:solidFill>
                  <a:srgbClr val="7030A0"/>
                </a:solidFill>
                <a:latin typeface="TimesNewRomanPS-Italic"/>
              </a:rPr>
              <a:t>in Higher </a:t>
            </a:r>
            <a:r>
              <a:rPr lang="en-AU" sz="2800" b="1" i="1" dirty="0">
                <a:solidFill>
                  <a:srgbClr val="7030A0"/>
                </a:solidFill>
                <a:latin typeface="TimesNewRomanPS-Italic"/>
              </a:rPr>
              <a:t>Education </a:t>
            </a:r>
            <a:r>
              <a:rPr lang="en-AU" sz="2800" b="1" dirty="0">
                <a:solidFill>
                  <a:srgbClr val="7030A0"/>
                </a:solidFill>
                <a:latin typeface="TimesNewRomanPS"/>
              </a:rPr>
              <a:t>explores PDP in relation to SOAR, a curriculum </a:t>
            </a:r>
            <a:r>
              <a:rPr lang="en-AU" sz="2800" b="1" dirty="0" smtClean="0">
                <a:solidFill>
                  <a:srgbClr val="7030A0"/>
                </a:solidFill>
                <a:latin typeface="TimesNewRomanPS"/>
              </a:rPr>
              <a:t>enhancement model </a:t>
            </a:r>
            <a:r>
              <a:rPr lang="en-AU" sz="2800" b="1" dirty="0">
                <a:solidFill>
                  <a:srgbClr val="7030A0"/>
                </a:solidFill>
                <a:latin typeface="TimesNewRomanPS"/>
              </a:rPr>
              <a:t>used flexibly to integrate personal and career development with </a:t>
            </a:r>
            <a:r>
              <a:rPr lang="en-AU" sz="2800" b="1" dirty="0" smtClean="0">
                <a:solidFill>
                  <a:srgbClr val="7030A0"/>
                </a:solidFill>
                <a:latin typeface="TimesNewRomanPS"/>
              </a:rPr>
              <a:t>good academic </a:t>
            </a:r>
            <a:r>
              <a:rPr lang="en-AU" sz="2800" b="1" dirty="0">
                <a:solidFill>
                  <a:srgbClr val="7030A0"/>
                </a:solidFill>
                <a:latin typeface="TimesNewRomanPS"/>
              </a:rPr>
              <a:t>learning and employability</a:t>
            </a:r>
            <a:endParaRPr lang="en-AU" sz="2800" b="1" dirty="0">
              <a:solidFill>
                <a:srgbClr val="7030A0"/>
              </a:solidFill>
            </a:endParaRPr>
          </a:p>
        </p:txBody>
      </p:sp>
    </p:spTree>
    <p:extLst>
      <p:ext uri="{BB962C8B-B14F-4D97-AF65-F5344CB8AC3E}">
        <p14:creationId xmlns:p14="http://schemas.microsoft.com/office/powerpoint/2010/main" val="1058862791"/>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459</TotalTime>
  <Words>4641</Words>
  <Application>Microsoft Office PowerPoint</Application>
  <PresentationFormat>Widescreen</PresentationFormat>
  <Paragraphs>275</Paragraphs>
  <Slides>48</Slides>
  <Notes>0</Notes>
  <HiddenSlides>0</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48</vt:i4>
      </vt:variant>
    </vt:vector>
  </HeadingPairs>
  <TitlesOfParts>
    <vt:vector size="64" baseType="lpstr">
      <vt:lpstr>Arial</vt:lpstr>
      <vt:lpstr>BookAntiqua</vt:lpstr>
      <vt:lpstr>Calibri</vt:lpstr>
      <vt:lpstr>Calibri Light</vt:lpstr>
      <vt:lpstr>GillSans</vt:lpstr>
      <vt:lpstr>GillSans-Bold</vt:lpstr>
      <vt:lpstr>ProximaNova-Bold</vt:lpstr>
      <vt:lpstr>ProximaNova-Light</vt:lpstr>
      <vt:lpstr>ProximaNova-Regular</vt:lpstr>
      <vt:lpstr>Times New Roman</vt:lpstr>
      <vt:lpstr>Times-Italic</vt:lpstr>
      <vt:lpstr>TimesNewRomanPS</vt:lpstr>
      <vt:lpstr>TimesNewRomanPS-Bold</vt:lpstr>
      <vt:lpstr>TimesNewRomanPS-Italic</vt:lpstr>
      <vt:lpstr>Times-Roman</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NSW, Department of Education &amp; Communities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Kyawnaing, U</dc:creator>
  <cp:lastModifiedBy>Kyawnaing, U</cp:lastModifiedBy>
  <cp:revision>80</cp:revision>
  <dcterms:created xsi:type="dcterms:W3CDTF">2017-03-19T23:29:55Z</dcterms:created>
  <dcterms:modified xsi:type="dcterms:W3CDTF">2017-03-20T07:11:52Z</dcterms:modified>
</cp:coreProperties>
</file>