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8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4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18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36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4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78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31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59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0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1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05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D39DF9-AD3F-472B-9E91-56E3068B61C7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7DDF97-021C-46C6-A77B-C171754A5578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7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529" y="651544"/>
            <a:ext cx="1016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Times-Roman"/>
              </a:rPr>
              <a:t>Impact </a:t>
            </a:r>
            <a:r>
              <a:rPr lang="en-AU" sz="2800" dirty="0">
                <a:latin typeface="Times-Roman"/>
              </a:rPr>
              <a:t>of a lab-intensive remedial course on student achievement in subsequent core courses.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466164" y="1915786"/>
            <a:ext cx="10248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TimesNewRomanPSMT"/>
              </a:rPr>
              <a:t>Mentoring </a:t>
            </a:r>
            <a:r>
              <a:rPr lang="en-AU" sz="2800" dirty="0">
                <a:latin typeface="TimesNewRomanPSMT"/>
              </a:rPr>
              <a:t>strategy as Engagement; </a:t>
            </a:r>
            <a:r>
              <a:rPr lang="en-AU" sz="2800" dirty="0" smtClean="0">
                <a:latin typeface="TimesNewRomanPSMT"/>
              </a:rPr>
              <a:t>student preparation </a:t>
            </a:r>
            <a:r>
              <a:rPr lang="en-AU" sz="2800" dirty="0">
                <a:latin typeface="TimesNewRomanPSMT"/>
              </a:rPr>
              <a:t>in academic curriculum along with soft life-job skills as Competence; and, targeted </a:t>
            </a:r>
            <a:r>
              <a:rPr lang="en-AU" sz="2800" dirty="0" smtClean="0">
                <a:latin typeface="TimesNewRomanPSMT"/>
              </a:rPr>
              <a:t>industry internships </a:t>
            </a:r>
            <a:r>
              <a:rPr lang="en-AU" sz="2800" dirty="0">
                <a:latin typeface="TimesNewRomanPSMT"/>
              </a:rPr>
              <a:t>as Continuity, helps increase student interest, retention and academic success</a:t>
            </a:r>
            <a:endParaRPr lang="en-AU" sz="2800" dirty="0"/>
          </a:p>
        </p:txBody>
      </p:sp>
      <p:sp>
        <p:nvSpPr>
          <p:cNvPr id="6" name="Rectangle 5"/>
          <p:cNvSpPr/>
          <p:nvPr/>
        </p:nvSpPr>
        <p:spPr>
          <a:xfrm>
            <a:off x="552226" y="38514"/>
            <a:ext cx="31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Higher Education Pedagogy.pdf</a:t>
            </a:r>
          </a:p>
        </p:txBody>
      </p:sp>
    </p:spTree>
    <p:extLst>
      <p:ext uri="{BB962C8B-B14F-4D97-AF65-F5344CB8AC3E}">
        <p14:creationId xmlns:p14="http://schemas.microsoft.com/office/powerpoint/2010/main" val="196318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60" y="303531"/>
            <a:ext cx="11539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1. Review the definition of mixed methods research and rationales for its use.</a:t>
            </a:r>
          </a:p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2. Discuss why a mixed methods approach is particularly suitable for research about teaching and learning.</a:t>
            </a:r>
          </a:p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3. Review a typology of purposes for mixed methods research studies, along with frequency of use.</a:t>
            </a:r>
          </a:p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4. Provide three models of the design of mixed methods studies from three research publications.</a:t>
            </a:r>
          </a:p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5. Exchange experiences in conducting mixed methods studies.</a:t>
            </a:r>
          </a:p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6. Discuss challenges faced in conducting a mixed method study.</a:t>
            </a:r>
          </a:p>
          <a:p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7. Review recommendations for designing a mixed methods dissertation.</a:t>
            </a:r>
            <a:endParaRPr lang="en-A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3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2" y="115293"/>
            <a:ext cx="11614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-Roman"/>
              </a:rPr>
              <a:t>Learning in the workplace is changing. Key to organizational success is “innovation” but it really isn’t taught </a:t>
            </a:r>
            <a:r>
              <a:rPr lang="en-AU" sz="2400" dirty="0" smtClean="0">
                <a:solidFill>
                  <a:srgbClr val="0070C0"/>
                </a:solidFill>
                <a:latin typeface="Times-Roman"/>
              </a:rPr>
              <a:t>in education </a:t>
            </a:r>
            <a:r>
              <a:rPr lang="en-AU" sz="2400" dirty="0">
                <a:solidFill>
                  <a:srgbClr val="0070C0"/>
                </a:solidFill>
                <a:latin typeface="Times-Roman"/>
              </a:rPr>
              <a:t>or at the workplace. </a:t>
            </a:r>
            <a:endParaRPr lang="en-AU" sz="2400" dirty="0" smtClean="0">
              <a:solidFill>
                <a:srgbClr val="0070C0"/>
              </a:solidFill>
              <a:latin typeface="Times-Roman"/>
            </a:endParaRPr>
          </a:p>
          <a:p>
            <a:endParaRPr lang="en-AU" sz="2400" dirty="0">
              <a:latin typeface="Times-Roman"/>
            </a:endParaRPr>
          </a:p>
          <a:p>
            <a:r>
              <a:rPr lang="en-AU" sz="2400" dirty="0" smtClean="0">
                <a:solidFill>
                  <a:srgbClr val="00B050"/>
                </a:solidFill>
                <a:latin typeface="Times-Roman"/>
              </a:rPr>
              <a:t>What </a:t>
            </a:r>
            <a:r>
              <a:rPr lang="en-AU" sz="2400" dirty="0">
                <a:solidFill>
                  <a:srgbClr val="00B050"/>
                </a:solidFill>
                <a:latin typeface="Times-Roman"/>
              </a:rPr>
              <a:t>is needed are leadership and talent strategies to drive innovation. </a:t>
            </a:r>
            <a:endParaRPr lang="en-AU" sz="2400" dirty="0" smtClean="0">
              <a:solidFill>
                <a:srgbClr val="00B050"/>
              </a:solidFill>
              <a:latin typeface="Times-Roman"/>
            </a:endParaRPr>
          </a:p>
          <a:p>
            <a:endParaRPr lang="en-AU" sz="2400" dirty="0">
              <a:latin typeface="Times-Roman"/>
            </a:endParaRPr>
          </a:p>
          <a:p>
            <a:r>
              <a:rPr lang="en-AU" sz="2400" dirty="0" smtClean="0">
                <a:solidFill>
                  <a:srgbClr val="C00000"/>
                </a:solidFill>
                <a:latin typeface="Times-Roman"/>
              </a:rPr>
              <a:t>By identifying and </a:t>
            </a:r>
            <a:r>
              <a:rPr lang="en-AU" sz="2400" dirty="0">
                <a:solidFill>
                  <a:srgbClr val="C00000"/>
                </a:solidFill>
                <a:latin typeface="Times-Roman"/>
              </a:rPr>
              <a:t>fostering the key tenants of innovation, organizations are able to focus on producing innovators, not </a:t>
            </a:r>
            <a:r>
              <a:rPr lang="en-AU" sz="2400" dirty="0" smtClean="0">
                <a:solidFill>
                  <a:srgbClr val="C00000"/>
                </a:solidFill>
                <a:latin typeface="Times-Roman"/>
              </a:rPr>
              <a:t>subject matter </a:t>
            </a:r>
            <a:r>
              <a:rPr lang="en-AU" sz="2400" dirty="0">
                <a:solidFill>
                  <a:srgbClr val="C00000"/>
                </a:solidFill>
                <a:latin typeface="Times-Roman"/>
              </a:rPr>
              <a:t>experts. </a:t>
            </a:r>
            <a:endParaRPr lang="en-AU" sz="2400" dirty="0" smtClean="0">
              <a:solidFill>
                <a:srgbClr val="C00000"/>
              </a:solidFill>
              <a:latin typeface="Times-Roman"/>
            </a:endParaRPr>
          </a:p>
          <a:p>
            <a:endParaRPr lang="en-AU" sz="2400" dirty="0">
              <a:latin typeface="Times-Roman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-Roman"/>
              </a:rPr>
              <a:t>By </a:t>
            </a:r>
            <a:r>
              <a:rPr lang="en-AU" sz="2400" dirty="0">
                <a:solidFill>
                  <a:srgbClr val="7030A0"/>
                </a:solidFill>
                <a:latin typeface="Times-Roman"/>
              </a:rPr>
              <a:t>shifting our teaching and learning approaches, we can learn lessons can from real world </a:t>
            </a:r>
            <a:r>
              <a:rPr lang="en-AU" sz="2400" dirty="0" smtClean="0">
                <a:solidFill>
                  <a:srgbClr val="7030A0"/>
                </a:solidFill>
                <a:latin typeface="Times-Roman"/>
              </a:rPr>
              <a:t>leaders who </a:t>
            </a:r>
            <a:r>
              <a:rPr lang="en-AU" sz="2400" dirty="0">
                <a:solidFill>
                  <a:srgbClr val="7030A0"/>
                </a:solidFill>
                <a:latin typeface="Times-Roman"/>
              </a:rPr>
              <a:t>possess the traits of risk-taking, curiosity, and creativity. </a:t>
            </a:r>
            <a:endParaRPr lang="en-AU" sz="2400" dirty="0" smtClean="0">
              <a:solidFill>
                <a:srgbClr val="7030A0"/>
              </a:solidFill>
              <a:latin typeface="Times-Roman"/>
            </a:endParaRPr>
          </a:p>
          <a:p>
            <a:endParaRPr lang="en-AU" sz="2400" dirty="0">
              <a:latin typeface="Times-Roman"/>
            </a:endParaRPr>
          </a:p>
          <a:p>
            <a:r>
              <a:rPr lang="en-AU" sz="2400" dirty="0" smtClean="0">
                <a:solidFill>
                  <a:srgbClr val="002060"/>
                </a:solidFill>
                <a:latin typeface="Times-Roman"/>
              </a:rPr>
              <a:t>In </a:t>
            </a:r>
            <a:r>
              <a:rPr lang="en-AU" sz="2400" dirty="0">
                <a:solidFill>
                  <a:srgbClr val="002060"/>
                </a:solidFill>
                <a:latin typeface="Times-Roman"/>
              </a:rPr>
              <a:t>common to the most innovative business </a:t>
            </a:r>
            <a:r>
              <a:rPr lang="en-AU" sz="2400" dirty="0" smtClean="0">
                <a:solidFill>
                  <a:srgbClr val="002060"/>
                </a:solidFill>
                <a:latin typeface="Times-Roman"/>
              </a:rPr>
              <a:t>leaders and </a:t>
            </a:r>
            <a:r>
              <a:rPr lang="en-AU" sz="2400" dirty="0">
                <a:solidFill>
                  <a:srgbClr val="002060"/>
                </a:solidFill>
                <a:latin typeface="Times-Roman"/>
              </a:rPr>
              <a:t>companies are five teachable and learnable traits – providing a platform for adjusting our own teaching</a:t>
            </a:r>
          </a:p>
          <a:p>
            <a:r>
              <a:rPr lang="en-AU" sz="2400" dirty="0">
                <a:solidFill>
                  <a:srgbClr val="002060"/>
                </a:solidFill>
                <a:latin typeface="Times-Roman"/>
              </a:rPr>
              <a:t>methodologies to nurture and promote innovation and creativity.</a:t>
            </a:r>
            <a:endParaRPr lang="en-A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226" y="156933"/>
            <a:ext cx="11270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C00000"/>
                </a:solidFill>
                <a:latin typeface="Times-Roman"/>
              </a:rPr>
              <a:t>Through the understanding of these five (5) processes noted below, both students and employees can learn </a:t>
            </a:r>
            <a:r>
              <a:rPr lang="en-AU" sz="2800" dirty="0" smtClean="0">
                <a:solidFill>
                  <a:srgbClr val="C00000"/>
                </a:solidFill>
                <a:latin typeface="Times-Roman"/>
              </a:rPr>
              <a:t>the practical </a:t>
            </a:r>
            <a:r>
              <a:rPr lang="en-AU" sz="2800" dirty="0">
                <a:solidFill>
                  <a:srgbClr val="C00000"/>
                </a:solidFill>
                <a:latin typeface="Times-Roman"/>
              </a:rPr>
              <a:t>and “teachable” skills that lead to innovation in academic rigor and sustainable success in business</a:t>
            </a:r>
            <a:r>
              <a:rPr lang="en-AU" sz="2800" dirty="0" smtClean="0">
                <a:solidFill>
                  <a:srgbClr val="C00000"/>
                </a:solidFill>
                <a:latin typeface="Times-Roman"/>
              </a:rPr>
              <a:t>:</a:t>
            </a:r>
          </a:p>
          <a:p>
            <a:endParaRPr lang="en-AU" sz="2800" dirty="0">
              <a:latin typeface="Times-Roman"/>
            </a:endParaRP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-Roman"/>
              </a:rPr>
              <a:t>Questioning</a:t>
            </a: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-Roman"/>
              </a:rPr>
              <a:t>Experimentation</a:t>
            </a: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-Roman"/>
              </a:rPr>
              <a:t>Observation</a:t>
            </a: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-Roman"/>
              </a:rPr>
              <a:t>Association</a:t>
            </a: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-Roman"/>
              </a:rPr>
              <a:t>Sharing/Networking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0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2" y="456795"/>
            <a:ext cx="116146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A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faculty member and a librarian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are partnering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to provide information literacy and critical thinking instruction will be given.</a:t>
            </a:r>
          </a:p>
          <a:p>
            <a:endParaRPr lang="en-AU" sz="2800" dirty="0" smtClean="0">
              <a:latin typeface="TimesNewRomanPSMT"/>
            </a:endParaRPr>
          </a:p>
          <a:p>
            <a:r>
              <a:rPr lang="en-AU" sz="2800" b="1" dirty="0" smtClean="0">
                <a:solidFill>
                  <a:srgbClr val="0070C0"/>
                </a:solidFill>
                <a:latin typeface="TimesNewRomanPSMT"/>
              </a:rPr>
              <a:t>Information </a:t>
            </a:r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literacy is the ability to access and </a:t>
            </a:r>
            <a:r>
              <a:rPr lang="en-AU" sz="2800" b="1" dirty="0" smtClean="0">
                <a:solidFill>
                  <a:srgbClr val="0070C0"/>
                </a:solidFill>
                <a:latin typeface="TimesNewRomanPSMT"/>
              </a:rPr>
              <a:t>evaluate information</a:t>
            </a:r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. Accessing and </a:t>
            </a:r>
            <a:r>
              <a:rPr lang="en-AU" sz="2800" b="1" dirty="0" smtClean="0">
                <a:solidFill>
                  <a:srgbClr val="0070C0"/>
                </a:solidFill>
                <a:latin typeface="TimesNewRomanPSMT"/>
              </a:rPr>
              <a:t>evaluating information </a:t>
            </a:r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is the foundation for making informed decisions and it is a necessary part of </a:t>
            </a:r>
            <a:r>
              <a:rPr lang="en-AU" sz="2800" b="1" dirty="0" smtClean="0">
                <a:solidFill>
                  <a:srgbClr val="0070C0"/>
                </a:solidFill>
                <a:latin typeface="TimesNewRomanPSMT"/>
              </a:rPr>
              <a:t>the critical </a:t>
            </a:r>
            <a:r>
              <a:rPr lang="en-AU" sz="2800" b="1" dirty="0">
                <a:solidFill>
                  <a:srgbClr val="0070C0"/>
                </a:solidFill>
                <a:latin typeface="TimesNewRomanPSMT"/>
              </a:rPr>
              <a:t>thinking process.</a:t>
            </a:r>
            <a:endParaRPr lang="en-A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710" y="354662"/>
            <a:ext cx="114317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TimesNewRomanPSMT"/>
              </a:rPr>
              <a:t>For example, at the undergraduate level, teacher education students may experience </a:t>
            </a:r>
            <a:r>
              <a:rPr lang="en-AU" sz="2400" dirty="0" err="1">
                <a:latin typeface="TimesNewRomanPSMT"/>
              </a:rPr>
              <a:t>Teachscape</a:t>
            </a:r>
            <a:r>
              <a:rPr lang="en-AU" sz="2400" dirty="0">
                <a:latin typeface="TimesNewRomanPSMT"/>
              </a:rPr>
              <a:t>, which allows </a:t>
            </a:r>
            <a:r>
              <a:rPr lang="en-AU" sz="2400" dirty="0" smtClean="0">
                <a:latin typeface="TimesNewRomanPSMT"/>
              </a:rPr>
              <a:t>them to </a:t>
            </a:r>
            <a:r>
              <a:rPr lang="en-AU" sz="2400" dirty="0">
                <a:latin typeface="TimesNewRomanPSMT"/>
              </a:rPr>
              <a:t>watch videos of teachers in the field. Teacher education students also have opportunities to work with </a:t>
            </a:r>
            <a:r>
              <a:rPr lang="en-AU" sz="2400" dirty="0" smtClean="0">
                <a:latin typeface="TimesNewRomanPSMT"/>
              </a:rPr>
              <a:t>students who </a:t>
            </a:r>
            <a:r>
              <a:rPr lang="en-AU" sz="2400" dirty="0">
                <a:latin typeface="TimesNewRomanPSMT"/>
              </a:rPr>
              <a:t>are English Language Learners, who have disabilities, and who are gifted and talented through </a:t>
            </a:r>
            <a:r>
              <a:rPr lang="en-AU" sz="2400" i="1" dirty="0">
                <a:latin typeface="TimesNewRomanPS-ItalicMT"/>
              </a:rPr>
              <a:t>Star </a:t>
            </a:r>
            <a:r>
              <a:rPr lang="en-AU" sz="2400" i="1" dirty="0" smtClean="0">
                <a:latin typeface="TimesNewRomanPS-ItalicMT"/>
              </a:rPr>
              <a:t>Rotation </a:t>
            </a:r>
            <a:r>
              <a:rPr lang="en-AU" sz="2400" dirty="0" smtClean="0">
                <a:latin typeface="TimesNewRomanPSMT"/>
              </a:rPr>
              <a:t>courses</a:t>
            </a:r>
            <a:r>
              <a:rPr lang="en-AU" sz="2400" dirty="0">
                <a:latin typeface="TimesNewRomanPSMT"/>
              </a:rPr>
              <a:t>. </a:t>
            </a:r>
            <a:endParaRPr lang="en-AU" sz="2400" dirty="0" smtClean="0">
              <a:latin typeface="TimesNewRomanPSMT"/>
            </a:endParaRP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 smtClean="0">
                <a:latin typeface="TimesNewRomanPSMT"/>
              </a:rPr>
              <a:t>In </a:t>
            </a:r>
            <a:r>
              <a:rPr lang="en-AU" sz="2400" dirty="0">
                <a:latin typeface="TimesNewRomanPSMT"/>
              </a:rPr>
              <a:t>addition, field-based methods courses allow students in teacher education to learn teaching methods </a:t>
            </a:r>
            <a:r>
              <a:rPr lang="en-AU" sz="2400" dirty="0" smtClean="0">
                <a:latin typeface="TimesNewRomanPSMT"/>
              </a:rPr>
              <a:t>and apply </a:t>
            </a:r>
            <a:r>
              <a:rPr lang="en-AU" sz="2400" dirty="0">
                <a:latin typeface="TimesNewRomanPSMT"/>
              </a:rPr>
              <a:t>them in the field for five of the fifteen semester weeks. </a:t>
            </a:r>
            <a:endParaRPr lang="en-AU" sz="2400" dirty="0" smtClean="0">
              <a:latin typeface="TimesNewRomanPSMT"/>
            </a:endParaRP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 smtClean="0">
                <a:latin typeface="TimesNewRomanPSMT"/>
              </a:rPr>
              <a:t>At </a:t>
            </a:r>
            <a:r>
              <a:rPr lang="en-AU" sz="2400" dirty="0">
                <a:latin typeface="TimesNewRomanPSMT"/>
              </a:rPr>
              <a:t>the graduate level, </a:t>
            </a:r>
            <a:r>
              <a:rPr lang="en-AU" sz="2400" dirty="0" err="1">
                <a:latin typeface="TimesNewRomanPSMT"/>
              </a:rPr>
              <a:t>counselor</a:t>
            </a:r>
            <a:r>
              <a:rPr lang="en-AU" sz="2400" dirty="0">
                <a:latin typeface="TimesNewRomanPSMT"/>
              </a:rPr>
              <a:t> education </a:t>
            </a:r>
            <a:r>
              <a:rPr lang="en-AU" sz="2400" dirty="0" smtClean="0">
                <a:latin typeface="TimesNewRomanPSMT"/>
              </a:rPr>
              <a:t>students have </a:t>
            </a:r>
            <a:r>
              <a:rPr lang="en-AU" sz="2400" dirty="0">
                <a:latin typeface="TimesNewRomanPSMT"/>
              </a:rPr>
              <a:t>the opportunity to develop specializations and hone their skills by participating in site-based or off-site </a:t>
            </a:r>
            <a:r>
              <a:rPr lang="en-AU" sz="2400" dirty="0" smtClean="0">
                <a:latin typeface="TimesNewRomanPSMT"/>
              </a:rPr>
              <a:t>clinical experiences </a:t>
            </a:r>
            <a:r>
              <a:rPr lang="en-AU" sz="2400" dirty="0">
                <a:latin typeface="TimesNewRomanPSMT"/>
              </a:rPr>
              <a:t>during their practicum and internships. These experiences allow for students to receive </a:t>
            </a:r>
            <a:r>
              <a:rPr lang="en-AU" sz="2400" dirty="0" smtClean="0">
                <a:latin typeface="TimesNewRomanPSMT"/>
              </a:rPr>
              <a:t>supervision through </a:t>
            </a:r>
            <a:r>
              <a:rPr lang="en-AU" sz="2400" dirty="0">
                <a:latin typeface="TimesNewRomanPSMT"/>
              </a:rPr>
              <a:t>direct feedback from on-site and university-based supervisors.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4952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710" y="228271"/>
            <a:ext cx="112811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College instructors frequently express disappointment with student research papers, which</a:t>
            </a:r>
          </a:p>
          <a:p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often do not demonstrate the critical and analytical thought considered characteristic of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academic discourse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. </a:t>
            </a:r>
            <a:endParaRPr lang="en-AU" sz="2000" b="1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000" b="1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This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dissatisfaction may be reflective of a disconnect between college students’ and</a:t>
            </a:r>
          </a:p>
          <a:p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instructors’ views on the purpose and the nature of research: while scholars generally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understand research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as a process of critical inquiry, students often see it as an act of mere fact-finding. </a:t>
            </a:r>
            <a:endParaRPr lang="en-AU" sz="2000" b="1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000" b="1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While the classroom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can be a space in which students learn to approach research as dialogical and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exploratory, this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opportunity often becomes lost, as instructors’ conceptions of the research process do not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always translate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into actual teaching practice. </a:t>
            </a:r>
            <a:endParaRPr lang="en-AU" sz="2000" b="1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000" b="1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Studies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on students’ and instructors’ approaches to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research writing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suggest that if students are to understand and to engage in research writing as a creative,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critical, and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meaningful process of knowledge construction, educators need to develop pedagogical </a:t>
            </a:r>
            <a:r>
              <a:rPr lang="en-AU" sz="2000" b="1" dirty="0" smtClean="0">
                <a:solidFill>
                  <a:srgbClr val="00B050"/>
                </a:solidFill>
                <a:latin typeface="TimesNewRomanPSMT"/>
              </a:rPr>
              <a:t>approaches and </a:t>
            </a:r>
            <a:r>
              <a:rPr lang="en-AU" sz="2000" b="1" dirty="0">
                <a:solidFill>
                  <a:srgbClr val="00B050"/>
                </a:solidFill>
                <a:latin typeface="TimesNewRomanPSMT"/>
              </a:rPr>
              <a:t>models that frame research and writing in different terms</a:t>
            </a:r>
            <a:endParaRPr lang="en-A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3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30" y="463503"/>
            <a:ext cx="116469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While instructors described the research paper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as analytical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and interpretive in nature, students generally understood these assignments to be primarily informative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and factual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(</a:t>
            </a:r>
            <a:r>
              <a:rPr lang="en-AU" sz="2800" b="1" dirty="0" err="1">
                <a:solidFill>
                  <a:srgbClr val="00B050"/>
                </a:solidFill>
                <a:latin typeface="TimesNewRomanPSMT"/>
              </a:rPr>
              <a:t>Schwegler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 &amp; </a:t>
            </a:r>
            <a:r>
              <a:rPr lang="en-AU" sz="2800" b="1" dirty="0" err="1">
                <a:solidFill>
                  <a:srgbClr val="00B050"/>
                </a:solidFill>
                <a:latin typeface="TimesNewRomanPSMT"/>
              </a:rPr>
              <a:t>Shamoon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, 1982).</a:t>
            </a:r>
            <a:endParaRPr lang="en-AU" sz="2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203" y="2279385"/>
            <a:ext cx="115178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TimesNewRomanPSMT"/>
              </a:rPr>
              <a:t>Further studies on student writing and research </a:t>
            </a:r>
            <a:r>
              <a:rPr lang="en-AU" sz="2800" dirty="0" err="1">
                <a:solidFill>
                  <a:srgbClr val="0070C0"/>
                </a:solidFill>
                <a:latin typeface="TimesNewRomanPSMT"/>
              </a:rPr>
              <a:t>behaviors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 provide further evidence that students approach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research writing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as the mere gathering and reporting of facts. Howard, </a:t>
            </a:r>
            <a:r>
              <a:rPr lang="en-AU" sz="2800" dirty="0" err="1">
                <a:solidFill>
                  <a:srgbClr val="0070C0"/>
                </a:solidFill>
                <a:latin typeface="TimesNewRomanPSMT"/>
              </a:rPr>
              <a:t>Rodrigue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, &amp; </a:t>
            </a:r>
            <a:r>
              <a:rPr lang="en-AU" sz="2800" dirty="0" err="1">
                <a:solidFill>
                  <a:srgbClr val="0070C0"/>
                </a:solidFill>
                <a:latin typeface="TimesNewRomanPSMT"/>
              </a:rPr>
              <a:t>Serviss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 (2010), in a detailed analysis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of 18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college student papers, found that plagiarism and patchwork are commonplace. </a:t>
            </a:r>
            <a:endParaRPr lang="en-AU" sz="28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Contrary </a:t>
            </a:r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to common </a:t>
            </a:r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perceptions among </a:t>
            </a:r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instructors, these tendencies in student writing may be due more to a lack of engaging with </a:t>
            </a:r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and understanding </a:t>
            </a:r>
            <a:r>
              <a:rPr lang="en-AU" sz="2800" dirty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sources, rather than to an attempt to </a:t>
            </a:r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TimesNewRomanPSMT"/>
              </a:rPr>
              <a:t>cheat.</a:t>
            </a:r>
            <a:endParaRPr lang="en-A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96" y="143474"/>
            <a:ext cx="117114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2060"/>
                </a:solidFill>
                <a:latin typeface="TimesNewRomanPSMT"/>
              </a:rPr>
              <a:t>Students</a:t>
            </a:r>
            <a:r>
              <a:rPr lang="en-AU" sz="2800" dirty="0">
                <a:solidFill>
                  <a:srgbClr val="002060"/>
                </a:solidFill>
                <a:latin typeface="TimesNewRomanPSMT"/>
              </a:rPr>
              <a:t>’ conceptions of the information seeking process influence </a:t>
            </a:r>
            <a:r>
              <a:rPr lang="en-AU" sz="2800" dirty="0" smtClean="0">
                <a:solidFill>
                  <a:srgbClr val="002060"/>
                </a:solidFill>
                <a:latin typeface="TimesNewRomanPSMT"/>
              </a:rPr>
              <a:t>how they </a:t>
            </a:r>
            <a:r>
              <a:rPr lang="en-AU" sz="2800" dirty="0">
                <a:solidFill>
                  <a:srgbClr val="002060"/>
                </a:solidFill>
                <a:latin typeface="TimesNewRomanPSMT"/>
              </a:rPr>
              <a:t>engage with research and learning. Students who view information seeking as a process of scrutinizing </a:t>
            </a:r>
            <a:r>
              <a:rPr lang="en-AU" sz="2800" dirty="0" smtClean="0">
                <a:solidFill>
                  <a:srgbClr val="002060"/>
                </a:solidFill>
                <a:latin typeface="TimesNewRomanPSMT"/>
              </a:rPr>
              <a:t>or </a:t>
            </a:r>
            <a:r>
              <a:rPr lang="en-AU" sz="2800" dirty="0" err="1" smtClean="0">
                <a:solidFill>
                  <a:srgbClr val="002060"/>
                </a:solidFill>
                <a:latin typeface="TimesNewRomanPSMT"/>
              </a:rPr>
              <a:t>analyzing</a:t>
            </a:r>
            <a:r>
              <a:rPr lang="en-AU" sz="2800" dirty="0" smtClean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en-AU" sz="2800" dirty="0">
                <a:solidFill>
                  <a:srgbClr val="002060"/>
                </a:solidFill>
                <a:latin typeface="TimesNewRomanPSMT"/>
              </a:rPr>
              <a:t>are likely to use more sources and more holistic strategies to develop a deeper understanding of their topics</a:t>
            </a:r>
            <a:r>
              <a:rPr lang="en-AU" dirty="0">
                <a:latin typeface="TimesNewRomanPSMT"/>
              </a:rPr>
              <a:t>.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04799" y="2519564"/>
            <a:ext cx="11442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Students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are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to understand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and to engage in research writing as a creative, critical, and meaningful process of knowledge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construction, educators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need to develop pedagogical approaches and models that frame research and writing in different terms.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08" y="398958"/>
            <a:ext cx="11765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Higher education is currently facing a convergence of crises. Studies have shown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that students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are not learning to think, they are taking on loads of student debt and they’re not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finding jobs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when they graduate.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08" y="1980332"/>
            <a:ext cx="11625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A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growing chorus in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the popular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media that questions the value of a college degree, even as research continues to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identify important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social and economic benefits of completing college.</a:t>
            </a:r>
            <a:endParaRPr lang="en-AU" sz="2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708" y="3638360"/>
            <a:ext cx="110445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Grades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and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instructor expectations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for content are viewed as students’ primary motivations for learning,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and correspondingly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present important obstacles for improved critical thinking skills,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student autonomy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, and engagement in higher education.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2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27" y="166339"/>
            <a:ext cx="1158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Student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confidence is shaped by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past academic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experiences and expectations of college upon entry, but continually shifts as a result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of student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interactions with peers, faculty, and others. </a:t>
            </a:r>
            <a:endParaRPr lang="en-AU" sz="2800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800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Using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student descriptions of their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perceptions of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college and of themselves, we describe the characteristics of students who describe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themselves as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self-assured and those who identify as apprehensive.</a:t>
            </a:r>
            <a:endParaRPr lang="en-AU" sz="28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526" y="3498510"/>
            <a:ext cx="11356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When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students do not expect to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be successful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they are less motivated and less likely to exert effort (e.g., Cox, 2009). If their confidence is tied to a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lack of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information about the expectations of college, they may not engage in appropriate self-regulatory </a:t>
            </a:r>
            <a:r>
              <a:rPr lang="en-AU" sz="2800" dirty="0" err="1">
                <a:solidFill>
                  <a:srgbClr val="0070C0"/>
                </a:solidFill>
                <a:latin typeface="TimesNewRomanPSMT"/>
              </a:rPr>
              <a:t>behaviors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that lead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to success. 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891" y="310238"/>
            <a:ext cx="11291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TimesNewRomanPSMT"/>
              </a:rPr>
              <a:t>1.Understand </a:t>
            </a:r>
            <a:r>
              <a:rPr lang="en-AU" sz="2800" dirty="0">
                <a:latin typeface="TimesNewRomanPSMT"/>
              </a:rPr>
              <a:t>the root causes of student apathy regarding academic retention and success</a:t>
            </a:r>
            <a:r>
              <a:rPr lang="en-AU" sz="2800" dirty="0" smtClean="0">
                <a:latin typeface="TimesNewRomanPSMT"/>
              </a:rPr>
              <a:t>;</a:t>
            </a: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>
                <a:latin typeface="TimesNewRomanPSMT"/>
              </a:rPr>
              <a:t>2. </a:t>
            </a:r>
            <a:r>
              <a:rPr lang="en-AU" sz="2800" dirty="0" smtClean="0">
                <a:latin typeface="TimesNewRomanPSMT"/>
              </a:rPr>
              <a:t>Recognize </a:t>
            </a:r>
            <a:r>
              <a:rPr lang="en-AU" sz="2800" dirty="0">
                <a:latin typeface="TimesNewRomanPSMT"/>
              </a:rPr>
              <a:t>the importance of three broad conditions as holistic pedagogical intervention to improve </a:t>
            </a:r>
            <a:r>
              <a:rPr lang="en-AU" sz="2800" dirty="0" smtClean="0">
                <a:latin typeface="TimesNewRomanPSMT"/>
              </a:rPr>
              <a:t>students’ academic </a:t>
            </a:r>
            <a:r>
              <a:rPr lang="en-AU" sz="2800" dirty="0">
                <a:latin typeface="TimesNewRomanPSMT"/>
              </a:rPr>
              <a:t>interest, engagement, retention and success</a:t>
            </a:r>
            <a:r>
              <a:rPr lang="en-AU" sz="2800" dirty="0" smtClean="0">
                <a:latin typeface="TimesNewRomanPSMT"/>
              </a:rPr>
              <a:t>;</a:t>
            </a: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>
                <a:latin typeface="TimesNewRomanPSMT"/>
              </a:rPr>
              <a:t>3. </a:t>
            </a:r>
            <a:r>
              <a:rPr lang="en-AU" sz="2800" dirty="0" smtClean="0">
                <a:latin typeface="TimesNewRomanPSMT"/>
              </a:rPr>
              <a:t>Learn </a:t>
            </a:r>
            <a:r>
              <a:rPr lang="en-AU" sz="2800" dirty="0">
                <a:latin typeface="TimesNewRomanPSMT"/>
              </a:rPr>
              <a:t>the strategies to implement broad conditions to support a comprehensive intervention program; </a:t>
            </a:r>
            <a:r>
              <a:rPr lang="en-AU" sz="2800" dirty="0" smtClean="0">
                <a:latin typeface="TimesNewRomanPSMT"/>
              </a:rPr>
              <a:t>and</a:t>
            </a: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>
                <a:latin typeface="TimesNewRomanPSMT"/>
              </a:rPr>
              <a:t>4. </a:t>
            </a:r>
            <a:r>
              <a:rPr lang="en-AU" sz="2800" dirty="0" smtClean="0">
                <a:latin typeface="TimesNewRomanPSMT"/>
              </a:rPr>
              <a:t>Initiate </a:t>
            </a:r>
            <a:r>
              <a:rPr lang="en-AU" sz="2800" dirty="0">
                <a:latin typeface="TimesNewRomanPSMT"/>
              </a:rPr>
              <a:t>collaborative partnerships with private, public and non-academic entities to negotiate targeted </a:t>
            </a:r>
            <a:r>
              <a:rPr lang="en-AU" sz="2800" dirty="0" smtClean="0">
                <a:latin typeface="TimesNewRomanPSMT"/>
              </a:rPr>
              <a:t>internships for </a:t>
            </a:r>
            <a:r>
              <a:rPr lang="en-AU" sz="2800" dirty="0">
                <a:latin typeface="TimesNewRomanPSMT"/>
              </a:rPr>
              <a:t>students for sustained interest in the field of study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9955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03" y="117694"/>
            <a:ext cx="11539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Universities are often concerned with issues of student retention, both in student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and class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retention rates, and the amount of knowledge a student gains and maintains in a course.</a:t>
            </a:r>
          </a:p>
          <a:p>
            <a:endParaRPr lang="en-AU" sz="2000" b="1" dirty="0" smtClean="0">
              <a:solidFill>
                <a:srgbClr val="0070C0"/>
              </a:solidFill>
              <a:latin typeface="TimesNewRomanPSMT"/>
            </a:endParaRPr>
          </a:p>
          <a:p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Online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and hybrid courses are becoming increasingly popular, however these courses often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have high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attrition rates. This high attrition can be blamed on difficulties navigating course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material, having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a lack of control over learning, and lack of individualization of learning. </a:t>
            </a:r>
            <a:endParaRPr lang="en-AU" sz="2000" b="1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000" b="1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In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an effort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to increase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retention rates in university students, we developed a tool that integrates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information from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student learning preferences, multimedia learning objects, and an ontology of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security concepts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that will help adapt security course content, and, in the future, content of any course,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to individualize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student learning. </a:t>
            </a:r>
            <a:endParaRPr lang="en-AU" sz="2000" b="1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000" b="1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The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Ultimate Course Search tool (UCS), part of the </a:t>
            </a:r>
            <a:r>
              <a:rPr lang="en-AU" sz="2000" b="1" dirty="0" err="1" smtClean="0">
                <a:solidFill>
                  <a:srgbClr val="0070C0"/>
                </a:solidFill>
                <a:latin typeface="TimesNewRomanPSMT"/>
              </a:rPr>
              <a:t>iSECURE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 research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project funded by the National Science Foundation, is an open source technology that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can be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used in online or hybrid courses but also helps students increase learning in face-to-face </a:t>
            </a:r>
            <a:r>
              <a:rPr lang="en-AU" sz="2000" b="1" dirty="0" smtClean="0">
                <a:solidFill>
                  <a:srgbClr val="0070C0"/>
                </a:solidFill>
                <a:latin typeface="TimesNewRomanPSMT"/>
              </a:rPr>
              <a:t>course environments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, and could be extrapolated for use with other subjects.</a:t>
            </a:r>
            <a:endParaRPr lang="en-A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5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7" y="178448"/>
            <a:ext cx="113672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Demonstrate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a thorough understanding of the benefit to student learning of explicit, deliberate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instruction of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critical thinking in subject area courses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.</a:t>
            </a:r>
          </a:p>
          <a:p>
            <a:endParaRPr lang="en-AU" sz="2800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2. Incorporate the “elements of thought” into critical thinking instruction in their disciplines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.</a:t>
            </a:r>
          </a:p>
          <a:p>
            <a:endParaRPr lang="en-AU" sz="2800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3. Promote the “intellectual standards” in their critical thinking instruction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.</a:t>
            </a:r>
          </a:p>
          <a:p>
            <a:endParaRPr lang="en-AU" sz="2800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4. Explain a coherent framework for integrating critical thinking instruction into their teaching.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194" y="213421"/>
            <a:ext cx="110014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Classroom discussion and dialogue can be difficult to facilitate well. Too often,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classroom discussion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is embedded in the transmission model of education (Wink, 2005) and looks more like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call and-response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than authentic grappling with complex concepts and topics. </a:t>
            </a:r>
            <a:endParaRPr lang="en-AU" sz="2800" b="1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800" b="1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As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social constructivists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of knowledge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, we believe that students should go beyond receiving and transmitting information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and instead 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should generate knowledge with one another, and ultimately be transformed by that </a:t>
            </a:r>
            <a:r>
              <a:rPr lang="en-AU" sz="2800" b="1" dirty="0" smtClean="0">
                <a:solidFill>
                  <a:srgbClr val="00B050"/>
                </a:solidFill>
                <a:latin typeface="TimesNewRomanPSMT"/>
              </a:rPr>
              <a:t>knowledge (Wink</a:t>
            </a:r>
            <a:r>
              <a:rPr lang="en-AU" sz="2800" b="1" dirty="0">
                <a:solidFill>
                  <a:srgbClr val="00B050"/>
                </a:solidFill>
                <a:latin typeface="TimesNewRomanPSMT"/>
              </a:rPr>
              <a:t>, 2005).</a:t>
            </a:r>
            <a:endParaRPr lang="en-A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12" y="301215"/>
            <a:ext cx="117114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Higher education institutions open their gates to non traditional students, and faculty members have to find ways to take into account the individual differences and assure effective student learning. </a:t>
            </a:r>
          </a:p>
          <a:p>
            <a:endParaRPr lang="en-AU" sz="28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Teacher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education is more and more concerned with preparing future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teachers how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to effectively teach diverse groups using existing curricula or assessing and adapting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the curriculum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to the needs of their students.</a:t>
            </a:r>
            <a:endParaRPr lang="en-AU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194" y="3667942"/>
            <a:ext cx="109476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Increase awareness of sensitivity to other cultures</a:t>
            </a:r>
          </a:p>
          <a:p>
            <a:r>
              <a:rPr lang="en-AU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Increase awareness of the hidden curriculum and understand its implications</a:t>
            </a:r>
          </a:p>
          <a:p>
            <a:r>
              <a:rPr lang="en-AU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Define the principles for curriculum assessment</a:t>
            </a:r>
          </a:p>
          <a:p>
            <a:r>
              <a:rPr lang="en-AU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Apply these principles to multicultural education</a:t>
            </a:r>
          </a:p>
          <a:p>
            <a:r>
              <a:rPr lang="en-AU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Identify the best practices for assessing multicultural curriculum</a:t>
            </a:r>
          </a:p>
          <a:p>
            <a:r>
              <a:rPr lang="en-AU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000" b="1" dirty="0">
                <a:solidFill>
                  <a:srgbClr val="0070C0"/>
                </a:solidFill>
                <a:latin typeface="TimesNewRomanPSMT"/>
              </a:rPr>
              <a:t>Integrate these principles in their own instructional design</a:t>
            </a:r>
            <a:endParaRPr lang="en-A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7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11" y="320998"/>
            <a:ext cx="1080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Formative evaluations can provide an opportunity to respond to student comments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early in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the semester (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Aultman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2006).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They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can also serve as a medium to improve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communication between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students and instructors. But how can we as instructors make sense of this feedback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?</a:t>
            </a: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What can instructors do with this mid-semester feedback? Why do some students not participate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 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feedback process?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Feedback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allows teaching staff to evaluate their effectiveness from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 student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perspective (Diamond, 2004).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61" y="139465"/>
            <a:ext cx="11474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TimesNewRomanPSMT"/>
              </a:rPr>
              <a:t>Being a reflective practitioner is considered a pinnacle of teaching practice (Moon, 1999) and reflective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practice remains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a valuable aspect of teaching (Winchester &amp; Winchester, 2011). </a:t>
            </a:r>
            <a:endParaRPr lang="en-AU" sz="28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8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Mid-semester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student evaluations are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one aspect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of this process. Student evaluations can provide useful information (</a:t>
            </a:r>
            <a:r>
              <a:rPr lang="en-AU" sz="2800" dirty="0" err="1">
                <a:solidFill>
                  <a:srgbClr val="0070C0"/>
                </a:solidFill>
                <a:latin typeface="TimesNewRomanPSMT"/>
              </a:rPr>
              <a:t>Theall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 &amp; Franklin, 2001). </a:t>
            </a:r>
            <a:endParaRPr lang="en-AU" sz="28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8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Structured mid-term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feedback allows instructors to evaluate effectiveness from the students’ perspective (Diamond, 2004). </a:t>
            </a:r>
            <a:endParaRPr lang="en-AU" sz="28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8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The justification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for student feedback includes that they contribute to improving the quality of teaching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2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952" y="136766"/>
            <a:ext cx="109261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A vital component of higher education is the practice of community engagement.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This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important educational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pillar underlies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a meeting of the theoretical with the practical in a hands-on, holistic manner that allows our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primary customers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: the students, to professionally anticipate the real world.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They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get to understand the dynamics of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working with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excellence in solving issues and contributing to society, in a meaningful, respectful, timely, organised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and feasible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manner.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893" y="291465"/>
            <a:ext cx="111198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TimesNewRomanPSMT"/>
              </a:rPr>
              <a:t>Academic self-regulation is one of the essential ingredients for academic success and eventual student </a:t>
            </a:r>
            <a:r>
              <a:rPr lang="en-AU" sz="2400" dirty="0" smtClean="0">
                <a:solidFill>
                  <a:srgbClr val="FF0000"/>
                </a:solidFill>
                <a:latin typeface="TimesNewRomanPSMT"/>
              </a:rPr>
              <a:t>retention through </a:t>
            </a:r>
            <a:r>
              <a:rPr lang="en-AU" sz="2400" dirty="0">
                <a:solidFill>
                  <a:srgbClr val="FF0000"/>
                </a:solidFill>
                <a:latin typeface="TimesNewRomanPSMT"/>
              </a:rPr>
              <a:t>degree attainment. </a:t>
            </a:r>
            <a:endParaRPr lang="en-AU" sz="2400" dirty="0" smtClean="0">
              <a:solidFill>
                <a:srgbClr val="FF0000"/>
              </a:solidFill>
              <a:latin typeface="TimesNewRomanPSMT"/>
            </a:endParaRP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These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skills include setting personal targets for academic performance,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monitoring performance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mastering and matching learning skills for various academic tasks, and modifying academic </a:t>
            </a:r>
            <a:r>
              <a:rPr lang="en-AU" sz="2400" dirty="0" err="1" smtClean="0">
                <a:solidFill>
                  <a:srgbClr val="7030A0"/>
                </a:solidFill>
                <a:latin typeface="TimesNewRomanPSMT"/>
              </a:rPr>
              <a:t>behaviors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 as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necessary and are applicable in all higher education disciplines.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 smtClean="0"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Not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all college students enter higher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education with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strong self-regulation skills, and student retention data show that the lack of these strategies is often central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to unsuccessful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academic performance. Although self-regulation skills can be taught, they are not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successfully mastered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through one-time, didactic presentations of information. Instead, they must be embedded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throughout learning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processes and made explicit through repeated focus and review. This poster presentation outlines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 practice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of embedding academic self-regulation skills into college classrooms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4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80" y="232277"/>
            <a:ext cx="117437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TimesNewRomanPSMT"/>
              </a:rPr>
              <a:t>Diversity on campus is considered to be of compelling value to the education of all students. </a:t>
            </a:r>
            <a:endParaRPr lang="en-AU" sz="28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Much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attention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has been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focused on recruitment of underrepresented students. Less is known about proven strategies to retain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and successfully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graduate students with different life experiences than those who have traditionally dominated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college campuses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. </a:t>
            </a:r>
          </a:p>
          <a:p>
            <a:endParaRPr lang="en-AU" sz="2800" dirty="0" smtClean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In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K-12 schools, however, the issue of supporting students’ long-term success has been a focus for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years, as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teachers are held accountable for reaching ALL students in their increasingly diverse classrooms. Lessons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learned from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these classrooms offer valuable insights for higher education where faculty are expected to help all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students reach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their academic and social potential.</a:t>
            </a:r>
            <a:endParaRPr lang="en-A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28" y="506575"/>
            <a:ext cx="10624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Adult students and academic educators want to find the effective teaching strategies leading to successful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learning outcomes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nursing students face difficulties learning a vast amount of information from the textbooks.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Engaging students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and keeping their attention focused require faculty competency in the implementation of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innovative strategies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Traditional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and innovative teaching strategies have been an ongoing point of interest in nursing education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Traditional teaching strategies, such as reading from assigned text material, lecturing based on textbooks,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and exams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are regularly used in the contemporary classrooms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3" y="-3137901"/>
            <a:ext cx="9455972" cy="133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68" y="265393"/>
            <a:ext cx="11270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For decades teachers have struggled to isolate students and eliminate the ‘distraction’ of socialization.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C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onstructivist pedagogy argues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against such isolation, citing the value in such concepts as self-efficacy, choice theory,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inter subjectivity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and self-regulation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T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trend in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higher education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is toward even less personal contact but greater accessibility with the use of online platforms.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Although online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platforms provide fast and convenient access to information and are technically able to facilitate interaction,</a:t>
            </a:r>
            <a:endParaRPr lang="en-AU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468" y="4453158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Online discussion forums have emerged as a popular Web application to build and support online communities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for numerous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engineering interest areas and practice. 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38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04" y="374785"/>
            <a:ext cx="111413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One of the major goals of higher education is to prepare leaders who are not only </a:t>
            </a:r>
            <a:r>
              <a:rPr lang="en-AU" sz="2800" dirty="0" err="1">
                <a:solidFill>
                  <a:srgbClr val="7030A0"/>
                </a:solidFill>
                <a:latin typeface="TimesNewRomanPSMT"/>
              </a:rPr>
              <a:t>skillful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 and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knowledgeable problem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solvers, but who are also self-aware, reflective, ethical, and fully integrated in their intellectual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and personal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capacities.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i="1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i="1" dirty="0" smtClean="0">
                <a:solidFill>
                  <a:srgbClr val="7030A0"/>
                </a:solidFill>
                <a:latin typeface="TimesNewRomanPS-ItalicMT"/>
              </a:rPr>
              <a:t>Metacognition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, which is identified as thinking about thinking, seeks to bring to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self-awareness and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self-regulated learners.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Research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indicates that teaching students how to learn is not less important than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teaching them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content, especially in a rapidly changing technology era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709" y="559014"/>
            <a:ext cx="10969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To address low success rates in some high </a:t>
            </a:r>
            <a:r>
              <a:rPr lang="en-AU" sz="2800" dirty="0" err="1">
                <a:solidFill>
                  <a:srgbClr val="7030A0"/>
                </a:solidFill>
                <a:latin typeface="TimesNewRomanPSMT"/>
              </a:rPr>
              <a:t>enrollment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 courses, many colleges have adopted a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computer-mediated approach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to delivering the curricula.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T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he computer-mediated instructional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model as one in which students work individually using a software program to learn content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while instructors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provide additional teaching and support as needed. In some cases, traditional teacher-led activities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are replaced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entirely by the learning technology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7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77" y="170346"/>
            <a:ext cx="11722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TimesNewRomanPSMT"/>
              </a:rPr>
              <a:t>Students’ motivational orientations and learning strategies are two factors that have consistently been found to be essential in college students’ academic achievement.</a:t>
            </a:r>
            <a:endParaRPr lang="en-AU" sz="2800" dirty="0"/>
          </a:p>
        </p:txBody>
      </p:sp>
      <p:sp>
        <p:nvSpPr>
          <p:cNvPr id="3" name="Rectangle 2"/>
          <p:cNvSpPr/>
          <p:nvPr/>
        </p:nvSpPr>
        <p:spPr>
          <a:xfrm>
            <a:off x="132676" y="1785386"/>
            <a:ext cx="115178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Hybrid learning is not exclusive to the college classroom, but can be implemented with equal effectiveness in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 adult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continuing education setting. In order to increase the student’s depth of knowledge regarding subject content</a:t>
            </a:r>
          </a:p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and to reinforce aural and theoretical capabilities, the use of online delivery methods for selected resources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was added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to a traditional onsite experiential community arts class in jazz theory and improvisation. </a:t>
            </a:r>
            <a:endParaRPr lang="en-AU" sz="24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4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variety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of instructor-created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digital multimedia learning objects, together with explanatory transcripts, provided the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adult learner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with supplemental materials to reinforce the content presented in the traditional weekly classroom</a:t>
            </a:r>
            <a:r>
              <a:rPr lang="en-AU" dirty="0">
                <a:solidFill>
                  <a:srgbClr val="0070C0"/>
                </a:solidFill>
                <a:latin typeface="TimesNewRomanPSMT"/>
              </a:rPr>
              <a:t>.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2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96" y="203971"/>
            <a:ext cx="11657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TimesNewRomanPSMT"/>
              </a:rPr>
              <a:t>The major goals of problem-based learning (PBL) activities include improvement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of social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skills, increased academic aptitude, mastery and retention of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information.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95" y="1879505"/>
            <a:ext cx="115178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One of the most significant challenges for any educator is how to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effectively communicate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tacit knowledge to students. </a:t>
            </a:r>
            <a:endParaRPr lang="en-AU" sz="2800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 smtClean="0">
                <a:solidFill>
                  <a:srgbClr val="00B0F0"/>
                </a:solidFill>
                <a:latin typeface="TimesNewRomanPSMT"/>
              </a:rPr>
              <a:t>Being </a:t>
            </a:r>
            <a:r>
              <a:rPr lang="en-AU" sz="2800" dirty="0">
                <a:solidFill>
                  <a:srgbClr val="00B0F0"/>
                </a:solidFill>
                <a:latin typeface="TimesNewRomanPSMT"/>
              </a:rPr>
              <a:t>a professional educator and subject matter </a:t>
            </a:r>
            <a:r>
              <a:rPr lang="en-AU" sz="2800" dirty="0" smtClean="0">
                <a:solidFill>
                  <a:srgbClr val="00B0F0"/>
                </a:solidFill>
                <a:latin typeface="TimesNewRomanPSMT"/>
              </a:rPr>
              <a:t>expert guarantees </a:t>
            </a:r>
            <a:r>
              <a:rPr lang="en-AU" sz="2800" dirty="0">
                <a:solidFill>
                  <a:srgbClr val="00B0F0"/>
                </a:solidFill>
                <a:latin typeface="TimesNewRomanPSMT"/>
              </a:rPr>
              <a:t>neither expert teaching by faculty, or expert learning for students. Most faculty have </a:t>
            </a:r>
            <a:r>
              <a:rPr lang="en-AU" sz="2800" dirty="0" smtClean="0">
                <a:solidFill>
                  <a:srgbClr val="00B0F0"/>
                </a:solidFill>
                <a:latin typeface="TimesNewRomanPSMT"/>
              </a:rPr>
              <a:t>a vision </a:t>
            </a:r>
            <a:r>
              <a:rPr lang="en-AU" sz="2800" dirty="0">
                <a:solidFill>
                  <a:srgbClr val="00B0F0"/>
                </a:solidFill>
                <a:latin typeface="TimesNewRomanPSMT"/>
              </a:rPr>
              <a:t>of the perfect seminar environment and desired outcomes (maximum </a:t>
            </a:r>
            <a:r>
              <a:rPr lang="en-AU" sz="2800" dirty="0" smtClean="0">
                <a:solidFill>
                  <a:srgbClr val="00B0F0"/>
                </a:solidFill>
                <a:latin typeface="TimesNewRomanPSMT"/>
              </a:rPr>
              <a:t>student-to-student interaction</a:t>
            </a:r>
            <a:r>
              <a:rPr lang="en-AU" sz="2800" dirty="0">
                <a:solidFill>
                  <a:srgbClr val="00B0F0"/>
                </a:solidFill>
                <a:latin typeface="TimesNewRomanPSMT"/>
              </a:rPr>
              <a:t>, self motivated lifetime learners, nuanced insight from participants, etc.),</a:t>
            </a:r>
            <a:endParaRPr lang="en-A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953" y="399001"/>
            <a:ext cx="110983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C00000"/>
                </a:solidFill>
                <a:latin typeface="TimesNewRomanPSMT"/>
              </a:rPr>
              <a:t>Self-awareness increases an individual’s levels of competent and ability to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effectively engage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with diverse groups of individuals (Sue, Arredondo, &amp; </a:t>
            </a:r>
            <a:r>
              <a:rPr lang="en-AU" sz="2800" dirty="0" err="1">
                <a:solidFill>
                  <a:srgbClr val="C00000"/>
                </a:solidFill>
                <a:latin typeface="TimesNewRomanPSMT"/>
              </a:rPr>
              <a:t>McDavis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, 1992). </a:t>
            </a:r>
            <a:endParaRPr lang="en-AU" sz="2800" dirty="0" smtClean="0">
              <a:solidFill>
                <a:srgbClr val="C00000"/>
              </a:solidFill>
              <a:latin typeface="TimesNewRomanPSMT"/>
            </a:endParaRPr>
          </a:p>
          <a:p>
            <a:endParaRPr lang="en-AU" sz="28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C00000"/>
                </a:solidFill>
                <a:latin typeface="TimesNewRomanPSMT"/>
              </a:rPr>
              <a:t>F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acilitate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reflection and discussion in an effort to foster greater awareness of self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.</a:t>
            </a:r>
          </a:p>
          <a:p>
            <a:endParaRPr lang="en-AU" sz="28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C00000"/>
                </a:solidFill>
                <a:latin typeface="TimesNewRomanPSMT"/>
              </a:rPr>
              <a:t>In particular the presenter will highlight the constructivist, transformative, and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emergence pedagogical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models for their focus on creating new knowledge through personal 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experience, self </a:t>
            </a:r>
            <a:r>
              <a:rPr lang="en-AU" sz="2800" dirty="0" err="1" smtClean="0">
                <a:solidFill>
                  <a:srgbClr val="C00000"/>
                </a:solidFill>
                <a:latin typeface="TimesNewRomanPSMT"/>
              </a:rPr>
              <a:t>awareness,and</a:t>
            </a:r>
            <a:r>
              <a:rPr lang="en-AU" sz="2800" dirty="0" smtClean="0">
                <a:solidFill>
                  <a:srgbClr val="C00000"/>
                </a:solidFill>
                <a:latin typeface="TimesNewRomanPSMT"/>
              </a:rPr>
              <a:t> reflection.</a:t>
            </a:r>
            <a:endParaRPr lang="en-A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38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79" y="355970"/>
            <a:ext cx="109907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Greater accountability of teaching and learning in higher education has influenced the growth of institutional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and individual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assessment (UNESCO, 2009). </a:t>
            </a:r>
            <a:endParaRPr lang="en-AU" sz="2800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800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This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growing sense of accountability is often contributed to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stakeholder demands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for quality education and the growing competitiveness in the </a:t>
            </a:r>
            <a:r>
              <a:rPr lang="en-AU" sz="2800" i="1" dirty="0">
                <a:solidFill>
                  <a:srgbClr val="00B050"/>
                </a:solidFill>
                <a:latin typeface="TimesNewRomanPS-ItalicMT"/>
              </a:rPr>
              <a:t>knowledge market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. Institutional effectiveness</a:t>
            </a:r>
          </a:p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and student outcomes are evaluated in response to this call for accountability (Judd &amp; Keith, 2012). </a:t>
            </a:r>
            <a:endParaRPr lang="en-AU" sz="2800" dirty="0" smtClean="0">
              <a:solidFill>
                <a:srgbClr val="00B050"/>
              </a:solidFill>
              <a:latin typeface="TimesNewRomanPSMT"/>
            </a:endParaRPr>
          </a:p>
          <a:p>
            <a:endParaRPr lang="en-AU" sz="2800" dirty="0">
              <a:solidFill>
                <a:srgbClr val="00B05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Simultaneously, institutions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are experiencing a shift toward a more student </a:t>
            </a:r>
            <a:r>
              <a:rPr lang="en-AU" sz="2800" dirty="0" err="1">
                <a:solidFill>
                  <a:srgbClr val="00B050"/>
                </a:solidFill>
                <a:latin typeface="TimesNewRomanPSMT"/>
              </a:rPr>
              <a:t>centered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 paradigm and innovative instructional practice</a:t>
            </a:r>
          </a:p>
          <a:p>
            <a:r>
              <a:rPr lang="en-AU" sz="2800" dirty="0">
                <a:solidFill>
                  <a:srgbClr val="00B050"/>
                </a:solidFill>
                <a:latin typeface="TimesNewRomanPSMT"/>
              </a:rPr>
              <a:t>put forth by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faculty.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04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164" y="532143"/>
            <a:ext cx="109261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As online education continues to move into the world of higher education at a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startling rate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faculty and administrators grapple with the challenges of meeting the demands of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today’s online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learner while retaining the pedagogical qualities that traditional face-to-face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programs embody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light of these challenges, virtual technologies have emerged as a possible conduit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for bringing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those pedagogical qualities from traditional programs to online education. In this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session, 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presenters will discuss the attributes of virtual technologies that can enhance the quality of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any online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program and demonstrate how they incorporate the virtual technology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Blackboard Collaborate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into their graduate and undergraduate teacher education programs.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15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79" y="238984"/>
            <a:ext cx="10506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One way to prepare graduate students for the teaching profession is by co-teaching with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 seasoned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faculty member (Eddy &amp; Mitchell, 2006).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Additionally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the growing emphasis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on teaching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from an inter-disciplinary perspective means that more and more faculty are facing 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coteaching</a:t>
            </a:r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for the first time in their careers (Letterman &amp; Dugan, 2004).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Faculty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and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graduate students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as adult learners, face new learning situations with a rich and varied background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that allows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them to incorporate new learning into their existing schemas (Knowles, Holton,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&amp; Swanson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1998) and potentially to engage in transformational learning (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Mezirow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1991).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96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709" y="83021"/>
            <a:ext cx="103990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The conversation will begin with a brief overview of the literature on co-teaching and a summary of the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co-teaching experience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by the facilitators. A set of guiding questions will be provided for the audience to allow for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maximum focus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on the conversation about co-teaching. </a:t>
            </a:r>
            <a:endParaRPr lang="en-AU" sz="24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4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Included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in these questions will be a focus on common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challenges faced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when co-teaching, strategies to employ to get the most out of the co-teaching experience, and a collection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of best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practices from audience participants. The final moments of the session will provide an opportunity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for collecting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group information that will be posted on a publicly available web link for future access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.</a:t>
            </a:r>
          </a:p>
          <a:p>
            <a:endParaRPr lang="en-AU" sz="24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15 minutes—overview of the literature and facilitator experiences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30 minutes—engagement in conversation using guiding questions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5 minutes—summary and posting of key points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8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60" y="1589006"/>
            <a:ext cx="106895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/>
              <a:t>The popularity of social media demonstrate how communities can develop and </a:t>
            </a:r>
            <a:r>
              <a:rPr lang="en-AU" sz="2800" dirty="0" smtClean="0"/>
              <a:t>flourish in </a:t>
            </a:r>
            <a:r>
              <a:rPr lang="en-AU" sz="2800" dirty="0"/>
              <a:t>virtual spaces. How can higher education institutions and instructors leverage the power </a:t>
            </a:r>
            <a:r>
              <a:rPr lang="en-AU" sz="2800" dirty="0" smtClean="0"/>
              <a:t>of community </a:t>
            </a:r>
            <a:r>
              <a:rPr lang="en-AU" sz="2800" dirty="0"/>
              <a:t>to enhance student learning – without compromising the rigor that is foundational </a:t>
            </a:r>
            <a:r>
              <a:rPr lang="en-AU" sz="2800" dirty="0" smtClean="0"/>
              <a:t>to the </a:t>
            </a:r>
            <a:r>
              <a:rPr lang="en-AU" sz="2800" dirty="0"/>
              <a:t>Academy? Building on the scholarly literature and their own experiences teaching </a:t>
            </a:r>
            <a:r>
              <a:rPr lang="en-AU" sz="2800" dirty="0" smtClean="0"/>
              <a:t>and providing </a:t>
            </a:r>
            <a:r>
              <a:rPr lang="en-AU" sz="2800" dirty="0"/>
              <a:t>faculty development in online and blended learning environments, the presenters will</a:t>
            </a:r>
          </a:p>
          <a:p>
            <a:r>
              <a:rPr lang="en-AU" sz="2800" dirty="0"/>
              <a:t>provide a rationale and demonstrate multiple practical methods for cultivating community </a:t>
            </a:r>
            <a:r>
              <a:rPr lang="en-AU" sz="2800" dirty="0" smtClean="0"/>
              <a:t>in online </a:t>
            </a:r>
            <a:r>
              <a:rPr lang="en-AU" sz="2800" dirty="0"/>
              <a:t>and hybrid courses.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860" y="362637"/>
            <a:ext cx="10872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latin typeface="TimesNewRomanPS-BoldMT"/>
              </a:rPr>
              <a:t>Cultivating Interactivity in Online and Blended Learning Environments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84962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61" y="346519"/>
            <a:ext cx="11162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 model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of prospective entrepreneurs’ profile (PEP), as a comprehensive measure for soft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skills of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entrepreneurial competencies, perception, orientation, self efficacy and self-employment intentions. </a:t>
            </a:r>
            <a:endParaRPr lang="en-AU" sz="24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4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An instrument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was prepared compiling standard tests to inventory above soft skills with student demographics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21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317" y="186588"/>
            <a:ext cx="11291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As students navigate through a world with a plethora of resources available to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them, plagiarism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and academic dishonesty continue to be major problems in academia.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In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an effort to curb or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redefine academic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dishonesty, some instructors tailor their online exams so that outside resources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are permitted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. </a:t>
            </a:r>
            <a:endParaRPr lang="en-AU" sz="24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4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This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weakens the integrity and lowers the educational standards of the exam.</a:t>
            </a:r>
          </a:p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Instructors need to be aware that most plagiarism comes from social networking sites,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Wikipedia and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other online resources where students can collaborate and share work from previous classes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.</a:t>
            </a:r>
          </a:p>
          <a:p>
            <a:endParaRPr lang="en-AU" sz="2400" dirty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Specific strategies such as strategic exam design and online proctoring can help alleviate some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of these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factors and ensure academic integrity.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89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346" y="327747"/>
            <a:ext cx="11098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According to the 2011 National Survey of Student Engagement (NSSE), over a third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of University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of Georgia (UGA) students had unmet financial needs. Financial needs contribute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to student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attrition and extend graduation rates. Textbooks and other educational materials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contribute to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those financial challenges, costing students an average of $900 to $1200 a year (Wiley, Green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&amp; </a:t>
            </a:r>
            <a:r>
              <a:rPr lang="en-AU" sz="2400" dirty="0" err="1" smtClean="0">
                <a:solidFill>
                  <a:srgbClr val="7030A0"/>
                </a:solidFill>
                <a:latin typeface="TimesNewRomanPSMT"/>
              </a:rPr>
              <a:t>Soares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2012).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Open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Education Resources (OERs) are textbooks and other learning materials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 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public domain with open copyright licenses that are available at no cost to faculty, students,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or 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institution. While high quality OERs are plentiful, the challenges for faculty are the time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and incentives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to abandon textbook-based lesson plans in 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favor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 of OERs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6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31" y="397608"/>
            <a:ext cx="10711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TimesNewRomanPSMT"/>
              </a:rPr>
              <a:t>Learning </a:t>
            </a:r>
            <a:r>
              <a:rPr lang="en-AU" sz="2800" dirty="0" smtClean="0">
                <a:latin typeface="TimesNewRomanPSMT"/>
              </a:rPr>
              <a:t>objectives included </a:t>
            </a:r>
            <a:r>
              <a:rPr lang="en-AU" sz="2800" dirty="0">
                <a:latin typeface="TimesNewRomanPSMT"/>
              </a:rPr>
              <a:t>problem solving, inquiry, integration of learning, information literacy </a:t>
            </a:r>
            <a:r>
              <a:rPr lang="en-AU" sz="2800" dirty="0" smtClean="0">
                <a:latin typeface="TimesNewRomanPSMT"/>
              </a:rPr>
              <a:t>skills, communication </a:t>
            </a:r>
            <a:r>
              <a:rPr lang="en-AU" sz="2800" dirty="0">
                <a:latin typeface="TimesNewRomanPSMT"/>
              </a:rPr>
              <a:t>skills, and interdisciplinary understanding.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334446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075" y="205404"/>
            <a:ext cx="110983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TimesNewRomanPSMT"/>
              </a:rPr>
              <a:t>In order for a shift to occur in students’ critical thinking abilities, there must be a culture shift in pedagogy (instruction).</a:t>
            </a:r>
          </a:p>
          <a:p>
            <a:endParaRPr lang="en-AU" sz="2400" dirty="0" smtClean="0"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There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are two types of instructional approaches: didactic and interactive. An advocate of didactic instruction tends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to focus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on gaining a clear understanding of basic skills before engaging in more cognitively demanding activities,</a:t>
            </a:r>
          </a:p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coursework, discussions, etc. </a:t>
            </a:r>
            <a:endParaRPr lang="en-AU" sz="2400" dirty="0" smtClean="0">
              <a:solidFill>
                <a:srgbClr val="0070C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An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advocate for interactive instruction believes that instruction should be structured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around assignments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that require more </a:t>
            </a:r>
            <a:r>
              <a:rPr lang="en-AU" sz="2400" i="1" dirty="0">
                <a:solidFill>
                  <a:srgbClr val="0070C0"/>
                </a:solidFill>
                <a:latin typeface="TimesNewRomanPS-ItalicMT"/>
              </a:rPr>
              <a:t>intellectual demands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from students while simultaneously embedding practice of basic skills</a:t>
            </a:r>
          </a:p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(</a:t>
            </a:r>
            <a:r>
              <a:rPr lang="en-AU" sz="2400" dirty="0" err="1">
                <a:solidFill>
                  <a:srgbClr val="0070C0"/>
                </a:solidFill>
                <a:latin typeface="TimesNewRomanPSMT"/>
              </a:rPr>
              <a:t>Newmann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 et.al., 2001). </a:t>
            </a:r>
            <a:endParaRPr lang="en-AU" sz="24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400" dirty="0" smtClean="0">
              <a:latin typeface="TimesNewRomanPSMT"/>
            </a:endParaRPr>
          </a:p>
          <a:p>
            <a:r>
              <a:rPr lang="en-AU" sz="2400" dirty="0" smtClean="0">
                <a:solidFill>
                  <a:srgbClr val="C00000"/>
                </a:solidFill>
                <a:latin typeface="TimesNewRomanPSMT"/>
              </a:rPr>
              <a:t>This 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is not to diminish the need to cover basic skills, but to emphasize higher order </a:t>
            </a:r>
            <a:r>
              <a:rPr lang="en-AU" sz="2400" dirty="0" smtClean="0">
                <a:solidFill>
                  <a:srgbClr val="C00000"/>
                </a:solidFill>
                <a:latin typeface="TimesNewRomanPSMT"/>
              </a:rPr>
              <a:t>thinking skills 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(HOTS). Critical, logical, reflective, metacognitive, and creative skills are all components of HOT. HOTS are </a:t>
            </a:r>
            <a:r>
              <a:rPr lang="en-AU" sz="2400" dirty="0" smtClean="0">
                <a:solidFill>
                  <a:srgbClr val="C00000"/>
                </a:solidFill>
                <a:latin typeface="TimesNewRomanPSMT"/>
              </a:rPr>
              <a:t>best stimulated 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when students transfer these skills to novel or authentic situations.</a:t>
            </a:r>
            <a:endParaRPr lang="en-A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1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98494" y="248351"/>
            <a:ext cx="8143540" cy="4894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" y="5143080"/>
            <a:ext cx="1110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A digital badge is a clickable graphic that contains </a:t>
            </a:r>
            <a:r>
              <a:rPr lang="en-AU" dirty="0" smtClean="0">
                <a:latin typeface="TimesNewRomanPSMT"/>
              </a:rPr>
              <a:t>an online </a:t>
            </a:r>
            <a:r>
              <a:rPr lang="en-AU" dirty="0">
                <a:latin typeface="TimesNewRomanPSMT"/>
              </a:rPr>
              <a:t>record of (1) an achievement, (2) the work</a:t>
            </a:r>
          </a:p>
          <a:p>
            <a:r>
              <a:rPr lang="en-AU" dirty="0">
                <a:latin typeface="TimesNewRomanPSMT"/>
              </a:rPr>
              <a:t>required for the achievement, (3) evidence of </a:t>
            </a:r>
            <a:r>
              <a:rPr lang="en-AU" dirty="0" smtClean="0">
                <a:latin typeface="TimesNewRomanPSMT"/>
              </a:rPr>
              <a:t>such work</a:t>
            </a:r>
            <a:r>
              <a:rPr lang="en-AU" dirty="0">
                <a:latin typeface="TimesNewRomanPSMT"/>
              </a:rPr>
              <a:t>, and (4) information about the organization,</a:t>
            </a:r>
          </a:p>
          <a:p>
            <a:r>
              <a:rPr lang="en-AU" dirty="0">
                <a:latin typeface="TimesNewRomanPSMT"/>
              </a:rPr>
              <a:t>individual, or entity that issued the badge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812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346" y="0"/>
            <a:ext cx="115178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TimesNewRomanPSMT"/>
              </a:rPr>
              <a:t>The 2014 Conference on Higher Education Pedagogy is a perfect platform to accommodate a conversation </a:t>
            </a:r>
            <a:r>
              <a:rPr lang="en-AU" sz="2000" dirty="0" smtClean="0">
                <a:latin typeface="TimesNewRomanPSMT"/>
              </a:rPr>
              <a:t>on pedagogical </a:t>
            </a:r>
            <a:r>
              <a:rPr lang="en-AU" sz="2000" dirty="0">
                <a:latin typeface="TimesNewRomanPSMT"/>
              </a:rPr>
              <a:t>approaches to online learning. Three faculty members will facilitate the conversation that will </a:t>
            </a:r>
            <a:r>
              <a:rPr lang="en-AU" sz="2000" dirty="0" err="1" smtClean="0">
                <a:latin typeface="TimesNewRomanPSMT"/>
              </a:rPr>
              <a:t>center</a:t>
            </a:r>
            <a:r>
              <a:rPr lang="en-AU" sz="2000" dirty="0" smtClean="0">
                <a:latin typeface="TimesNewRomanPSMT"/>
              </a:rPr>
              <a:t> around </a:t>
            </a:r>
            <a:r>
              <a:rPr lang="en-AU" sz="2000" dirty="0">
                <a:latin typeface="TimesNewRomanPSMT"/>
              </a:rPr>
              <a:t>the following questions</a:t>
            </a:r>
            <a:r>
              <a:rPr lang="en-AU" sz="2000" dirty="0" smtClean="0">
                <a:latin typeface="TimesNewRomanPSMT"/>
              </a:rPr>
              <a:t>:</a:t>
            </a:r>
          </a:p>
          <a:p>
            <a:endParaRPr lang="en-AU" sz="2000" dirty="0">
              <a:solidFill>
                <a:srgbClr val="C00000"/>
              </a:solidFill>
              <a:latin typeface="TimesNewRomanPSMT"/>
            </a:endParaRPr>
          </a:p>
          <a:p>
            <a:pPr marL="457200" indent="-457200">
              <a:buAutoNum type="arabicPeriod"/>
            </a:pP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What </a:t>
            </a:r>
            <a:r>
              <a:rPr lang="en-AU" sz="2000" dirty="0">
                <a:solidFill>
                  <a:srgbClr val="C00000"/>
                </a:solidFill>
                <a:latin typeface="TimesNewRomanPSMT"/>
              </a:rPr>
              <a:t>are your thoughts regarding online classes for graduate students? Have you experienced a shift 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in pedagogy </a:t>
            </a:r>
            <a:r>
              <a:rPr lang="en-AU" sz="2000" dirty="0">
                <a:solidFill>
                  <a:srgbClr val="C00000"/>
                </a:solidFill>
                <a:latin typeface="TimesNewRomanPSMT"/>
              </a:rPr>
              <a:t>with the increase of online learning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?</a:t>
            </a:r>
          </a:p>
          <a:p>
            <a:pPr marL="457200" indent="-457200">
              <a:buAutoNum type="arabicPeriod"/>
            </a:pPr>
            <a:endParaRPr lang="en-AU" sz="20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000" dirty="0">
                <a:solidFill>
                  <a:srgbClr val="C00000"/>
                </a:solidFill>
                <a:latin typeface="TimesNewRomanPSMT"/>
              </a:rPr>
              <a:t>2. How do you meet the needs of a variety of students online? How do you motivate them? How do you 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help them </a:t>
            </a:r>
            <a:r>
              <a:rPr lang="en-AU" sz="2000" dirty="0">
                <a:solidFill>
                  <a:srgbClr val="C00000"/>
                </a:solidFill>
                <a:latin typeface="TimesNewRomanPSMT"/>
              </a:rPr>
              <a:t>understand their responsibilities in the online learning environment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?</a:t>
            </a:r>
          </a:p>
          <a:p>
            <a:endParaRPr lang="en-AU" sz="20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000" dirty="0">
                <a:solidFill>
                  <a:srgbClr val="C00000"/>
                </a:solidFill>
                <a:latin typeface="TimesNewRomanPSMT"/>
              </a:rPr>
              <a:t>3. What tasks or assignments have been successful online? What delivery platforms have been effective 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for various </a:t>
            </a:r>
            <a:r>
              <a:rPr lang="en-AU" sz="2000" dirty="0">
                <a:solidFill>
                  <a:srgbClr val="C00000"/>
                </a:solidFill>
                <a:latin typeface="TimesNewRomanPSMT"/>
              </a:rPr>
              <a:t>tasks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?</a:t>
            </a:r>
          </a:p>
          <a:p>
            <a:endParaRPr lang="en-AU" sz="20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000" dirty="0">
                <a:solidFill>
                  <a:srgbClr val="C00000"/>
                </a:solidFill>
                <a:latin typeface="TimesNewRomanPSMT"/>
              </a:rPr>
              <a:t>4. What types of assignments do you require? Readings and written assignments, forum boards, 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quizzes, PowerPoints</a:t>
            </a:r>
            <a:r>
              <a:rPr lang="en-AU" sz="2000" dirty="0">
                <a:solidFill>
                  <a:srgbClr val="C00000"/>
                </a:solidFill>
                <a:latin typeface="TimesNewRomanPSMT"/>
              </a:rPr>
              <a:t>? Do you tailor activities and assignments to meet the digital abilities and learning styles 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of your </a:t>
            </a:r>
            <a:r>
              <a:rPr lang="en-AU" sz="2000" dirty="0">
                <a:solidFill>
                  <a:srgbClr val="C00000"/>
                </a:solidFill>
                <a:latin typeface="TimesNewRomanPSMT"/>
              </a:rPr>
              <a:t>students</a:t>
            </a:r>
            <a:r>
              <a:rPr lang="en-AU" sz="2000" dirty="0" smtClean="0">
                <a:solidFill>
                  <a:srgbClr val="C00000"/>
                </a:solidFill>
                <a:latin typeface="TimesNewRomanPSMT"/>
              </a:rPr>
              <a:t>?</a:t>
            </a:r>
          </a:p>
          <a:p>
            <a:endParaRPr lang="en-AU" sz="2000" dirty="0">
              <a:solidFill>
                <a:srgbClr val="C00000"/>
              </a:solidFill>
              <a:latin typeface="TimesNewRomanPSMT"/>
            </a:endParaRPr>
          </a:p>
          <a:p>
            <a:r>
              <a:rPr lang="en-AU" sz="2000" dirty="0">
                <a:solidFill>
                  <a:srgbClr val="C00000"/>
                </a:solidFill>
                <a:latin typeface="TimesNewRomanPSMT"/>
              </a:rPr>
              <a:t>5. Do you work in a community of practice or other support network with your online teaching? What</a:t>
            </a:r>
          </a:p>
          <a:p>
            <a:r>
              <a:rPr lang="en-AU" sz="2000" dirty="0">
                <a:solidFill>
                  <a:srgbClr val="C00000"/>
                </a:solidFill>
                <a:latin typeface="TimesNewRomanPSMT"/>
              </a:rPr>
              <a:t>support systems have you found valuable?</a:t>
            </a:r>
            <a:endParaRPr lang="en-A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8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62" y="1488222"/>
            <a:ext cx="10194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 smtClean="0">
                <a:latin typeface="TimesNewRomanPS-ItalicMT"/>
              </a:rPr>
              <a:t>Interpersonal </a:t>
            </a:r>
            <a:r>
              <a:rPr lang="en-AU" sz="2400" i="1" dirty="0">
                <a:latin typeface="TimesNewRomanPS-ItalicMT"/>
              </a:rPr>
              <a:t>skills</a:t>
            </a:r>
            <a:r>
              <a:rPr lang="en-AU" sz="2400" dirty="0">
                <a:latin typeface="TimesNewRomanPSMT"/>
              </a:rPr>
              <a:t>, </a:t>
            </a:r>
            <a:r>
              <a:rPr lang="en-AU" sz="2400" i="1" dirty="0">
                <a:latin typeface="TimesNewRomanPS-ItalicMT"/>
              </a:rPr>
              <a:t>organizational skills</a:t>
            </a:r>
            <a:r>
              <a:rPr lang="en-AU" sz="2400" dirty="0">
                <a:latin typeface="TimesNewRomanPSMT"/>
              </a:rPr>
              <a:t>, </a:t>
            </a:r>
            <a:r>
              <a:rPr lang="en-AU" sz="2400" i="1" dirty="0">
                <a:latin typeface="TimesNewRomanPS-ItalicMT"/>
              </a:rPr>
              <a:t>ability </a:t>
            </a:r>
            <a:r>
              <a:rPr lang="en-AU" sz="2400" i="1" dirty="0" smtClean="0">
                <a:latin typeface="TimesNewRomanPS-ItalicMT"/>
              </a:rPr>
              <a:t>to communicate </a:t>
            </a:r>
            <a:r>
              <a:rPr lang="en-AU" sz="2400" i="1" dirty="0">
                <a:latin typeface="TimesNewRomanPS-ItalicMT"/>
              </a:rPr>
              <a:t>with people different from yourself</a:t>
            </a:r>
            <a:r>
              <a:rPr lang="en-AU" sz="2400" dirty="0">
                <a:latin typeface="TimesNewRomanPSMT"/>
              </a:rPr>
              <a:t>. Other significant relationships were found </a:t>
            </a:r>
            <a:r>
              <a:rPr lang="en-AU" sz="2400" dirty="0" smtClean="0">
                <a:latin typeface="TimesNewRomanPSMT"/>
              </a:rPr>
              <a:t>between entering </a:t>
            </a:r>
            <a:r>
              <a:rPr lang="en-AU" sz="2400" dirty="0">
                <a:latin typeface="TimesNewRomanPSMT"/>
              </a:rPr>
              <a:t>students’ gender and their perceived </a:t>
            </a:r>
            <a:r>
              <a:rPr lang="en-AU" sz="2400" i="1" dirty="0">
                <a:latin typeface="TimesNewRomanPS-ItalicMT"/>
              </a:rPr>
              <a:t>leadership skills </a:t>
            </a:r>
            <a:r>
              <a:rPr lang="en-AU" sz="2400" dirty="0">
                <a:latin typeface="TimesNewRomanPSMT"/>
              </a:rPr>
              <a:t>and their </a:t>
            </a:r>
            <a:r>
              <a:rPr lang="en-AU" sz="2400" i="1" dirty="0">
                <a:latin typeface="TimesNewRomanPS-ItalicMT"/>
              </a:rPr>
              <a:t>ability to work in teams to </a:t>
            </a:r>
            <a:r>
              <a:rPr lang="en-AU" sz="2400" i="1" dirty="0" smtClean="0">
                <a:latin typeface="TimesNewRomanPS-ItalicMT"/>
              </a:rPr>
              <a:t>solve problems</a:t>
            </a:r>
            <a:r>
              <a:rPr lang="en-AU" sz="2400" dirty="0">
                <a:latin typeface="TimesNewRomanPSMT"/>
              </a:rPr>
              <a:t>. </a:t>
            </a:r>
            <a:endParaRPr lang="en-AU" sz="2400" dirty="0" smtClean="0">
              <a:latin typeface="TimesNewRomanPSMT"/>
            </a:endParaRPr>
          </a:p>
          <a:p>
            <a:endParaRPr lang="en-AU" sz="2400" dirty="0" smtClean="0">
              <a:latin typeface="TimesNewRomanPSMT"/>
            </a:endParaRPr>
          </a:p>
          <a:p>
            <a:r>
              <a:rPr lang="en-AU" sz="2400" dirty="0" smtClean="0">
                <a:latin typeface="TimesNewRomanPSMT"/>
              </a:rPr>
              <a:t>Among </a:t>
            </a:r>
            <a:r>
              <a:rPr lang="en-AU" sz="2400" dirty="0">
                <a:latin typeface="TimesNewRomanPSMT"/>
              </a:rPr>
              <a:t>graduating students significant relationship were explored between gender </a:t>
            </a:r>
            <a:r>
              <a:rPr lang="en-AU" sz="2400" dirty="0" smtClean="0">
                <a:latin typeface="TimesNewRomanPSMT"/>
              </a:rPr>
              <a:t>and students</a:t>
            </a:r>
            <a:r>
              <a:rPr lang="en-AU" sz="2400" dirty="0">
                <a:latin typeface="TimesNewRomanPSMT"/>
              </a:rPr>
              <a:t>’ perceived </a:t>
            </a:r>
            <a:r>
              <a:rPr lang="en-AU" sz="2400" i="1" dirty="0">
                <a:latin typeface="TimesNewRomanPS-ItalicMT"/>
              </a:rPr>
              <a:t>oral communication skills</a:t>
            </a:r>
            <a:r>
              <a:rPr lang="en-AU" sz="2400" dirty="0">
                <a:latin typeface="TimesNewRomanPSMT"/>
              </a:rPr>
              <a:t>. Further MANOVA examining the relationship </a:t>
            </a:r>
            <a:r>
              <a:rPr lang="en-AU" sz="2400" dirty="0" smtClean="0">
                <a:latin typeface="TimesNewRomanPSMT"/>
              </a:rPr>
              <a:t>between students</a:t>
            </a:r>
            <a:r>
              <a:rPr lang="en-AU" sz="2400" dirty="0">
                <a:latin typeface="TimesNewRomanPSMT"/>
              </a:rPr>
              <a:t>’ study discipline and perceived skills and abilities indicated that significant relationships exist </a:t>
            </a:r>
            <a:r>
              <a:rPr lang="en-AU" sz="2400" dirty="0" smtClean="0">
                <a:latin typeface="TimesNewRomanPSMT"/>
              </a:rPr>
              <a:t>for both </a:t>
            </a:r>
            <a:r>
              <a:rPr lang="en-AU" sz="2400" dirty="0">
                <a:latin typeface="TimesNewRomanPSMT"/>
              </a:rPr>
              <a:t>entering and exiting college students in their perceived </a:t>
            </a:r>
            <a:r>
              <a:rPr lang="en-AU" sz="2400" i="1" dirty="0">
                <a:latin typeface="TimesNewRomanPS-ItalicMT"/>
              </a:rPr>
              <a:t>interpersonal skills</a:t>
            </a:r>
            <a:r>
              <a:rPr lang="en-AU" sz="2400" dirty="0">
                <a:latin typeface="TimesNewRomanPSMT"/>
              </a:rPr>
              <a:t>, </a:t>
            </a:r>
            <a:r>
              <a:rPr lang="en-AU" sz="2400" i="1" dirty="0">
                <a:latin typeface="TimesNewRomanPS-ItalicMT"/>
              </a:rPr>
              <a:t>organizational </a:t>
            </a:r>
            <a:r>
              <a:rPr lang="en-AU" sz="2400" i="1" dirty="0" smtClean="0">
                <a:latin typeface="TimesNewRomanPS-ItalicMT"/>
              </a:rPr>
              <a:t>skills</a:t>
            </a:r>
            <a:r>
              <a:rPr lang="en-AU" sz="2400" dirty="0" smtClean="0">
                <a:latin typeface="TimesNewRomanPSMT"/>
              </a:rPr>
              <a:t>, </a:t>
            </a:r>
            <a:r>
              <a:rPr lang="en-AU" sz="2400" i="1" dirty="0" smtClean="0">
                <a:latin typeface="TimesNewRomanPS-ItalicMT"/>
              </a:rPr>
              <a:t>ability </a:t>
            </a:r>
            <a:r>
              <a:rPr lang="en-AU" sz="2400" i="1" dirty="0">
                <a:latin typeface="TimesNewRomanPS-ItalicMT"/>
              </a:rPr>
              <a:t>to work in teams to solve problems </a:t>
            </a:r>
            <a:r>
              <a:rPr lang="en-AU" sz="2400" dirty="0">
                <a:latin typeface="TimesNewRomanPSMT"/>
              </a:rPr>
              <a:t>and </a:t>
            </a:r>
            <a:r>
              <a:rPr lang="en-AU" sz="2400" i="1" dirty="0">
                <a:latin typeface="TimesNewRomanPS-ItalicMT"/>
              </a:rPr>
              <a:t>ethical reasoning</a:t>
            </a:r>
            <a:r>
              <a:rPr lang="en-AU" sz="2400" dirty="0">
                <a:latin typeface="TimesNewRomanPSMT"/>
              </a:rPr>
              <a:t>.</a:t>
            </a:r>
            <a:endParaRPr lang="en-AU" sz="2400" dirty="0"/>
          </a:p>
        </p:txBody>
      </p:sp>
      <p:sp>
        <p:nvSpPr>
          <p:cNvPr id="3" name="Rectangle 2"/>
          <p:cNvSpPr/>
          <p:nvPr/>
        </p:nvSpPr>
        <p:spPr>
          <a:xfrm>
            <a:off x="1100865" y="480970"/>
            <a:ext cx="9409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TimesNewRomanPS-BoldMT"/>
              </a:rPr>
              <a:t>Supporting Students to Develop Collaborative Learning Skills in College Classrooms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318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96" y="214769"/>
            <a:ext cx="11345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TimesNewRomanPSMT"/>
              </a:rPr>
              <a:t>Online education, once considered a novelty or, at best, an alternative delivery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method aimed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primarily toward an idiosyncratic population of students, has moved aggressively into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the mainstream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of higher education. </a:t>
            </a:r>
            <a:endParaRPr lang="en-AU" sz="2800" dirty="0" smtClean="0">
              <a:solidFill>
                <a:srgbClr val="0070C0"/>
              </a:solidFill>
              <a:latin typeface="TimesNewRomanPSMT"/>
            </a:endParaRP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As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online education continues to grow in teaching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institutions worldwide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, it is our responsibility as educators to continue to grow with it. We are tasked with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not only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redesigning content to fit into the online environment, but also designing it in such a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manner as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to engage and bring together our students in a collaborative and meaningful way.</a:t>
            </a:r>
            <a:endParaRPr lang="en-A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9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53" y="0"/>
            <a:ext cx="104098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  <a:latin typeface="TimesNewRomanPSMT"/>
              </a:rPr>
              <a:t>Advances in technology available to students and instructors, as well as increased research on the nature </a:t>
            </a:r>
            <a:r>
              <a:rPr lang="en-AU" sz="2400" dirty="0" smtClean="0">
                <a:solidFill>
                  <a:srgbClr val="C00000"/>
                </a:solidFill>
                <a:latin typeface="TimesNewRomanPSMT"/>
              </a:rPr>
              <a:t>of creativity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, has shed light on the learning process and changed the way modern educators conceptualize the </a:t>
            </a:r>
            <a:r>
              <a:rPr lang="en-AU" sz="2400" dirty="0" smtClean="0">
                <a:solidFill>
                  <a:srgbClr val="C00000"/>
                </a:solidFill>
                <a:latin typeface="TimesNewRomanPSMT"/>
              </a:rPr>
              <a:t>learning process 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(Friedman, 2005; Gardner, 2006; </a:t>
            </a:r>
            <a:r>
              <a:rPr lang="en-AU" sz="2400" dirty="0" err="1">
                <a:solidFill>
                  <a:srgbClr val="C00000"/>
                </a:solidFill>
                <a:latin typeface="TimesNewRomanPSMT"/>
              </a:rPr>
              <a:t>Papert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, 1993; Wagner, 2012). Many leading educators today view </a:t>
            </a:r>
            <a:r>
              <a:rPr lang="en-AU" sz="2400" dirty="0" smtClean="0">
                <a:solidFill>
                  <a:srgbClr val="C00000"/>
                </a:solidFill>
                <a:latin typeface="TimesNewRomanPSMT"/>
              </a:rPr>
              <a:t>learning through </a:t>
            </a:r>
            <a:r>
              <a:rPr lang="en-AU" sz="2400" dirty="0">
                <a:solidFill>
                  <a:srgbClr val="C00000"/>
                </a:solidFill>
                <a:latin typeface="TimesNewRomanPSMT"/>
              </a:rPr>
              <a:t>a constructivist lens - as a collaborative process through student to student and students to teacher discourse</a:t>
            </a:r>
          </a:p>
          <a:p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40253" y="2739502"/>
            <a:ext cx="115393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7030A0"/>
                </a:solidFill>
                <a:latin typeface="TimesNewRomanPSMT"/>
              </a:rPr>
              <a:t>O</a:t>
            </a:r>
            <a:r>
              <a:rPr lang="en-AU" sz="2000" dirty="0" smtClean="0">
                <a:solidFill>
                  <a:srgbClr val="7030A0"/>
                </a:solidFill>
                <a:latin typeface="TimesNewRomanPSMT"/>
              </a:rPr>
              <a:t>ptimal </a:t>
            </a:r>
            <a:r>
              <a:rPr lang="en-AU" sz="2000" dirty="0">
                <a:solidFill>
                  <a:srgbClr val="7030A0"/>
                </a:solidFill>
                <a:latin typeface="TimesNewRomanPSMT"/>
              </a:rPr>
              <a:t>learning occurs when the learner has the freedom and autonomy to engage in purposeful and </a:t>
            </a:r>
            <a:r>
              <a:rPr lang="en-AU" sz="2000" dirty="0" smtClean="0">
                <a:solidFill>
                  <a:srgbClr val="7030A0"/>
                </a:solidFill>
                <a:latin typeface="TimesNewRomanPSMT"/>
              </a:rPr>
              <a:t>relevant educational </a:t>
            </a:r>
            <a:r>
              <a:rPr lang="en-AU" sz="2000" dirty="0">
                <a:solidFill>
                  <a:srgbClr val="7030A0"/>
                </a:solidFill>
                <a:latin typeface="TimesNewRomanPSMT"/>
              </a:rPr>
              <a:t>material and use his or her unique creativity to integrate new information and concepts with </a:t>
            </a:r>
            <a:r>
              <a:rPr lang="en-AU" sz="2000" dirty="0" smtClean="0">
                <a:solidFill>
                  <a:srgbClr val="7030A0"/>
                </a:solidFill>
                <a:latin typeface="TimesNewRomanPSMT"/>
              </a:rPr>
              <a:t>pre-existing perceptions </a:t>
            </a:r>
            <a:r>
              <a:rPr lang="en-AU" sz="2000" dirty="0">
                <a:solidFill>
                  <a:srgbClr val="7030A0"/>
                </a:solidFill>
                <a:latin typeface="TimesNewRomanPSMT"/>
              </a:rPr>
              <a:t>(</a:t>
            </a:r>
            <a:r>
              <a:rPr lang="en-AU" sz="2000" dirty="0" err="1">
                <a:solidFill>
                  <a:srgbClr val="7030A0"/>
                </a:solidFill>
                <a:latin typeface="TimesNewRomanPSMT"/>
              </a:rPr>
              <a:t>Hmelo</a:t>
            </a:r>
            <a:r>
              <a:rPr lang="en-AU" sz="2000" dirty="0">
                <a:solidFill>
                  <a:srgbClr val="7030A0"/>
                </a:solidFill>
                <a:latin typeface="TimesNewRomanPSMT"/>
              </a:rPr>
              <a:t>-Silver, 2004; </a:t>
            </a:r>
            <a:r>
              <a:rPr lang="en-AU" sz="2000" dirty="0" err="1">
                <a:solidFill>
                  <a:srgbClr val="7030A0"/>
                </a:solidFill>
                <a:latin typeface="TimesNewRomanPSMT"/>
              </a:rPr>
              <a:t>Wolters</a:t>
            </a:r>
            <a:r>
              <a:rPr lang="en-AU" sz="2000" dirty="0">
                <a:solidFill>
                  <a:srgbClr val="7030A0"/>
                </a:solidFill>
                <a:latin typeface="TimesNewRomanPSMT"/>
              </a:rPr>
              <a:t>, 2003; Pink, 2006; Wagner, 2012). </a:t>
            </a:r>
            <a:endParaRPr lang="en-AU" sz="20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000" dirty="0">
              <a:latin typeface="TimesNewRomanPSMT"/>
            </a:endParaRPr>
          </a:p>
          <a:p>
            <a:r>
              <a:rPr lang="en-AU" sz="2000" dirty="0" smtClean="0">
                <a:solidFill>
                  <a:srgbClr val="00B050"/>
                </a:solidFill>
                <a:latin typeface="TimesNewRomanPSMT"/>
              </a:rPr>
              <a:t>Therefore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, creating a structured </a:t>
            </a:r>
            <a:r>
              <a:rPr lang="en-AU" sz="2000" dirty="0" smtClean="0">
                <a:solidFill>
                  <a:srgbClr val="00B050"/>
                </a:solidFill>
                <a:latin typeface="TimesNewRomanPSMT"/>
              </a:rPr>
              <a:t>and safe 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learning environment where students collaborate, communicate, direct and control their learning becomes </a:t>
            </a:r>
            <a:r>
              <a:rPr lang="en-AU" sz="2000" dirty="0" smtClean="0">
                <a:solidFill>
                  <a:srgbClr val="00B050"/>
                </a:solidFill>
                <a:latin typeface="TimesNewRomanPSMT"/>
              </a:rPr>
              <a:t>the role 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of the instructor (Barron, 2003, Ginsburg-Block, </a:t>
            </a:r>
            <a:r>
              <a:rPr lang="en-AU" sz="2000" dirty="0" err="1">
                <a:solidFill>
                  <a:srgbClr val="00B050"/>
                </a:solidFill>
                <a:latin typeface="TimesNewRomanPSMT"/>
              </a:rPr>
              <a:t>etal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,, 2006; </a:t>
            </a:r>
            <a:r>
              <a:rPr lang="en-AU" sz="2000" dirty="0" err="1">
                <a:solidFill>
                  <a:srgbClr val="00B050"/>
                </a:solidFill>
                <a:latin typeface="TimesNewRomanPSMT"/>
              </a:rPr>
              <a:t>Hmelo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-Silver, 2004). This is </a:t>
            </a:r>
            <a:r>
              <a:rPr lang="en-AU" sz="2000" dirty="0" smtClean="0">
                <a:solidFill>
                  <a:srgbClr val="00B050"/>
                </a:solidFill>
                <a:latin typeface="TimesNewRomanPSMT"/>
              </a:rPr>
              <a:t>accomplished through 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projects that require critical thinking and problem-solving abilities (</a:t>
            </a:r>
            <a:r>
              <a:rPr lang="en-AU" sz="2000" dirty="0" err="1">
                <a:solidFill>
                  <a:srgbClr val="00B050"/>
                </a:solidFill>
                <a:latin typeface="TimesNewRomanPSMT"/>
              </a:rPr>
              <a:t>Hmelo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-Silver, 2004). The end result </a:t>
            </a:r>
            <a:r>
              <a:rPr lang="en-AU" sz="2000" dirty="0" smtClean="0">
                <a:solidFill>
                  <a:srgbClr val="00B050"/>
                </a:solidFill>
                <a:latin typeface="TimesNewRomanPSMT"/>
              </a:rPr>
              <a:t>is that 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the learner not only </a:t>
            </a:r>
            <a:r>
              <a:rPr lang="en-AU" sz="2000" dirty="0" err="1">
                <a:solidFill>
                  <a:srgbClr val="00B050"/>
                </a:solidFill>
                <a:latin typeface="TimesNewRomanPSMT"/>
              </a:rPr>
              <a:t>analyzes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 and evaluates new material, but retains synthesized knowledge through </a:t>
            </a:r>
            <a:r>
              <a:rPr lang="en-AU" sz="2000" dirty="0" smtClean="0">
                <a:solidFill>
                  <a:srgbClr val="00B050"/>
                </a:solidFill>
                <a:latin typeface="TimesNewRomanPSMT"/>
              </a:rPr>
              <a:t>the opportunity </a:t>
            </a:r>
            <a:r>
              <a:rPr lang="en-AU" sz="2000" dirty="0">
                <a:solidFill>
                  <a:srgbClr val="00B050"/>
                </a:solidFill>
                <a:latin typeface="TimesNewRomanPSMT"/>
              </a:rPr>
              <a:t>to create something new that has personal significance</a:t>
            </a:r>
            <a:r>
              <a:rPr lang="en-AU" dirty="0">
                <a:solidFill>
                  <a:srgbClr val="00B050"/>
                </a:solidFill>
                <a:latin typeface="TimesNewRomanPSMT"/>
              </a:rPr>
              <a:t>.</a:t>
            </a:r>
            <a:endParaRPr lang="en-A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1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437" y="179693"/>
            <a:ext cx="103345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TimesNewRomanPSMT"/>
              </a:rPr>
              <a:t>Articulate a rationale for creating community in online and blended learning environments</a:t>
            </a:r>
            <a:r>
              <a:rPr lang="en-AU" sz="2800" dirty="0" smtClean="0">
                <a:latin typeface="TimesNewRomanPSMT"/>
              </a:rPr>
              <a:t>.</a:t>
            </a:r>
          </a:p>
          <a:p>
            <a:endParaRPr lang="en-AU" sz="2800" dirty="0">
              <a:latin typeface="TimesNewRomanPSMT"/>
            </a:endParaRPr>
          </a:p>
          <a:p>
            <a:pPr marL="457200" indent="-457200">
              <a:buFont typeface="Symbol" panose="05050102010706020507" pitchFamily="18" charset="2"/>
              <a:buChar char="•"/>
            </a:pPr>
            <a:r>
              <a:rPr lang="en-AU" sz="2800" smtClean="0">
                <a:latin typeface="TimesNewRomanPSMT"/>
              </a:rPr>
              <a:t>Describe </a:t>
            </a:r>
            <a:r>
              <a:rPr lang="en-AU" sz="2800" dirty="0">
                <a:latin typeface="TimesNewRomanPSMT"/>
              </a:rPr>
              <a:t>strategies for cultivating community in online and blended learning </a:t>
            </a:r>
            <a:r>
              <a:rPr lang="en-AU" sz="2800">
                <a:latin typeface="TimesNewRomanPSMT"/>
              </a:rPr>
              <a:t>environments</a:t>
            </a:r>
            <a:r>
              <a:rPr lang="en-AU" sz="2800" smtClean="0">
                <a:latin typeface="TimesNewRomanPSMT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•"/>
            </a:pPr>
            <a:endParaRPr lang="en-AU" sz="2800" dirty="0">
              <a:latin typeface="TimesNewRomanPSMT"/>
            </a:endParaRPr>
          </a:p>
          <a:p>
            <a:pPr marL="457200" indent="-457200">
              <a:buFont typeface="Symbol" panose="05050102010706020507" pitchFamily="18" charset="2"/>
              <a:buChar char="•"/>
            </a:pPr>
            <a:r>
              <a:rPr lang="en-AU" sz="2800" dirty="0" smtClean="0">
                <a:latin typeface="TimesNewRomanPSMT"/>
              </a:rPr>
              <a:t>Identify </a:t>
            </a:r>
            <a:r>
              <a:rPr lang="en-AU" sz="2800" dirty="0">
                <a:latin typeface="TimesNewRomanPSMT"/>
              </a:rPr>
              <a:t>tools for building community and enabling communication in online and blended courses</a:t>
            </a:r>
            <a:r>
              <a:rPr lang="en-AU" sz="2800" dirty="0" smtClean="0">
                <a:latin typeface="TimesNewRomanPSMT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•"/>
            </a:pPr>
            <a:endParaRPr lang="en-AU" sz="2800" dirty="0">
              <a:latin typeface="TimesNewRomanPSMT"/>
            </a:endParaRPr>
          </a:p>
          <a:p>
            <a:r>
              <a:rPr lang="en-AU" sz="2800" dirty="0">
                <a:latin typeface="TimesNewRomanPSMT"/>
              </a:rPr>
              <a:t>Description of the Practice to Be </a:t>
            </a:r>
            <a:r>
              <a:rPr lang="en-AU" sz="2800" dirty="0" err="1" smtClean="0">
                <a:latin typeface="TimesNewRomanPSMT"/>
              </a:rPr>
              <a:t>Modeled</a:t>
            </a:r>
            <a:endParaRPr lang="en-AU" sz="2800" dirty="0" smtClean="0">
              <a:latin typeface="TimesNewRomanPSMT"/>
            </a:endParaRP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>
                <a:latin typeface="Symbol" panose="05050102010706020507" pitchFamily="18" charset="2"/>
              </a:rPr>
              <a:t>• </a:t>
            </a:r>
            <a:r>
              <a:rPr lang="en-AU" sz="2800" dirty="0">
                <a:latin typeface="TimesNewRomanPSMT"/>
              </a:rPr>
              <a:t>Providing a framework for cultivating community that includes interactions between instructor </a:t>
            </a:r>
            <a:r>
              <a:rPr lang="en-AU" sz="2800" dirty="0" smtClean="0">
                <a:latin typeface="TimesNewRomanPSMT"/>
              </a:rPr>
              <a:t>and students</a:t>
            </a:r>
            <a:r>
              <a:rPr lang="en-AU" sz="2800" dirty="0">
                <a:latin typeface="TimesNewRomanPSMT"/>
              </a:rPr>
              <a:t>, students and students, students and content.</a:t>
            </a:r>
          </a:p>
          <a:p>
            <a:r>
              <a:rPr lang="en-AU" sz="2800" dirty="0" smtClean="0">
                <a:latin typeface="Symbol" panose="05050102010706020507" pitchFamily="18" charset="2"/>
              </a:rPr>
              <a:t>•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876337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348" y="107236"/>
            <a:ext cx="109799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TimesNewRomanPS-BoldMT"/>
              </a:rPr>
              <a:t>Increasing Student Engagement in Large Classes through Questioning, Reading, and Response</a:t>
            </a:r>
          </a:p>
          <a:p>
            <a:endParaRPr lang="en-AU" dirty="0" smtClean="0"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Student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engagement refers to a number of modes of instruction that focus the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liability of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learning on the learners (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Bonwell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 &amp; 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Eison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1991). In essence, learners are actively engaged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 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learning process.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When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done well, students become an important part of a given class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and remain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engaged throughout the session. The outcome is higher student achievement.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Studies support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student engagement, or active learning, as an effective method of instruction (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Armstrong, 1983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; McKinney, 2010).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This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interactive practice session will share, model, demonstrate,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and discuss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various strategies to increase student engagement in large </a:t>
            </a:r>
            <a:r>
              <a:rPr lang="en-AU" sz="2400" dirty="0" err="1">
                <a:solidFill>
                  <a:srgbClr val="7030A0"/>
                </a:solidFill>
                <a:latin typeface="TimesNewRomanPSMT"/>
              </a:rPr>
              <a:t>enrollment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 classes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through questioning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technique, active reading tactics, and student participative responses.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15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49" y="296823"/>
            <a:ext cx="107110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7030A0"/>
                </a:solidFill>
                <a:latin typeface="TimesNewRomanPSMT"/>
              </a:rPr>
              <a:t>Skills expected of college graduates include being able to construct their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own arguments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using supporting evidence and claims as well as </a:t>
            </a:r>
            <a:r>
              <a:rPr lang="en-AU" dirty="0" err="1">
                <a:solidFill>
                  <a:srgbClr val="7030A0"/>
                </a:solidFill>
                <a:latin typeface="TimesNewRomanPSMT"/>
              </a:rPr>
              <a:t>analyzing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 the arguments of others. </a:t>
            </a:r>
            <a:endParaRPr lang="en-AU" dirty="0" smtClean="0">
              <a:solidFill>
                <a:srgbClr val="7030A0"/>
              </a:solidFill>
              <a:latin typeface="TimesNewRomanPSMT"/>
            </a:endParaRPr>
          </a:p>
          <a:p>
            <a:endParaRPr lang="en-AU" dirty="0">
              <a:solidFill>
                <a:srgbClr val="7030A0"/>
              </a:solidFill>
              <a:latin typeface="TimesNewRomanPSMT"/>
            </a:endParaRPr>
          </a:p>
          <a:p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The challenge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is for students to move beyond an emotional response to a true critical analysis of an</a:t>
            </a:r>
          </a:p>
          <a:p>
            <a:r>
              <a:rPr lang="en-AU" dirty="0">
                <a:solidFill>
                  <a:srgbClr val="7030A0"/>
                </a:solidFill>
                <a:latin typeface="TimesNewRomanPSMT"/>
              </a:rPr>
              <a:t>issue. We adapted a critical thinking approach, De Bono’s six thinking hats, to help students</a:t>
            </a:r>
          </a:p>
          <a:p>
            <a:r>
              <a:rPr lang="en-AU" dirty="0" err="1">
                <a:solidFill>
                  <a:srgbClr val="7030A0"/>
                </a:solidFill>
                <a:latin typeface="TimesNewRomanPSMT"/>
              </a:rPr>
              <a:t>analyze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 arguments in a logical manner. </a:t>
            </a:r>
            <a:endParaRPr lang="en-AU" dirty="0" smtClean="0">
              <a:solidFill>
                <a:srgbClr val="7030A0"/>
              </a:solidFill>
              <a:latin typeface="TimesNewRomanPSMT"/>
            </a:endParaRPr>
          </a:p>
          <a:p>
            <a:endParaRPr lang="en-AU" dirty="0">
              <a:solidFill>
                <a:srgbClr val="7030A0"/>
              </a:solidFill>
              <a:latin typeface="TimesNewRomanPSMT"/>
            </a:endParaRPr>
          </a:p>
          <a:p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Students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were expected to summarize the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author’s argument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, identify the strengths and weaknesses, provide their emotional reaction, and identify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the audience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that benefits from the argument. We found that investigating an argument from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a particular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viewpoint (i.e., thinking hat) and then working together as a group to fully </a:t>
            </a:r>
            <a:r>
              <a:rPr lang="en-AU" dirty="0" err="1">
                <a:solidFill>
                  <a:srgbClr val="7030A0"/>
                </a:solidFill>
                <a:latin typeface="TimesNewRomanPSMT"/>
              </a:rPr>
              <a:t>analyze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the issue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to be a successful teaching strategy.</a:t>
            </a:r>
            <a:endParaRPr lang="en-A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9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95455"/>
            <a:ext cx="4389755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72867" y="550914"/>
            <a:ext cx="3826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TimesNewRomanPSMT"/>
              </a:rPr>
              <a:t>Use the </a:t>
            </a:r>
            <a:r>
              <a:rPr lang="en-AU" sz="2400" dirty="0" err="1" smtClean="0">
                <a:latin typeface="TimesNewRomanPSMT"/>
              </a:rPr>
              <a:t>ePortfolio</a:t>
            </a:r>
            <a:r>
              <a:rPr lang="en-AU" sz="2400" dirty="0" smtClean="0">
                <a:latin typeface="TimesNewRomanPSMT"/>
              </a:rPr>
              <a:t> </a:t>
            </a:r>
            <a:r>
              <a:rPr lang="en-AU" sz="2400" dirty="0">
                <a:latin typeface="TimesNewRomanPSMT"/>
              </a:rPr>
              <a:t>platform itself (</a:t>
            </a:r>
            <a:r>
              <a:rPr lang="en-AU" sz="2400" dirty="0" err="1">
                <a:latin typeface="TimesNewRomanPSMT"/>
              </a:rPr>
              <a:t>Pathbrite</a:t>
            </a:r>
            <a:r>
              <a:rPr lang="en-AU" sz="2400" dirty="0">
                <a:latin typeface="TimesNewRomanPSMT"/>
              </a:rPr>
              <a:t>) to </a:t>
            </a:r>
            <a:r>
              <a:rPr lang="en-AU" sz="2400" dirty="0" err="1">
                <a:latin typeface="TimesNewRomanPSMT"/>
              </a:rPr>
              <a:t>analyze</a:t>
            </a:r>
            <a:r>
              <a:rPr lang="en-AU" sz="2400" dirty="0">
                <a:latin typeface="TimesNewRomanPSMT"/>
              </a:rPr>
              <a:t> what works and what doesn’t work when teachers</a:t>
            </a:r>
            <a:r>
              <a:rPr lang="en-AU" sz="2400" dirty="0" smtClean="0">
                <a:latin typeface="TimesNewRomanPSMT"/>
              </a:rPr>
              <a:t>,</a:t>
            </a: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>
                <a:latin typeface="TimesNewRomanPSMT"/>
              </a:rPr>
              <a:t>TAs, and hundreds of students use </a:t>
            </a:r>
            <a:r>
              <a:rPr lang="en-AU" sz="2400" dirty="0" err="1">
                <a:latin typeface="TimesNewRomanPSMT"/>
              </a:rPr>
              <a:t>ePortfolios</a:t>
            </a:r>
            <a:r>
              <a:rPr lang="en-AU" sz="2400" dirty="0">
                <a:latin typeface="TimesNewRomanPSMT"/>
              </a:rPr>
              <a:t> for metacognition, reflection, motivation,</a:t>
            </a:r>
          </a:p>
          <a:p>
            <a:r>
              <a:rPr lang="en-AU" sz="2400" dirty="0">
                <a:latin typeface="TimesNewRomanPSMT"/>
              </a:rPr>
              <a:t>community, and assessment.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73940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31" y="374785"/>
            <a:ext cx="105389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The learning environment or climate, has an impact on a student’s overall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academic performance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Therefore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, it is essential to gain insight into the student’s perceptions of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their learning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environment which can provide significant feedback regarding the curriculum.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Tools have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been developed to allow reliable and valid ways in which to quantitatively measure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these perceptions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affording the opportunity for change.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Results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from these tools can be used to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change the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learning environment to enhance student learning.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78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02" y="423174"/>
            <a:ext cx="103560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Facilitation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Techniques</a:t>
            </a: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As this is a conversation session, we hope that discussion will progress organically. To facilitate the conversation,</a:t>
            </a:r>
          </a:p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we plan to employ the following techniques as necessary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:</a:t>
            </a: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Prepared questions for reflection and discussion</a:t>
            </a: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Pair/share activities</a:t>
            </a:r>
          </a:p>
          <a:p>
            <a:r>
              <a:rPr lang="en-AU" sz="2800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Case studies for the group to consider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0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923" y="721729"/>
            <a:ext cx="104205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As educators, we must realize the importance of instructional strategies that can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easily be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incorporated into lessons to help increase students’ opportunities to respond, thus, increasing</a:t>
            </a:r>
          </a:p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student achievement.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The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use of high and low-tech active student response (ASR) systems in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postsecondary courses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keeps the students actively involved in learning course content. In addition,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in undergraduate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courses designed for teaching candidates, ASR systems serve a dual purpose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in helping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the students realize their duty as future, licensed teachers to use evidence-based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practices to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increase achievement.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8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440" y="300874"/>
            <a:ext cx="10409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TimesNewRomanPSMT"/>
              </a:rPr>
              <a:t>With over 1.5 billion users, including most college students, Facebook use as an </a:t>
            </a:r>
            <a:r>
              <a:rPr lang="en-AU" sz="2400" dirty="0" smtClean="0">
                <a:latin typeface="TimesNewRomanPSMT"/>
              </a:rPr>
              <a:t>educational tool </a:t>
            </a:r>
            <a:r>
              <a:rPr lang="en-AU" sz="2400" dirty="0">
                <a:latin typeface="TimesNewRomanPSMT"/>
              </a:rPr>
              <a:t>is growing. In this study, a Facebook page was created for a large </a:t>
            </a:r>
            <a:r>
              <a:rPr lang="en-AU" sz="2400" dirty="0" err="1">
                <a:latin typeface="TimesNewRomanPSMT"/>
              </a:rPr>
              <a:t>enrollment</a:t>
            </a:r>
            <a:r>
              <a:rPr lang="en-AU" sz="2400" dirty="0">
                <a:latin typeface="TimesNewRomanPSMT"/>
              </a:rPr>
              <a:t> nutrition course, </a:t>
            </a:r>
            <a:r>
              <a:rPr lang="en-AU" sz="2400" dirty="0" smtClean="0">
                <a:latin typeface="TimesNewRomanPSMT"/>
              </a:rPr>
              <a:t>and student </a:t>
            </a:r>
            <a:r>
              <a:rPr lang="en-AU" sz="2400" dirty="0">
                <a:latin typeface="TimesNewRomanPSMT"/>
              </a:rPr>
              <a:t>engagement with, and attitudes about the page were assessed using both Facebook metrics </a:t>
            </a:r>
            <a:r>
              <a:rPr lang="en-AU" sz="2400" dirty="0" smtClean="0">
                <a:latin typeface="TimesNewRomanPSMT"/>
              </a:rPr>
              <a:t>and student </a:t>
            </a:r>
            <a:r>
              <a:rPr lang="en-AU" sz="2400" dirty="0">
                <a:latin typeface="TimesNewRomanPSMT"/>
              </a:rPr>
              <a:t>surveys. </a:t>
            </a:r>
            <a:endParaRPr lang="en-AU" sz="2400" dirty="0" smtClean="0">
              <a:latin typeface="TimesNewRomanPSMT"/>
            </a:endParaRP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 smtClean="0">
                <a:latin typeface="TimesNewRomanPSMT"/>
              </a:rPr>
              <a:t>The </a:t>
            </a:r>
            <a:r>
              <a:rPr lang="en-AU" sz="2400" dirty="0">
                <a:latin typeface="TimesNewRomanPSMT"/>
              </a:rPr>
              <a:t>majority of the class (69.4%) joined the page, and 97% of those remained </a:t>
            </a:r>
            <a:r>
              <a:rPr lang="en-AU" sz="2400" dirty="0" smtClean="0">
                <a:latin typeface="TimesNewRomanPSMT"/>
              </a:rPr>
              <a:t>members even </a:t>
            </a:r>
            <a:r>
              <a:rPr lang="en-AU" sz="2400" dirty="0">
                <a:latin typeface="TimesNewRomanPSMT"/>
              </a:rPr>
              <a:t>after the academic term ended. Student engagement with the page was lower than expected </a:t>
            </a:r>
            <a:r>
              <a:rPr lang="en-AU" sz="2400" dirty="0" smtClean="0">
                <a:latin typeface="TimesNewRomanPSMT"/>
              </a:rPr>
              <a:t>and declined </a:t>
            </a:r>
            <a:r>
              <a:rPr lang="en-AU" sz="2400" dirty="0">
                <a:latin typeface="TimesNewRomanPSMT"/>
              </a:rPr>
              <a:t>during the semester, with the exception of posts specifically mentioned in class, or </a:t>
            </a:r>
            <a:r>
              <a:rPr lang="en-AU" sz="2400" dirty="0" smtClean="0">
                <a:latin typeface="TimesNewRomanPSMT"/>
              </a:rPr>
              <a:t>relating directly </a:t>
            </a:r>
            <a:r>
              <a:rPr lang="en-AU" sz="2400" dirty="0">
                <a:latin typeface="TimesNewRomanPSMT"/>
              </a:rPr>
              <a:t>to course (i.e. tested) material. Only 11.6% of students reported viewing the posts daily, and </a:t>
            </a:r>
            <a:r>
              <a:rPr lang="en-AU" sz="2400" dirty="0" smtClean="0">
                <a:latin typeface="TimesNewRomanPSMT"/>
              </a:rPr>
              <a:t>few “liked</a:t>
            </a:r>
            <a:r>
              <a:rPr lang="en-AU" sz="2400" dirty="0">
                <a:latin typeface="TimesNewRomanPSMT"/>
              </a:rPr>
              <a:t>”, “shared” or commented on posts made by the professor. The results suggest that use of </a:t>
            </a:r>
            <a:r>
              <a:rPr lang="en-AU" sz="2400" dirty="0" smtClean="0">
                <a:latin typeface="TimesNewRomanPSMT"/>
              </a:rPr>
              <a:t>bonus points </a:t>
            </a:r>
            <a:r>
              <a:rPr lang="en-AU" sz="2400" dirty="0">
                <a:latin typeface="TimesNewRomanPSMT"/>
              </a:rPr>
              <a:t>for engagement (likes, clicks, comments, posts) or the use of directed questions based on </a:t>
            </a:r>
            <a:r>
              <a:rPr lang="en-AU" sz="2400" dirty="0" smtClean="0">
                <a:latin typeface="TimesNewRomanPSMT"/>
              </a:rPr>
              <a:t>class material </a:t>
            </a:r>
            <a:r>
              <a:rPr lang="en-AU" sz="2400" dirty="0">
                <a:latin typeface="TimesNewRomanPSMT"/>
              </a:rPr>
              <a:t>as the Facebook post should further engage students outside of the class time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72742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3" y="484094"/>
            <a:ext cx="8778240" cy="573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935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23" y="0"/>
            <a:ext cx="11446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Low survey response rates are a pervasive problem in research on undergraduate</a:t>
            </a:r>
          </a:p>
          <a:p>
            <a:r>
              <a:rPr lang="en-AU" dirty="0">
                <a:latin typeface="TimesNewRomanPSMT"/>
              </a:rPr>
              <a:t>students.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In </a:t>
            </a:r>
            <a:r>
              <a:rPr lang="en-AU" dirty="0">
                <a:latin typeface="TimesNewRomanPSMT"/>
              </a:rPr>
              <a:t>particular, this study focuses on discovering the most effective method for collecting</a:t>
            </a:r>
          </a:p>
          <a:p>
            <a:r>
              <a:rPr lang="en-AU" dirty="0">
                <a:latin typeface="TimesNewRomanPSMT"/>
              </a:rPr>
              <a:t>data about student’s experiences learning engineering in real-time. Real-time data collection for</a:t>
            </a:r>
          </a:p>
          <a:p>
            <a:r>
              <a:rPr lang="en-AU" dirty="0">
                <a:latin typeface="TimesNewRomanPSMT"/>
              </a:rPr>
              <a:t>this study is described as gathering information about experiences within the context of the current</a:t>
            </a:r>
          </a:p>
          <a:p>
            <a:r>
              <a:rPr lang="en-AU" dirty="0">
                <a:latin typeface="TimesNewRomanPSMT"/>
              </a:rPr>
              <a:t>situation.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Capturing </a:t>
            </a:r>
            <a:r>
              <a:rPr lang="en-AU" dirty="0">
                <a:latin typeface="TimesNewRomanPSMT"/>
              </a:rPr>
              <a:t>data in the moment helps to eliminate possible memory loss with regard to</a:t>
            </a:r>
          </a:p>
          <a:p>
            <a:r>
              <a:rPr lang="en-AU" dirty="0">
                <a:latin typeface="TimesNewRomanPSMT"/>
              </a:rPr>
              <a:t>experiences and also clarifies the context of the question.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Using </a:t>
            </a:r>
            <a:r>
              <a:rPr lang="en-AU" dirty="0">
                <a:latin typeface="TimesNewRomanPSMT"/>
              </a:rPr>
              <a:t>focus groups, this study </a:t>
            </a:r>
            <a:r>
              <a:rPr lang="en-AU" dirty="0" smtClean="0">
                <a:latin typeface="TimesNewRomanPSMT"/>
              </a:rPr>
              <a:t>compares undergraduate </a:t>
            </a:r>
            <a:r>
              <a:rPr lang="en-AU" dirty="0">
                <a:latin typeface="TimesNewRomanPSMT"/>
              </a:rPr>
              <a:t>students’ perspectives on data collection tools from popular social </a:t>
            </a:r>
            <a:r>
              <a:rPr lang="en-AU" dirty="0" smtClean="0">
                <a:latin typeface="TimesNewRomanPSMT"/>
              </a:rPr>
              <a:t>media, institutional</a:t>
            </a:r>
            <a:r>
              <a:rPr lang="en-AU" dirty="0">
                <a:latin typeface="TimesNewRomanPSMT"/>
              </a:rPr>
              <a:t>, and traditional online survey software.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The </a:t>
            </a:r>
            <a:r>
              <a:rPr lang="en-AU" dirty="0">
                <a:latin typeface="TimesNewRomanPSMT"/>
              </a:rPr>
              <a:t>outcomes from this study include ways </a:t>
            </a:r>
            <a:r>
              <a:rPr lang="en-AU" dirty="0" smtClean="0">
                <a:latin typeface="TimesNewRomanPSMT"/>
              </a:rPr>
              <a:t>of prompting </a:t>
            </a:r>
            <a:r>
              <a:rPr lang="en-AU" dirty="0">
                <a:latin typeface="TimesNewRomanPSMT"/>
              </a:rPr>
              <a:t>students to take the surveys (impetus) and suggestions for the format of the survey </a:t>
            </a:r>
            <a:r>
              <a:rPr lang="en-AU" dirty="0" smtClean="0">
                <a:latin typeface="TimesNewRomanPSMT"/>
              </a:rPr>
              <a:t>to increase </a:t>
            </a:r>
            <a:r>
              <a:rPr lang="en-AU" dirty="0">
                <a:latin typeface="TimesNewRomanPSMT"/>
              </a:rPr>
              <a:t>response rates. Surprisingly we found that students suggested pen and paper as a </a:t>
            </a:r>
            <a:r>
              <a:rPr lang="en-AU" dirty="0" smtClean="0">
                <a:latin typeface="TimesNewRomanPSMT"/>
              </a:rPr>
              <a:t>top choice </a:t>
            </a:r>
            <a:r>
              <a:rPr lang="en-AU" dirty="0">
                <a:latin typeface="TimesNewRomanPSMT"/>
              </a:rPr>
              <a:t>over electronic methods, even though this approach was not among our suggested options</a:t>
            </a:r>
            <a:r>
              <a:rPr lang="en-AU" dirty="0" smtClean="0">
                <a:latin typeface="TimesNewRomanPSMT"/>
              </a:rPr>
              <a:t>.</a:t>
            </a:r>
          </a:p>
          <a:p>
            <a:endParaRPr lang="en-AU" dirty="0">
              <a:latin typeface="TimesNewRomanPSMT"/>
            </a:endParaRPr>
          </a:p>
          <a:p>
            <a:r>
              <a:rPr lang="en-AU" dirty="0">
                <a:latin typeface="TimesNewRomanPSMT"/>
              </a:rPr>
              <a:t>These outcomes can help researchers develop effective strategies for real-time data collection.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711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864" y="389592"/>
            <a:ext cx="10721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Being a scholarly teacher, one who using evidence to drive each area of good</a:t>
            </a: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instruction, can be extremely challenging.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Experts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often of national prominence, reside on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every college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campus.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These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experts have disciplinary knowledge in every conceivable area related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to good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teaching and learning. In this session we will explore which disciplinary areas may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be beneficial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to building a repertoire of scholarly teaching.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goal of this session is to help you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to learn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how to get off the carousal of burning time and energy attempting to be proficient in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areas that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you could very quickly (with just a bit of assistance) be exceptional.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59" y="896510"/>
            <a:ext cx="10140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>
                <a:latin typeface="TimesNewRomanPSMT"/>
              </a:rPr>
              <a:t>Modeling</a:t>
            </a:r>
            <a:r>
              <a:rPr lang="en-AU" sz="2800" dirty="0">
                <a:latin typeface="TimesNewRomanPSMT"/>
              </a:rPr>
              <a:t> the stages of Community </a:t>
            </a:r>
            <a:r>
              <a:rPr lang="en-AU" sz="2800" dirty="0" smtClean="0">
                <a:latin typeface="TimesNewRomanPSMT"/>
              </a:rPr>
              <a:t>Development: Beginning/Establishing</a:t>
            </a:r>
            <a:r>
              <a:rPr lang="en-AU" sz="2800" dirty="0">
                <a:latin typeface="TimesNewRomanPSMT"/>
              </a:rPr>
              <a:t>, Sustaining, and</a:t>
            </a:r>
          </a:p>
          <a:p>
            <a:r>
              <a:rPr lang="en-AU" sz="2800" dirty="0">
                <a:latin typeface="TimesNewRomanPSMT"/>
              </a:rPr>
              <a:t>Ending/Transitioning</a:t>
            </a:r>
            <a:r>
              <a:rPr lang="en-AU" sz="2800" dirty="0" smtClean="0">
                <a:latin typeface="TimesNewRomanPSMT"/>
              </a:rPr>
              <a:t>.</a:t>
            </a: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>
                <a:latin typeface="Symbol" panose="05050102010706020507" pitchFamily="18" charset="2"/>
              </a:rPr>
              <a:t>• </a:t>
            </a:r>
            <a:r>
              <a:rPr lang="en-AU" sz="2800" dirty="0">
                <a:latin typeface="TimesNewRomanPSMT"/>
              </a:rPr>
              <a:t>Sharing examples of Learning Management System course resources, activities, and student responses that</a:t>
            </a:r>
          </a:p>
          <a:p>
            <a:r>
              <a:rPr lang="en-AU" sz="2800" dirty="0">
                <a:latin typeface="TimesNewRomanPSMT"/>
              </a:rPr>
              <a:t>promote and illustrate community within online and hybrid environments.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12589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952" y="319815"/>
            <a:ext cx="114317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Many have examined the use of mobile learning in the university and why it is used in the university (</a:t>
            </a:r>
            <a:r>
              <a:rPr lang="en-AU" dirty="0" smtClean="0">
                <a:latin typeface="TimesNewRomanPSMT"/>
              </a:rPr>
              <a:t>Abramson, 2012</a:t>
            </a:r>
            <a:r>
              <a:rPr lang="en-AU" dirty="0">
                <a:latin typeface="TimesNewRomanPSMT"/>
              </a:rPr>
              <a:t>; </a:t>
            </a:r>
            <a:r>
              <a:rPr lang="en-AU" dirty="0" err="1">
                <a:latin typeface="TimesNewRomanPSMT"/>
              </a:rPr>
              <a:t>Akour</a:t>
            </a:r>
            <a:r>
              <a:rPr lang="en-AU" dirty="0">
                <a:latin typeface="TimesNewRomanPSMT"/>
              </a:rPr>
              <a:t>, 2008; Lu &amp; </a:t>
            </a:r>
            <a:r>
              <a:rPr lang="en-AU" dirty="0" err="1">
                <a:latin typeface="TimesNewRomanPSMT"/>
              </a:rPr>
              <a:t>Viehland</a:t>
            </a:r>
            <a:r>
              <a:rPr lang="en-AU" dirty="0">
                <a:latin typeface="TimesNewRomanPSMT"/>
              </a:rPr>
              <a:t>, 2008), yet there has not been a document that has looked at the </a:t>
            </a:r>
            <a:r>
              <a:rPr lang="en-AU" dirty="0" smtClean="0">
                <a:latin typeface="TimesNewRomanPSMT"/>
              </a:rPr>
              <a:t>latest contemporary </a:t>
            </a:r>
            <a:r>
              <a:rPr lang="en-AU" dirty="0">
                <a:latin typeface="TimesNewRomanPSMT"/>
              </a:rPr>
              <a:t>applications of the smartphone as actually used by the students. There are many universities that </a:t>
            </a:r>
            <a:r>
              <a:rPr lang="en-AU" dirty="0" smtClean="0">
                <a:latin typeface="TimesNewRomanPSMT"/>
              </a:rPr>
              <a:t>have technology </a:t>
            </a:r>
            <a:r>
              <a:rPr lang="en-AU" dirty="0">
                <a:latin typeface="TimesNewRomanPSMT"/>
              </a:rPr>
              <a:t>use surveys that are given to incoming freshman as well as other groups of interest (Walker &amp; </a:t>
            </a:r>
            <a:r>
              <a:rPr lang="en-AU" dirty="0" err="1" smtClean="0">
                <a:latin typeface="TimesNewRomanPSMT"/>
              </a:rPr>
              <a:t>Jorn</a:t>
            </a:r>
            <a:r>
              <a:rPr lang="en-AU" dirty="0" smtClean="0">
                <a:latin typeface="TimesNewRomanPSMT"/>
              </a:rPr>
              <a:t>, 2011</a:t>
            </a:r>
            <a:r>
              <a:rPr lang="en-AU" dirty="0">
                <a:latin typeface="TimesNewRomanPSMT"/>
              </a:rPr>
              <a:t>). Being that there is a diverse body of learners (Stevens, 2012) there needs to be a qualitative analysis to aid </a:t>
            </a:r>
            <a:r>
              <a:rPr lang="en-AU" dirty="0" smtClean="0">
                <a:latin typeface="TimesNewRomanPSMT"/>
              </a:rPr>
              <a:t>in the </a:t>
            </a:r>
            <a:r>
              <a:rPr lang="en-AU" dirty="0">
                <a:latin typeface="TimesNewRomanPSMT"/>
              </a:rPr>
              <a:t>development of more accurate methods to measure what students are using smartphones for</a:t>
            </a:r>
            <a:r>
              <a:rPr lang="en-AU" dirty="0" smtClean="0">
                <a:latin typeface="TimesNewRomanPSMT"/>
              </a:rPr>
              <a:t>..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19952" y="2351140"/>
            <a:ext cx="11191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E</a:t>
            </a:r>
            <a:r>
              <a:rPr lang="en-AU" dirty="0" smtClean="0">
                <a:latin typeface="TimesNewRomanPSMT"/>
              </a:rPr>
              <a:t>ducators </a:t>
            </a:r>
            <a:r>
              <a:rPr lang="en-AU" dirty="0">
                <a:latin typeface="TimesNewRomanPSMT"/>
              </a:rPr>
              <a:t>using smartphones and in some instances combined with software as a service and other</a:t>
            </a:r>
          </a:p>
          <a:p>
            <a:r>
              <a:rPr lang="en-AU" dirty="0">
                <a:latin typeface="TimesNewRomanPSMT"/>
              </a:rPr>
              <a:t>applications in order to deliver content, enhance communication and collaboration in the traditional, online </a:t>
            </a:r>
            <a:r>
              <a:rPr lang="en-AU" dirty="0" smtClean="0">
                <a:latin typeface="TimesNewRomanPSMT"/>
              </a:rPr>
              <a:t>and hybrid </a:t>
            </a:r>
            <a:r>
              <a:rPr lang="en-AU" dirty="0">
                <a:latin typeface="TimesNewRomanPSMT"/>
              </a:rPr>
              <a:t>learning environments. Particular attention is to be paid to the information technology and </a:t>
            </a:r>
            <a:r>
              <a:rPr lang="en-AU" dirty="0" smtClean="0">
                <a:latin typeface="TimesNewRomanPSMT"/>
              </a:rPr>
              <a:t>education pedagogy </a:t>
            </a:r>
            <a:r>
              <a:rPr lang="en-AU" dirty="0">
                <a:latin typeface="TimesNewRomanPSMT"/>
              </a:rPr>
              <a:t>theories in order to properly evaluate the approached taken. While this is not a meta-analysis, it </a:t>
            </a:r>
            <a:r>
              <a:rPr lang="en-AU" dirty="0" smtClean="0">
                <a:latin typeface="TimesNewRomanPSMT"/>
              </a:rPr>
              <a:t>is necessary </a:t>
            </a:r>
            <a:r>
              <a:rPr lang="en-AU" dirty="0">
                <a:latin typeface="TimesNewRomanPSMT"/>
              </a:rPr>
              <a:t>to create categorical system which illustrates the features and functions of the different approaches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44648" y="4204507"/>
            <a:ext cx="11162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TimesNewRomanPSMT"/>
              </a:rPr>
              <a:t>More detailed </a:t>
            </a:r>
            <a:r>
              <a:rPr lang="en-AU" dirty="0">
                <a:latin typeface="TimesNewRomanPSMT"/>
              </a:rPr>
              <a:t>questions to be answered are what sort of metrics can be measured on student access to </a:t>
            </a:r>
            <a:r>
              <a:rPr lang="en-AU" dirty="0" smtClean="0">
                <a:latin typeface="TimesNewRomanPSMT"/>
              </a:rPr>
              <a:t>learning management </a:t>
            </a:r>
            <a:r>
              <a:rPr lang="en-AU" dirty="0">
                <a:latin typeface="TimesNewRomanPSMT"/>
              </a:rPr>
              <a:t>systems through mobile devices and how to properly identify smartphones via LMS servers and </a:t>
            </a:r>
            <a:r>
              <a:rPr lang="en-AU" dirty="0" smtClean="0">
                <a:latin typeface="TimesNewRomanPSMT"/>
              </a:rPr>
              <a:t>other devices</a:t>
            </a:r>
            <a:r>
              <a:rPr lang="en-AU" dirty="0">
                <a:latin typeface="TimesNewRomanPSMT"/>
              </a:rPr>
              <a:t>, such as waypoints. Technology is rapidly changing, but there are some constant categories of </a:t>
            </a:r>
            <a:r>
              <a:rPr lang="en-AU" dirty="0" smtClean="0">
                <a:latin typeface="TimesNewRomanPSMT"/>
              </a:rPr>
              <a:t>smartphones which </a:t>
            </a:r>
            <a:r>
              <a:rPr lang="en-AU" dirty="0">
                <a:latin typeface="TimesNewRomanPSMT"/>
              </a:rPr>
              <a:t>are identified and can provide us with information that will show what academically related and </a:t>
            </a:r>
            <a:r>
              <a:rPr lang="en-AU" dirty="0" smtClean="0">
                <a:latin typeface="TimesNewRomanPSMT"/>
              </a:rPr>
              <a:t>knowledge building </a:t>
            </a:r>
            <a:r>
              <a:rPr lang="en-AU" dirty="0">
                <a:latin typeface="TimesNewRomanPSMT"/>
              </a:rPr>
              <a:t>tasks these devices enhance.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0615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256" y="304880"/>
            <a:ext cx="104528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TimesNewRomanPSMT"/>
              </a:rPr>
              <a:t>Action research is a form of critical social science practice that has </a:t>
            </a:r>
            <a:r>
              <a:rPr lang="en-AU" sz="2400" dirty="0" smtClean="0">
                <a:latin typeface="TimesNewRomanPSMT"/>
              </a:rPr>
              <a:t>extensive disciplinary </a:t>
            </a:r>
            <a:r>
              <a:rPr lang="en-AU" sz="2400" dirty="0">
                <a:latin typeface="TimesNewRomanPSMT"/>
              </a:rPr>
              <a:t>reach across institutions of higher education worldwide. </a:t>
            </a:r>
            <a:endParaRPr lang="en-AU" sz="2400" dirty="0" smtClean="0">
              <a:latin typeface="TimesNewRomanPSMT"/>
            </a:endParaRP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 smtClean="0">
                <a:latin typeface="TimesNewRomanPSMT"/>
              </a:rPr>
              <a:t>Course-based </a:t>
            </a:r>
            <a:r>
              <a:rPr lang="en-AU" sz="2400" dirty="0">
                <a:latin typeface="TimesNewRomanPSMT"/>
              </a:rPr>
              <a:t>action </a:t>
            </a:r>
            <a:r>
              <a:rPr lang="en-AU" sz="2400" dirty="0" smtClean="0">
                <a:latin typeface="TimesNewRomanPSMT"/>
              </a:rPr>
              <a:t>research draws </a:t>
            </a:r>
            <a:r>
              <a:rPr lang="en-AU" sz="2400" dirty="0">
                <a:latin typeface="TimesNewRomanPSMT"/>
              </a:rPr>
              <a:t>upon this larger discourse through the lens of higher education pedagogy </a:t>
            </a:r>
            <a:r>
              <a:rPr lang="en-AU" sz="2400" dirty="0" err="1">
                <a:latin typeface="TimesNewRomanPSMT"/>
              </a:rPr>
              <a:t>centering</a:t>
            </a:r>
            <a:r>
              <a:rPr lang="en-AU" sz="2400" dirty="0">
                <a:latin typeface="TimesNewRomanPSMT"/>
              </a:rPr>
              <a:t> </a:t>
            </a:r>
            <a:r>
              <a:rPr lang="en-AU" sz="2400" dirty="0" smtClean="0">
                <a:latin typeface="TimesNewRomanPSMT"/>
              </a:rPr>
              <a:t>on reflective</a:t>
            </a:r>
            <a:r>
              <a:rPr lang="en-AU" sz="2400" dirty="0">
                <a:latin typeface="TimesNewRomanPSMT"/>
              </a:rPr>
              <a:t>, participatory, and action learning principles and methods. In this practice session, </a:t>
            </a:r>
            <a:r>
              <a:rPr lang="en-AU" sz="2400" dirty="0" smtClean="0">
                <a:latin typeface="TimesNewRomanPSMT"/>
              </a:rPr>
              <a:t>we will </a:t>
            </a:r>
            <a:r>
              <a:rPr lang="en-AU" sz="2400" dirty="0">
                <a:latin typeface="TimesNewRomanPSMT"/>
              </a:rPr>
              <a:t>provide and model key concepts and strategies for designing and implementing an </a:t>
            </a:r>
            <a:r>
              <a:rPr lang="en-AU" sz="2400" dirty="0" smtClean="0">
                <a:latin typeface="TimesNewRomanPSMT"/>
              </a:rPr>
              <a:t>innovative approach </a:t>
            </a:r>
            <a:r>
              <a:rPr lang="en-AU" sz="2400" dirty="0">
                <a:latin typeface="TimesNewRomanPSMT"/>
              </a:rPr>
              <a:t>to course-based action research through the case of a newly developed graduate course.</a:t>
            </a:r>
          </a:p>
          <a:p>
            <a:endParaRPr lang="en-AU" sz="2400" dirty="0" smtClean="0">
              <a:latin typeface="TimesNewRomanPSMT"/>
            </a:endParaRPr>
          </a:p>
          <a:p>
            <a:r>
              <a:rPr lang="en-AU" sz="2400" dirty="0" smtClean="0">
                <a:latin typeface="TimesNewRomanPSMT"/>
              </a:rPr>
              <a:t>The </a:t>
            </a:r>
            <a:r>
              <a:rPr lang="en-AU" sz="2400" dirty="0">
                <a:latin typeface="TimesNewRomanPSMT"/>
              </a:rPr>
              <a:t>session will balance the goals and objectives for instructor, student, and community partner</a:t>
            </a:r>
          </a:p>
          <a:p>
            <a:r>
              <a:rPr lang="en-AU" sz="2400" dirty="0">
                <a:latin typeface="TimesNewRomanPSMT"/>
              </a:rPr>
              <a:t>learning outcomes.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69813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315" y="169082"/>
            <a:ext cx="111090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7030A0"/>
                </a:solidFill>
                <a:latin typeface="TimesNewRomanPS-ItalicMT"/>
              </a:rPr>
              <a:t>A Model of Academic </a:t>
            </a:r>
            <a:r>
              <a:rPr lang="en-AU" sz="2400" i="1" dirty="0" smtClean="0">
                <a:solidFill>
                  <a:srgbClr val="7030A0"/>
                </a:solidFill>
                <a:latin typeface="TimesNewRomanPS-ItalicMT"/>
              </a:rPr>
              <a:t>Motivation</a:t>
            </a:r>
          </a:p>
          <a:p>
            <a:endParaRPr lang="en-AU" sz="2400" i="1" dirty="0">
              <a:solidFill>
                <a:srgbClr val="7030A0"/>
              </a:solidFill>
              <a:latin typeface="TimesNewRomanPS-Italic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The MUSIC Model of Academic Motivation was developed to help instructors design courses that engage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students in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learning (Jones, 2009, 2010b). The MUSIC model consists of five components that have been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researched extensively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over many years by many researchers to support student engagement in academic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settings: </a:t>
            </a:r>
            <a:r>
              <a:rPr lang="en-AU" sz="2400" dirty="0" err="1" smtClean="0">
                <a:solidFill>
                  <a:srgbClr val="7030A0"/>
                </a:solidFill>
                <a:latin typeface="TimesNewRomanPSMT"/>
              </a:rPr>
              <a:t>e</a:t>
            </a:r>
            <a:r>
              <a:rPr lang="en-AU" sz="2400" i="1" dirty="0" err="1" smtClean="0">
                <a:solidFill>
                  <a:srgbClr val="7030A0"/>
                </a:solidFill>
                <a:latin typeface="TimesNewRomanPS-ItalicMT"/>
              </a:rPr>
              <a:t>M</a:t>
            </a:r>
            <a:r>
              <a:rPr lang="en-AU" sz="2400" dirty="0" err="1" smtClean="0">
                <a:solidFill>
                  <a:srgbClr val="7030A0"/>
                </a:solidFill>
                <a:latin typeface="TimesNewRomanPSMT"/>
              </a:rPr>
              <a:t>powerment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en-AU" sz="2400" i="1" dirty="0">
                <a:solidFill>
                  <a:srgbClr val="7030A0"/>
                </a:solidFill>
                <a:latin typeface="TimesNewRomanPS-ItalicMT"/>
              </a:rPr>
              <a:t>U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sefulness, </a:t>
            </a:r>
            <a:r>
              <a:rPr lang="en-AU" sz="2400" i="1" dirty="0">
                <a:solidFill>
                  <a:srgbClr val="7030A0"/>
                </a:solidFill>
                <a:latin typeface="TimesNewRomanPS-ItalicMT"/>
              </a:rPr>
              <a:t>S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uccess, </a:t>
            </a:r>
            <a:r>
              <a:rPr lang="en-AU" sz="2400" i="1" dirty="0">
                <a:solidFill>
                  <a:srgbClr val="7030A0"/>
                </a:solidFill>
                <a:latin typeface="TimesNewRomanPS-ItalicMT"/>
              </a:rPr>
              <a:t>I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nterest, and </a:t>
            </a:r>
            <a:r>
              <a:rPr lang="en-AU" sz="2400" i="1" dirty="0">
                <a:solidFill>
                  <a:srgbClr val="7030A0"/>
                </a:solidFill>
                <a:latin typeface="TimesNewRomanPS-ItalicMT"/>
              </a:rPr>
              <a:t>C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aring (MUSIC is an acronym that is used to help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instructors remember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these five components). </a:t>
            </a:r>
            <a:endParaRPr lang="en-AU" sz="24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5 key principles of the MUSIC model are that students are more motivated</a:t>
            </a: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when they perceive that: (1) they are empowered, (2) the content is useful, (3) they can be successful, (4) they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are interested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, and (5) they feel cared about by the instructor and/or other students. The model components are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explained briefly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in this section and more fully in Jones (2009) and at www.MotivatingStudents.info.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49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618" y="296823"/>
            <a:ext cx="109907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TimesNewRomanPSMT"/>
              </a:rPr>
              <a:t>Description of </a:t>
            </a:r>
            <a:r>
              <a:rPr lang="en-AU" sz="2400" dirty="0" smtClean="0">
                <a:latin typeface="TimesNewRomanPSMT"/>
              </a:rPr>
              <a:t>Practice</a:t>
            </a: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>
                <a:latin typeface="TimesNewRomanPSMT"/>
              </a:rPr>
              <a:t>The session will be organized in the following order</a:t>
            </a:r>
            <a:r>
              <a:rPr lang="en-AU" sz="2400" dirty="0" smtClean="0">
                <a:latin typeface="TimesNewRomanPSMT"/>
              </a:rPr>
              <a:t>:</a:t>
            </a:r>
          </a:p>
          <a:p>
            <a:endParaRPr lang="en-AU" sz="2400" dirty="0">
              <a:latin typeface="TimesNewRomanPSMT"/>
            </a:endParaRPr>
          </a:p>
          <a:p>
            <a:r>
              <a:rPr lang="en-AU" sz="2400" dirty="0">
                <a:latin typeface="Symbol" panose="05050102010706020507" pitchFamily="18" charset="2"/>
              </a:rPr>
              <a:t>• </a:t>
            </a:r>
            <a:r>
              <a:rPr lang="en-AU" sz="2400" i="1" dirty="0">
                <a:latin typeface="TimesNewRomanPS-ItalicMT"/>
              </a:rPr>
              <a:t>10 minutes </a:t>
            </a:r>
            <a:r>
              <a:rPr lang="en-AU" sz="2400" dirty="0">
                <a:latin typeface="TimesNewRomanPSMT"/>
              </a:rPr>
              <a:t>– I will begin the session with an explanation of the MUSIC model to ensure that </a:t>
            </a:r>
            <a:r>
              <a:rPr lang="en-AU" sz="2400" dirty="0" smtClean="0">
                <a:latin typeface="TimesNewRomanPSMT"/>
              </a:rPr>
              <a:t>participants understand </a:t>
            </a:r>
            <a:r>
              <a:rPr lang="en-AU" sz="2400" dirty="0">
                <a:latin typeface="TimesNewRomanPSMT"/>
              </a:rPr>
              <a:t>the basic tenets of the model.</a:t>
            </a:r>
          </a:p>
          <a:p>
            <a:r>
              <a:rPr lang="en-AU" sz="2400" dirty="0">
                <a:latin typeface="Symbol" panose="05050102010706020507" pitchFamily="18" charset="2"/>
              </a:rPr>
              <a:t>• </a:t>
            </a:r>
            <a:r>
              <a:rPr lang="en-AU" sz="2400" i="1" dirty="0">
                <a:latin typeface="TimesNewRomanPS-ItalicMT"/>
              </a:rPr>
              <a:t>10 minutes </a:t>
            </a:r>
            <a:r>
              <a:rPr lang="en-AU" sz="2400" dirty="0">
                <a:latin typeface="TimesNewRomanPSMT"/>
              </a:rPr>
              <a:t>– I will briefly discuss some key findings from researchers who have studied motivation </a:t>
            </a:r>
            <a:r>
              <a:rPr lang="en-AU" sz="2400" dirty="0" smtClean="0">
                <a:latin typeface="TimesNewRomanPSMT"/>
              </a:rPr>
              <a:t>in higher </a:t>
            </a:r>
            <a:r>
              <a:rPr lang="en-AU" sz="2400" dirty="0">
                <a:latin typeface="TimesNewRomanPSMT"/>
              </a:rPr>
              <a:t>education courses and use these findings as examples of how the MUSIC model can be used </a:t>
            </a:r>
            <a:r>
              <a:rPr lang="en-AU" sz="2400" dirty="0" smtClean="0">
                <a:latin typeface="TimesNewRomanPSMT"/>
              </a:rPr>
              <a:t>to design </a:t>
            </a:r>
            <a:r>
              <a:rPr lang="en-AU" sz="2400" dirty="0">
                <a:latin typeface="TimesNewRomanPSMT"/>
              </a:rPr>
              <a:t>and diagnose instruction.</a:t>
            </a:r>
          </a:p>
          <a:p>
            <a:r>
              <a:rPr lang="en-AU" sz="2400" dirty="0">
                <a:latin typeface="Symbol" panose="05050102010706020507" pitchFamily="18" charset="2"/>
              </a:rPr>
              <a:t>• </a:t>
            </a:r>
            <a:r>
              <a:rPr lang="en-AU" sz="2400" i="1" dirty="0">
                <a:latin typeface="TimesNewRomanPS-ItalicMT"/>
              </a:rPr>
              <a:t>25 minutes </a:t>
            </a:r>
            <a:r>
              <a:rPr lang="en-AU" sz="2400" dirty="0">
                <a:latin typeface="TimesNewRomanPSMT"/>
              </a:rPr>
              <a:t>– I will show real-world examples from courses and ask participants to work in groups </a:t>
            </a:r>
            <a:r>
              <a:rPr lang="en-AU" sz="2400" dirty="0" smtClean="0">
                <a:latin typeface="TimesNewRomanPSMT"/>
              </a:rPr>
              <a:t>to </a:t>
            </a:r>
            <a:r>
              <a:rPr lang="en-AU" sz="2400" dirty="0" err="1" smtClean="0">
                <a:latin typeface="TimesNewRomanPSMT"/>
              </a:rPr>
              <a:t>analyze</a:t>
            </a:r>
            <a:r>
              <a:rPr lang="en-AU" sz="2400" dirty="0" smtClean="0">
                <a:latin typeface="TimesNewRomanPSMT"/>
              </a:rPr>
              <a:t> </a:t>
            </a:r>
            <a:r>
              <a:rPr lang="en-AU" sz="2400" dirty="0">
                <a:latin typeface="TimesNewRomanPSMT"/>
              </a:rPr>
              <a:t>whether the examples would promote students’ motivation based on motivation research </a:t>
            </a:r>
            <a:r>
              <a:rPr lang="en-AU" sz="2400" dirty="0" smtClean="0">
                <a:latin typeface="TimesNewRomanPSMT"/>
              </a:rPr>
              <a:t>and theories</a:t>
            </a:r>
            <a:r>
              <a:rPr lang="en-AU" sz="2400" dirty="0">
                <a:latin typeface="TimesNewRomanPSMT"/>
              </a:rPr>
              <a:t>.</a:t>
            </a:r>
          </a:p>
          <a:p>
            <a:r>
              <a:rPr lang="en-AU" sz="2400" dirty="0">
                <a:latin typeface="Symbol" panose="05050102010706020507" pitchFamily="18" charset="2"/>
              </a:rPr>
              <a:t>• </a:t>
            </a:r>
            <a:r>
              <a:rPr lang="en-AU" sz="2400" i="1" dirty="0">
                <a:latin typeface="TimesNewRomanPS-ItalicMT"/>
              </a:rPr>
              <a:t>5 minutes </a:t>
            </a:r>
            <a:r>
              <a:rPr lang="en-AU" sz="2400" dirty="0">
                <a:latin typeface="TimesNewRomanPSMT"/>
              </a:rPr>
              <a:t>– I will answer final questions from participants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40045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03" y="120650"/>
            <a:ext cx="112273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TimesNewRomanPSMT"/>
              </a:rPr>
              <a:t>At the college level, more than half of all students surveyed acknowledge at least one</a:t>
            </a:r>
          </a:p>
          <a:p>
            <a:r>
              <a:rPr lang="en-AU" sz="2000" dirty="0">
                <a:latin typeface="TimesNewRomanPSMT"/>
              </a:rPr>
              <a:t>incident of serious cheating in the past academic year, and more than two-thirds admit to one or </a:t>
            </a:r>
            <a:r>
              <a:rPr lang="en-AU" sz="2000" dirty="0" smtClean="0">
                <a:latin typeface="TimesNewRomanPSMT"/>
              </a:rPr>
              <a:t>more "questionable</a:t>
            </a:r>
            <a:r>
              <a:rPr lang="en-AU" sz="2000" dirty="0">
                <a:latin typeface="TimesNewRomanPSMT"/>
              </a:rPr>
              <a:t>" </a:t>
            </a:r>
            <a:r>
              <a:rPr lang="en-AU" sz="2000" dirty="0" err="1">
                <a:latin typeface="TimesNewRomanPSMT"/>
              </a:rPr>
              <a:t>behaviors</a:t>
            </a:r>
            <a:r>
              <a:rPr lang="en-AU" sz="2000" dirty="0">
                <a:latin typeface="TimesNewRomanPSMT"/>
              </a:rPr>
              <a:t> -- e.g., collaborating on assignments when specifically asked for </a:t>
            </a:r>
            <a:r>
              <a:rPr lang="en-AU" sz="2000" dirty="0" smtClean="0">
                <a:latin typeface="TimesNewRomanPSMT"/>
              </a:rPr>
              <a:t>individual work</a:t>
            </a:r>
            <a:r>
              <a:rPr lang="en-AU" sz="2000" dirty="0">
                <a:latin typeface="TimesNewRomanPSMT"/>
              </a:rPr>
              <a:t>. </a:t>
            </a:r>
            <a:endParaRPr lang="en-AU" sz="2000" dirty="0" smtClean="0">
              <a:latin typeface="TimesNewRomanPSMT"/>
            </a:endParaRPr>
          </a:p>
          <a:p>
            <a:endParaRPr lang="en-AU" sz="2000" dirty="0">
              <a:latin typeface="TimesNewRomanPSMT"/>
            </a:endParaRPr>
          </a:p>
          <a:p>
            <a:r>
              <a:rPr lang="en-AU" sz="2000" dirty="0" smtClean="0">
                <a:latin typeface="TimesNewRomanPSMT"/>
              </a:rPr>
              <a:t>We </a:t>
            </a:r>
            <a:r>
              <a:rPr lang="en-AU" sz="2000" dirty="0">
                <a:latin typeface="TimesNewRomanPSMT"/>
              </a:rPr>
              <a:t>believe it is significant that the highest levels of cheating are usually found at colleges that</a:t>
            </a:r>
          </a:p>
          <a:p>
            <a:r>
              <a:rPr lang="en-AU" sz="2000" dirty="0">
                <a:latin typeface="TimesNewRomanPSMT"/>
              </a:rPr>
              <a:t>have not engaged their students in active dialogue on the issue of academic dishonesty.“ (</a:t>
            </a:r>
            <a:r>
              <a:rPr lang="en-AU" sz="2000" dirty="0" err="1">
                <a:latin typeface="TimesNewRomanPSMT"/>
              </a:rPr>
              <a:t>Mccabe</a:t>
            </a:r>
            <a:r>
              <a:rPr lang="en-AU" sz="2000" dirty="0">
                <a:latin typeface="TimesNewRomanPSMT"/>
              </a:rPr>
              <a:t> </a:t>
            </a:r>
            <a:r>
              <a:rPr lang="en-AU" sz="2000" dirty="0" smtClean="0">
                <a:latin typeface="TimesNewRomanPSMT"/>
              </a:rPr>
              <a:t>&amp; </a:t>
            </a:r>
            <a:r>
              <a:rPr lang="en-AU" sz="2000" dirty="0" err="1" smtClean="0">
                <a:latin typeface="TimesNewRomanPSMT"/>
              </a:rPr>
              <a:t>Pavela</a:t>
            </a:r>
            <a:r>
              <a:rPr lang="en-AU" sz="2000" dirty="0">
                <a:latin typeface="TimesNewRomanPSMT"/>
              </a:rPr>
              <a:t>, 2005.) This surprising information leaves instructors of higher education shocked and </a:t>
            </a:r>
            <a:r>
              <a:rPr lang="en-AU" sz="2000" dirty="0" smtClean="0">
                <a:latin typeface="TimesNewRomanPSMT"/>
              </a:rPr>
              <a:t>leads them </a:t>
            </a:r>
            <a:r>
              <a:rPr lang="en-AU" sz="2000" dirty="0">
                <a:latin typeface="TimesNewRomanPSMT"/>
              </a:rPr>
              <a:t>to ask, what can I do in my classroom to ensure the highest levels of academic integrity.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38802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378" y="716412"/>
            <a:ext cx="107325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“A number of colleges have found effective ways to reduce cheating and plagiarism. The key to their success seems to </a:t>
            </a:r>
            <a:r>
              <a:rPr lang="en-AU" dirty="0" smtClean="0">
                <a:latin typeface="TimesNewRomanPSMT"/>
              </a:rPr>
              <a:t>be encouraging </a:t>
            </a:r>
            <a:r>
              <a:rPr lang="en-AU" dirty="0">
                <a:latin typeface="TimesNewRomanPSMT"/>
              </a:rPr>
              <a:t>student involvement in developing community standards on academic dishonesty and ensuring </a:t>
            </a:r>
            <a:r>
              <a:rPr lang="en-AU" dirty="0" smtClean="0">
                <a:latin typeface="TimesNewRomanPSMT"/>
              </a:rPr>
              <a:t>their subsequent </a:t>
            </a:r>
            <a:r>
              <a:rPr lang="en-AU" dirty="0">
                <a:latin typeface="TimesNewRomanPSMT"/>
              </a:rPr>
              <a:t>acceptance by the larger student community. “ (McCabe &amp; </a:t>
            </a:r>
            <a:r>
              <a:rPr lang="en-AU" dirty="0" err="1">
                <a:latin typeface="TimesNewRomanPSMT"/>
              </a:rPr>
              <a:t>Pavela</a:t>
            </a:r>
            <a:r>
              <a:rPr lang="en-AU" dirty="0">
                <a:latin typeface="TimesNewRomanPSMT"/>
              </a:rPr>
              <a:t>, 2012.)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Here </a:t>
            </a:r>
            <a:r>
              <a:rPr lang="en-AU" dirty="0">
                <a:latin typeface="TimesNewRomanPSMT"/>
              </a:rPr>
              <a:t>at Virginia Tech we have </a:t>
            </a:r>
            <a:r>
              <a:rPr lang="en-AU" dirty="0" smtClean="0">
                <a:latin typeface="TimesNewRomanPSMT"/>
              </a:rPr>
              <a:t>a student </a:t>
            </a:r>
            <a:r>
              <a:rPr lang="en-AU" dirty="0">
                <a:latin typeface="TimesNewRomanPSMT"/>
              </a:rPr>
              <a:t>run </a:t>
            </a:r>
            <a:r>
              <a:rPr lang="en-AU" dirty="0" err="1">
                <a:latin typeface="TimesNewRomanPSMT"/>
              </a:rPr>
              <a:t>Honor</a:t>
            </a:r>
            <a:r>
              <a:rPr lang="en-AU" dirty="0">
                <a:latin typeface="TimesNewRomanPSMT"/>
              </a:rPr>
              <a:t> System that upholds our </a:t>
            </a:r>
            <a:r>
              <a:rPr lang="en-AU" dirty="0" err="1">
                <a:latin typeface="TimesNewRomanPSMT"/>
              </a:rPr>
              <a:t>Honor</a:t>
            </a:r>
            <a:r>
              <a:rPr lang="en-AU" dirty="0">
                <a:latin typeface="TimesNewRomanPSMT"/>
              </a:rPr>
              <a:t> Code. This is one step in beginning to build a culture of </a:t>
            </a:r>
            <a:r>
              <a:rPr lang="en-AU" dirty="0" smtClean="0">
                <a:latin typeface="TimesNewRomanPSMT"/>
              </a:rPr>
              <a:t>academic integrity </a:t>
            </a:r>
            <a:r>
              <a:rPr lang="en-AU" dirty="0">
                <a:latin typeface="TimesNewRomanPSMT"/>
              </a:rPr>
              <a:t>at the university level. This session will discuss ways the instructor can incorporate the institutional </a:t>
            </a:r>
            <a:r>
              <a:rPr lang="en-AU" dirty="0" err="1" smtClean="0">
                <a:latin typeface="TimesNewRomanPSMT"/>
              </a:rPr>
              <a:t>Honor</a:t>
            </a:r>
            <a:r>
              <a:rPr lang="en-AU" dirty="0" smtClean="0">
                <a:latin typeface="TimesNewRomanPSMT"/>
              </a:rPr>
              <a:t> System/Code </a:t>
            </a:r>
            <a:r>
              <a:rPr lang="en-AU" dirty="0">
                <a:latin typeface="TimesNewRomanPSMT"/>
              </a:rPr>
              <a:t>or her/his own code to maintain integrity in learning, for example asking students: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What </a:t>
            </a:r>
            <a:r>
              <a:rPr lang="en-AU" dirty="0">
                <a:latin typeface="TimesNewRomanPSMT"/>
              </a:rPr>
              <a:t>does </a:t>
            </a:r>
            <a:r>
              <a:rPr lang="en-AU" dirty="0" smtClean="0">
                <a:latin typeface="TimesNewRomanPSMT"/>
              </a:rPr>
              <a:t>academic integrity </a:t>
            </a:r>
            <a:r>
              <a:rPr lang="en-AU" dirty="0">
                <a:latin typeface="TimesNewRomanPSMT"/>
              </a:rPr>
              <a:t>mean? Why is academic integrity important? There will also be a student perspective on academic integrity</a:t>
            </a:r>
            <a:r>
              <a:rPr lang="en-AU" dirty="0" smtClean="0">
                <a:latin typeface="TimesNewRomanPSMT"/>
              </a:rPr>
              <a:t>.</a:t>
            </a:r>
          </a:p>
          <a:p>
            <a:endParaRPr lang="en-AU" dirty="0">
              <a:latin typeface="TimesNewRomanPSMT"/>
            </a:endParaRPr>
          </a:p>
          <a:p>
            <a:r>
              <a:rPr lang="en-AU" dirty="0">
                <a:latin typeface="TimesNewRomanPSMT"/>
              </a:rPr>
              <a:t>Additionally, we will share the facets of our </a:t>
            </a:r>
            <a:r>
              <a:rPr lang="en-AU" dirty="0" err="1">
                <a:latin typeface="TimesNewRomanPSMT"/>
              </a:rPr>
              <a:t>Honor</a:t>
            </a:r>
            <a:r>
              <a:rPr lang="en-AU" dirty="0">
                <a:latin typeface="TimesNewRomanPSMT"/>
              </a:rPr>
              <a:t> System/code with the audience and discuss how we strive </a:t>
            </a:r>
            <a:r>
              <a:rPr lang="en-AU" dirty="0" smtClean="0">
                <a:latin typeface="TimesNewRomanPSMT"/>
              </a:rPr>
              <a:t>to incorporate </a:t>
            </a:r>
            <a:r>
              <a:rPr lang="en-AU" dirty="0">
                <a:latin typeface="TimesNewRomanPSMT"/>
              </a:rPr>
              <a:t>academic integrity into our classrooms and throughout the culture of our institution.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3761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980" y="656940"/>
            <a:ext cx="11689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rgbClr val="7030A0"/>
                </a:solidFill>
                <a:latin typeface="TimesNewRomanPS-ItalicMT"/>
              </a:rPr>
              <a:t>Lecture </a:t>
            </a:r>
            <a:r>
              <a:rPr lang="en-AU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dirty="0" err="1">
                <a:solidFill>
                  <a:srgbClr val="7030A0"/>
                </a:solidFill>
                <a:latin typeface="TimesNewRomanPSMT"/>
              </a:rPr>
              <a:t>Demant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 &amp; Yates (2003) define lecture as “chalk and talk” and “drill and kill</a:t>
            </a:r>
          </a:p>
          <a:p>
            <a:r>
              <a:rPr lang="en-AU" dirty="0">
                <a:solidFill>
                  <a:srgbClr val="7030A0"/>
                </a:solidFill>
                <a:latin typeface="TimesNewRomanPSMT"/>
              </a:rPr>
              <a:t>(p. 488)</a:t>
            </a:r>
          </a:p>
          <a:p>
            <a:r>
              <a:rPr lang="en-AU" dirty="0">
                <a:solidFill>
                  <a:srgbClr val="7030A0"/>
                </a:solidFill>
                <a:latin typeface="Symbol" panose="05050102010706020507" pitchFamily="18" charset="2"/>
              </a:rPr>
              <a:t>•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Morgan, </a:t>
            </a:r>
            <a:r>
              <a:rPr lang="en-AU" dirty="0" err="1">
                <a:solidFill>
                  <a:srgbClr val="7030A0"/>
                </a:solidFill>
                <a:latin typeface="TimesNewRomanPSMT"/>
              </a:rPr>
              <a:t>Whorton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 and </a:t>
            </a:r>
            <a:r>
              <a:rPr lang="en-AU" dirty="0" err="1">
                <a:solidFill>
                  <a:srgbClr val="7030A0"/>
                </a:solidFill>
                <a:latin typeface="TimesNewRomanPSMT"/>
              </a:rPr>
              <a:t>Gunsalus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 (2000) state how speakers can “bias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the information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, [the] listener attention wanes after approximately fifteen </a:t>
            </a:r>
            <a:r>
              <a:rPr lang="en-AU" dirty="0" smtClean="0">
                <a:solidFill>
                  <a:srgbClr val="7030A0"/>
                </a:solidFill>
                <a:latin typeface="TimesNewRomanPSMT"/>
              </a:rPr>
              <a:t>minutes, and </a:t>
            </a:r>
            <a:r>
              <a:rPr lang="en-AU" dirty="0">
                <a:solidFill>
                  <a:srgbClr val="7030A0"/>
                </a:solidFill>
                <a:latin typeface="TimesNewRomanPSMT"/>
              </a:rPr>
              <a:t>long term retention may be limited” (p. 56)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041" y="2019355"/>
            <a:ext cx="11367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rgbClr val="FF0000"/>
                </a:solidFill>
                <a:latin typeface="TimesNewRomanPS-ItalicMT"/>
              </a:rPr>
              <a:t>Small Groups </a:t>
            </a:r>
            <a:r>
              <a:rPr lang="en-AU" dirty="0">
                <a:solidFill>
                  <a:srgbClr val="FF0000"/>
                </a:solidFill>
                <a:latin typeface="Symbol" panose="05050102010706020507" pitchFamily="18" charset="2"/>
              </a:rPr>
              <a:t>• 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Scott &amp; Baker (2003) conclude that peer input and small group interaction is</a:t>
            </a:r>
          </a:p>
          <a:p>
            <a:r>
              <a:rPr lang="en-AU" dirty="0">
                <a:solidFill>
                  <a:srgbClr val="FF0000"/>
                </a:solidFill>
                <a:latin typeface="TimesNewRomanPSMT"/>
              </a:rPr>
              <a:t>mandatory for the acquisition of knowledge</a:t>
            </a:r>
          </a:p>
          <a:p>
            <a:r>
              <a:rPr lang="en-AU" dirty="0">
                <a:solidFill>
                  <a:srgbClr val="FF0000"/>
                </a:solidFill>
                <a:latin typeface="Symbol" panose="05050102010706020507" pitchFamily="18" charset="2"/>
              </a:rPr>
              <a:t>• 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Finch (2003) states that through peer feedback students have </a:t>
            </a:r>
            <a:r>
              <a:rPr lang="en-AU" dirty="0" smtClean="0">
                <a:solidFill>
                  <a:srgbClr val="FF0000"/>
                </a:solidFill>
                <a:latin typeface="TimesNewRomanPSMT"/>
              </a:rPr>
              <a:t>increased “motivation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, participation, real communication, in-depth </a:t>
            </a:r>
            <a:r>
              <a:rPr lang="en-AU" dirty="0" smtClean="0">
                <a:solidFill>
                  <a:srgbClr val="FF0000"/>
                </a:solidFill>
                <a:latin typeface="TimesNewRomanPSMT"/>
              </a:rPr>
              <a:t>understanding, commitment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, confidence…and accuracy when students prepare and </a:t>
            </a:r>
            <a:r>
              <a:rPr lang="en-AU" dirty="0" smtClean="0">
                <a:solidFill>
                  <a:srgbClr val="FF0000"/>
                </a:solidFill>
                <a:latin typeface="TimesNewRomanPSMT"/>
              </a:rPr>
              <a:t>deliver learning 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tasks for each other” (par. 15)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041" y="3820855"/>
            <a:ext cx="10904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latin typeface="TimesNewRomanPS-ItalicMT"/>
              </a:rPr>
              <a:t>Discussion </a:t>
            </a:r>
            <a:r>
              <a:rPr lang="en-AU" dirty="0">
                <a:latin typeface="Symbol" panose="05050102010706020507" pitchFamily="18" charset="2"/>
              </a:rPr>
              <a:t>• </a:t>
            </a:r>
            <a:r>
              <a:rPr lang="en-AU" dirty="0">
                <a:latin typeface="TimesNewRomanPSMT"/>
              </a:rPr>
              <a:t>Morgan, </a:t>
            </a:r>
            <a:r>
              <a:rPr lang="en-AU" dirty="0" err="1">
                <a:latin typeface="TimesNewRomanPSMT"/>
              </a:rPr>
              <a:t>Whorton</a:t>
            </a:r>
            <a:r>
              <a:rPr lang="en-AU" dirty="0">
                <a:latin typeface="TimesNewRomanPSMT"/>
              </a:rPr>
              <a:t> and </a:t>
            </a:r>
            <a:r>
              <a:rPr lang="en-AU" dirty="0" err="1">
                <a:latin typeface="TimesNewRomanPSMT"/>
              </a:rPr>
              <a:t>Gunsalus</a:t>
            </a:r>
            <a:r>
              <a:rPr lang="en-AU" dirty="0">
                <a:latin typeface="TimesNewRomanPSMT"/>
              </a:rPr>
              <a:t> (2000) believe class discussion “involves</a:t>
            </a:r>
          </a:p>
          <a:p>
            <a:r>
              <a:rPr lang="en-AU" dirty="0">
                <a:latin typeface="TimesNewRomanPSMT"/>
              </a:rPr>
              <a:t>participation…keeps learners active, promotes development of communication</a:t>
            </a:r>
          </a:p>
          <a:p>
            <a:r>
              <a:rPr lang="en-AU" dirty="0">
                <a:latin typeface="TimesNewRomanPSMT"/>
              </a:rPr>
              <a:t>and collaboration, and encourages tolerance for other points of view” (p. 57)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94041" y="206565"/>
            <a:ext cx="394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TimesNewRomanPSMT"/>
              </a:rPr>
              <a:t>Investigation of Teaching Techniques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5845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19" y="4702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latin typeface="TimesNewRomanPSMT"/>
              </a:rPr>
              <a:t>Identifying Influences on Instructors’ Chosen Teaching Techniques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01619" y="1116542"/>
            <a:ext cx="10614212" cy="201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rgbClr val="0070C0"/>
                </a:solidFill>
                <a:latin typeface="TimesNewRomanPS-ItalicMT"/>
              </a:rPr>
              <a:t>Personal Experiences as</a:t>
            </a:r>
          </a:p>
          <a:p>
            <a:r>
              <a:rPr lang="en-AU" i="1" dirty="0">
                <a:solidFill>
                  <a:srgbClr val="0070C0"/>
                </a:solidFill>
                <a:latin typeface="TimesNewRomanPS-ItalicMT"/>
              </a:rPr>
              <a:t>Students</a:t>
            </a:r>
          </a:p>
          <a:p>
            <a:r>
              <a:rPr lang="en-AU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dirty="0" err="1">
                <a:solidFill>
                  <a:srgbClr val="0070C0"/>
                </a:solidFill>
                <a:latin typeface="TimesNewRomanPSMT"/>
              </a:rPr>
              <a:t>Beegle</a:t>
            </a:r>
            <a:r>
              <a:rPr lang="en-AU" dirty="0">
                <a:solidFill>
                  <a:srgbClr val="0070C0"/>
                </a:solidFill>
                <a:latin typeface="TimesNewRomanPSMT"/>
              </a:rPr>
              <a:t> &amp; Coffee (1991) found instructors were more likely to teach according</a:t>
            </a:r>
          </a:p>
          <a:p>
            <a:r>
              <a:rPr lang="en-AU" dirty="0">
                <a:solidFill>
                  <a:srgbClr val="0070C0"/>
                </a:solidFill>
                <a:latin typeface="TimesNewRomanPSMT"/>
              </a:rPr>
              <a:t>to how they were taught</a:t>
            </a:r>
          </a:p>
          <a:p>
            <a:r>
              <a:rPr lang="en-AU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dirty="0">
                <a:solidFill>
                  <a:srgbClr val="0070C0"/>
                </a:solidFill>
                <a:latin typeface="TimesNewRomanPSMT"/>
              </a:rPr>
              <a:t>Page (1992) believes instructors, who as students had less </a:t>
            </a:r>
            <a:r>
              <a:rPr lang="en-AU" dirty="0" err="1">
                <a:solidFill>
                  <a:srgbClr val="0070C0"/>
                </a:solidFill>
                <a:latin typeface="TimesNewRomanPSMT"/>
              </a:rPr>
              <a:t>favorable</a:t>
            </a:r>
            <a:endParaRPr lang="en-AU" dirty="0">
              <a:solidFill>
                <a:srgbClr val="0070C0"/>
              </a:solidFill>
              <a:latin typeface="TimesNewRomanPSMT"/>
            </a:endParaRPr>
          </a:p>
          <a:p>
            <a:r>
              <a:rPr lang="en-AU" dirty="0">
                <a:solidFill>
                  <a:srgbClr val="0070C0"/>
                </a:solidFill>
                <a:latin typeface="TimesNewRomanPSMT"/>
              </a:rPr>
              <a:t>experiences in science and math classes, projected a negative image on the</a:t>
            </a:r>
          </a:p>
          <a:p>
            <a:r>
              <a:rPr lang="en-AU" dirty="0">
                <a:solidFill>
                  <a:srgbClr val="0070C0"/>
                </a:solidFill>
                <a:latin typeface="TimesNewRomanPSMT"/>
              </a:rPr>
              <a:t>subject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619" y="3135914"/>
            <a:ext cx="1051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rgbClr val="FF0000"/>
                </a:solidFill>
                <a:latin typeface="TimesNewRomanPS-ItalicMT"/>
              </a:rPr>
              <a:t>Learned Techniques </a:t>
            </a:r>
            <a:r>
              <a:rPr lang="en-AU" dirty="0">
                <a:solidFill>
                  <a:srgbClr val="FF0000"/>
                </a:solidFill>
                <a:latin typeface="Symbol" panose="05050102010706020507" pitchFamily="18" charset="2"/>
              </a:rPr>
              <a:t>• 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Scott &amp; Baker (2003) found “as few as 10% of the teachers would transfer new</a:t>
            </a:r>
          </a:p>
          <a:p>
            <a:r>
              <a:rPr lang="en-AU" dirty="0">
                <a:solidFill>
                  <a:srgbClr val="FF0000"/>
                </a:solidFill>
                <a:latin typeface="TimesNewRomanPSMT"/>
              </a:rPr>
              <a:t>learning into regular classroom use” (p. 69)</a:t>
            </a:r>
          </a:p>
          <a:p>
            <a:r>
              <a:rPr lang="en-AU" dirty="0">
                <a:solidFill>
                  <a:srgbClr val="FF0000"/>
                </a:solidFill>
                <a:latin typeface="Symbol" panose="05050102010706020507" pitchFamily="18" charset="2"/>
              </a:rPr>
              <a:t>• </a:t>
            </a:r>
            <a:r>
              <a:rPr lang="en-AU" dirty="0" err="1">
                <a:solidFill>
                  <a:srgbClr val="FF0000"/>
                </a:solidFill>
                <a:latin typeface="TimesNewRomanPSMT"/>
              </a:rPr>
              <a:t>Beegle</a:t>
            </a:r>
            <a:r>
              <a:rPr lang="en-AU" dirty="0">
                <a:solidFill>
                  <a:srgbClr val="FF0000"/>
                </a:solidFill>
                <a:latin typeface="TimesNewRomanPSMT"/>
              </a:rPr>
              <a:t> &amp; Coffee (1991) accepted the hypothesis that “professors tend to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196" y="4059244"/>
            <a:ext cx="1061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TimesNewRomanPSMT"/>
              </a:rPr>
              <a:t>emulate in the classroom the teaching technique that they experienced as</a:t>
            </a:r>
          </a:p>
          <a:p>
            <a:r>
              <a:rPr lang="en-AU" dirty="0">
                <a:solidFill>
                  <a:srgbClr val="FF0000"/>
                </a:solidFill>
                <a:latin typeface="TimesNewRomanPSMT"/>
              </a:rPr>
              <a:t>students” (par. 5)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619" y="4751742"/>
            <a:ext cx="11528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latin typeface="TimesNewRomanPS-ItalicMT"/>
              </a:rPr>
              <a:t>Personal </a:t>
            </a:r>
            <a:r>
              <a:rPr lang="en-AU" i="1" dirty="0" smtClean="0">
                <a:latin typeface="TimesNewRomanPS-ItalicMT"/>
              </a:rPr>
              <a:t>Decision Making </a:t>
            </a:r>
            <a:r>
              <a:rPr lang="en-AU" i="1" dirty="0">
                <a:latin typeface="TimesNewRomanPS-ItalicMT"/>
              </a:rPr>
              <a:t>and </a:t>
            </a:r>
            <a:r>
              <a:rPr lang="en-AU" i="1" dirty="0" smtClean="0">
                <a:latin typeface="TimesNewRomanPS-ItalicMT"/>
              </a:rPr>
              <a:t>Self- Reflection</a:t>
            </a:r>
            <a:endParaRPr lang="en-AU" i="1" dirty="0">
              <a:latin typeface="TimesNewRomanPS-ItalicMT"/>
            </a:endParaRPr>
          </a:p>
          <a:p>
            <a:r>
              <a:rPr lang="en-AU" dirty="0">
                <a:latin typeface="Symbol" panose="05050102010706020507" pitchFamily="18" charset="2"/>
              </a:rPr>
              <a:t>• </a:t>
            </a:r>
            <a:r>
              <a:rPr lang="en-AU" dirty="0" err="1">
                <a:latin typeface="TimesNewRomanPSMT"/>
              </a:rPr>
              <a:t>Vassallo</a:t>
            </a:r>
            <a:r>
              <a:rPr lang="en-AU" dirty="0">
                <a:latin typeface="TimesNewRomanPSMT"/>
              </a:rPr>
              <a:t> (2004) claims in “their role of teacher, educators reveal their inner</a:t>
            </a:r>
          </a:p>
          <a:p>
            <a:r>
              <a:rPr lang="en-AU" dirty="0">
                <a:latin typeface="TimesNewRomanPSMT"/>
              </a:rPr>
              <a:t>voice to deduce the inner voice from their students” (p. 181)</a:t>
            </a:r>
          </a:p>
          <a:p>
            <a:r>
              <a:rPr lang="en-AU" dirty="0">
                <a:latin typeface="Symbol" panose="05050102010706020507" pitchFamily="18" charset="2"/>
              </a:rPr>
              <a:t>• </a:t>
            </a:r>
            <a:r>
              <a:rPr lang="en-AU" dirty="0">
                <a:latin typeface="TimesNewRomanPSMT"/>
              </a:rPr>
              <a:t>McIntyre (1997) believes instructors are emotional learners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327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75" y="247425"/>
            <a:ext cx="114246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The literacy crisis in K-12 schools is ubiquitous in educational research and</a:t>
            </a:r>
          </a:p>
          <a:p>
            <a:r>
              <a:rPr lang="en-AU" dirty="0">
                <a:latin typeface="TimesNewRomanPSMT"/>
              </a:rPr>
              <a:t>government reports.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Too </a:t>
            </a:r>
            <a:r>
              <a:rPr lang="en-AU" dirty="0">
                <a:latin typeface="TimesNewRomanPSMT"/>
              </a:rPr>
              <a:t>many students leave high school lacking literacy skills needed </a:t>
            </a:r>
            <a:r>
              <a:rPr lang="en-AU" dirty="0" smtClean="0">
                <a:latin typeface="TimesNewRomanPSMT"/>
              </a:rPr>
              <a:t>for college </a:t>
            </a:r>
            <a:r>
              <a:rPr lang="en-AU" dirty="0">
                <a:latin typeface="TimesNewRomanPSMT"/>
              </a:rPr>
              <a:t>or career readiness and success. Students who do go on to college often need </a:t>
            </a:r>
            <a:r>
              <a:rPr lang="en-AU" dirty="0" smtClean="0">
                <a:latin typeface="TimesNewRomanPSMT"/>
              </a:rPr>
              <a:t>literacy support </a:t>
            </a:r>
            <a:r>
              <a:rPr lang="en-AU" dirty="0">
                <a:latin typeface="TimesNewRomanPSMT"/>
              </a:rPr>
              <a:t>and many </a:t>
            </a:r>
            <a:r>
              <a:rPr lang="en-AU" dirty="0" err="1">
                <a:latin typeface="TimesNewRomanPSMT"/>
              </a:rPr>
              <a:t>enroll</a:t>
            </a:r>
            <a:r>
              <a:rPr lang="en-AU" dirty="0">
                <a:latin typeface="TimesNewRomanPSMT"/>
              </a:rPr>
              <a:t> in remedial courses; however, students who do seek remedial support </a:t>
            </a:r>
            <a:r>
              <a:rPr lang="en-AU" dirty="0" smtClean="0">
                <a:latin typeface="TimesNewRomanPSMT"/>
              </a:rPr>
              <a:t>are less </a:t>
            </a:r>
            <a:r>
              <a:rPr lang="en-AU" dirty="0">
                <a:latin typeface="TimesNewRomanPSMT"/>
              </a:rPr>
              <a:t>likely to eventually earn their degree or certificate.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College </a:t>
            </a:r>
            <a:r>
              <a:rPr lang="en-AU" dirty="0">
                <a:latin typeface="TimesNewRomanPSMT"/>
              </a:rPr>
              <a:t>classrooms have </a:t>
            </a:r>
            <a:r>
              <a:rPr lang="en-AU" dirty="0" smtClean="0">
                <a:latin typeface="TimesNewRomanPSMT"/>
              </a:rPr>
              <a:t>become increasingly </a:t>
            </a:r>
            <a:r>
              <a:rPr lang="en-AU" dirty="0">
                <a:latin typeface="TimesNewRomanPSMT"/>
              </a:rPr>
              <a:t>diverse environments, and students’ academic success depends on their </a:t>
            </a:r>
            <a:r>
              <a:rPr lang="en-AU" dirty="0" smtClean="0">
                <a:latin typeface="TimesNewRomanPSMT"/>
              </a:rPr>
              <a:t>understanding of </a:t>
            </a:r>
            <a:r>
              <a:rPr lang="en-AU" dirty="0">
                <a:latin typeface="TimesNewRomanPSMT"/>
              </a:rPr>
              <a:t>content; however, reading assignments can represent academic barriers for students who </a:t>
            </a:r>
            <a:r>
              <a:rPr lang="en-AU" dirty="0" smtClean="0">
                <a:latin typeface="TimesNewRomanPSMT"/>
              </a:rPr>
              <a:t>might otherwise </a:t>
            </a:r>
            <a:r>
              <a:rPr lang="en-AU" dirty="0">
                <a:latin typeface="TimesNewRomanPSMT"/>
              </a:rPr>
              <a:t>be engaged and motivated to do well. Instructors can incorporate reading strategies </a:t>
            </a:r>
            <a:r>
              <a:rPr lang="en-AU" dirty="0" smtClean="0">
                <a:latin typeface="TimesNewRomanPSMT"/>
              </a:rPr>
              <a:t>into their </a:t>
            </a:r>
            <a:r>
              <a:rPr lang="en-AU" dirty="0">
                <a:latin typeface="TimesNewRomanPSMT"/>
              </a:rPr>
              <a:t>instruction to meet the needs of all students.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>
                <a:latin typeface="TimesNewRomanPSMT"/>
              </a:rPr>
              <a:t>I</a:t>
            </a:r>
            <a:r>
              <a:rPr lang="en-AU" dirty="0" smtClean="0">
                <a:latin typeface="TimesNewRomanPSMT"/>
              </a:rPr>
              <a:t>nstructors to have </a:t>
            </a:r>
            <a:r>
              <a:rPr lang="en-AU" dirty="0" err="1" smtClean="0">
                <a:latin typeface="TimesNewRomanPSMT"/>
              </a:rPr>
              <a:t>prereading</a:t>
            </a:r>
            <a:r>
              <a:rPr lang="en-AU" dirty="0" smtClean="0">
                <a:latin typeface="TimesNewRomanPSMT"/>
              </a:rPr>
              <a:t> strategies </a:t>
            </a:r>
            <a:r>
              <a:rPr lang="en-AU" dirty="0">
                <a:latin typeface="TimesNewRomanPSMT"/>
              </a:rPr>
              <a:t>to motivate readers and elicit prior knowledge, during-reading strategies </a:t>
            </a:r>
            <a:r>
              <a:rPr lang="en-AU" dirty="0" smtClean="0">
                <a:latin typeface="TimesNewRomanPSMT"/>
              </a:rPr>
              <a:t>to support </a:t>
            </a:r>
            <a:r>
              <a:rPr lang="en-AU" dirty="0">
                <a:latin typeface="TimesNewRomanPSMT"/>
              </a:rPr>
              <a:t>readers with organizational strategies to strengthen connections and build on conceptual</a:t>
            </a:r>
          </a:p>
          <a:p>
            <a:r>
              <a:rPr lang="en-AU" dirty="0">
                <a:latin typeface="TimesNewRomanPSMT"/>
              </a:rPr>
              <a:t>knowledge, and post-reading strategies to allow for reflection and meaning making. </a:t>
            </a:r>
            <a:endParaRPr lang="en-AU" dirty="0" smtClean="0">
              <a:latin typeface="TimesNewRomanPSMT"/>
            </a:endParaRPr>
          </a:p>
          <a:p>
            <a:endParaRPr lang="en-AU" dirty="0">
              <a:latin typeface="TimesNewRomanPSMT"/>
            </a:endParaRPr>
          </a:p>
          <a:p>
            <a:r>
              <a:rPr lang="en-AU" dirty="0" smtClean="0">
                <a:latin typeface="TimesNewRomanPSMT"/>
              </a:rPr>
              <a:t>Participants will </a:t>
            </a:r>
            <a:r>
              <a:rPr lang="en-AU" dirty="0">
                <a:latin typeface="TimesNewRomanPSMT"/>
              </a:rPr>
              <a:t>engage in hands-on practice and collaborate with colleagues to discuss meaningful ways for</a:t>
            </a:r>
          </a:p>
          <a:p>
            <a:r>
              <a:rPr lang="en-AU" dirty="0">
                <a:latin typeface="TimesNewRomanPSMT"/>
              </a:rPr>
              <a:t>incorporating these strategies into their courses.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6164" y="5325738"/>
            <a:ext cx="10624969" cy="6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NewRomanPSMT"/>
              </a:rPr>
              <a:t>As lecture capture technology becomes more mainstream in University </a:t>
            </a:r>
            <a:r>
              <a:rPr lang="en-AU" dirty="0" smtClean="0">
                <a:latin typeface="TimesNewRomanPSMT"/>
              </a:rPr>
              <a:t>classrooms, research </a:t>
            </a:r>
            <a:r>
              <a:rPr lang="en-AU" dirty="0">
                <a:latin typeface="TimesNewRomanPSMT"/>
              </a:rPr>
              <a:t>regarding its use is only beginning to emerge.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523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68" y="470253"/>
            <a:ext cx="107217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Team-Based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Learning</a:t>
            </a: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(TBL) is here! Using TBL in the classroom means students take individual and group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readiness assessments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designed to demonstrate their out of class preparation and encourage collaboration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endParaRPr lang="en-AU" sz="2400" dirty="0">
              <a:solidFill>
                <a:srgbClr val="7030A0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The Immediate Feedback Assessment Technique (IF-AT) allows you to respond immediately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to the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needs of the students through mini-lectures, and prepares them for working together to 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respond to </a:t>
            </a:r>
            <a:r>
              <a:rPr lang="en-AU" sz="2400" dirty="0">
                <a:solidFill>
                  <a:srgbClr val="7030A0"/>
                </a:solidFill>
                <a:latin typeface="TimesNewRomanPSMT"/>
              </a:rPr>
              <a:t>real world activities.</a:t>
            </a:r>
            <a:endParaRPr lang="en-A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7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26" y="103144"/>
            <a:ext cx="11378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TimesNewRomanPSMT"/>
              </a:rPr>
              <a:t>Fifteen years ago it was assumed that effective college instructors held </a:t>
            </a:r>
            <a:r>
              <a:rPr lang="en-AU" sz="2800" dirty="0" smtClean="0">
                <a:solidFill>
                  <a:srgbClr val="FF0000"/>
                </a:solidFill>
                <a:latin typeface="TimesNewRomanPSMT"/>
              </a:rPr>
              <a:t>the following </a:t>
            </a:r>
            <a:r>
              <a:rPr lang="en-AU" sz="2800" dirty="0">
                <a:solidFill>
                  <a:srgbClr val="FF0000"/>
                </a:solidFill>
                <a:latin typeface="TimesNewRomanPSMT"/>
              </a:rPr>
              <a:t>qualifications: content expertise, engagement in professional activities to remain current in their </a:t>
            </a:r>
            <a:r>
              <a:rPr lang="en-AU" sz="2800" dirty="0" smtClean="0">
                <a:solidFill>
                  <a:srgbClr val="FF0000"/>
                </a:solidFill>
                <a:latin typeface="TimesNewRomanPSMT"/>
              </a:rPr>
              <a:t>fields, experience/practice </a:t>
            </a:r>
            <a:r>
              <a:rPr lang="en-AU" sz="2800" dirty="0">
                <a:solidFill>
                  <a:srgbClr val="FF0000"/>
                </a:solidFill>
                <a:latin typeface="TimesNewRomanPSMT"/>
              </a:rPr>
              <a:t>appropriate to their fields, and the ability to perform and conduct research (Boyer, 1997; </a:t>
            </a:r>
            <a:r>
              <a:rPr lang="en-AU" sz="2800" dirty="0" err="1">
                <a:solidFill>
                  <a:srgbClr val="FF0000"/>
                </a:solidFill>
                <a:latin typeface="TimesNewRomanPSMT"/>
              </a:rPr>
              <a:t>Theall</a:t>
            </a:r>
            <a:r>
              <a:rPr lang="en-AU" sz="2800" dirty="0">
                <a:solidFill>
                  <a:srgbClr val="FF0000"/>
                </a:solidFill>
                <a:latin typeface="TimesNewRomanPSMT"/>
              </a:rPr>
              <a:t> &amp;</a:t>
            </a:r>
          </a:p>
          <a:p>
            <a:r>
              <a:rPr lang="en-AU" sz="2800" dirty="0">
                <a:solidFill>
                  <a:srgbClr val="FF0000"/>
                </a:solidFill>
                <a:latin typeface="TimesNewRomanPSMT"/>
              </a:rPr>
              <a:t>Arreola, 2006). This basic assumption may not be true today.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526" y="2780800"/>
            <a:ext cx="11453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7030A0"/>
                </a:solidFill>
                <a:latin typeface="TimesNewRomanPSMT"/>
              </a:rPr>
              <a:t>Today’s professors are willing to play a greater role in nurturing and shaping their students’ personal, professional,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and academic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growth. To do so successfully requires a paradigmatic shift in their view of appropriate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teacher-student relations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. </a:t>
            </a:r>
            <a:endParaRPr lang="en-AU" sz="2800" dirty="0" smtClean="0">
              <a:solidFill>
                <a:srgbClr val="7030A0"/>
              </a:solidFill>
              <a:latin typeface="TimesNewRomanPSMT"/>
            </a:endParaRPr>
          </a:p>
          <a:p>
            <a:endParaRPr lang="en-AU" sz="2800" dirty="0">
              <a:latin typeface="TimesNewRomanPSMT"/>
            </a:endParaRPr>
          </a:p>
          <a:p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Research 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findings suggest that today’s professor, must serve as expert, nurturer, a facilitator of learning, and</a:t>
            </a:r>
          </a:p>
          <a:p>
            <a:r>
              <a:rPr lang="en-AU" sz="2800" dirty="0" err="1">
                <a:solidFill>
                  <a:srgbClr val="0070C0"/>
                </a:solidFill>
                <a:latin typeface="TimesNewRomanPSMT"/>
              </a:rPr>
              <a:t>counselor</a:t>
            </a:r>
            <a:endParaRPr lang="en-A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8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12" y="1301675"/>
            <a:ext cx="10886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We established the importance of (1) first person experiences shared by students and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 instructor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in relation to course content, (2) the instructor’s emphasis on description rather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than explanation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of course content as well as providing sensory and affective experiences, and (3)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 collaborative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, caring environment in which students felt safe and comfortable in struggling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with difficult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concepts and were deeply aware of and sensitive to their peers. Subsequent utilization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of practices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informed by these findings in other courses at undergraduate and graduate levels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resulted in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highly positive experiences as described by students and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their instructors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864" y="3949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>
                <a:latin typeface="TimesNewRomanPS-BoldMT"/>
              </a:rPr>
              <a:t>A Transformational Twist on Learner-</a:t>
            </a:r>
            <a:r>
              <a:rPr lang="en-AU" b="1" dirty="0" err="1">
                <a:latin typeface="TimesNewRomanPS-BoldMT"/>
              </a:rPr>
              <a:t>Centered</a:t>
            </a:r>
            <a:r>
              <a:rPr lang="en-AU" b="1" dirty="0">
                <a:latin typeface="TimesNewRomanPS-BoldMT"/>
              </a:rPr>
              <a:t> Teaching: Experience and Existential Phenomenology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0716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67" y="509276"/>
            <a:ext cx="104098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What are the unique challenges and opportunities presented in large classes?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What are some strategies for “managing” classes with a hundred or more students?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How can large class instructors get to know their students?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How can large class instructors give regular and meaningful feedback on assignments?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How can large class instructors incorporate active learning in the classroom?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How can large class instructors encourage discussion among their students?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What is the role of technology in the large class?</a:t>
            </a:r>
          </a:p>
          <a:p>
            <a:r>
              <a:rPr lang="en-AU" sz="2400" dirty="0">
                <a:solidFill>
                  <a:srgbClr val="0070C0"/>
                </a:solidFill>
                <a:latin typeface="Symbol" panose="05050102010706020507" pitchFamily="18" charset="2"/>
              </a:rPr>
              <a:t>•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What are some strategies to deal with cheating in the large class environment?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9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490" y="505609"/>
            <a:ext cx="682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Read</a:t>
            </a:r>
          </a:p>
          <a:p>
            <a:endParaRPr lang="en-AU" dirty="0" smtClean="0"/>
          </a:p>
          <a:p>
            <a:r>
              <a:rPr lang="en-AU" dirty="0" smtClean="0"/>
              <a:t>Effective teaching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688490" y="1743180"/>
            <a:ext cx="2694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Instructional strategies.pdf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88490" y="2426753"/>
            <a:ext cx="342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Research based learning strategies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490" y="3212061"/>
            <a:ext cx="5849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The influence of teaching strategies on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260692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56" y="205404"/>
            <a:ext cx="1129194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latin typeface="TimesNewRomanPSMT"/>
              </a:rPr>
              <a:t>What are the most pressing challenges you have encountered while teaching adults? What solutions have </a:t>
            </a:r>
            <a:r>
              <a:rPr lang="en-AU" sz="2800" dirty="0" smtClean="0">
                <a:solidFill>
                  <a:srgbClr val="0070C0"/>
                </a:solidFill>
                <a:latin typeface="TimesNewRomanPSMT"/>
              </a:rPr>
              <a:t>you tried</a:t>
            </a:r>
            <a:r>
              <a:rPr lang="en-AU" sz="2800" dirty="0">
                <a:solidFill>
                  <a:srgbClr val="0070C0"/>
                </a:solidFill>
                <a:latin typeface="TimesNewRomanPSMT"/>
              </a:rPr>
              <a:t>?</a:t>
            </a:r>
          </a:p>
          <a:p>
            <a:r>
              <a:rPr lang="en-AU" sz="2800" dirty="0">
                <a:latin typeface="TimesNewRomanPSMT"/>
              </a:rPr>
              <a:t>• </a:t>
            </a:r>
            <a:r>
              <a:rPr lang="en-AU" sz="2800" dirty="0">
                <a:solidFill>
                  <a:srgbClr val="C00000"/>
                </a:solidFill>
                <a:latin typeface="TimesNewRomanPSMT"/>
              </a:rPr>
              <a:t>How would you describe the appropriate role of a college professor today?</a:t>
            </a:r>
          </a:p>
          <a:p>
            <a:r>
              <a:rPr lang="en-AU" sz="2800" dirty="0">
                <a:latin typeface="TimesNewRomanPSMT"/>
              </a:rPr>
              <a:t>• </a:t>
            </a:r>
            <a:r>
              <a:rPr lang="en-AU" sz="2800" dirty="0">
                <a:solidFill>
                  <a:srgbClr val="FF0000"/>
                </a:solidFill>
                <a:latin typeface="TimesNewRomanPSMT"/>
              </a:rPr>
              <a:t>Can you provide an example of when you have experienced connectedness in your classroom or observed it </a:t>
            </a:r>
            <a:r>
              <a:rPr lang="en-AU" sz="2800" dirty="0" smtClean="0">
                <a:solidFill>
                  <a:srgbClr val="FF0000"/>
                </a:solidFill>
                <a:latin typeface="TimesNewRomanPSMT"/>
              </a:rPr>
              <a:t>in other </a:t>
            </a:r>
            <a:r>
              <a:rPr lang="en-AU" sz="2800" dirty="0">
                <a:solidFill>
                  <a:srgbClr val="FF0000"/>
                </a:solidFill>
                <a:latin typeface="TimesNewRomanPSMT"/>
              </a:rPr>
              <a:t>classrooms?</a:t>
            </a:r>
          </a:p>
          <a:p>
            <a:r>
              <a:rPr lang="en-AU" sz="2800" dirty="0">
                <a:latin typeface="TimesNewRomanPSMT"/>
              </a:rPr>
              <a:t>• </a:t>
            </a:r>
            <a:r>
              <a:rPr lang="en-AU" sz="2800" dirty="0">
                <a:solidFill>
                  <a:srgbClr val="00B0F0"/>
                </a:solidFill>
                <a:latin typeface="TimesNewRomanPSMT"/>
              </a:rPr>
              <a:t>Can you provide an example of when you have experienced authentic instruction in your classroom or </a:t>
            </a:r>
            <a:r>
              <a:rPr lang="en-AU" sz="2800" dirty="0" smtClean="0">
                <a:solidFill>
                  <a:srgbClr val="00B0F0"/>
                </a:solidFill>
                <a:latin typeface="TimesNewRomanPSMT"/>
              </a:rPr>
              <a:t>observed it </a:t>
            </a:r>
            <a:r>
              <a:rPr lang="en-AU" sz="2800" dirty="0">
                <a:solidFill>
                  <a:srgbClr val="00B0F0"/>
                </a:solidFill>
                <a:latin typeface="TimesNewRomanPSMT"/>
              </a:rPr>
              <a:t>in other classrooms?</a:t>
            </a:r>
          </a:p>
          <a:p>
            <a:r>
              <a:rPr lang="en-AU" sz="2800" dirty="0">
                <a:latin typeface="TimesNewRomanPSMT"/>
              </a:rPr>
              <a:t>• 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Can you provide an example of when you have experienced empathy in your classroom or observed it in </a:t>
            </a:r>
            <a:r>
              <a:rPr lang="en-AU" sz="2800" dirty="0" smtClean="0">
                <a:solidFill>
                  <a:srgbClr val="00B050"/>
                </a:solidFill>
                <a:latin typeface="TimesNewRomanPSMT"/>
              </a:rPr>
              <a:t>other classrooms</a:t>
            </a:r>
            <a:r>
              <a:rPr lang="en-AU" sz="2800" dirty="0">
                <a:solidFill>
                  <a:srgbClr val="00B050"/>
                </a:solidFill>
                <a:latin typeface="TimesNewRomanPSMT"/>
              </a:rPr>
              <a:t>?</a:t>
            </a:r>
          </a:p>
          <a:p>
            <a:r>
              <a:rPr lang="en-AU" sz="2800" dirty="0">
                <a:latin typeface="TimesNewRomanPSMT"/>
              </a:rPr>
              <a:t>•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Using the principles of Servant Professorship, what other activities can we employ to address the </a:t>
            </a:r>
            <a:r>
              <a:rPr lang="en-AU" sz="2800" dirty="0" smtClean="0">
                <a:solidFill>
                  <a:srgbClr val="7030A0"/>
                </a:solidFill>
                <a:latin typeface="TimesNewRomanPSMT"/>
              </a:rPr>
              <a:t>challenges professors </a:t>
            </a:r>
            <a:r>
              <a:rPr lang="en-AU" sz="2800" dirty="0">
                <a:solidFill>
                  <a:srgbClr val="7030A0"/>
                </a:solidFill>
                <a:latin typeface="TimesNewRomanPSMT"/>
              </a:rPr>
              <a:t>face when teaching adult learners?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2" y="275308"/>
            <a:ext cx="116254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TimesNewRomanPSMT"/>
              </a:rPr>
              <a:t>Mixed methods research is a research design with philosophical assumptions as well as methods of inquiry</a:t>
            </a:r>
            <a:r>
              <a:rPr lang="en-AU" sz="2400" dirty="0" smtClean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endParaRPr lang="en-AU" sz="2400" dirty="0">
              <a:solidFill>
                <a:srgbClr val="111111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0070C0"/>
                </a:solidFill>
                <a:latin typeface="TimesNewRomanPSMT"/>
              </a:rPr>
              <a:t>As a methodology, it involves philosophical assumptions that guide the direction of the collection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and analysis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of data and the mixture of qualitative and quantitative approaches in many phases in the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research process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... As a method, it focuses on collecting, </a:t>
            </a:r>
            <a:r>
              <a:rPr lang="en-AU" sz="2400" dirty="0" err="1">
                <a:solidFill>
                  <a:srgbClr val="0070C0"/>
                </a:solidFill>
                <a:latin typeface="TimesNewRomanPSMT"/>
              </a:rPr>
              <a:t>analyzing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, and mixing both the qualitative 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and quantitative </a:t>
            </a:r>
            <a:r>
              <a:rPr lang="en-AU" sz="2400" dirty="0">
                <a:solidFill>
                  <a:srgbClr val="0070C0"/>
                </a:solidFill>
                <a:latin typeface="TimesNewRomanPSMT"/>
              </a:rPr>
              <a:t>data in a single study or series of studies. (2011, p. 5</a:t>
            </a:r>
            <a:r>
              <a:rPr lang="en-AU" sz="2400" dirty="0" smtClean="0">
                <a:solidFill>
                  <a:srgbClr val="0070C0"/>
                </a:solidFill>
                <a:latin typeface="TimesNewRomanPSMT"/>
              </a:rPr>
              <a:t>)</a:t>
            </a:r>
          </a:p>
          <a:p>
            <a:endParaRPr lang="en-AU" sz="2400" dirty="0">
              <a:solidFill>
                <a:srgbClr val="111111"/>
              </a:solidFill>
              <a:latin typeface="TimesNewRomanPSMT"/>
            </a:endParaRPr>
          </a:p>
          <a:p>
            <a:r>
              <a:rPr lang="en-AU" sz="2400" dirty="0">
                <a:solidFill>
                  <a:srgbClr val="00B050"/>
                </a:solidFill>
                <a:latin typeface="TimesNewRomanPSMT"/>
              </a:rPr>
              <a:t>This definition frames mixed methods as a distinct methodology and method. It shares with </a:t>
            </a:r>
            <a:r>
              <a:rPr lang="en-AU" sz="2400" dirty="0" smtClean="0">
                <a:solidFill>
                  <a:srgbClr val="00B050"/>
                </a:solidFill>
                <a:latin typeface="TimesNewRomanPSMT"/>
              </a:rPr>
              <a:t>interdisciplinary research</a:t>
            </a:r>
            <a:r>
              <a:rPr lang="en-AU" sz="2400" dirty="0">
                <a:solidFill>
                  <a:srgbClr val="00B050"/>
                </a:solidFill>
                <a:latin typeface="TimesNewRomanPSMT"/>
              </a:rPr>
              <a:t>, an approach to knowledge that strives to consider multiple viewpoints or perspectives (Greene, 2007). </a:t>
            </a:r>
            <a:r>
              <a:rPr lang="en-AU" sz="2400" dirty="0" smtClean="0">
                <a:solidFill>
                  <a:srgbClr val="00B050"/>
                </a:solidFill>
                <a:latin typeface="TimesNewRomanPSMT"/>
              </a:rPr>
              <a:t>It places </a:t>
            </a:r>
            <a:r>
              <a:rPr lang="en-AU" sz="2400" dirty="0">
                <a:solidFill>
                  <a:srgbClr val="00B050"/>
                </a:solidFill>
                <a:latin typeface="TimesNewRomanPSMT"/>
              </a:rPr>
              <a:t>emphasis on the "value added" of the mixing of the qualitative and quantitative strands.</a:t>
            </a:r>
            <a:endParaRPr lang="en-A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34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</TotalTime>
  <Words>7857</Words>
  <Application>Microsoft Office PowerPoint</Application>
  <PresentationFormat>Widescreen</PresentationFormat>
  <Paragraphs>424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Calibri</vt:lpstr>
      <vt:lpstr>Calibri Light</vt:lpstr>
      <vt:lpstr>Symbol</vt:lpstr>
      <vt:lpstr>TimesNewRomanPS-BoldMT</vt:lpstr>
      <vt:lpstr>TimesNewRomanPS-ItalicMT</vt:lpstr>
      <vt:lpstr>TimesNewRomanPSMT</vt:lpstr>
      <vt:lpstr>Times-Roman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&amp; Communities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Kyawnaing, U</dc:creator>
  <cp:lastModifiedBy>Kyawnaing, U</cp:lastModifiedBy>
  <cp:revision>104</cp:revision>
  <dcterms:created xsi:type="dcterms:W3CDTF">2017-03-21T05:50:09Z</dcterms:created>
  <dcterms:modified xsi:type="dcterms:W3CDTF">2017-03-22T03:59:54Z</dcterms:modified>
</cp:coreProperties>
</file>