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8" r:id="rId3"/>
    <p:sldId id="279" r:id="rId4"/>
    <p:sldId id="280" r:id="rId5"/>
    <p:sldId id="281" r:id="rId6"/>
    <p:sldId id="282" r:id="rId7"/>
    <p:sldId id="283" r:id="rId8"/>
    <p:sldId id="284" r:id="rId9"/>
    <p:sldId id="285" r:id="rId10"/>
    <p:sldId id="286" r:id="rId11"/>
    <p:sldId id="287" r:id="rId12"/>
    <p:sldId id="288" r:id="rId13"/>
    <p:sldId id="277" r:id="rId14"/>
    <p:sldId id="258" r:id="rId15"/>
    <p:sldId id="259" r:id="rId16"/>
    <p:sldId id="260" r:id="rId17"/>
    <p:sldId id="261" r:id="rId18"/>
    <p:sldId id="262" r:id="rId19"/>
    <p:sldId id="263" r:id="rId20"/>
    <p:sldId id="264" r:id="rId21"/>
    <p:sldId id="265" r:id="rId22"/>
    <p:sldId id="266" r:id="rId23"/>
    <p:sldId id="267" r:id="rId24"/>
    <p:sldId id="289" r:id="rId25"/>
    <p:sldId id="269" r:id="rId26"/>
    <p:sldId id="270" r:id="rId27"/>
    <p:sldId id="271" r:id="rId28"/>
    <p:sldId id="272" r:id="rId29"/>
    <p:sldId id="273" r:id="rId30"/>
    <p:sldId id="27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a:xfrm>
            <a:off x="2692397" y="5037663"/>
            <a:ext cx="5214635" cy="279400"/>
          </a:xfrm>
        </p:spPr>
        <p:txBody>
          <a:bodyPr/>
          <a:lstStyle/>
          <a:p>
            <a:endParaRPr lang="en-AU"/>
          </a:p>
        </p:txBody>
      </p:sp>
      <p:sp>
        <p:nvSpPr>
          <p:cNvPr id="6" name="Slide Number Placeholder 5"/>
          <p:cNvSpPr>
            <a:spLocks noGrp="1"/>
          </p:cNvSpPr>
          <p:nvPr>
            <p:ph type="sldNum" sz="quarter" idx="12"/>
          </p:nvPr>
        </p:nvSpPr>
        <p:spPr>
          <a:xfrm>
            <a:off x="8956900" y="5037663"/>
            <a:ext cx="551167" cy="279400"/>
          </a:xfrm>
        </p:spPr>
        <p:txBody>
          <a:bodyPr/>
          <a:lstStyle/>
          <a:p>
            <a:fld id="{B48ED23E-CBE6-47D1-A5FC-EA079B6A69C7}" type="slidenum">
              <a:rPr lang="en-AU" smtClean="0"/>
              <a:t>‹#›</a:t>
            </a:fld>
            <a:endParaRPr lang="en-A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9040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1E8F3-47B2-4973-BEAF-F1E09A0E50CD}" type="datetimeFigureOut">
              <a:rPr lang="en-AU" smtClean="0"/>
              <a:t>21/03/2017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8616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60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2595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134600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84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0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019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40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52810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1E8F3-47B2-4973-BEAF-F1E09A0E50CD}" type="datetimeFigureOut">
              <a:rPr lang="en-AU" smtClean="0"/>
              <a:t>21/03/2017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8ED23E-CBE6-47D1-A5FC-EA079B6A69C7}" type="slidenum">
              <a:rPr lang="en-AU" smtClean="0"/>
              <a:t>‹#›</a:t>
            </a:fld>
            <a:endParaRPr lang="en-A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034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D1E8F3-47B2-4973-BEAF-F1E09A0E50CD}" type="datetimeFigureOut">
              <a:rPr lang="en-AU" smtClean="0"/>
              <a:t>21/03/2017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197322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D1E8F3-47B2-4973-BEAF-F1E09A0E50CD}" type="datetimeFigureOut">
              <a:rPr lang="en-AU" smtClean="0"/>
              <a:t>21/03/2017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8ED23E-CBE6-47D1-A5FC-EA079B6A69C7}" type="slidenum">
              <a:rPr lang="en-AU" smtClean="0"/>
              <a:t>‹#›</a:t>
            </a:fld>
            <a:endParaRPr lang="en-A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257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D1E8F3-47B2-4973-BEAF-F1E09A0E50CD}" type="datetimeFigureOut">
              <a:rPr lang="en-AU" smtClean="0"/>
              <a:t>21/03/2017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8ED23E-CBE6-47D1-A5FC-EA079B6A69C7}" type="slidenum">
              <a:rPr lang="en-AU" smtClean="0"/>
              <a:t>‹#›</a:t>
            </a:fld>
            <a:endParaRPr lang="en-A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547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1E8F3-47B2-4973-BEAF-F1E09A0E50CD}" type="datetimeFigureOut">
              <a:rPr lang="en-AU" smtClean="0"/>
              <a:t>21/03/2017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323478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1E8F3-47B2-4973-BEAF-F1E09A0E50CD}" type="datetimeFigureOut">
              <a:rPr lang="en-AU" smtClean="0"/>
              <a:t>21/03/2017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8ED23E-CBE6-47D1-A5FC-EA079B6A69C7}" type="slidenum">
              <a:rPr lang="en-AU" smtClean="0"/>
              <a:t>‹#›</a:t>
            </a:fld>
            <a:endParaRPr lang="en-A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643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1E8F3-47B2-4973-BEAF-F1E09A0E50CD}" type="datetimeFigureOut">
              <a:rPr lang="en-AU" smtClean="0"/>
              <a:t>21/03/2017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8ED23E-CBE6-47D1-A5FC-EA079B6A69C7}" type="slidenum">
              <a:rPr lang="en-AU" smtClean="0"/>
              <a:t>‹#›</a:t>
            </a:fld>
            <a:endParaRPr lang="en-AU"/>
          </a:p>
        </p:txBody>
      </p:sp>
    </p:spTree>
    <p:extLst>
      <p:ext uri="{BB962C8B-B14F-4D97-AF65-F5344CB8AC3E}">
        <p14:creationId xmlns:p14="http://schemas.microsoft.com/office/powerpoint/2010/main" val="101100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D1E8F3-47B2-4973-BEAF-F1E09A0E50CD}" type="datetimeFigureOut">
              <a:rPr lang="en-AU" smtClean="0"/>
              <a:t>21/03/2017</a:t>
            </a:fld>
            <a:endParaRPr lang="en-A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8ED23E-CBE6-47D1-A5FC-EA079B6A69C7}" type="slidenum">
              <a:rPr lang="en-AU" smtClean="0"/>
              <a:t>‹#›</a:t>
            </a:fld>
            <a:endParaRPr lang="en-AU"/>
          </a:p>
        </p:txBody>
      </p:sp>
    </p:spTree>
    <p:extLst>
      <p:ext uri="{BB962C8B-B14F-4D97-AF65-F5344CB8AC3E}">
        <p14:creationId xmlns:p14="http://schemas.microsoft.com/office/powerpoint/2010/main" val="1065834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ncbi.nlm.nih.gov/pmc/articles/PMC3167369/#CR5"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cbi.nlm.nih.gov/pmc/articles/PMC3167369/#CR2" TargetMode="External"/><Relationship Id="rId2" Type="http://schemas.openxmlformats.org/officeDocument/2006/relationships/hyperlink" Target="https://www.ncbi.nlm.nih.gov/pmc/articles/PMC3167369/#CR11"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mc/articles/PMC3167369/#CR17" TargetMode="External"/><Relationship Id="rId2" Type="http://schemas.openxmlformats.org/officeDocument/2006/relationships/hyperlink" Target="https://www.ncbi.nlm.nih.gov/pmc/articles/PMC3167369/#CR7"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articles/PMC3167369/#CR3" TargetMode="External"/><Relationship Id="rId7" Type="http://schemas.openxmlformats.org/officeDocument/2006/relationships/hyperlink" Target="https://www.ncbi.nlm.nih.gov/pmc/articles/PMC3167369/#CR10" TargetMode="External"/><Relationship Id="rId2" Type="http://schemas.openxmlformats.org/officeDocument/2006/relationships/hyperlink" Target="https://www.ncbi.nlm.nih.gov/pmc/articles/PMC3167369/#CR6" TargetMode="External"/><Relationship Id="rId1" Type="http://schemas.openxmlformats.org/officeDocument/2006/relationships/slideLayout" Target="../slideLayouts/slideLayout7.xml"/><Relationship Id="rId6" Type="http://schemas.openxmlformats.org/officeDocument/2006/relationships/hyperlink" Target="https://www.ncbi.nlm.nih.gov/pmc/articles/PMC3167369/#CR22" TargetMode="External"/><Relationship Id="rId5" Type="http://schemas.openxmlformats.org/officeDocument/2006/relationships/hyperlink" Target="https://www.ncbi.nlm.nih.gov/pmc/articles/PMC3167369/#CR15" TargetMode="External"/><Relationship Id="rId4" Type="http://schemas.openxmlformats.org/officeDocument/2006/relationships/hyperlink" Target="https://www.ncbi.nlm.nih.gov/pmc/articles/PMC3167369/#CR21"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ncbi.nlm.nih.gov/pmc/articles/PMC3167369/#CR16"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4955" y="679612"/>
            <a:ext cx="10054814" cy="4462760"/>
          </a:xfrm>
          <a:prstGeom prst="rect">
            <a:avLst/>
          </a:prstGeom>
        </p:spPr>
        <p:txBody>
          <a:bodyPr wrap="square">
            <a:spAutoFit/>
          </a:bodyPr>
          <a:lstStyle/>
          <a:p>
            <a:r>
              <a:rPr lang="en-AU" sz="2400" b="1" dirty="0">
                <a:latin typeface="Arial" panose="020B0604020202020204" pitchFamily="34" charset="0"/>
              </a:rPr>
              <a:t>Reflection</a:t>
            </a:r>
          </a:p>
          <a:p>
            <a:endParaRPr lang="en-AU" sz="2000" dirty="0" smtClean="0">
              <a:latin typeface="Arial" panose="020B0604020202020204" pitchFamily="34" charset="0"/>
            </a:endParaRPr>
          </a:p>
          <a:p>
            <a:r>
              <a:rPr lang="en-AU" sz="2000" dirty="0" smtClean="0">
                <a:solidFill>
                  <a:srgbClr val="00B050"/>
                </a:solidFill>
                <a:latin typeface="Arial" panose="020B0604020202020204" pitchFamily="34" charset="0"/>
              </a:rPr>
              <a:t>Reflection </a:t>
            </a:r>
            <a:r>
              <a:rPr lang="en-AU" sz="2000" dirty="0">
                <a:solidFill>
                  <a:srgbClr val="00B050"/>
                </a:solidFill>
                <a:latin typeface="Arial" panose="020B0604020202020204" pitchFamily="34" charset="0"/>
              </a:rPr>
              <a:t>is a pedagogically and theoretically contentious concept in Higher Education</a:t>
            </a:r>
            <a:r>
              <a:rPr lang="en-AU" sz="2000" dirty="0">
                <a:latin typeface="Arial" panose="020B0604020202020204" pitchFamily="34" charset="0"/>
              </a:rPr>
              <a:t>.</a:t>
            </a:r>
          </a:p>
          <a:p>
            <a:endParaRPr lang="en-AU" sz="2000" dirty="0" smtClean="0">
              <a:latin typeface="Arial" panose="020B0604020202020204" pitchFamily="34" charset="0"/>
            </a:endParaRPr>
          </a:p>
          <a:p>
            <a:r>
              <a:rPr lang="en-AU" sz="2000" dirty="0" smtClean="0">
                <a:solidFill>
                  <a:srgbClr val="FF0000"/>
                </a:solidFill>
                <a:latin typeface="Arial" panose="020B0604020202020204" pitchFamily="34" charset="0"/>
              </a:rPr>
              <a:t>It </a:t>
            </a:r>
            <a:r>
              <a:rPr lang="en-AU" sz="2000" dirty="0">
                <a:solidFill>
                  <a:srgbClr val="FF0000"/>
                </a:solidFill>
                <a:latin typeface="Arial" panose="020B0604020202020204" pitchFamily="34" charset="0"/>
              </a:rPr>
              <a:t>incorporates multiple approaches that are open to interpretation and quite context</a:t>
            </a:r>
          </a:p>
          <a:p>
            <a:r>
              <a:rPr lang="en-AU" sz="2000" dirty="0">
                <a:solidFill>
                  <a:srgbClr val="FF0000"/>
                </a:solidFill>
                <a:latin typeface="Arial" panose="020B0604020202020204" pitchFamily="34" charset="0"/>
              </a:rPr>
              <a:t>specific. </a:t>
            </a:r>
            <a:endParaRPr lang="en-AU" sz="2000" dirty="0" smtClean="0">
              <a:solidFill>
                <a:srgbClr val="FF0000"/>
              </a:solidFill>
              <a:latin typeface="Arial" panose="020B0604020202020204" pitchFamily="34" charset="0"/>
            </a:endParaRPr>
          </a:p>
          <a:p>
            <a:endParaRPr lang="en-AU" sz="2000" dirty="0">
              <a:latin typeface="Arial" panose="020B0604020202020204" pitchFamily="34" charset="0"/>
            </a:endParaRPr>
          </a:p>
          <a:p>
            <a:r>
              <a:rPr lang="en-AU" sz="2000" dirty="0" smtClean="0">
                <a:solidFill>
                  <a:srgbClr val="7030A0"/>
                </a:solidFill>
                <a:latin typeface="Arial" panose="020B0604020202020204" pitchFamily="34" charset="0"/>
              </a:rPr>
              <a:t>That </a:t>
            </a:r>
            <a:r>
              <a:rPr lang="en-AU" sz="2000" dirty="0">
                <a:solidFill>
                  <a:srgbClr val="7030A0"/>
                </a:solidFill>
                <a:latin typeface="Arial" panose="020B0604020202020204" pitchFamily="34" charset="0"/>
              </a:rPr>
              <a:t>said one thing most will agree upon is that it is a necessary part of quality</a:t>
            </a:r>
          </a:p>
          <a:p>
            <a:r>
              <a:rPr lang="en-AU" sz="2000" dirty="0">
                <a:solidFill>
                  <a:srgbClr val="7030A0"/>
                </a:solidFill>
                <a:latin typeface="Arial" panose="020B0604020202020204" pitchFamily="34" charset="0"/>
              </a:rPr>
              <a:t>practices in Higher Education which should happen at multiple points in the learning </a:t>
            </a:r>
            <a:r>
              <a:rPr lang="en-AU" sz="2000" dirty="0" smtClean="0">
                <a:solidFill>
                  <a:srgbClr val="7030A0"/>
                </a:solidFill>
                <a:latin typeface="Arial" panose="020B0604020202020204" pitchFamily="34" charset="0"/>
              </a:rPr>
              <a:t>and teaching </a:t>
            </a:r>
            <a:r>
              <a:rPr lang="en-AU" sz="2000" dirty="0">
                <a:solidFill>
                  <a:srgbClr val="7030A0"/>
                </a:solidFill>
                <a:latin typeface="Arial" panose="020B0604020202020204" pitchFamily="34" charset="0"/>
              </a:rPr>
              <a:t>cycle (developing outcomes, constructing Unit of Study outlines, choosing</a:t>
            </a:r>
          </a:p>
          <a:p>
            <a:r>
              <a:rPr lang="en-AU" sz="2000" dirty="0">
                <a:solidFill>
                  <a:srgbClr val="7030A0"/>
                </a:solidFill>
                <a:latin typeface="Arial" panose="020B0604020202020204" pitchFamily="34" charset="0"/>
              </a:rPr>
              <a:t>learning and teaching methods, assessment, and evaluation). </a:t>
            </a:r>
            <a:endParaRPr lang="en-AU" sz="2000" dirty="0" smtClean="0">
              <a:solidFill>
                <a:srgbClr val="7030A0"/>
              </a:solidFill>
              <a:latin typeface="Arial" panose="020B0604020202020204" pitchFamily="34" charset="0"/>
            </a:endParaRPr>
          </a:p>
          <a:p>
            <a:endParaRPr lang="en-AU" sz="2000" dirty="0">
              <a:latin typeface="Arial" panose="020B0604020202020204" pitchFamily="34" charset="0"/>
            </a:endParaRPr>
          </a:p>
          <a:p>
            <a:r>
              <a:rPr lang="en-AU" sz="2000" dirty="0" smtClean="0">
                <a:solidFill>
                  <a:srgbClr val="C00000"/>
                </a:solidFill>
                <a:latin typeface="Arial" panose="020B0604020202020204" pitchFamily="34" charset="0"/>
              </a:rPr>
              <a:t>In </a:t>
            </a:r>
            <a:r>
              <a:rPr lang="en-AU" sz="2000" dirty="0">
                <a:solidFill>
                  <a:srgbClr val="C00000"/>
                </a:solidFill>
                <a:latin typeface="Arial" panose="020B0604020202020204" pitchFamily="34" charset="0"/>
              </a:rPr>
              <a:t>this very </a:t>
            </a:r>
            <a:r>
              <a:rPr lang="en-AU" sz="2000" dirty="0" smtClean="0">
                <a:solidFill>
                  <a:srgbClr val="C00000"/>
                </a:solidFill>
                <a:latin typeface="Arial" panose="020B0604020202020204" pitchFamily="34" charset="0"/>
              </a:rPr>
              <a:t>brief introduction </a:t>
            </a:r>
            <a:r>
              <a:rPr lang="en-AU" sz="2000" dirty="0">
                <a:solidFill>
                  <a:srgbClr val="C00000"/>
                </a:solidFill>
                <a:latin typeface="Arial" panose="020B0604020202020204" pitchFamily="34" charset="0"/>
              </a:rPr>
              <a:t>we have drawn out some starting concepts and ideas for your benefit, </a:t>
            </a:r>
            <a:r>
              <a:rPr lang="en-AU" sz="2000" dirty="0" smtClean="0">
                <a:solidFill>
                  <a:srgbClr val="C00000"/>
                </a:solidFill>
                <a:latin typeface="Arial" panose="020B0604020202020204" pitchFamily="34" charset="0"/>
              </a:rPr>
              <a:t>as well </a:t>
            </a:r>
            <a:r>
              <a:rPr lang="en-AU" sz="2000" dirty="0">
                <a:solidFill>
                  <a:srgbClr val="C00000"/>
                </a:solidFill>
                <a:latin typeface="Arial" panose="020B0604020202020204" pitchFamily="34" charset="0"/>
              </a:rPr>
              <a:t>as a list of useful references.</a:t>
            </a:r>
            <a:endParaRPr lang="en-AU" sz="2000" dirty="0">
              <a:solidFill>
                <a:srgbClr val="C00000"/>
              </a:solidFill>
            </a:endParaRPr>
          </a:p>
        </p:txBody>
      </p:sp>
    </p:spTree>
    <p:extLst>
      <p:ext uri="{BB962C8B-B14F-4D97-AF65-F5344CB8AC3E}">
        <p14:creationId xmlns:p14="http://schemas.microsoft.com/office/powerpoint/2010/main" val="363651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500" y="747252"/>
            <a:ext cx="10345271" cy="4832092"/>
          </a:xfrm>
          <a:prstGeom prst="rect">
            <a:avLst/>
          </a:prstGeom>
        </p:spPr>
        <p:txBody>
          <a:bodyPr wrap="square">
            <a:spAutoFit/>
          </a:bodyPr>
          <a:lstStyle/>
          <a:p>
            <a:r>
              <a:rPr lang="en-AU" sz="2800" dirty="0">
                <a:solidFill>
                  <a:srgbClr val="FF0000"/>
                </a:solidFill>
                <a:latin typeface="Arial" panose="020B0604020202020204" pitchFamily="34" charset="0"/>
              </a:rPr>
              <a:t>The reflective teacher develops many questions to choose from to serve as objects </a:t>
            </a:r>
            <a:r>
              <a:rPr lang="en-AU" sz="2800" dirty="0" smtClean="0">
                <a:solidFill>
                  <a:srgbClr val="FF0000"/>
                </a:solidFill>
                <a:latin typeface="Arial" panose="020B0604020202020204" pitchFamily="34" charset="0"/>
              </a:rPr>
              <a:t>of reflection</a:t>
            </a:r>
            <a:r>
              <a:rPr lang="en-AU" sz="2800" dirty="0">
                <a:solidFill>
                  <a:srgbClr val="FF0000"/>
                </a:solidFill>
                <a:latin typeface="Arial" panose="020B0604020202020204" pitchFamily="34" charset="0"/>
              </a:rPr>
              <a:t>. </a:t>
            </a:r>
            <a:endParaRPr lang="en-AU" sz="2800" dirty="0" smtClean="0">
              <a:solidFill>
                <a:srgbClr val="FF0000"/>
              </a:solidFill>
              <a:latin typeface="Arial" panose="020B0604020202020204" pitchFamily="34" charset="0"/>
            </a:endParaRPr>
          </a:p>
          <a:p>
            <a:endParaRPr lang="en-AU" sz="2800" dirty="0">
              <a:latin typeface="Arial" panose="020B0604020202020204" pitchFamily="34" charset="0"/>
            </a:endParaRPr>
          </a:p>
          <a:p>
            <a:r>
              <a:rPr lang="en-AU" sz="2800" dirty="0" smtClean="0">
                <a:latin typeface="Arial" panose="020B0604020202020204" pitchFamily="34" charset="0"/>
              </a:rPr>
              <a:t>Such </a:t>
            </a:r>
            <a:r>
              <a:rPr lang="en-AU" sz="2800" dirty="0">
                <a:latin typeface="Arial" panose="020B0604020202020204" pitchFamily="34" charset="0"/>
              </a:rPr>
              <a:t>as </a:t>
            </a:r>
            <a:r>
              <a:rPr lang="en-AU" sz="2800" dirty="0" smtClean="0">
                <a:latin typeface="Arial" panose="020B0604020202020204" pitchFamily="34" charset="0"/>
              </a:rPr>
              <a:t>…</a:t>
            </a:r>
          </a:p>
          <a:p>
            <a:endParaRPr lang="en-AU" sz="2800" dirty="0">
              <a:latin typeface="Arial" panose="020B0604020202020204" pitchFamily="34" charset="0"/>
            </a:endParaRPr>
          </a:p>
          <a:p>
            <a:pPr marL="457200" indent="-457200">
              <a:buFont typeface="Symbol" panose="05050102010706020507" pitchFamily="18" charset="2"/>
              <a:buChar char="•"/>
            </a:pPr>
            <a:r>
              <a:rPr lang="en-AU" sz="2800" b="1" dirty="0" smtClean="0">
                <a:solidFill>
                  <a:srgbClr val="0070C0"/>
                </a:solidFill>
                <a:latin typeface="Arial" panose="020B0604020202020204" pitchFamily="34" charset="0"/>
              </a:rPr>
              <a:t>What </a:t>
            </a:r>
            <a:r>
              <a:rPr lang="en-AU" sz="2800" dirty="0">
                <a:solidFill>
                  <a:srgbClr val="0070C0"/>
                </a:solidFill>
                <a:latin typeface="Arial" panose="020B0604020202020204" pitchFamily="34" charset="0"/>
              </a:rPr>
              <a:t>is it about my work and the learning and teaching context that I want </a:t>
            </a:r>
            <a:r>
              <a:rPr lang="en-AU" sz="2800" dirty="0" smtClean="0">
                <a:solidFill>
                  <a:srgbClr val="0070C0"/>
                </a:solidFill>
                <a:latin typeface="Arial" panose="020B0604020202020204" pitchFamily="34" charset="0"/>
              </a:rPr>
              <a:t>to know </a:t>
            </a:r>
            <a:r>
              <a:rPr lang="en-AU" sz="2800" dirty="0">
                <a:solidFill>
                  <a:srgbClr val="0070C0"/>
                </a:solidFill>
                <a:latin typeface="Arial" panose="020B0604020202020204" pitchFamily="34" charset="0"/>
              </a:rPr>
              <a:t>about</a:t>
            </a:r>
            <a:r>
              <a:rPr lang="en-AU" sz="2800" dirty="0" smtClean="0">
                <a:solidFill>
                  <a:srgbClr val="0070C0"/>
                </a:solidFill>
                <a:latin typeface="Arial" panose="020B0604020202020204" pitchFamily="34" charset="0"/>
              </a:rPr>
              <a:t>?</a:t>
            </a:r>
          </a:p>
          <a:p>
            <a:pPr marL="457200" indent="-457200">
              <a:buFont typeface="Symbol" panose="05050102010706020507" pitchFamily="18" charset="2"/>
              <a:buChar char="•"/>
            </a:pPr>
            <a:endParaRPr lang="en-AU" sz="2800" dirty="0">
              <a:solidFill>
                <a:srgbClr val="0070C0"/>
              </a:solidFill>
              <a:latin typeface="Arial" panose="020B0604020202020204" pitchFamily="34" charset="0"/>
            </a:endParaRPr>
          </a:p>
          <a:p>
            <a:pPr marL="457200" indent="-457200">
              <a:buFont typeface="Symbol" panose="05050102010706020507" pitchFamily="18" charset="2"/>
              <a:buChar char="•"/>
            </a:pPr>
            <a:r>
              <a:rPr lang="en-AU" sz="2800" b="1" dirty="0" smtClean="0">
                <a:solidFill>
                  <a:srgbClr val="0070C0"/>
                </a:solidFill>
                <a:latin typeface="Arial" panose="020B0604020202020204" pitchFamily="34" charset="0"/>
              </a:rPr>
              <a:t>How </a:t>
            </a:r>
            <a:r>
              <a:rPr lang="en-AU" sz="2800" dirty="0">
                <a:solidFill>
                  <a:srgbClr val="0070C0"/>
                </a:solidFill>
                <a:latin typeface="Arial" panose="020B0604020202020204" pitchFamily="34" charset="0"/>
              </a:rPr>
              <a:t>do I find out about these things</a:t>
            </a:r>
            <a:r>
              <a:rPr lang="en-AU" sz="2800" dirty="0" smtClean="0">
                <a:solidFill>
                  <a:srgbClr val="0070C0"/>
                </a:solidFill>
                <a:latin typeface="Arial" panose="020B0604020202020204" pitchFamily="34" charset="0"/>
              </a:rPr>
              <a:t>?</a:t>
            </a:r>
          </a:p>
          <a:p>
            <a:pPr marL="457200" indent="-457200">
              <a:buFont typeface="Symbol" panose="05050102010706020507" pitchFamily="18" charset="2"/>
              <a:buChar char="•"/>
            </a:pPr>
            <a:endParaRPr lang="en-AU" sz="2800" dirty="0">
              <a:solidFill>
                <a:srgbClr val="0070C0"/>
              </a:solidFill>
              <a:latin typeface="Arial" panose="020B0604020202020204" pitchFamily="34" charset="0"/>
            </a:endParaRPr>
          </a:p>
          <a:p>
            <a:r>
              <a:rPr lang="en-AU" sz="2800" dirty="0">
                <a:solidFill>
                  <a:srgbClr val="0070C0"/>
                </a:solidFill>
                <a:latin typeface="Symbol" panose="05050102010706020507" pitchFamily="18" charset="2"/>
              </a:rPr>
              <a:t>• </a:t>
            </a:r>
            <a:r>
              <a:rPr lang="en-AU" sz="2800" b="1" dirty="0">
                <a:solidFill>
                  <a:srgbClr val="0070C0"/>
                </a:solidFill>
                <a:latin typeface="Arial" panose="020B0604020202020204" pitchFamily="34" charset="0"/>
              </a:rPr>
              <a:t>Who </a:t>
            </a:r>
            <a:r>
              <a:rPr lang="en-AU" sz="2800" dirty="0">
                <a:solidFill>
                  <a:srgbClr val="0070C0"/>
                </a:solidFill>
                <a:latin typeface="Arial" panose="020B0604020202020204" pitchFamily="34" charset="0"/>
              </a:rPr>
              <a:t>will I ask about these things?</a:t>
            </a:r>
            <a:endParaRPr lang="en-AU" sz="2800" dirty="0">
              <a:solidFill>
                <a:srgbClr val="0070C0"/>
              </a:solidFill>
            </a:endParaRPr>
          </a:p>
        </p:txBody>
      </p:sp>
    </p:spTree>
    <p:extLst>
      <p:ext uri="{BB962C8B-B14F-4D97-AF65-F5344CB8AC3E}">
        <p14:creationId xmlns:p14="http://schemas.microsoft.com/office/powerpoint/2010/main" val="17715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411" y="642418"/>
            <a:ext cx="6096000" cy="5632311"/>
          </a:xfrm>
          <a:prstGeom prst="rect">
            <a:avLst/>
          </a:prstGeom>
        </p:spPr>
        <p:txBody>
          <a:bodyPr>
            <a:spAutoFit/>
          </a:bodyPr>
          <a:lstStyle/>
          <a:p>
            <a:r>
              <a:rPr lang="en-AU" sz="2400" b="1" dirty="0">
                <a:latin typeface="Arial" panose="020B0604020202020204" pitchFamily="34" charset="0"/>
              </a:rPr>
              <a:t>Writing</a:t>
            </a:r>
          </a:p>
          <a:p>
            <a:r>
              <a:rPr lang="en-AU" sz="2400" dirty="0">
                <a:latin typeface="Arial" panose="020B0604020202020204" pitchFamily="34" charset="0"/>
              </a:rPr>
              <a:t>Collaborative journaling</a:t>
            </a:r>
          </a:p>
          <a:p>
            <a:r>
              <a:rPr lang="en-AU" sz="2400" dirty="0">
                <a:latin typeface="Arial" panose="020B0604020202020204" pitchFamily="34" charset="0"/>
              </a:rPr>
              <a:t>Diary</a:t>
            </a:r>
          </a:p>
          <a:p>
            <a:r>
              <a:rPr lang="en-AU" sz="2400" dirty="0">
                <a:latin typeface="Arial" panose="020B0604020202020204" pitchFamily="34" charset="0"/>
              </a:rPr>
              <a:t>Personal journals</a:t>
            </a:r>
          </a:p>
          <a:p>
            <a:r>
              <a:rPr lang="en-AU" sz="2400" dirty="0">
                <a:latin typeface="Arial" panose="020B0604020202020204" pitchFamily="34" charset="0"/>
              </a:rPr>
              <a:t>Narrative</a:t>
            </a:r>
          </a:p>
          <a:p>
            <a:r>
              <a:rPr lang="en-AU" sz="2400" dirty="0">
                <a:latin typeface="Arial" panose="020B0604020202020204" pitchFamily="34" charset="0"/>
              </a:rPr>
              <a:t>Biography</a:t>
            </a:r>
          </a:p>
          <a:p>
            <a:r>
              <a:rPr lang="en-AU" sz="2400" dirty="0">
                <a:latin typeface="Arial" panose="020B0604020202020204" pitchFamily="34" charset="0"/>
              </a:rPr>
              <a:t>Autobiography</a:t>
            </a:r>
          </a:p>
          <a:p>
            <a:r>
              <a:rPr lang="en-AU" sz="2400" dirty="0">
                <a:latin typeface="Arial" panose="020B0604020202020204" pitchFamily="34" charset="0"/>
              </a:rPr>
              <a:t>Creative writing</a:t>
            </a:r>
          </a:p>
          <a:p>
            <a:r>
              <a:rPr lang="en-AU" sz="2400" dirty="0">
                <a:latin typeface="Arial" panose="020B0604020202020204" pitchFamily="34" charset="0"/>
              </a:rPr>
              <a:t>Discourse analysis</a:t>
            </a:r>
          </a:p>
          <a:p>
            <a:r>
              <a:rPr lang="en-AU" sz="2400" dirty="0">
                <a:latin typeface="Arial" panose="020B0604020202020204" pitchFamily="34" charset="0"/>
              </a:rPr>
              <a:t>Reflective writing </a:t>
            </a:r>
            <a:endParaRPr lang="en-AU" sz="2400" dirty="0" smtClean="0">
              <a:latin typeface="Arial" panose="020B0604020202020204" pitchFamily="34" charset="0"/>
            </a:endParaRPr>
          </a:p>
          <a:p>
            <a:r>
              <a:rPr lang="en-AU" sz="2400" dirty="0" smtClean="0">
                <a:latin typeface="Arial" panose="020B0604020202020204" pitchFamily="34" charset="0"/>
              </a:rPr>
              <a:t>(</a:t>
            </a:r>
            <a:r>
              <a:rPr lang="en-AU" sz="2400" dirty="0">
                <a:latin typeface="Arial" panose="020B0604020202020204" pitchFamily="34" charset="0"/>
              </a:rPr>
              <a:t>free, independent, open</a:t>
            </a:r>
          </a:p>
          <a:p>
            <a:r>
              <a:rPr lang="en-AU" sz="2400" dirty="0">
                <a:latin typeface="Arial" panose="020B0604020202020204" pitchFamily="34" charset="0"/>
              </a:rPr>
              <a:t>ended, focussed, supported)</a:t>
            </a:r>
          </a:p>
          <a:p>
            <a:r>
              <a:rPr lang="en-AU" sz="2400" dirty="0">
                <a:latin typeface="Arial" panose="020B0604020202020204" pitchFamily="34" charset="0"/>
              </a:rPr>
              <a:t>Portfolio</a:t>
            </a:r>
          </a:p>
          <a:p>
            <a:r>
              <a:rPr lang="en-AU" sz="2400" dirty="0">
                <a:latin typeface="Arial" panose="020B0604020202020204" pitchFamily="34" charset="0"/>
              </a:rPr>
              <a:t>Action research</a:t>
            </a:r>
          </a:p>
          <a:p>
            <a:r>
              <a:rPr lang="en-AU" sz="2400" dirty="0" smtClean="0">
                <a:latin typeface="Arial" panose="020B0604020202020204" pitchFamily="34" charset="0"/>
              </a:rPr>
              <a:t>Questionnaire</a:t>
            </a:r>
            <a:endParaRPr lang="en-AU" sz="2400" dirty="0">
              <a:latin typeface="Arial" panose="020B0604020202020204" pitchFamily="34" charset="0"/>
            </a:endParaRPr>
          </a:p>
        </p:txBody>
      </p:sp>
      <p:sp>
        <p:nvSpPr>
          <p:cNvPr id="3" name="Rectangle 2"/>
          <p:cNvSpPr/>
          <p:nvPr/>
        </p:nvSpPr>
        <p:spPr>
          <a:xfrm>
            <a:off x="6096000" y="642418"/>
            <a:ext cx="6096000" cy="2246769"/>
          </a:xfrm>
          <a:prstGeom prst="rect">
            <a:avLst/>
          </a:prstGeom>
        </p:spPr>
        <p:txBody>
          <a:bodyPr>
            <a:spAutoFit/>
          </a:bodyPr>
          <a:lstStyle/>
          <a:p>
            <a:r>
              <a:rPr lang="en-AU" sz="2800" b="1" dirty="0">
                <a:latin typeface="Arial" panose="020B0604020202020204" pitchFamily="34" charset="0"/>
              </a:rPr>
              <a:t>Talking</a:t>
            </a:r>
          </a:p>
          <a:p>
            <a:r>
              <a:rPr lang="en-AU" sz="2800" dirty="0">
                <a:latin typeface="Arial" panose="020B0604020202020204" pitchFamily="34" charset="0"/>
              </a:rPr>
              <a:t>Role simulations</a:t>
            </a:r>
          </a:p>
          <a:p>
            <a:r>
              <a:rPr lang="en-AU" sz="2800" dirty="0">
                <a:latin typeface="Arial" panose="020B0604020202020204" pitchFamily="34" charset="0"/>
              </a:rPr>
              <a:t>Debates</a:t>
            </a:r>
          </a:p>
          <a:p>
            <a:r>
              <a:rPr lang="en-AU" sz="2800" dirty="0">
                <a:latin typeface="Arial" panose="020B0604020202020204" pitchFamily="34" charset="0"/>
              </a:rPr>
              <a:t>Discussion (understandings and practices)</a:t>
            </a:r>
            <a:endParaRPr lang="en-AU" sz="2800" dirty="0"/>
          </a:p>
        </p:txBody>
      </p:sp>
      <p:sp>
        <p:nvSpPr>
          <p:cNvPr id="4" name="Rectangle 3"/>
          <p:cNvSpPr/>
          <p:nvPr/>
        </p:nvSpPr>
        <p:spPr>
          <a:xfrm>
            <a:off x="6189233" y="3057446"/>
            <a:ext cx="6096000" cy="2677656"/>
          </a:xfrm>
          <a:prstGeom prst="rect">
            <a:avLst/>
          </a:prstGeom>
        </p:spPr>
        <p:txBody>
          <a:bodyPr>
            <a:spAutoFit/>
          </a:bodyPr>
          <a:lstStyle/>
          <a:p>
            <a:r>
              <a:rPr lang="en-AU" sz="2800" b="1" dirty="0">
                <a:latin typeface="Arial" panose="020B0604020202020204" pitchFamily="34" charset="0"/>
              </a:rPr>
              <a:t>Self (student/teacher)</a:t>
            </a:r>
          </a:p>
          <a:p>
            <a:r>
              <a:rPr lang="en-AU" sz="2800" dirty="0">
                <a:latin typeface="Arial" panose="020B0604020202020204" pitchFamily="34" charset="0"/>
              </a:rPr>
              <a:t>Auto-ethnography</a:t>
            </a:r>
          </a:p>
          <a:p>
            <a:r>
              <a:rPr lang="en-AU" sz="2800" dirty="0">
                <a:latin typeface="Arial" panose="020B0604020202020204" pitchFamily="34" charset="0"/>
              </a:rPr>
              <a:t>Self assessment, Self reflection</a:t>
            </a:r>
          </a:p>
          <a:p>
            <a:r>
              <a:rPr lang="en-AU" sz="2800" dirty="0">
                <a:latin typeface="Arial" panose="020B0604020202020204" pitchFamily="34" charset="0"/>
              </a:rPr>
              <a:t>Reflecting aloud</a:t>
            </a:r>
          </a:p>
          <a:p>
            <a:r>
              <a:rPr lang="en-AU" sz="2800" dirty="0">
                <a:latin typeface="Arial" panose="020B0604020202020204" pitchFamily="34" charset="0"/>
              </a:rPr>
              <a:t>Self disclosure, confession</a:t>
            </a:r>
          </a:p>
          <a:p>
            <a:r>
              <a:rPr lang="en-AU" sz="2800" dirty="0">
                <a:latin typeface="Arial" panose="020B0604020202020204" pitchFamily="34" charset="0"/>
              </a:rPr>
              <a:t>Making time to reflect</a:t>
            </a:r>
            <a:endParaRPr lang="en-AU" sz="2800" dirty="0"/>
          </a:p>
        </p:txBody>
      </p:sp>
    </p:spTree>
    <p:extLst>
      <p:ext uri="{BB962C8B-B14F-4D97-AF65-F5344CB8AC3E}">
        <p14:creationId xmlns:p14="http://schemas.microsoft.com/office/powerpoint/2010/main" val="1659494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168" y="588007"/>
            <a:ext cx="6096000" cy="2246769"/>
          </a:xfrm>
          <a:prstGeom prst="rect">
            <a:avLst/>
          </a:prstGeom>
        </p:spPr>
        <p:txBody>
          <a:bodyPr>
            <a:spAutoFit/>
          </a:bodyPr>
          <a:lstStyle/>
          <a:p>
            <a:r>
              <a:rPr lang="en-AU" sz="2800" b="1" dirty="0">
                <a:latin typeface="Arial" panose="020B0604020202020204" pitchFamily="34" charset="0"/>
              </a:rPr>
              <a:t>Peer/work</a:t>
            </a:r>
          </a:p>
          <a:p>
            <a:r>
              <a:rPr lang="en-AU" sz="2800" dirty="0">
                <a:latin typeface="Arial" panose="020B0604020202020204" pitchFamily="34" charset="0"/>
              </a:rPr>
              <a:t>Peer coaching/mentoring</a:t>
            </a:r>
          </a:p>
          <a:p>
            <a:r>
              <a:rPr lang="en-AU" sz="2800" dirty="0">
                <a:latin typeface="Arial" panose="020B0604020202020204" pitchFamily="34" charset="0"/>
              </a:rPr>
              <a:t>Peer observation and feedback</a:t>
            </a:r>
          </a:p>
          <a:p>
            <a:r>
              <a:rPr lang="en-AU" sz="2800" dirty="0">
                <a:latin typeface="Arial" panose="020B0604020202020204" pitchFamily="34" charset="0"/>
              </a:rPr>
              <a:t>Work based learning</a:t>
            </a:r>
          </a:p>
          <a:p>
            <a:r>
              <a:rPr lang="en-AU" sz="2800" dirty="0">
                <a:latin typeface="Arial" panose="020B0604020202020204" pitchFamily="34" charset="0"/>
              </a:rPr>
              <a:t>Systematic observation</a:t>
            </a:r>
            <a:endParaRPr lang="en-AU" sz="2800" dirty="0"/>
          </a:p>
        </p:txBody>
      </p:sp>
      <p:sp>
        <p:nvSpPr>
          <p:cNvPr id="3" name="Rectangle 2"/>
          <p:cNvSpPr/>
          <p:nvPr/>
        </p:nvSpPr>
        <p:spPr>
          <a:xfrm>
            <a:off x="6339840" y="588007"/>
            <a:ext cx="6096000" cy="4832092"/>
          </a:xfrm>
          <a:prstGeom prst="rect">
            <a:avLst/>
          </a:prstGeom>
        </p:spPr>
        <p:txBody>
          <a:bodyPr>
            <a:spAutoFit/>
          </a:bodyPr>
          <a:lstStyle/>
          <a:p>
            <a:r>
              <a:rPr lang="en-AU" sz="2800" b="1" dirty="0">
                <a:latin typeface="Arial" panose="020B0604020202020204" pitchFamily="34" charset="0"/>
              </a:rPr>
              <a:t>Questioning</a:t>
            </a:r>
          </a:p>
          <a:p>
            <a:r>
              <a:rPr lang="en-AU" sz="2800" dirty="0">
                <a:latin typeface="Arial" panose="020B0604020202020204" pitchFamily="34" charset="0"/>
              </a:rPr>
              <a:t>Practical inquiry</a:t>
            </a:r>
          </a:p>
          <a:p>
            <a:r>
              <a:rPr lang="en-AU" sz="2800" dirty="0">
                <a:latin typeface="Arial" panose="020B0604020202020204" pitchFamily="34" charset="0"/>
              </a:rPr>
              <a:t>Critical incident analysis</a:t>
            </a:r>
          </a:p>
          <a:p>
            <a:r>
              <a:rPr lang="en-AU" sz="2800" dirty="0">
                <a:latin typeface="Arial" panose="020B0604020202020204" pitchFamily="34" charset="0"/>
              </a:rPr>
              <a:t>Developing higher order skills</a:t>
            </a:r>
          </a:p>
          <a:p>
            <a:r>
              <a:rPr lang="en-AU" sz="2800" b="1" dirty="0">
                <a:latin typeface="Arial" panose="020B0604020202020204" pitchFamily="34" charset="0"/>
              </a:rPr>
              <a:t>Teacher directed/led</a:t>
            </a:r>
          </a:p>
          <a:p>
            <a:r>
              <a:rPr lang="en-AU" sz="2800" dirty="0">
                <a:latin typeface="Arial" panose="020B0604020202020204" pitchFamily="34" charset="0"/>
              </a:rPr>
              <a:t>Guided reflection</a:t>
            </a:r>
          </a:p>
          <a:p>
            <a:r>
              <a:rPr lang="en-AU" sz="2800" dirty="0">
                <a:latin typeface="Arial" panose="020B0604020202020204" pitchFamily="34" charset="0"/>
              </a:rPr>
              <a:t>Values clarification</a:t>
            </a:r>
          </a:p>
          <a:p>
            <a:r>
              <a:rPr lang="en-AU" sz="2800" dirty="0">
                <a:latin typeface="Arial" panose="020B0604020202020204" pitchFamily="34" charset="0"/>
              </a:rPr>
              <a:t>Problem solving</a:t>
            </a:r>
          </a:p>
          <a:p>
            <a:r>
              <a:rPr lang="en-AU" sz="2800" dirty="0">
                <a:latin typeface="Arial" panose="020B0604020202020204" pitchFamily="34" charset="0"/>
              </a:rPr>
              <a:t>Childhood memory work</a:t>
            </a:r>
          </a:p>
          <a:p>
            <a:r>
              <a:rPr lang="en-AU" sz="2800" dirty="0">
                <a:latin typeface="Arial" panose="020B0604020202020204" pitchFamily="34" charset="0"/>
              </a:rPr>
              <a:t>Reflection through spirituality</a:t>
            </a:r>
          </a:p>
          <a:p>
            <a:r>
              <a:rPr lang="en-AU" sz="2800" dirty="0">
                <a:latin typeface="Arial" panose="020B0604020202020204" pitchFamily="34" charset="0"/>
              </a:rPr>
              <a:t>Encouraging </a:t>
            </a:r>
            <a:r>
              <a:rPr lang="en-AU" sz="2800" dirty="0" smtClean="0">
                <a:latin typeface="Arial" panose="020B0604020202020204" pitchFamily="34" charset="0"/>
              </a:rPr>
              <a:t>voice</a:t>
            </a:r>
            <a:endParaRPr lang="en-AU" sz="2800" dirty="0">
              <a:latin typeface="Arial" panose="020B0604020202020204" pitchFamily="34" charset="0"/>
            </a:endParaRPr>
          </a:p>
        </p:txBody>
      </p:sp>
      <p:sp>
        <p:nvSpPr>
          <p:cNvPr id="4" name="Rectangle 3"/>
          <p:cNvSpPr/>
          <p:nvPr/>
        </p:nvSpPr>
        <p:spPr>
          <a:xfrm>
            <a:off x="821168" y="2735983"/>
            <a:ext cx="6096000" cy="3539430"/>
          </a:xfrm>
          <a:prstGeom prst="rect">
            <a:avLst/>
          </a:prstGeom>
        </p:spPr>
        <p:txBody>
          <a:bodyPr>
            <a:spAutoFit/>
          </a:bodyPr>
          <a:lstStyle/>
          <a:p>
            <a:r>
              <a:rPr lang="en-AU" sz="2800" b="1" dirty="0">
                <a:latin typeface="Arial" panose="020B0604020202020204" pitchFamily="34" charset="0"/>
              </a:rPr>
              <a:t>Reading</a:t>
            </a:r>
          </a:p>
          <a:p>
            <a:r>
              <a:rPr lang="en-AU" sz="2800" dirty="0">
                <a:latin typeface="Arial" panose="020B0604020202020204" pitchFamily="34" charset="0"/>
              </a:rPr>
              <a:t>Student-created case studies</a:t>
            </a:r>
          </a:p>
          <a:p>
            <a:r>
              <a:rPr lang="en-AU" sz="2800" dirty="0">
                <a:latin typeface="Arial" panose="020B0604020202020204" pitchFamily="34" charset="0"/>
              </a:rPr>
              <a:t>Stimulated recall using video and</a:t>
            </a:r>
          </a:p>
          <a:p>
            <a:r>
              <a:rPr lang="en-AU" sz="2800" dirty="0">
                <a:latin typeface="Arial" panose="020B0604020202020204" pitchFamily="34" charset="0"/>
              </a:rPr>
              <a:t>audiotape</a:t>
            </a:r>
          </a:p>
          <a:p>
            <a:r>
              <a:rPr lang="en-AU" sz="2800" b="1" dirty="0">
                <a:latin typeface="Arial" panose="020B0604020202020204" pitchFamily="34" charset="0"/>
              </a:rPr>
              <a:t>Other</a:t>
            </a:r>
          </a:p>
          <a:p>
            <a:r>
              <a:rPr lang="en-AU" sz="2800" dirty="0" err="1">
                <a:latin typeface="Arial" panose="020B0604020202020204" pitchFamily="34" charset="0"/>
              </a:rPr>
              <a:t>Artifact</a:t>
            </a:r>
            <a:r>
              <a:rPr lang="en-AU" sz="2800" dirty="0">
                <a:latin typeface="Arial" panose="020B0604020202020204" pitchFamily="34" charset="0"/>
              </a:rPr>
              <a:t> collection</a:t>
            </a:r>
          </a:p>
          <a:p>
            <a:r>
              <a:rPr lang="en-AU" sz="2800" dirty="0">
                <a:latin typeface="Arial" panose="020B0604020202020204" pitchFamily="34" charset="0"/>
              </a:rPr>
              <a:t>Action learning</a:t>
            </a:r>
          </a:p>
          <a:p>
            <a:r>
              <a:rPr lang="en-AU" sz="2800" dirty="0">
                <a:latin typeface="Arial" panose="020B0604020202020204" pitchFamily="34" charset="0"/>
              </a:rPr>
              <a:t>Metaphor use</a:t>
            </a:r>
            <a:endParaRPr lang="en-AU" sz="2800" dirty="0"/>
          </a:p>
        </p:txBody>
      </p:sp>
      <p:sp>
        <p:nvSpPr>
          <p:cNvPr id="5" name="Rectangle 4"/>
          <p:cNvSpPr/>
          <p:nvPr/>
        </p:nvSpPr>
        <p:spPr>
          <a:xfrm>
            <a:off x="6339840" y="5478424"/>
            <a:ext cx="2029017" cy="369332"/>
          </a:xfrm>
          <a:prstGeom prst="rect">
            <a:avLst/>
          </a:prstGeom>
        </p:spPr>
        <p:txBody>
          <a:bodyPr wrap="none">
            <a:spAutoFit/>
          </a:bodyPr>
          <a:lstStyle/>
          <a:p>
            <a:r>
              <a:rPr lang="en-AU" dirty="0" smtClean="0"/>
              <a:t>Read- Reflection.pdf</a:t>
            </a:r>
            <a:endParaRPr lang="en-AU" dirty="0"/>
          </a:p>
        </p:txBody>
      </p:sp>
    </p:spTree>
    <p:extLst>
      <p:ext uri="{BB962C8B-B14F-4D97-AF65-F5344CB8AC3E}">
        <p14:creationId xmlns:p14="http://schemas.microsoft.com/office/powerpoint/2010/main" val="312216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078" y="1841831"/>
            <a:ext cx="10388300" cy="2677656"/>
          </a:xfrm>
          <a:prstGeom prst="rect">
            <a:avLst/>
          </a:prstGeom>
        </p:spPr>
        <p:txBody>
          <a:bodyPr wrap="square">
            <a:spAutoFit/>
          </a:bodyPr>
          <a:lstStyle/>
          <a:p>
            <a:r>
              <a:rPr lang="en-AU" sz="2800" b="1" dirty="0">
                <a:solidFill>
                  <a:srgbClr val="7030A0"/>
                </a:solidFill>
                <a:latin typeface="Times New Roman" panose="02020603050405020304" pitchFamily="18" charset="0"/>
                <a:ea typeface="Times New Roman" panose="02020603050405020304" pitchFamily="18" charset="0"/>
              </a:rPr>
              <a:t>The role of reflection in education has created an upsurge of interest amongst educators and researchers since Dewey’s (</a:t>
            </a:r>
            <a:r>
              <a:rPr lang="en-AU" sz="2800" b="1" dirty="0">
                <a:solidFill>
                  <a:srgbClr val="7030A0"/>
                </a:solidFill>
                <a:latin typeface="Times New Roman" panose="02020603050405020304" pitchFamily="18" charset="0"/>
                <a:ea typeface="Times New Roman" panose="02020603050405020304" pitchFamily="18" charset="0"/>
                <a:hlinkClick r:id="rId2"/>
              </a:rPr>
              <a:t>1991</a:t>
            </a:r>
            <a:r>
              <a:rPr lang="en-AU" sz="2800" b="1" dirty="0">
                <a:solidFill>
                  <a:srgbClr val="7030A0"/>
                </a:solidFill>
                <a:latin typeface="Times New Roman" panose="02020603050405020304" pitchFamily="18" charset="0"/>
                <a:ea typeface="Times New Roman" panose="02020603050405020304" pitchFamily="18" charset="0"/>
              </a:rPr>
              <a:t>) ground-breaking work, which emphasized the positive roles that reflection might play in fostering students’ self-reflection, critical thinking, and in the demonstrable development of professional values or skills</a:t>
            </a:r>
            <a:endParaRPr lang="en-AU" sz="2800" b="1" dirty="0">
              <a:solidFill>
                <a:srgbClr val="7030A0"/>
              </a:solidFill>
            </a:endParaRPr>
          </a:p>
        </p:txBody>
      </p:sp>
    </p:spTree>
    <p:extLst>
      <p:ext uri="{BB962C8B-B14F-4D97-AF65-F5344CB8AC3E}">
        <p14:creationId xmlns:p14="http://schemas.microsoft.com/office/powerpoint/2010/main" val="689925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2531" y="790283"/>
            <a:ext cx="10635727" cy="3539430"/>
          </a:xfrm>
          <a:prstGeom prst="rect">
            <a:avLst/>
          </a:prstGeom>
        </p:spPr>
        <p:txBody>
          <a:bodyPr wrap="square">
            <a:spAutoFit/>
          </a:bodyPr>
          <a:lstStyle/>
          <a:p>
            <a:r>
              <a:rPr lang="en-AU" sz="2800" dirty="0">
                <a:solidFill>
                  <a:srgbClr val="0070C0"/>
                </a:solidFill>
                <a:latin typeface="Times New Roman" panose="02020603050405020304" pitchFamily="18" charset="0"/>
                <a:ea typeface="Times New Roman" panose="02020603050405020304" pitchFamily="18" charset="0"/>
              </a:rPr>
              <a:t>Mann et al. (</a:t>
            </a:r>
            <a:r>
              <a:rPr lang="en-AU" sz="2800" dirty="0">
                <a:solidFill>
                  <a:srgbClr val="0070C0"/>
                </a:solidFill>
                <a:latin typeface="Times New Roman" panose="02020603050405020304" pitchFamily="18" charset="0"/>
                <a:ea typeface="Times New Roman" panose="02020603050405020304" pitchFamily="18" charset="0"/>
                <a:hlinkClick r:id="rId2"/>
              </a:rPr>
              <a:t>2009</a:t>
            </a:r>
            <a:r>
              <a:rPr lang="en-AU" sz="2800" dirty="0">
                <a:solidFill>
                  <a:srgbClr val="0070C0"/>
                </a:solidFill>
                <a:latin typeface="Times New Roman" panose="02020603050405020304" pitchFamily="18" charset="0"/>
                <a:ea typeface="Times New Roman" panose="02020603050405020304" pitchFamily="18" charset="0"/>
              </a:rPr>
              <a:t>), they suggest that Dewey’s definition of reflection shares similarities with our understanding of critical thinking. </a:t>
            </a:r>
            <a:endParaRPr lang="en-AU" sz="2800" dirty="0" smtClean="0">
              <a:solidFill>
                <a:srgbClr val="0070C0"/>
              </a:solidFill>
              <a:latin typeface="Times New Roman" panose="02020603050405020304" pitchFamily="18" charset="0"/>
              <a:ea typeface="Times New Roman" panose="02020603050405020304" pitchFamily="18" charset="0"/>
            </a:endParaRPr>
          </a:p>
          <a:p>
            <a:endParaRPr lang="en-AU" sz="2800" dirty="0">
              <a:solidFill>
                <a:srgbClr val="0070C0"/>
              </a:solidFill>
              <a:latin typeface="Times New Roman" panose="02020603050405020304" pitchFamily="18" charset="0"/>
              <a:ea typeface="Times New Roman" panose="02020603050405020304" pitchFamily="18" charset="0"/>
            </a:endParaRPr>
          </a:p>
          <a:p>
            <a:r>
              <a:rPr lang="en-AU" sz="2800" dirty="0" err="1" smtClean="0">
                <a:solidFill>
                  <a:srgbClr val="0070C0"/>
                </a:solidFill>
                <a:latin typeface="Times New Roman" panose="02020603050405020304" pitchFamily="18" charset="0"/>
                <a:ea typeface="Times New Roman" panose="02020603050405020304" pitchFamily="18" charset="0"/>
              </a:rPr>
              <a:t>Boud</a:t>
            </a:r>
            <a:r>
              <a:rPr lang="en-AU" sz="2800" dirty="0" smtClean="0">
                <a:solidFill>
                  <a:srgbClr val="0070C0"/>
                </a:solidFill>
                <a:latin typeface="Times New Roman" panose="02020603050405020304" pitchFamily="18" charset="0"/>
                <a:ea typeface="Times New Roman" panose="02020603050405020304" pitchFamily="18" charset="0"/>
              </a:rPr>
              <a:t> </a:t>
            </a:r>
            <a:r>
              <a:rPr lang="en-AU" sz="2800" dirty="0">
                <a:solidFill>
                  <a:srgbClr val="0070C0"/>
                </a:solidFill>
                <a:latin typeface="Times New Roman" panose="02020603050405020304" pitchFamily="18" charset="0"/>
                <a:ea typeface="Times New Roman" panose="02020603050405020304" pitchFamily="18" charset="0"/>
              </a:rPr>
              <a:t>et al. (</a:t>
            </a:r>
            <a:r>
              <a:rPr lang="en-AU" sz="2800" dirty="0">
                <a:solidFill>
                  <a:srgbClr val="0070C0"/>
                </a:solidFill>
                <a:latin typeface="Times New Roman" panose="02020603050405020304" pitchFamily="18" charset="0"/>
                <a:ea typeface="Times New Roman" panose="02020603050405020304" pitchFamily="18" charset="0"/>
                <a:hlinkClick r:id="rId3"/>
              </a:rPr>
              <a:t>1985</a:t>
            </a:r>
            <a:r>
              <a:rPr lang="en-AU" sz="2800" dirty="0">
                <a:solidFill>
                  <a:srgbClr val="0070C0"/>
                </a:solidFill>
                <a:latin typeface="Times New Roman" panose="02020603050405020304" pitchFamily="18" charset="0"/>
                <a:ea typeface="Times New Roman" panose="02020603050405020304" pitchFamily="18" charset="0"/>
              </a:rPr>
              <a:t>) aptly define reflection in the context of learning and focus more on one’s personal experience as the object of reflection, as referring to “those intellectual and affective activities that individuals engage into explore their experience, which leads to new understanding and appreciations” </a:t>
            </a:r>
            <a:endParaRPr lang="en-AU" sz="2800" dirty="0">
              <a:solidFill>
                <a:srgbClr val="0070C0"/>
              </a:solidFill>
            </a:endParaRPr>
          </a:p>
        </p:txBody>
      </p:sp>
      <p:sp>
        <p:nvSpPr>
          <p:cNvPr id="3" name="Rectangle 2"/>
          <p:cNvSpPr/>
          <p:nvPr/>
        </p:nvSpPr>
        <p:spPr>
          <a:xfrm>
            <a:off x="982530" y="4568875"/>
            <a:ext cx="10409817" cy="954107"/>
          </a:xfrm>
          <a:prstGeom prst="rect">
            <a:avLst/>
          </a:prstGeom>
        </p:spPr>
        <p:txBody>
          <a:bodyPr wrap="square">
            <a:spAutoFit/>
          </a:bodyPr>
          <a:lstStyle/>
          <a:p>
            <a:r>
              <a:rPr lang="en-AU" sz="2800" b="1" dirty="0">
                <a:solidFill>
                  <a:srgbClr val="C00000"/>
                </a:solidFill>
                <a:latin typeface="Times New Roman" panose="02020603050405020304" pitchFamily="18" charset="0"/>
                <a:ea typeface="Times New Roman" panose="02020603050405020304" pitchFamily="18" charset="0"/>
              </a:rPr>
              <a:t>advocacy to improve student learning. In the present study, self-reflection is influenced by these interpretations</a:t>
            </a:r>
            <a:endParaRPr lang="en-AU" sz="2800" b="1" dirty="0">
              <a:solidFill>
                <a:srgbClr val="C00000"/>
              </a:solidFill>
            </a:endParaRPr>
          </a:p>
        </p:txBody>
      </p:sp>
    </p:spTree>
    <p:extLst>
      <p:ext uri="{BB962C8B-B14F-4D97-AF65-F5344CB8AC3E}">
        <p14:creationId xmlns:p14="http://schemas.microsoft.com/office/powerpoint/2010/main" val="3739517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7836" y="791634"/>
            <a:ext cx="10388300" cy="4832092"/>
          </a:xfrm>
          <a:prstGeom prst="rect">
            <a:avLst/>
          </a:prstGeom>
        </p:spPr>
        <p:txBody>
          <a:bodyPr wrap="square">
            <a:spAutoFit/>
          </a:bodyPr>
          <a:lstStyle/>
          <a:p>
            <a:r>
              <a:rPr lang="en-AU" sz="2800" dirty="0">
                <a:solidFill>
                  <a:srgbClr val="C00000"/>
                </a:solidFill>
                <a:latin typeface="Times New Roman" panose="02020603050405020304" pitchFamily="18" charset="0"/>
                <a:ea typeface="Times New Roman" panose="02020603050405020304" pitchFamily="18" charset="0"/>
              </a:rPr>
              <a:t>Problem-based learning (PBL) tend to be characterized by students working collaboratively in small groups, with learning centred on problems relevant to the students’ domain of study and much time spent on self-directed learning. </a:t>
            </a:r>
            <a:endParaRPr lang="en-AU" sz="2800" dirty="0" smtClean="0">
              <a:solidFill>
                <a:srgbClr val="C00000"/>
              </a:solidFill>
              <a:latin typeface="Times New Roman" panose="02020603050405020304" pitchFamily="18" charset="0"/>
              <a:ea typeface="Times New Roman" panose="02020603050405020304" pitchFamily="18" charset="0"/>
            </a:endParaRPr>
          </a:p>
          <a:p>
            <a:endParaRPr lang="en-AU" sz="2800" dirty="0">
              <a:solidFill>
                <a:srgbClr val="C00000"/>
              </a:solidFill>
              <a:latin typeface="Times New Roman" panose="02020603050405020304" pitchFamily="18" charset="0"/>
              <a:ea typeface="Times New Roman" panose="02020603050405020304" pitchFamily="18" charset="0"/>
            </a:endParaRPr>
          </a:p>
          <a:p>
            <a:r>
              <a:rPr lang="en-AU" sz="2800" dirty="0" smtClean="0">
                <a:solidFill>
                  <a:srgbClr val="0070C0"/>
                </a:solidFill>
                <a:latin typeface="Times New Roman" panose="02020603050405020304" pitchFamily="18" charset="0"/>
                <a:ea typeface="Times New Roman" panose="02020603050405020304" pitchFamily="18" charset="0"/>
              </a:rPr>
              <a:t>In </a:t>
            </a:r>
            <a:r>
              <a:rPr lang="en-AU" sz="2800" dirty="0">
                <a:solidFill>
                  <a:srgbClr val="0070C0"/>
                </a:solidFill>
                <a:latin typeface="Times New Roman" panose="02020603050405020304" pitchFamily="18" charset="0"/>
                <a:ea typeface="Times New Roman" panose="02020603050405020304" pitchFamily="18" charset="0"/>
              </a:rPr>
              <a:t>PBL, students learn by solving problems and reflecting on their experiences (</a:t>
            </a:r>
            <a:r>
              <a:rPr lang="en-AU" sz="2800" dirty="0" err="1">
                <a:solidFill>
                  <a:srgbClr val="0070C0"/>
                </a:solidFill>
                <a:latin typeface="Times New Roman" panose="02020603050405020304" pitchFamily="18" charset="0"/>
                <a:ea typeface="Times New Roman" panose="02020603050405020304" pitchFamily="18" charset="0"/>
              </a:rPr>
              <a:t>Hmelo</a:t>
            </a:r>
            <a:r>
              <a:rPr lang="en-AU" sz="2800" dirty="0">
                <a:solidFill>
                  <a:srgbClr val="0070C0"/>
                </a:solidFill>
                <a:latin typeface="Times New Roman" panose="02020603050405020304" pitchFamily="18" charset="0"/>
                <a:ea typeface="Times New Roman" panose="02020603050405020304" pitchFamily="18" charset="0"/>
              </a:rPr>
              <a:t>-Silver </a:t>
            </a:r>
            <a:r>
              <a:rPr lang="en-AU" sz="2800" dirty="0">
                <a:solidFill>
                  <a:srgbClr val="0070C0"/>
                </a:solidFill>
                <a:latin typeface="Times New Roman" panose="02020603050405020304" pitchFamily="18" charset="0"/>
                <a:ea typeface="Times New Roman" panose="02020603050405020304" pitchFamily="18" charset="0"/>
                <a:hlinkClick r:id="rId2"/>
              </a:rPr>
              <a:t>2004</a:t>
            </a:r>
            <a:r>
              <a:rPr lang="en-AU" sz="2800" dirty="0">
                <a:solidFill>
                  <a:srgbClr val="0070C0"/>
                </a:solidFill>
                <a:latin typeface="Times New Roman" panose="02020603050405020304" pitchFamily="18" charset="0"/>
                <a:ea typeface="Times New Roman" panose="02020603050405020304" pitchFamily="18" charset="0"/>
              </a:rPr>
              <a:t>). </a:t>
            </a:r>
            <a:endParaRPr lang="en-AU" sz="2800" dirty="0" smtClean="0">
              <a:solidFill>
                <a:srgbClr val="0070C0"/>
              </a:solidFill>
              <a:latin typeface="Times New Roman" panose="02020603050405020304" pitchFamily="18" charset="0"/>
              <a:ea typeface="Times New Roman" panose="02020603050405020304" pitchFamily="18" charset="0"/>
            </a:endParaRPr>
          </a:p>
          <a:p>
            <a:endParaRPr lang="en-AU" sz="2800" dirty="0">
              <a:solidFill>
                <a:srgbClr val="C00000"/>
              </a:solidFill>
              <a:latin typeface="Times New Roman" panose="02020603050405020304" pitchFamily="18" charset="0"/>
              <a:ea typeface="Times New Roman" panose="02020603050405020304" pitchFamily="18" charset="0"/>
            </a:endParaRPr>
          </a:p>
          <a:p>
            <a:r>
              <a:rPr lang="en-AU" sz="2800" dirty="0" smtClean="0">
                <a:solidFill>
                  <a:srgbClr val="7030A0"/>
                </a:solidFill>
                <a:latin typeface="Times New Roman" panose="02020603050405020304" pitchFamily="18" charset="0"/>
                <a:ea typeface="Times New Roman" panose="02020603050405020304" pitchFamily="18" charset="0"/>
              </a:rPr>
              <a:t>Reflecting </a:t>
            </a:r>
            <a:r>
              <a:rPr lang="en-AU" sz="2800" dirty="0">
                <a:solidFill>
                  <a:srgbClr val="7030A0"/>
                </a:solidFill>
                <a:latin typeface="Times New Roman" panose="02020603050405020304" pitchFamily="18" charset="0"/>
                <a:ea typeface="Times New Roman" panose="02020603050405020304" pitchFamily="18" charset="0"/>
              </a:rPr>
              <a:t>on the relationship between problem solving and learning is a critical component of PBL and is needed to support the construction of extensive and flexible knowledge (Salomon and Perkins </a:t>
            </a:r>
            <a:r>
              <a:rPr lang="en-AU" sz="2800" dirty="0">
                <a:solidFill>
                  <a:srgbClr val="7030A0"/>
                </a:solidFill>
                <a:latin typeface="Times New Roman" panose="02020603050405020304" pitchFamily="18" charset="0"/>
                <a:ea typeface="Times New Roman" panose="02020603050405020304" pitchFamily="18" charset="0"/>
                <a:hlinkClick r:id="rId3"/>
              </a:rPr>
              <a:t>1989</a:t>
            </a:r>
            <a:r>
              <a:rPr lang="en-AU" sz="2800" dirty="0">
                <a:solidFill>
                  <a:srgbClr val="7030A0"/>
                </a:solidFill>
                <a:latin typeface="Times New Roman" panose="02020603050405020304" pitchFamily="18" charset="0"/>
                <a:ea typeface="Times New Roman" panose="02020603050405020304" pitchFamily="18" charset="0"/>
              </a:rPr>
              <a:t>). </a:t>
            </a:r>
            <a:endParaRPr lang="en-AU" sz="2800" dirty="0">
              <a:solidFill>
                <a:srgbClr val="7030A0"/>
              </a:solidFill>
            </a:endParaRPr>
          </a:p>
        </p:txBody>
      </p:sp>
    </p:spTree>
    <p:extLst>
      <p:ext uri="{BB962C8B-B14F-4D97-AF65-F5344CB8AC3E}">
        <p14:creationId xmlns:p14="http://schemas.microsoft.com/office/powerpoint/2010/main" val="331763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652" y="464345"/>
            <a:ext cx="10485120" cy="6085640"/>
          </a:xfrm>
          <a:prstGeom prst="rect">
            <a:avLst/>
          </a:prstGeom>
        </p:spPr>
        <p:txBody>
          <a:bodyPr wrap="square">
            <a:spAutoFit/>
          </a:bodyPr>
          <a:lstStyle/>
          <a:p>
            <a:pPr>
              <a:lnSpc>
                <a:spcPct val="107000"/>
              </a:lnSpc>
              <a:spcAft>
                <a:spcPts val="0"/>
              </a:spcAft>
            </a:pPr>
            <a:r>
              <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Self-reflection </a:t>
            </a:r>
            <a:r>
              <a:rPr lang="en-AU" sz="2800" dirty="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helps students to </a:t>
            </a:r>
            <a:endPar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endParaRPr>
          </a:p>
          <a:p>
            <a:pPr marL="514350" indent="-514350">
              <a:lnSpc>
                <a:spcPct val="107000"/>
              </a:lnSpc>
              <a:spcAft>
                <a:spcPts val="0"/>
              </a:spcAft>
              <a:buAutoNum type="alphaLcParenBoth"/>
            </a:pPr>
            <a:r>
              <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review </a:t>
            </a:r>
            <a:r>
              <a:rPr lang="en-AU" sz="2800" dirty="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the group process and their own personal functioning in the group, </a:t>
            </a:r>
            <a:endPar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b) understand how their learning and problem-solving strategies might be reapplied, and </a:t>
            </a:r>
            <a:endPar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a:t>
            </a:r>
            <a:r>
              <a:rPr lang="en-AU" sz="2800" dirty="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c) relate new knowledge to prior understanding (i.e. contents that were discussed and taught). </a:t>
            </a:r>
            <a:endPar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AU" sz="2800" dirty="0" smtClean="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PBL </a:t>
            </a:r>
            <a:r>
              <a:rPr lang="en-AU" sz="2800" dirty="0">
                <a:solidFill>
                  <a:srgbClr val="1E1E1E"/>
                </a:solidFill>
                <a:latin typeface="Times New Roman" panose="02020603050405020304" pitchFamily="18" charset="0"/>
                <a:ea typeface="Times New Roman" panose="02020603050405020304" pitchFamily="18" charset="0"/>
                <a:cs typeface="Times New Roman" panose="02020603050405020304" pitchFamily="18" charset="0"/>
              </a:rPr>
              <a:t>incorporates reflection several times throughout the learning process and when completing a problem. At the completion of a problem, students reflect on what they have learned, how well they collaborated with the group, and how effectively they directed their learning. As such, students learn self-reflection when they become proficient in assessing their own progression in learning.</a:t>
            </a:r>
            <a:endParaRPr lang="en-AU" sz="2800" dirty="0">
              <a:solidFill>
                <a:srgbClr val="1E1E1E"/>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681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620" y="649084"/>
            <a:ext cx="10883153" cy="2677656"/>
          </a:xfrm>
          <a:prstGeom prst="rect">
            <a:avLst/>
          </a:prstGeom>
        </p:spPr>
        <p:txBody>
          <a:bodyPr wrap="square">
            <a:spAutoFit/>
          </a:bodyPr>
          <a:lstStyle/>
          <a:p>
            <a:r>
              <a:rPr lang="en-AU" sz="2800" dirty="0">
                <a:solidFill>
                  <a:srgbClr val="7030A0"/>
                </a:solidFill>
                <a:latin typeface="Times New Roman" panose="02020603050405020304" pitchFamily="18" charset="0"/>
                <a:ea typeface="Times New Roman" panose="02020603050405020304" pitchFamily="18" charset="0"/>
              </a:rPr>
              <a:t>Reflection journal writing is believed to enable students to critically review </a:t>
            </a:r>
            <a:r>
              <a:rPr lang="en-AU" sz="2800" i="1" dirty="0">
                <a:solidFill>
                  <a:srgbClr val="7030A0"/>
                </a:solidFill>
                <a:latin typeface="Times New Roman" panose="02020603050405020304" pitchFamily="18" charset="0"/>
                <a:ea typeface="Times New Roman" panose="02020603050405020304" pitchFamily="18" charset="0"/>
              </a:rPr>
              <a:t>processes</a:t>
            </a:r>
            <a:r>
              <a:rPr lang="en-AU" sz="2800" dirty="0">
                <a:solidFill>
                  <a:srgbClr val="7030A0"/>
                </a:solidFill>
                <a:latin typeface="Times New Roman" panose="02020603050405020304" pitchFamily="18" charset="0"/>
                <a:ea typeface="Times New Roman" panose="02020603050405020304" pitchFamily="18" charset="0"/>
              </a:rPr>
              <a:t> of their own learning and behaviours, and to understand their ability to transform their own learning strategies (</a:t>
            </a:r>
            <a:r>
              <a:rPr lang="en-AU" sz="2800" dirty="0" err="1">
                <a:solidFill>
                  <a:srgbClr val="7030A0"/>
                </a:solidFill>
                <a:latin typeface="Times New Roman" panose="02020603050405020304" pitchFamily="18" charset="0"/>
                <a:ea typeface="Times New Roman" panose="02020603050405020304" pitchFamily="18" charset="0"/>
              </a:rPr>
              <a:t>Gleaves</a:t>
            </a:r>
            <a:r>
              <a:rPr lang="en-AU" sz="2800" dirty="0">
                <a:solidFill>
                  <a:srgbClr val="7030A0"/>
                </a:solidFill>
                <a:latin typeface="Times New Roman" panose="02020603050405020304" pitchFamily="18" charset="0"/>
                <a:ea typeface="Times New Roman" panose="02020603050405020304" pitchFamily="18" charset="0"/>
              </a:rPr>
              <a:t> et al. </a:t>
            </a:r>
            <a:r>
              <a:rPr lang="en-AU" sz="2800" dirty="0">
                <a:solidFill>
                  <a:srgbClr val="7030A0"/>
                </a:solidFill>
                <a:latin typeface="Times New Roman" panose="02020603050405020304" pitchFamily="18" charset="0"/>
                <a:ea typeface="Times New Roman" panose="02020603050405020304" pitchFamily="18" charset="0"/>
                <a:hlinkClick r:id="rId2"/>
              </a:rPr>
              <a:t>2008</a:t>
            </a:r>
            <a:r>
              <a:rPr lang="en-AU" sz="2800" dirty="0">
                <a:solidFill>
                  <a:srgbClr val="7030A0"/>
                </a:solidFill>
                <a:latin typeface="Times New Roman" panose="02020603050405020304" pitchFamily="18" charset="0"/>
                <a:ea typeface="Times New Roman" panose="02020603050405020304" pitchFamily="18" charset="0"/>
              </a:rPr>
              <a:t>). Reflection journals are variously referred to as “reflective journals” (e.g. </a:t>
            </a:r>
            <a:r>
              <a:rPr lang="en-AU" sz="2800" dirty="0" err="1">
                <a:solidFill>
                  <a:srgbClr val="7030A0"/>
                </a:solidFill>
                <a:latin typeface="Times New Roman" panose="02020603050405020304" pitchFamily="18" charset="0"/>
                <a:ea typeface="Times New Roman" panose="02020603050405020304" pitchFamily="18" charset="0"/>
              </a:rPr>
              <a:t>Chirema</a:t>
            </a:r>
            <a:r>
              <a:rPr lang="en-AU" sz="2800" dirty="0">
                <a:solidFill>
                  <a:srgbClr val="7030A0"/>
                </a:solidFill>
                <a:latin typeface="Times New Roman" panose="02020603050405020304" pitchFamily="18" charset="0"/>
                <a:ea typeface="Times New Roman" panose="02020603050405020304" pitchFamily="18" charset="0"/>
              </a:rPr>
              <a:t> </a:t>
            </a:r>
            <a:r>
              <a:rPr lang="en-AU" sz="2800" dirty="0">
                <a:solidFill>
                  <a:srgbClr val="7030A0"/>
                </a:solidFill>
                <a:latin typeface="Times New Roman" panose="02020603050405020304" pitchFamily="18" charset="0"/>
                <a:ea typeface="Times New Roman" panose="02020603050405020304" pitchFamily="18" charset="0"/>
                <a:hlinkClick r:id="rId3"/>
              </a:rPr>
              <a:t>2007</a:t>
            </a:r>
            <a:r>
              <a:rPr lang="en-AU" sz="2800" dirty="0">
                <a:solidFill>
                  <a:srgbClr val="7030A0"/>
                </a:solidFill>
                <a:latin typeface="Times New Roman" panose="02020603050405020304" pitchFamily="18" charset="0"/>
                <a:ea typeface="Times New Roman" panose="02020603050405020304" pitchFamily="18" charset="0"/>
              </a:rPr>
              <a:t>), “reflective learning journals” (e.g. Thorpe </a:t>
            </a:r>
            <a:r>
              <a:rPr lang="en-AU" sz="2800" dirty="0">
                <a:solidFill>
                  <a:srgbClr val="7030A0"/>
                </a:solidFill>
                <a:latin typeface="Times New Roman" panose="02020603050405020304" pitchFamily="18" charset="0"/>
                <a:ea typeface="Times New Roman" panose="02020603050405020304" pitchFamily="18" charset="0"/>
                <a:hlinkClick r:id="rId4"/>
              </a:rPr>
              <a:t>2004</a:t>
            </a:r>
            <a:r>
              <a:rPr lang="en-AU" sz="2800" dirty="0">
                <a:solidFill>
                  <a:srgbClr val="7030A0"/>
                </a:solidFill>
                <a:latin typeface="Times New Roman" panose="02020603050405020304" pitchFamily="18" charset="0"/>
                <a:ea typeface="Times New Roman" panose="02020603050405020304" pitchFamily="18" charset="0"/>
              </a:rPr>
              <a:t>) or “learning journals” (e.g. Moon </a:t>
            </a:r>
            <a:r>
              <a:rPr lang="en-AU" sz="2800" dirty="0">
                <a:solidFill>
                  <a:srgbClr val="7030A0"/>
                </a:solidFill>
                <a:latin typeface="Times New Roman" panose="02020603050405020304" pitchFamily="18" charset="0"/>
                <a:ea typeface="Times New Roman" panose="02020603050405020304" pitchFamily="18" charset="0"/>
                <a:hlinkClick r:id="rId5"/>
              </a:rPr>
              <a:t>1999</a:t>
            </a:r>
            <a:r>
              <a:rPr lang="en-AU" sz="2800" dirty="0">
                <a:solidFill>
                  <a:srgbClr val="7030A0"/>
                </a:solidFill>
                <a:latin typeface="Times New Roman" panose="02020603050405020304" pitchFamily="18" charset="0"/>
                <a:ea typeface="Times New Roman" panose="02020603050405020304" pitchFamily="18" charset="0"/>
              </a:rPr>
              <a:t>). </a:t>
            </a:r>
            <a:endParaRPr lang="en-AU" sz="2800" dirty="0">
              <a:solidFill>
                <a:srgbClr val="7030A0"/>
              </a:solidFill>
            </a:endParaRPr>
          </a:p>
        </p:txBody>
      </p:sp>
      <p:sp>
        <p:nvSpPr>
          <p:cNvPr id="3" name="Rectangle 2"/>
          <p:cNvSpPr/>
          <p:nvPr/>
        </p:nvSpPr>
        <p:spPr>
          <a:xfrm>
            <a:off x="885713" y="3326741"/>
            <a:ext cx="10485120" cy="1384995"/>
          </a:xfrm>
          <a:prstGeom prst="rect">
            <a:avLst/>
          </a:prstGeom>
        </p:spPr>
        <p:txBody>
          <a:bodyPr wrap="square">
            <a:spAutoFit/>
          </a:bodyPr>
          <a:lstStyle/>
          <a:p>
            <a:r>
              <a:rPr lang="en-AU" sz="2800" dirty="0">
                <a:solidFill>
                  <a:srgbClr val="00B050"/>
                </a:solidFill>
                <a:latin typeface="Times New Roman" panose="02020603050405020304" pitchFamily="18" charset="0"/>
                <a:ea typeface="Times New Roman" panose="02020603050405020304" pitchFamily="18" charset="0"/>
              </a:rPr>
              <a:t>The purposes of reflection journal writing include: to critically review the behaviours (e.g. strengths and weaknesses; learning styles and strategies) (Weinstein and Mayer </a:t>
            </a:r>
            <a:r>
              <a:rPr lang="en-AU" sz="2800" dirty="0">
                <a:solidFill>
                  <a:srgbClr val="00B050"/>
                </a:solidFill>
                <a:latin typeface="Times New Roman" panose="02020603050405020304" pitchFamily="18" charset="0"/>
                <a:ea typeface="Times New Roman" panose="02020603050405020304" pitchFamily="18" charset="0"/>
                <a:hlinkClick r:id="rId6"/>
              </a:rPr>
              <a:t>1986</a:t>
            </a:r>
            <a:r>
              <a:rPr lang="en-AU" sz="2800" dirty="0">
                <a:solidFill>
                  <a:srgbClr val="00B050"/>
                </a:solidFill>
                <a:latin typeface="Times New Roman" panose="02020603050405020304" pitchFamily="18" charset="0"/>
                <a:ea typeface="Times New Roman" panose="02020603050405020304" pitchFamily="18" charset="0"/>
              </a:rPr>
              <a:t>); learning of self and </a:t>
            </a:r>
            <a:endParaRPr lang="en-AU" sz="2800" dirty="0">
              <a:solidFill>
                <a:srgbClr val="00B050"/>
              </a:solidFill>
            </a:endParaRPr>
          </a:p>
        </p:txBody>
      </p:sp>
      <p:sp>
        <p:nvSpPr>
          <p:cNvPr id="4" name="Rectangle 3"/>
          <p:cNvSpPr/>
          <p:nvPr/>
        </p:nvSpPr>
        <p:spPr>
          <a:xfrm>
            <a:off x="885712" y="4625364"/>
            <a:ext cx="10614213" cy="1384995"/>
          </a:xfrm>
          <a:prstGeom prst="rect">
            <a:avLst/>
          </a:prstGeom>
        </p:spPr>
        <p:txBody>
          <a:bodyPr wrap="square">
            <a:spAutoFit/>
          </a:bodyPr>
          <a:lstStyle/>
          <a:p>
            <a:r>
              <a:rPr lang="en-AU" sz="2800" dirty="0">
                <a:solidFill>
                  <a:srgbClr val="00B050"/>
                </a:solidFill>
                <a:latin typeface="Times New Roman" panose="02020603050405020304" pitchFamily="18" charset="0"/>
                <a:ea typeface="Times New Roman" panose="02020603050405020304" pitchFamily="18" charset="0"/>
              </a:rPr>
              <a:t>others; setting or tracking learning goals (i.e. how learning took place) (Lew and Schmidt </a:t>
            </a:r>
            <a:r>
              <a:rPr lang="en-AU" sz="2800" dirty="0">
                <a:solidFill>
                  <a:srgbClr val="00B050"/>
                </a:solidFill>
                <a:latin typeface="Times New Roman" panose="02020603050405020304" pitchFamily="18" charset="0"/>
                <a:ea typeface="Times New Roman" panose="02020603050405020304" pitchFamily="18" charset="0"/>
                <a:hlinkClick r:id="rId7"/>
              </a:rPr>
              <a:t>2011</a:t>
            </a:r>
            <a:r>
              <a:rPr lang="en-AU" sz="2800" dirty="0">
                <a:solidFill>
                  <a:srgbClr val="00B050"/>
                </a:solidFill>
                <a:latin typeface="Times New Roman" panose="02020603050405020304" pitchFamily="18" charset="0"/>
                <a:ea typeface="Times New Roman" panose="02020603050405020304" pitchFamily="18" charset="0"/>
              </a:rPr>
              <a:t>); and exploring connections between knowledge that was learned and students’ own ideas about them </a:t>
            </a:r>
            <a:endParaRPr lang="en-AU" sz="2800" dirty="0">
              <a:solidFill>
                <a:srgbClr val="00B050"/>
              </a:solidFill>
            </a:endParaRPr>
          </a:p>
        </p:txBody>
      </p:sp>
    </p:spTree>
    <p:extLst>
      <p:ext uri="{BB962C8B-B14F-4D97-AF65-F5344CB8AC3E}">
        <p14:creationId xmlns:p14="http://schemas.microsoft.com/office/powerpoint/2010/main" val="282995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651" y="791612"/>
            <a:ext cx="10807849" cy="1936428"/>
          </a:xfrm>
          <a:prstGeom prst="rect">
            <a:avLst/>
          </a:prstGeom>
        </p:spPr>
        <p:txBody>
          <a:bodyPr wrap="square">
            <a:spAutoFit/>
          </a:bodyPr>
          <a:lstStyle/>
          <a:p>
            <a:pPr>
              <a:lnSpc>
                <a:spcPct val="107000"/>
              </a:lnSpc>
              <a:spcAft>
                <a:spcPts val="0"/>
              </a:spcAft>
            </a:pPr>
            <a:r>
              <a:rPr lang="en-AU" sz="28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Through </a:t>
            </a:r>
            <a:r>
              <a:rPr lang="en-A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reflecting and writing about new information or ideas, learners can better understand and remember them. In addition, the articulation of connections between new information, ideas, prior or existing knowledge also deepens learning (O’Rourke </a:t>
            </a:r>
            <a:r>
              <a:rPr lang="en-A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hlinkClick r:id="rId2"/>
              </a:rPr>
              <a:t>1998</a:t>
            </a:r>
            <a:r>
              <a:rPr lang="en-AU"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AU"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74954" y="2728040"/>
            <a:ext cx="10581939" cy="3539430"/>
          </a:xfrm>
          <a:prstGeom prst="rect">
            <a:avLst/>
          </a:prstGeom>
        </p:spPr>
        <p:txBody>
          <a:bodyPr wrap="square">
            <a:spAutoFit/>
          </a:bodyPr>
          <a:lstStyle/>
          <a:p>
            <a:r>
              <a:rPr lang="en-AU" sz="2800" dirty="0" smtClean="0">
                <a:solidFill>
                  <a:srgbClr val="0070C0"/>
                </a:solidFill>
                <a:latin typeface="Times New Roman" panose="02020603050405020304" pitchFamily="18" charset="0"/>
                <a:ea typeface="Times New Roman" panose="02020603050405020304" pitchFamily="18" charset="0"/>
              </a:rPr>
              <a:t>Students </a:t>
            </a:r>
            <a:r>
              <a:rPr lang="en-AU" sz="2800" dirty="0">
                <a:solidFill>
                  <a:srgbClr val="0070C0"/>
                </a:solidFill>
                <a:latin typeface="Times New Roman" panose="02020603050405020304" pitchFamily="18" charset="0"/>
                <a:ea typeface="Times New Roman" panose="02020603050405020304" pitchFamily="18" charset="0"/>
              </a:rPr>
              <a:t>in the experimental group used more cognitive strategies during a learning task as compared to those in the control group. </a:t>
            </a:r>
            <a:endParaRPr lang="en-AU" sz="2800" dirty="0" smtClean="0">
              <a:solidFill>
                <a:srgbClr val="0070C0"/>
              </a:solidFill>
              <a:latin typeface="Times New Roman" panose="02020603050405020304" pitchFamily="18" charset="0"/>
              <a:ea typeface="Times New Roman" panose="02020603050405020304" pitchFamily="18" charset="0"/>
            </a:endParaRPr>
          </a:p>
          <a:p>
            <a:endParaRPr lang="en-AU" sz="2800" dirty="0">
              <a:solidFill>
                <a:srgbClr val="0070C0"/>
              </a:solidFill>
              <a:latin typeface="Times New Roman" panose="02020603050405020304" pitchFamily="18" charset="0"/>
              <a:ea typeface="Times New Roman" panose="02020603050405020304" pitchFamily="18" charset="0"/>
            </a:endParaRPr>
          </a:p>
          <a:p>
            <a:r>
              <a:rPr lang="en-AU" sz="2800" dirty="0" smtClean="0">
                <a:solidFill>
                  <a:srgbClr val="0070C0"/>
                </a:solidFill>
                <a:latin typeface="Times New Roman" panose="02020603050405020304" pitchFamily="18" charset="0"/>
                <a:ea typeface="Times New Roman" panose="02020603050405020304" pitchFamily="18" charset="0"/>
              </a:rPr>
              <a:t>Students </a:t>
            </a:r>
            <a:r>
              <a:rPr lang="en-AU" sz="2800" dirty="0">
                <a:solidFill>
                  <a:srgbClr val="0070C0"/>
                </a:solidFill>
                <a:latin typeface="Times New Roman" panose="02020603050405020304" pitchFamily="18" charset="0"/>
                <a:ea typeface="Times New Roman" panose="02020603050405020304" pitchFamily="18" charset="0"/>
              </a:rPr>
              <a:t>who kept learning journals also showed more sophisticated conceptions of learning, greater awareness of cognitive strategies, and demonstrated the construction of more complex and related knowledge structures when learning from text. They also performed significantly better on the final examination for the course. </a:t>
            </a:r>
            <a:endParaRPr lang="en-AU" sz="2800" dirty="0">
              <a:solidFill>
                <a:srgbClr val="0070C0"/>
              </a:solidFill>
            </a:endParaRPr>
          </a:p>
        </p:txBody>
      </p:sp>
    </p:spTree>
    <p:extLst>
      <p:ext uri="{BB962C8B-B14F-4D97-AF65-F5344CB8AC3E}">
        <p14:creationId xmlns:p14="http://schemas.microsoft.com/office/powerpoint/2010/main" val="325360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924" y="696164"/>
            <a:ext cx="10700273" cy="5539978"/>
          </a:xfrm>
          <a:prstGeom prst="rect">
            <a:avLst/>
          </a:prstGeom>
        </p:spPr>
        <p:txBody>
          <a:bodyPr wrap="square">
            <a:spAutoFit/>
          </a:bodyPr>
          <a:lstStyle/>
          <a:p>
            <a:r>
              <a:rPr lang="en-AU" sz="2800" b="1" dirty="0" smtClean="0">
                <a:solidFill>
                  <a:srgbClr val="0070C0"/>
                </a:solidFill>
                <a:latin typeface="Times New Roman" panose="02020603050405020304" pitchFamily="18" charset="0"/>
                <a:ea typeface="Times New Roman" panose="02020603050405020304" pitchFamily="18" charset="0"/>
              </a:rPr>
              <a:t>While </a:t>
            </a:r>
            <a:r>
              <a:rPr lang="en-AU" sz="2800" b="1" dirty="0">
                <a:solidFill>
                  <a:srgbClr val="0070C0"/>
                </a:solidFill>
                <a:latin typeface="Times New Roman" panose="02020603050405020304" pitchFamily="18" charset="0"/>
                <a:ea typeface="Times New Roman" panose="02020603050405020304" pitchFamily="18" charset="0"/>
              </a:rPr>
              <a:t>reflection journals did not necessarily assist students with earning high grades on achievement tests, they did assist students in developing abstract thinking thereby enabling them to better conceptualize the meaning of technical definitions. </a:t>
            </a:r>
            <a:endParaRPr lang="en-AU" sz="2800" b="1" dirty="0" smtClean="0">
              <a:solidFill>
                <a:srgbClr val="0070C0"/>
              </a:solidFill>
              <a:latin typeface="Times New Roman" panose="02020603050405020304" pitchFamily="18" charset="0"/>
              <a:ea typeface="Times New Roman" panose="02020603050405020304" pitchFamily="18" charset="0"/>
            </a:endParaRPr>
          </a:p>
          <a:p>
            <a:endParaRPr lang="en-AU" sz="2800" b="1" dirty="0">
              <a:solidFill>
                <a:srgbClr val="0070C0"/>
              </a:solidFill>
              <a:latin typeface="Times New Roman" panose="02020603050405020304" pitchFamily="18" charset="0"/>
              <a:ea typeface="Times New Roman" panose="02020603050405020304" pitchFamily="18" charset="0"/>
            </a:endParaRPr>
          </a:p>
          <a:p>
            <a:r>
              <a:rPr lang="en-AU" sz="2800" b="1" dirty="0" smtClean="0">
                <a:solidFill>
                  <a:srgbClr val="0070C0"/>
                </a:solidFill>
                <a:latin typeface="Times New Roman" panose="02020603050405020304" pitchFamily="18" charset="0"/>
                <a:ea typeface="Times New Roman" panose="02020603050405020304" pitchFamily="18" charset="0"/>
              </a:rPr>
              <a:t>Students </a:t>
            </a:r>
            <a:r>
              <a:rPr lang="en-AU" sz="2800" b="1" dirty="0">
                <a:solidFill>
                  <a:srgbClr val="0070C0"/>
                </a:solidFill>
                <a:latin typeface="Times New Roman" panose="02020603050405020304" pitchFamily="18" charset="0"/>
                <a:ea typeface="Times New Roman" panose="02020603050405020304" pitchFamily="18" charset="0"/>
              </a:rPr>
              <a:t>appeared to develop better strategies in problem solving through writing as compared to mere memorizing of calculations. </a:t>
            </a:r>
            <a:endParaRPr lang="en-AU" sz="2800" b="1" dirty="0" smtClean="0">
              <a:solidFill>
                <a:srgbClr val="0070C0"/>
              </a:solidFill>
              <a:latin typeface="Times New Roman" panose="02020603050405020304" pitchFamily="18" charset="0"/>
              <a:ea typeface="Times New Roman" panose="02020603050405020304" pitchFamily="18" charset="0"/>
            </a:endParaRPr>
          </a:p>
          <a:p>
            <a:endParaRPr lang="en-AU" sz="2800" b="1" dirty="0">
              <a:solidFill>
                <a:srgbClr val="0070C0"/>
              </a:solidFill>
              <a:latin typeface="Times New Roman" panose="02020603050405020304" pitchFamily="18" charset="0"/>
              <a:ea typeface="Times New Roman" panose="02020603050405020304" pitchFamily="18" charset="0"/>
            </a:endParaRPr>
          </a:p>
          <a:p>
            <a:r>
              <a:rPr lang="en-AU" sz="2800" b="1" dirty="0" smtClean="0">
                <a:solidFill>
                  <a:srgbClr val="0070C0"/>
                </a:solidFill>
                <a:latin typeface="Times New Roman" panose="02020603050405020304" pitchFamily="18" charset="0"/>
                <a:ea typeface="Times New Roman" panose="02020603050405020304" pitchFamily="18" charset="0"/>
              </a:rPr>
              <a:t>In </a:t>
            </a:r>
            <a:r>
              <a:rPr lang="en-AU" sz="2800" b="1" dirty="0">
                <a:solidFill>
                  <a:srgbClr val="0070C0"/>
                </a:solidFill>
                <a:latin typeface="Times New Roman" panose="02020603050405020304" pitchFamily="18" charset="0"/>
                <a:ea typeface="Times New Roman" panose="02020603050405020304" pitchFamily="18" charset="0"/>
              </a:rPr>
              <a:t>addition, students also showed improvements in their reflective writing skills, for instance, they were able to develop personal conceptual definitions that were more understandable than technical definitions of the texts</a:t>
            </a:r>
            <a:r>
              <a:rPr lang="en-AU" dirty="0" smtClean="0">
                <a:latin typeface="Times New Roman" panose="02020603050405020304" pitchFamily="18" charset="0"/>
                <a:ea typeface="Times New Roman" panose="02020603050405020304" pitchFamily="18" charset="0"/>
              </a:rPr>
              <a:t>.</a:t>
            </a:r>
          </a:p>
          <a:p>
            <a:r>
              <a:rPr lang="en-AU" dirty="0">
                <a:latin typeface="Times New Roman" panose="02020603050405020304" pitchFamily="18" charset="0"/>
              </a:rPr>
              <a:t>Read-Self-reflection and academic performance.doc</a:t>
            </a:r>
            <a:endParaRPr lang="en-AU" dirty="0"/>
          </a:p>
        </p:txBody>
      </p:sp>
    </p:spTree>
    <p:extLst>
      <p:ext uri="{BB962C8B-B14F-4D97-AF65-F5344CB8AC3E}">
        <p14:creationId xmlns:p14="http://schemas.microsoft.com/office/powerpoint/2010/main" val="108092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956" y="1074032"/>
            <a:ext cx="10334512" cy="3970318"/>
          </a:xfrm>
          <a:prstGeom prst="rect">
            <a:avLst/>
          </a:prstGeom>
        </p:spPr>
        <p:txBody>
          <a:bodyPr wrap="square">
            <a:spAutoFit/>
          </a:bodyPr>
          <a:lstStyle/>
          <a:p>
            <a:r>
              <a:rPr lang="en-AU" sz="2800" dirty="0" smtClean="0">
                <a:solidFill>
                  <a:srgbClr val="00B050"/>
                </a:solidFill>
                <a:latin typeface="Arial" panose="020B0604020202020204" pitchFamily="34" charset="0"/>
              </a:rPr>
              <a:t>All </a:t>
            </a:r>
            <a:r>
              <a:rPr lang="en-AU" sz="2800" dirty="0">
                <a:solidFill>
                  <a:srgbClr val="00B050"/>
                </a:solidFill>
                <a:latin typeface="Arial" panose="020B0604020202020204" pitchFamily="34" charset="0"/>
              </a:rPr>
              <a:t>manner of formal and informal occasions that are often quite complex (</a:t>
            </a:r>
            <a:r>
              <a:rPr lang="en-AU" sz="2800" dirty="0" smtClean="0">
                <a:solidFill>
                  <a:srgbClr val="00B050"/>
                </a:solidFill>
                <a:latin typeface="Arial" panose="020B0604020202020204" pitchFamily="34" charset="0"/>
              </a:rPr>
              <a:t>for example</a:t>
            </a:r>
            <a:r>
              <a:rPr lang="en-AU" sz="2800" dirty="0">
                <a:solidFill>
                  <a:srgbClr val="00B050"/>
                </a:solidFill>
                <a:latin typeface="Arial" panose="020B0604020202020204" pitchFamily="34" charset="0"/>
              </a:rPr>
              <a:t>: lectures, field trips, laboratories, practicum placement, tutorial, participation </a:t>
            </a:r>
            <a:r>
              <a:rPr lang="en-AU" sz="2800" dirty="0" smtClean="0">
                <a:solidFill>
                  <a:srgbClr val="00B050"/>
                </a:solidFill>
                <a:latin typeface="Arial" panose="020B0604020202020204" pitchFamily="34" charset="0"/>
              </a:rPr>
              <a:t>in an </a:t>
            </a:r>
            <a:r>
              <a:rPr lang="en-AU" sz="2800" dirty="0">
                <a:solidFill>
                  <a:srgbClr val="00B050"/>
                </a:solidFill>
                <a:latin typeface="Arial" panose="020B0604020202020204" pitchFamily="34" charset="0"/>
              </a:rPr>
              <a:t>assessment task, group work, unplanned occurrences, responses to student or </a:t>
            </a:r>
            <a:r>
              <a:rPr lang="en-AU" sz="2800" dirty="0" smtClean="0">
                <a:solidFill>
                  <a:srgbClr val="00B050"/>
                </a:solidFill>
                <a:latin typeface="Arial" panose="020B0604020202020204" pitchFamily="34" charset="0"/>
              </a:rPr>
              <a:t>staff comments</a:t>
            </a:r>
            <a:r>
              <a:rPr lang="en-AU" sz="2800" dirty="0">
                <a:solidFill>
                  <a:srgbClr val="00B050"/>
                </a:solidFill>
                <a:latin typeface="Arial" panose="020B0604020202020204" pitchFamily="34" charset="0"/>
              </a:rPr>
              <a:t>, world events, personal or internal feelings). </a:t>
            </a:r>
            <a:endParaRPr lang="en-AU" sz="2800" dirty="0" smtClean="0">
              <a:solidFill>
                <a:srgbClr val="00B050"/>
              </a:solidFill>
              <a:latin typeface="Arial" panose="020B0604020202020204" pitchFamily="34" charset="0"/>
            </a:endParaRPr>
          </a:p>
          <a:p>
            <a:endParaRPr lang="en-AU" sz="2800" dirty="0">
              <a:latin typeface="Arial" panose="020B0604020202020204" pitchFamily="34" charset="0"/>
            </a:endParaRPr>
          </a:p>
          <a:p>
            <a:r>
              <a:rPr lang="en-AU" sz="2800" dirty="0" smtClean="0">
                <a:solidFill>
                  <a:srgbClr val="0070C0"/>
                </a:solidFill>
                <a:latin typeface="Arial" panose="020B0604020202020204" pitchFamily="34" charset="0"/>
              </a:rPr>
              <a:t>For </a:t>
            </a:r>
            <a:r>
              <a:rPr lang="en-AU" sz="2800" dirty="0">
                <a:solidFill>
                  <a:srgbClr val="0070C0"/>
                </a:solidFill>
                <a:latin typeface="Arial" panose="020B0604020202020204" pitchFamily="34" charset="0"/>
              </a:rPr>
              <a:t>the teacher and </a:t>
            </a:r>
            <a:r>
              <a:rPr lang="en-AU" sz="2800" dirty="0" smtClean="0">
                <a:solidFill>
                  <a:srgbClr val="0070C0"/>
                </a:solidFill>
                <a:latin typeface="Arial" panose="020B0604020202020204" pitchFamily="34" charset="0"/>
              </a:rPr>
              <a:t>student these </a:t>
            </a:r>
            <a:r>
              <a:rPr lang="en-AU" sz="2800" dirty="0">
                <a:solidFill>
                  <a:srgbClr val="0070C0"/>
                </a:solidFill>
                <a:latin typeface="Arial" panose="020B0604020202020204" pitchFamily="34" charset="0"/>
              </a:rPr>
              <a:t>responses will include what they think, feel, do and conclude both at the </a:t>
            </a:r>
            <a:r>
              <a:rPr lang="en-AU" sz="2800" dirty="0" smtClean="0">
                <a:solidFill>
                  <a:srgbClr val="0070C0"/>
                </a:solidFill>
                <a:latin typeface="Arial" panose="020B0604020202020204" pitchFamily="34" charset="0"/>
              </a:rPr>
              <a:t>time and/or </a:t>
            </a:r>
            <a:r>
              <a:rPr lang="en-AU" sz="2800" dirty="0">
                <a:solidFill>
                  <a:srgbClr val="0070C0"/>
                </a:solidFill>
                <a:latin typeface="Arial" panose="020B0604020202020204" pitchFamily="34" charset="0"/>
              </a:rPr>
              <a:t>after the experience.</a:t>
            </a:r>
            <a:endParaRPr lang="en-AU" sz="2800" dirty="0">
              <a:solidFill>
                <a:srgbClr val="0070C0"/>
              </a:solidFill>
            </a:endParaRPr>
          </a:p>
        </p:txBody>
      </p:sp>
    </p:spTree>
    <p:extLst>
      <p:ext uri="{BB962C8B-B14F-4D97-AF65-F5344CB8AC3E}">
        <p14:creationId xmlns:p14="http://schemas.microsoft.com/office/powerpoint/2010/main" val="91758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6318" y="790368"/>
            <a:ext cx="10474363" cy="4647426"/>
          </a:xfrm>
          <a:prstGeom prst="rect">
            <a:avLst/>
          </a:prstGeom>
        </p:spPr>
        <p:txBody>
          <a:bodyPr wrap="square">
            <a:spAutoFit/>
          </a:bodyPr>
          <a:lstStyle/>
          <a:p>
            <a:r>
              <a:rPr lang="en-AU" sz="3600" b="1" dirty="0">
                <a:latin typeface="Arial Black" panose="020B0A04020102020204" pitchFamily="34" charset="0"/>
              </a:rPr>
              <a:t>Benefits of critical </a:t>
            </a:r>
            <a:r>
              <a:rPr lang="en-AU" sz="3600" b="1" dirty="0" smtClean="0">
                <a:latin typeface="Arial Black" panose="020B0A04020102020204" pitchFamily="34" charset="0"/>
              </a:rPr>
              <a:t>reflection</a:t>
            </a:r>
          </a:p>
          <a:p>
            <a:endParaRPr lang="en-AU" sz="3600" b="1" dirty="0">
              <a:latin typeface="Arial Black" panose="020B0A04020102020204" pitchFamily="34" charset="0"/>
            </a:endParaRPr>
          </a:p>
          <a:p>
            <a:r>
              <a:rPr lang="en-AU" sz="2800" dirty="0">
                <a:solidFill>
                  <a:srgbClr val="FF0000"/>
                </a:solidFill>
                <a:latin typeface="Arial" panose="020B0604020202020204" pitchFamily="34" charset="0"/>
              </a:rPr>
              <a:t>Research has shown how deliberate and critical reflection on teaching practices contributes </a:t>
            </a:r>
            <a:r>
              <a:rPr lang="en-AU" sz="2800" dirty="0" smtClean="0">
                <a:solidFill>
                  <a:srgbClr val="FF0000"/>
                </a:solidFill>
                <a:latin typeface="Arial" panose="020B0604020202020204" pitchFamily="34" charset="0"/>
              </a:rPr>
              <a:t>to excellence </a:t>
            </a:r>
            <a:r>
              <a:rPr lang="en-AU" sz="2800" dirty="0">
                <a:solidFill>
                  <a:srgbClr val="FF0000"/>
                </a:solidFill>
                <a:latin typeface="Arial" panose="020B0604020202020204" pitchFamily="34" charset="0"/>
              </a:rPr>
              <a:t>in teaching, and improved educational outcomes for all </a:t>
            </a:r>
            <a:r>
              <a:rPr lang="en-AU" sz="2800" dirty="0" smtClean="0">
                <a:solidFill>
                  <a:srgbClr val="FF0000"/>
                </a:solidFill>
                <a:latin typeface="Arial" panose="020B0604020202020204" pitchFamily="34" charset="0"/>
              </a:rPr>
              <a:t>students</a:t>
            </a:r>
            <a:r>
              <a:rPr lang="en-AU" sz="2800" dirty="0" smtClean="0">
                <a:latin typeface="Arial" panose="020B0604020202020204" pitchFamily="34" charset="0"/>
              </a:rPr>
              <a:t>. </a:t>
            </a:r>
          </a:p>
          <a:p>
            <a:endParaRPr lang="en-AU" sz="2800" dirty="0" smtClean="0">
              <a:latin typeface="Arial" panose="020B0604020202020204" pitchFamily="34" charset="0"/>
            </a:endParaRPr>
          </a:p>
          <a:p>
            <a:r>
              <a:rPr lang="en-AU" sz="2800" dirty="0" smtClean="0">
                <a:solidFill>
                  <a:srgbClr val="7030A0"/>
                </a:solidFill>
                <a:latin typeface="Arial" panose="020B0604020202020204" pitchFamily="34" charset="0"/>
              </a:rPr>
              <a:t>Critically reflective teaching </a:t>
            </a:r>
            <a:r>
              <a:rPr lang="en-AU" sz="2800" dirty="0">
                <a:solidFill>
                  <a:srgbClr val="7030A0"/>
                </a:solidFill>
                <a:latin typeface="Arial" panose="020B0604020202020204" pitchFamily="34" charset="0"/>
              </a:rPr>
              <a:t>practices encourage teachers to:</a:t>
            </a:r>
          </a:p>
          <a:p>
            <a:r>
              <a:rPr lang="en-AU" sz="2800" dirty="0">
                <a:solidFill>
                  <a:srgbClr val="7030A0"/>
                </a:solidFill>
                <a:latin typeface="Symbol" panose="05050102010706020507" pitchFamily="18" charset="2"/>
              </a:rPr>
              <a:t>· </a:t>
            </a:r>
            <a:r>
              <a:rPr lang="en-AU" sz="2800" dirty="0">
                <a:solidFill>
                  <a:srgbClr val="7030A0"/>
                </a:solidFill>
                <a:latin typeface="Arial" panose="020B0604020202020204" pitchFamily="34" charset="0"/>
              </a:rPr>
              <a:t>regularly evaluate their approaches to teaching and learning</a:t>
            </a:r>
          </a:p>
          <a:p>
            <a:r>
              <a:rPr lang="en-AU" sz="2800" dirty="0">
                <a:solidFill>
                  <a:srgbClr val="7030A0"/>
                </a:solidFill>
                <a:latin typeface="Symbol" panose="05050102010706020507" pitchFamily="18" charset="2"/>
              </a:rPr>
              <a:t>· </a:t>
            </a:r>
            <a:r>
              <a:rPr lang="en-AU" sz="2800" dirty="0">
                <a:solidFill>
                  <a:srgbClr val="7030A0"/>
                </a:solidFill>
                <a:latin typeface="Arial" panose="020B0604020202020204" pitchFamily="34" charset="0"/>
              </a:rPr>
              <a:t>understand more about the positive impacts of high-quality effective pedagogies on </a:t>
            </a:r>
            <a:r>
              <a:rPr lang="en-AU" sz="2800" dirty="0" smtClean="0">
                <a:solidFill>
                  <a:srgbClr val="7030A0"/>
                </a:solidFill>
                <a:latin typeface="Arial" panose="020B0604020202020204" pitchFamily="34" charset="0"/>
              </a:rPr>
              <a:t>student’s learning</a:t>
            </a:r>
            <a:endParaRPr lang="en-AU" sz="2800" dirty="0">
              <a:solidFill>
                <a:srgbClr val="7030A0"/>
              </a:solidFill>
              <a:latin typeface="Arial" panose="020B0604020202020204" pitchFamily="34" charset="0"/>
            </a:endParaRPr>
          </a:p>
        </p:txBody>
      </p:sp>
    </p:spTree>
    <p:extLst>
      <p:ext uri="{BB962C8B-B14F-4D97-AF65-F5344CB8AC3E}">
        <p14:creationId xmlns:p14="http://schemas.microsoft.com/office/powerpoint/2010/main" val="1237164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742" y="782225"/>
            <a:ext cx="10356029" cy="3970318"/>
          </a:xfrm>
          <a:prstGeom prst="rect">
            <a:avLst/>
          </a:prstGeom>
        </p:spPr>
        <p:txBody>
          <a:bodyPr wrap="square">
            <a:spAutoFit/>
          </a:bodyPr>
          <a:lstStyle/>
          <a:p>
            <a:pPr marL="457200" indent="-457200">
              <a:buFont typeface="Symbol" panose="05050102010706020507" pitchFamily="18" charset="2"/>
              <a:buChar char="·"/>
            </a:pPr>
            <a:r>
              <a:rPr lang="en-AU" sz="2800" dirty="0" smtClean="0">
                <a:solidFill>
                  <a:srgbClr val="0070C0"/>
                </a:solidFill>
                <a:latin typeface="Arial" panose="020B0604020202020204" pitchFamily="34" charset="0"/>
              </a:rPr>
              <a:t>become </a:t>
            </a:r>
            <a:r>
              <a:rPr lang="en-AU" sz="2800" dirty="0">
                <a:solidFill>
                  <a:srgbClr val="0070C0"/>
                </a:solidFill>
                <a:latin typeface="Arial" panose="020B0604020202020204" pitchFamily="34" charset="0"/>
              </a:rPr>
              <a:t>more aware of the importance of high-quality interactions, including strategic </a:t>
            </a:r>
            <a:r>
              <a:rPr lang="en-AU" sz="2800" dirty="0" smtClean="0">
                <a:solidFill>
                  <a:srgbClr val="0070C0"/>
                </a:solidFill>
                <a:latin typeface="Arial" panose="020B0604020202020204" pitchFamily="34" charset="0"/>
              </a:rPr>
              <a:t>intervention and </a:t>
            </a:r>
            <a:r>
              <a:rPr lang="en-AU" sz="2800" dirty="0">
                <a:solidFill>
                  <a:srgbClr val="0070C0"/>
                </a:solidFill>
                <a:latin typeface="Arial" panose="020B0604020202020204" pitchFamily="34" charset="0"/>
              </a:rPr>
              <a:t>substantive conversations to maximise children’s </a:t>
            </a:r>
            <a:r>
              <a:rPr lang="en-AU" sz="2800" dirty="0" smtClean="0">
                <a:solidFill>
                  <a:srgbClr val="0070C0"/>
                </a:solidFill>
                <a:latin typeface="Arial" panose="020B0604020202020204" pitchFamily="34" charset="0"/>
              </a:rPr>
              <a:t>learning</a:t>
            </a:r>
          </a:p>
          <a:p>
            <a:pPr marL="457200" indent="-457200">
              <a:buFont typeface="Symbol" panose="05050102010706020507" pitchFamily="18" charset="2"/>
              <a:buChar char="·"/>
            </a:pPr>
            <a:endParaRPr lang="en-AU" sz="2800" dirty="0">
              <a:solidFill>
                <a:srgbClr val="0070C0"/>
              </a:solidFill>
              <a:latin typeface="Arial" panose="020B0604020202020204" pitchFamily="34" charset="0"/>
            </a:endParaRPr>
          </a:p>
          <a:p>
            <a:pPr marL="457200" indent="-457200">
              <a:buFont typeface="Symbol" panose="05050102010706020507" pitchFamily="18" charset="2"/>
              <a:buChar char="·"/>
            </a:pPr>
            <a:r>
              <a:rPr lang="en-AU" sz="2800" dirty="0" smtClean="0">
                <a:solidFill>
                  <a:srgbClr val="0070C0"/>
                </a:solidFill>
                <a:latin typeface="Arial" panose="020B0604020202020204" pitchFamily="34" charset="0"/>
              </a:rPr>
              <a:t>use </a:t>
            </a:r>
            <a:r>
              <a:rPr lang="en-AU" sz="2800" dirty="0">
                <a:solidFill>
                  <a:srgbClr val="0070C0"/>
                </a:solidFill>
                <a:latin typeface="Arial" panose="020B0604020202020204" pitchFamily="34" charset="0"/>
              </a:rPr>
              <a:t>action research approaches — e.g. drawing on alternative teaching strategies to </a:t>
            </a:r>
            <a:r>
              <a:rPr lang="en-AU" sz="2800" dirty="0" smtClean="0">
                <a:solidFill>
                  <a:srgbClr val="0070C0"/>
                </a:solidFill>
                <a:latin typeface="Arial" panose="020B0604020202020204" pitchFamily="34" charset="0"/>
              </a:rPr>
              <a:t>help students </a:t>
            </a:r>
            <a:r>
              <a:rPr lang="en-AU" sz="2800" dirty="0">
                <a:solidFill>
                  <a:srgbClr val="0070C0"/>
                </a:solidFill>
                <a:latin typeface="Arial" panose="020B0604020202020204" pitchFamily="34" charset="0"/>
              </a:rPr>
              <a:t>to learn when familiar methods </a:t>
            </a:r>
            <a:r>
              <a:rPr lang="en-AU" sz="2800" dirty="0" smtClean="0">
                <a:solidFill>
                  <a:srgbClr val="0070C0"/>
                </a:solidFill>
                <a:latin typeface="Arial" panose="020B0604020202020204" pitchFamily="34" charset="0"/>
              </a:rPr>
              <a:t>fail</a:t>
            </a:r>
          </a:p>
          <a:p>
            <a:pPr marL="457200" indent="-457200">
              <a:buFont typeface="Symbol" panose="05050102010706020507" pitchFamily="18" charset="2"/>
              <a:buChar char="·"/>
            </a:pPr>
            <a:endParaRPr lang="en-AU" sz="2800" dirty="0">
              <a:solidFill>
                <a:srgbClr val="0070C0"/>
              </a:solidFill>
              <a:latin typeface="Arial" panose="020B0604020202020204" pitchFamily="34" charset="0"/>
            </a:endParaRPr>
          </a:p>
          <a:p>
            <a:r>
              <a:rPr lang="en-AU" sz="2800" dirty="0">
                <a:solidFill>
                  <a:srgbClr val="0070C0"/>
                </a:solidFill>
                <a:latin typeface="Symbol" panose="05050102010706020507" pitchFamily="18" charset="2"/>
              </a:rPr>
              <a:t>· </a:t>
            </a:r>
            <a:r>
              <a:rPr lang="en-AU" sz="2800" dirty="0">
                <a:solidFill>
                  <a:srgbClr val="0070C0"/>
                </a:solidFill>
                <a:latin typeface="Arial" panose="020B0604020202020204" pitchFamily="34" charset="0"/>
              </a:rPr>
              <a:t>co-construct learning with </a:t>
            </a:r>
            <a:r>
              <a:rPr lang="en-AU" sz="2800" dirty="0" smtClean="0">
                <a:solidFill>
                  <a:srgbClr val="0070C0"/>
                </a:solidFill>
                <a:latin typeface="Arial" panose="020B0604020202020204" pitchFamily="34" charset="0"/>
              </a:rPr>
              <a:t>students</a:t>
            </a:r>
            <a:r>
              <a:rPr lang="en-AU" sz="2800" dirty="0" smtClean="0">
                <a:latin typeface="Arial" panose="020B0604020202020204" pitchFamily="34" charset="0"/>
              </a:rPr>
              <a:t>.</a:t>
            </a:r>
            <a:endParaRPr lang="en-AU" sz="2800" dirty="0"/>
          </a:p>
        </p:txBody>
      </p:sp>
    </p:spTree>
    <p:extLst>
      <p:ext uri="{BB962C8B-B14F-4D97-AF65-F5344CB8AC3E}">
        <p14:creationId xmlns:p14="http://schemas.microsoft.com/office/powerpoint/2010/main" val="532575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408" y="877694"/>
            <a:ext cx="10345271" cy="4832092"/>
          </a:xfrm>
          <a:prstGeom prst="rect">
            <a:avLst/>
          </a:prstGeom>
        </p:spPr>
        <p:txBody>
          <a:bodyPr wrap="square">
            <a:spAutoFit/>
          </a:bodyPr>
          <a:lstStyle/>
          <a:p>
            <a:r>
              <a:rPr lang="en-AU" sz="2800" dirty="0">
                <a:solidFill>
                  <a:srgbClr val="FF0000"/>
                </a:solidFill>
                <a:latin typeface="Arial" panose="020B0604020202020204" pitchFamily="34" charset="0"/>
              </a:rPr>
              <a:t>Critical reflection involves analysing your own learning and teaching practices that may contribute </a:t>
            </a:r>
            <a:r>
              <a:rPr lang="en-AU" sz="2800" dirty="0" smtClean="0">
                <a:solidFill>
                  <a:srgbClr val="FF0000"/>
                </a:solidFill>
                <a:latin typeface="Arial" panose="020B0604020202020204" pitchFamily="34" charset="0"/>
              </a:rPr>
              <a:t>to effective </a:t>
            </a:r>
            <a:r>
              <a:rPr lang="en-AU" sz="2800" dirty="0">
                <a:solidFill>
                  <a:srgbClr val="FF0000"/>
                </a:solidFill>
                <a:latin typeface="Arial" panose="020B0604020202020204" pitchFamily="34" charset="0"/>
              </a:rPr>
              <a:t>pedagogies within key components of an effective curriculum. </a:t>
            </a:r>
            <a:endParaRPr lang="en-AU" sz="2800" dirty="0" smtClean="0">
              <a:solidFill>
                <a:srgbClr val="FF0000"/>
              </a:solidFill>
              <a:latin typeface="Arial" panose="020B0604020202020204" pitchFamily="34" charset="0"/>
            </a:endParaRPr>
          </a:p>
          <a:p>
            <a:endParaRPr lang="en-AU" sz="2800" dirty="0">
              <a:latin typeface="Arial" panose="020B0604020202020204" pitchFamily="34" charset="0"/>
            </a:endParaRPr>
          </a:p>
          <a:p>
            <a:r>
              <a:rPr lang="en-AU" sz="2800" dirty="0" smtClean="0">
                <a:solidFill>
                  <a:schemeClr val="accent6">
                    <a:lumMod val="50000"/>
                  </a:schemeClr>
                </a:solidFill>
                <a:latin typeface="Arial" panose="020B0604020202020204" pitchFamily="34" charset="0"/>
              </a:rPr>
              <a:t>These </a:t>
            </a:r>
            <a:r>
              <a:rPr lang="en-AU" sz="2800" dirty="0">
                <a:solidFill>
                  <a:schemeClr val="accent6">
                    <a:lumMod val="50000"/>
                  </a:schemeClr>
                </a:solidFill>
                <a:latin typeface="Arial" panose="020B0604020202020204" pitchFamily="34" charset="0"/>
              </a:rPr>
              <a:t>key components are</a:t>
            </a:r>
            <a:r>
              <a:rPr lang="en-AU" sz="2800" dirty="0" smtClean="0">
                <a:solidFill>
                  <a:schemeClr val="accent6">
                    <a:lumMod val="50000"/>
                  </a:schemeClr>
                </a:solidFill>
                <a:latin typeface="Arial" panose="020B0604020202020204" pitchFamily="34" charset="0"/>
              </a:rPr>
              <a:t>:</a:t>
            </a:r>
          </a:p>
          <a:p>
            <a:endParaRPr lang="en-AU" sz="2800" dirty="0">
              <a:latin typeface="Arial" panose="020B0604020202020204" pitchFamily="34" charset="0"/>
            </a:endParaRPr>
          </a:p>
          <a:p>
            <a:r>
              <a:rPr lang="en-AU" sz="2800" dirty="0">
                <a:latin typeface="Symbol" panose="05050102010706020507" pitchFamily="18" charset="2"/>
              </a:rPr>
              <a:t>· </a:t>
            </a:r>
            <a:r>
              <a:rPr lang="en-AU" sz="2800" dirty="0">
                <a:solidFill>
                  <a:srgbClr val="00B050"/>
                </a:solidFill>
                <a:latin typeface="Arial" panose="020B0604020202020204" pitchFamily="34" charset="0"/>
              </a:rPr>
              <a:t>understanding </a:t>
            </a:r>
            <a:r>
              <a:rPr lang="en-AU" sz="2800" dirty="0" smtClean="0">
                <a:solidFill>
                  <a:srgbClr val="00B050"/>
                </a:solidFill>
                <a:latin typeface="Arial" panose="020B0604020202020204" pitchFamily="34" charset="0"/>
              </a:rPr>
              <a:t>students</a:t>
            </a:r>
            <a:endParaRPr lang="en-AU" sz="2800" dirty="0">
              <a:solidFill>
                <a:srgbClr val="00B050"/>
              </a:solidFill>
              <a:latin typeface="Arial" panose="020B0604020202020204" pitchFamily="34" charset="0"/>
            </a:endParaRPr>
          </a:p>
          <a:p>
            <a:r>
              <a:rPr lang="en-AU" sz="2800" dirty="0">
                <a:solidFill>
                  <a:srgbClr val="00B050"/>
                </a:solidFill>
                <a:latin typeface="Symbol" panose="05050102010706020507" pitchFamily="18" charset="2"/>
              </a:rPr>
              <a:t>· </a:t>
            </a:r>
            <a:r>
              <a:rPr lang="en-AU" sz="2800" dirty="0">
                <a:solidFill>
                  <a:srgbClr val="00B050"/>
                </a:solidFill>
                <a:latin typeface="Arial" panose="020B0604020202020204" pitchFamily="34" charset="0"/>
              </a:rPr>
              <a:t>building partnerships</a:t>
            </a:r>
          </a:p>
          <a:p>
            <a:r>
              <a:rPr lang="en-AU" sz="2800" dirty="0">
                <a:solidFill>
                  <a:srgbClr val="00B050"/>
                </a:solidFill>
                <a:latin typeface="Symbol" panose="05050102010706020507" pitchFamily="18" charset="2"/>
              </a:rPr>
              <a:t>· </a:t>
            </a:r>
            <a:r>
              <a:rPr lang="en-AU" sz="2800" dirty="0">
                <a:solidFill>
                  <a:srgbClr val="00B050"/>
                </a:solidFill>
                <a:latin typeface="Arial" panose="020B0604020202020204" pitchFamily="34" charset="0"/>
              </a:rPr>
              <a:t>establishing flexible learning environments</a:t>
            </a:r>
          </a:p>
          <a:p>
            <a:r>
              <a:rPr lang="en-AU" sz="2800" dirty="0">
                <a:solidFill>
                  <a:srgbClr val="00B050"/>
                </a:solidFill>
                <a:latin typeface="Symbol" panose="05050102010706020507" pitchFamily="18" charset="2"/>
              </a:rPr>
              <a:t>· </a:t>
            </a:r>
            <a:r>
              <a:rPr lang="en-AU" sz="2800" dirty="0">
                <a:solidFill>
                  <a:srgbClr val="00B050"/>
                </a:solidFill>
                <a:latin typeface="Arial" panose="020B0604020202020204" pitchFamily="34" charset="0"/>
              </a:rPr>
              <a:t>creating contexts for learning</a:t>
            </a:r>
          </a:p>
          <a:p>
            <a:r>
              <a:rPr lang="en-AU" sz="2800" dirty="0">
                <a:solidFill>
                  <a:srgbClr val="00B050"/>
                </a:solidFill>
                <a:latin typeface="Symbol" panose="05050102010706020507" pitchFamily="18" charset="2"/>
              </a:rPr>
              <a:t>· </a:t>
            </a:r>
            <a:r>
              <a:rPr lang="en-AU" sz="2800" dirty="0">
                <a:solidFill>
                  <a:srgbClr val="00B050"/>
                </a:solidFill>
                <a:latin typeface="Arial" panose="020B0604020202020204" pitchFamily="34" charset="0"/>
              </a:rPr>
              <a:t>exploring what </a:t>
            </a:r>
            <a:r>
              <a:rPr lang="en-AU" sz="2800" dirty="0" smtClean="0">
                <a:solidFill>
                  <a:srgbClr val="00B050"/>
                </a:solidFill>
                <a:latin typeface="Arial" panose="020B0604020202020204" pitchFamily="34" charset="0"/>
              </a:rPr>
              <a:t>students </a:t>
            </a:r>
            <a:r>
              <a:rPr lang="en-AU" sz="2800" dirty="0">
                <a:solidFill>
                  <a:srgbClr val="00B050"/>
                </a:solidFill>
                <a:latin typeface="Arial" panose="020B0604020202020204" pitchFamily="34" charset="0"/>
              </a:rPr>
              <a:t>learn.</a:t>
            </a:r>
            <a:endParaRPr lang="en-AU" sz="2800" dirty="0">
              <a:solidFill>
                <a:srgbClr val="00B050"/>
              </a:solidFill>
            </a:endParaRPr>
          </a:p>
        </p:txBody>
      </p:sp>
    </p:spTree>
    <p:extLst>
      <p:ext uri="{BB962C8B-B14F-4D97-AF65-F5344CB8AC3E}">
        <p14:creationId xmlns:p14="http://schemas.microsoft.com/office/powerpoint/2010/main" val="614539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102" y="0"/>
            <a:ext cx="9704091" cy="6858000"/>
          </a:xfrm>
          <a:prstGeom prst="rect">
            <a:avLst/>
          </a:prstGeom>
        </p:spPr>
      </p:pic>
    </p:spTree>
    <p:extLst>
      <p:ext uri="{BB962C8B-B14F-4D97-AF65-F5344CB8AC3E}">
        <p14:creationId xmlns:p14="http://schemas.microsoft.com/office/powerpoint/2010/main" val="403326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87" y="150607"/>
            <a:ext cx="9704091" cy="6858000"/>
          </a:xfrm>
          <a:prstGeom prst="rect">
            <a:avLst/>
          </a:prstGeom>
        </p:spPr>
      </p:pic>
    </p:spTree>
    <p:extLst>
      <p:ext uri="{BB962C8B-B14F-4D97-AF65-F5344CB8AC3E}">
        <p14:creationId xmlns:p14="http://schemas.microsoft.com/office/powerpoint/2010/main" val="2739020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439" y="0"/>
            <a:ext cx="9704091" cy="6858000"/>
          </a:xfrm>
          <a:prstGeom prst="rect">
            <a:avLst/>
          </a:prstGeom>
        </p:spPr>
      </p:pic>
    </p:spTree>
    <p:extLst>
      <p:ext uri="{BB962C8B-B14F-4D97-AF65-F5344CB8AC3E}">
        <p14:creationId xmlns:p14="http://schemas.microsoft.com/office/powerpoint/2010/main" val="1848207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954" y="0"/>
            <a:ext cx="9704091" cy="6858000"/>
          </a:xfrm>
          <a:prstGeom prst="rect">
            <a:avLst/>
          </a:prstGeom>
        </p:spPr>
      </p:pic>
    </p:spTree>
    <p:extLst>
      <p:ext uri="{BB962C8B-B14F-4D97-AF65-F5344CB8AC3E}">
        <p14:creationId xmlns:p14="http://schemas.microsoft.com/office/powerpoint/2010/main" val="1597350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954" y="0"/>
            <a:ext cx="9704091" cy="6858000"/>
          </a:xfrm>
          <a:prstGeom prst="rect">
            <a:avLst/>
          </a:prstGeom>
        </p:spPr>
      </p:pic>
    </p:spTree>
    <p:extLst>
      <p:ext uri="{BB962C8B-B14F-4D97-AF65-F5344CB8AC3E}">
        <p14:creationId xmlns:p14="http://schemas.microsoft.com/office/powerpoint/2010/main" val="32842060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954" y="0"/>
            <a:ext cx="9704091" cy="6858000"/>
          </a:xfrm>
          <a:prstGeom prst="rect">
            <a:avLst/>
          </a:prstGeom>
        </p:spPr>
      </p:pic>
    </p:spTree>
    <p:extLst>
      <p:ext uri="{BB962C8B-B14F-4D97-AF65-F5344CB8AC3E}">
        <p14:creationId xmlns:p14="http://schemas.microsoft.com/office/powerpoint/2010/main" val="403084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858836"/>
            <a:ext cx="10711031" cy="954107"/>
          </a:xfrm>
          <a:prstGeom prst="rect">
            <a:avLst/>
          </a:prstGeom>
        </p:spPr>
        <p:txBody>
          <a:bodyPr wrap="square">
            <a:spAutoFit/>
          </a:bodyPr>
          <a:lstStyle/>
          <a:p>
            <a:r>
              <a:rPr lang="en-AU" sz="2800" b="1" i="1" dirty="0">
                <a:solidFill>
                  <a:srgbClr val="000000"/>
                </a:solidFill>
                <a:latin typeface="Arial" panose="020B0604020202020204" pitchFamily="34" charset="0"/>
              </a:rPr>
              <a:t>1. Effective teachers draw out and work with the pre-existing understandings that their students bring with them. </a:t>
            </a:r>
            <a:endParaRPr lang="en-AU" sz="2800" dirty="0"/>
          </a:p>
        </p:txBody>
      </p:sp>
      <p:sp>
        <p:nvSpPr>
          <p:cNvPr id="3" name="Rectangle 2"/>
          <p:cNvSpPr/>
          <p:nvPr/>
        </p:nvSpPr>
        <p:spPr>
          <a:xfrm>
            <a:off x="853439" y="2011255"/>
            <a:ext cx="10463605" cy="1384995"/>
          </a:xfrm>
          <a:prstGeom prst="rect">
            <a:avLst/>
          </a:prstGeom>
        </p:spPr>
        <p:txBody>
          <a:bodyPr wrap="square">
            <a:spAutoFit/>
          </a:bodyPr>
          <a:lstStyle/>
          <a:p>
            <a:r>
              <a:rPr lang="en-AU" sz="2800" b="1" i="1" smtClean="0">
                <a:solidFill>
                  <a:srgbClr val="000000"/>
                </a:solidFill>
                <a:latin typeface="Arial" panose="020B0604020202020204" pitchFamily="34" charset="0"/>
              </a:rPr>
              <a:t>2. Effective teachers teach some subject matter in depth, providing many examples in which the same concept is at work and providing a firm foundation of factual knowledge. </a:t>
            </a:r>
            <a:endParaRPr lang="en-AU" sz="2800" dirty="0"/>
          </a:p>
        </p:txBody>
      </p:sp>
      <p:sp>
        <p:nvSpPr>
          <p:cNvPr id="4" name="Rectangle 3"/>
          <p:cNvSpPr/>
          <p:nvPr/>
        </p:nvSpPr>
        <p:spPr>
          <a:xfrm>
            <a:off x="853439" y="3585312"/>
            <a:ext cx="10173148" cy="1384995"/>
          </a:xfrm>
          <a:prstGeom prst="rect">
            <a:avLst/>
          </a:prstGeom>
        </p:spPr>
        <p:txBody>
          <a:bodyPr wrap="square">
            <a:spAutoFit/>
          </a:bodyPr>
          <a:lstStyle/>
          <a:p>
            <a:r>
              <a:rPr lang="en-AU" sz="2800" b="1" i="1" dirty="0">
                <a:solidFill>
                  <a:srgbClr val="000000"/>
                </a:solidFill>
                <a:latin typeface="Arial" panose="020B0604020202020204" pitchFamily="34" charset="0"/>
              </a:rPr>
              <a:t>3. Effective teachers focus on the teaching </a:t>
            </a:r>
            <a:r>
              <a:rPr lang="en-AU" sz="2800" b="1" i="1" dirty="0" smtClean="0">
                <a:solidFill>
                  <a:srgbClr val="000000"/>
                </a:solidFill>
                <a:latin typeface="Arial" panose="020B0604020202020204" pitchFamily="34" charset="0"/>
              </a:rPr>
              <a:t>of metacognitive </a:t>
            </a:r>
            <a:r>
              <a:rPr lang="en-AU" sz="2800" b="1" i="1" dirty="0">
                <a:solidFill>
                  <a:srgbClr val="000000"/>
                </a:solidFill>
                <a:latin typeface="Arial" panose="020B0604020202020204" pitchFamily="34" charset="0"/>
              </a:rPr>
              <a:t>skills, integrating those skills into the curriculum in a variety of subject areas.</a:t>
            </a:r>
            <a:endParaRPr lang="en-AU" sz="2800" dirty="0"/>
          </a:p>
        </p:txBody>
      </p:sp>
    </p:spTree>
    <p:extLst>
      <p:ext uri="{BB962C8B-B14F-4D97-AF65-F5344CB8AC3E}">
        <p14:creationId xmlns:p14="http://schemas.microsoft.com/office/powerpoint/2010/main" val="70362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2682" y="862887"/>
            <a:ext cx="10678757" cy="2677656"/>
          </a:xfrm>
          <a:prstGeom prst="rect">
            <a:avLst/>
          </a:prstGeom>
        </p:spPr>
        <p:txBody>
          <a:bodyPr wrap="square">
            <a:spAutoFit/>
          </a:bodyPr>
          <a:lstStyle/>
          <a:p>
            <a:r>
              <a:rPr lang="en-AU" sz="2800" dirty="0" smtClean="0">
                <a:solidFill>
                  <a:srgbClr val="FF0000"/>
                </a:solidFill>
                <a:latin typeface="Arial" panose="020B0604020202020204" pitchFamily="34" charset="0"/>
              </a:rPr>
              <a:t>Kind </a:t>
            </a:r>
            <a:r>
              <a:rPr lang="en-AU" sz="2800" dirty="0">
                <a:solidFill>
                  <a:srgbClr val="FF0000"/>
                </a:solidFill>
                <a:latin typeface="Arial" panose="020B0604020202020204" pitchFamily="34" charset="0"/>
              </a:rPr>
              <a:t>of </a:t>
            </a:r>
            <a:r>
              <a:rPr lang="en-AU" sz="2800" i="1" dirty="0" smtClean="0">
                <a:solidFill>
                  <a:srgbClr val="FF0000"/>
                </a:solidFill>
                <a:latin typeface="Arial" panose="020B0604020202020204" pitchFamily="34" charset="0"/>
              </a:rPr>
              <a:t>critical </a:t>
            </a:r>
            <a:r>
              <a:rPr lang="en-AU" sz="2800" dirty="0" smtClean="0">
                <a:solidFill>
                  <a:srgbClr val="FF0000"/>
                </a:solidFill>
                <a:latin typeface="Arial" panose="020B0604020202020204" pitchFamily="34" charset="0"/>
              </a:rPr>
              <a:t>reflection </a:t>
            </a:r>
            <a:r>
              <a:rPr lang="en-AU" sz="2800" dirty="0">
                <a:solidFill>
                  <a:srgbClr val="FF0000"/>
                </a:solidFill>
                <a:latin typeface="Arial" panose="020B0604020202020204" pitchFamily="34" charset="0"/>
              </a:rPr>
              <a:t>which is more cognisant of the various socio-cultural factors and </a:t>
            </a:r>
            <a:r>
              <a:rPr lang="en-AU" sz="2800" dirty="0" smtClean="0">
                <a:solidFill>
                  <a:srgbClr val="FF0000"/>
                </a:solidFill>
                <a:latin typeface="Arial" panose="020B0604020202020204" pitchFamily="34" charset="0"/>
              </a:rPr>
              <a:t>subjectivities which </a:t>
            </a:r>
            <a:r>
              <a:rPr lang="en-AU" sz="2800" dirty="0">
                <a:solidFill>
                  <a:srgbClr val="FF0000"/>
                </a:solidFill>
                <a:latin typeface="Arial" panose="020B0604020202020204" pitchFamily="34" charset="0"/>
              </a:rPr>
              <a:t>impinge upon teachers and students. </a:t>
            </a:r>
            <a:endParaRPr lang="en-AU" sz="2800" dirty="0" smtClean="0">
              <a:solidFill>
                <a:srgbClr val="FF0000"/>
              </a:solidFill>
              <a:latin typeface="Arial" panose="020B0604020202020204" pitchFamily="34" charset="0"/>
            </a:endParaRPr>
          </a:p>
          <a:p>
            <a:endParaRPr lang="en-AU" sz="2800" dirty="0">
              <a:solidFill>
                <a:srgbClr val="FF0000"/>
              </a:solidFill>
              <a:latin typeface="Arial" panose="020B0604020202020204" pitchFamily="34" charset="0"/>
            </a:endParaRPr>
          </a:p>
          <a:p>
            <a:r>
              <a:rPr lang="en-AU" sz="2800" dirty="0" smtClean="0">
                <a:solidFill>
                  <a:srgbClr val="FF0000"/>
                </a:solidFill>
                <a:latin typeface="Arial" panose="020B0604020202020204" pitchFamily="34" charset="0"/>
              </a:rPr>
              <a:t>The </a:t>
            </a:r>
            <a:r>
              <a:rPr lang="en-AU" sz="2800" dirty="0">
                <a:solidFill>
                  <a:srgbClr val="FF0000"/>
                </a:solidFill>
                <a:latin typeface="Arial" panose="020B0604020202020204" pitchFamily="34" charset="0"/>
              </a:rPr>
              <a:t>practice of reflection as viewed </a:t>
            </a:r>
            <a:r>
              <a:rPr lang="en-AU" sz="2800" dirty="0" smtClean="0">
                <a:solidFill>
                  <a:srgbClr val="FF0000"/>
                </a:solidFill>
                <a:latin typeface="Arial" panose="020B0604020202020204" pitchFamily="34" charset="0"/>
              </a:rPr>
              <a:t>as ideologically transformative</a:t>
            </a:r>
            <a:r>
              <a:rPr lang="en-AU" sz="2800" dirty="0">
                <a:solidFill>
                  <a:srgbClr val="FF0000"/>
                </a:solidFill>
                <a:latin typeface="Arial" panose="020B0604020202020204" pitchFamily="34" charset="0"/>
              </a:rPr>
              <a:t>.</a:t>
            </a:r>
            <a:endParaRPr lang="en-AU" sz="2800" dirty="0">
              <a:solidFill>
                <a:srgbClr val="FF0000"/>
              </a:solidFill>
            </a:endParaRPr>
          </a:p>
        </p:txBody>
      </p:sp>
    </p:spTree>
    <p:extLst>
      <p:ext uri="{BB962C8B-B14F-4D97-AF65-F5344CB8AC3E}">
        <p14:creationId xmlns:p14="http://schemas.microsoft.com/office/powerpoint/2010/main" val="26550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40" y="773253"/>
            <a:ext cx="10065572" cy="3847207"/>
          </a:xfrm>
          <a:prstGeom prst="rect">
            <a:avLst/>
          </a:prstGeom>
        </p:spPr>
        <p:txBody>
          <a:bodyPr wrap="square">
            <a:spAutoFit/>
          </a:bodyPr>
          <a:lstStyle/>
          <a:p>
            <a:r>
              <a:rPr lang="en-AU" sz="2400" b="1" dirty="0">
                <a:solidFill>
                  <a:srgbClr val="00B050"/>
                </a:solidFill>
                <a:latin typeface="Myriad Pro Light"/>
              </a:rPr>
              <a:t>Going deeper into the process of self-assessment </a:t>
            </a:r>
            <a:endParaRPr lang="en-AU" sz="2400" b="1" dirty="0" smtClean="0">
              <a:solidFill>
                <a:srgbClr val="00B050"/>
              </a:solidFill>
              <a:latin typeface="Myriad Pro Light"/>
            </a:endParaRPr>
          </a:p>
          <a:p>
            <a:endParaRPr lang="en-AU" sz="2400" dirty="0" smtClean="0">
              <a:solidFill>
                <a:srgbClr val="000000"/>
              </a:solidFill>
              <a:latin typeface="Myriad Pro Light"/>
            </a:endParaRPr>
          </a:p>
          <a:p>
            <a:r>
              <a:rPr lang="en-AU" sz="2800" dirty="0" smtClean="0">
                <a:solidFill>
                  <a:srgbClr val="000000"/>
                </a:solidFill>
                <a:latin typeface="Myriad Pro Light"/>
              </a:rPr>
              <a:t>Reflect </a:t>
            </a:r>
            <a:r>
              <a:rPr lang="en-AU" sz="2800" dirty="0">
                <a:solidFill>
                  <a:srgbClr val="000000"/>
                </a:solidFill>
                <a:latin typeface="Myriad Pro Light"/>
              </a:rPr>
              <a:t>on the different ways you have undertaken self-assessment in your service: </a:t>
            </a:r>
            <a:endParaRPr lang="en-AU" sz="2800" dirty="0" smtClean="0">
              <a:solidFill>
                <a:srgbClr val="000000"/>
              </a:solidFill>
              <a:latin typeface="Myriad Pro Light"/>
            </a:endParaRPr>
          </a:p>
          <a:p>
            <a:endParaRPr lang="en-AU" sz="2800" dirty="0">
              <a:solidFill>
                <a:srgbClr val="000000"/>
              </a:solidFill>
              <a:latin typeface="Myriad Pro Light"/>
            </a:endParaRPr>
          </a:p>
          <a:p>
            <a:r>
              <a:rPr lang="en-AU" sz="2800" dirty="0">
                <a:solidFill>
                  <a:srgbClr val="000000"/>
                </a:solidFill>
                <a:latin typeface="Myriad Pro Light"/>
              </a:rPr>
              <a:t>Who was involved? Why? </a:t>
            </a:r>
          </a:p>
          <a:p>
            <a:r>
              <a:rPr lang="en-AU" sz="2800" dirty="0">
                <a:solidFill>
                  <a:srgbClr val="000000"/>
                </a:solidFill>
                <a:latin typeface="Myriad Pro Light"/>
              </a:rPr>
              <a:t>What was the purpose? </a:t>
            </a:r>
          </a:p>
          <a:p>
            <a:r>
              <a:rPr lang="en-AU" sz="2800" dirty="0">
                <a:solidFill>
                  <a:srgbClr val="000000"/>
                </a:solidFill>
                <a:latin typeface="Myriad Pro Light"/>
              </a:rPr>
              <a:t>What strengths did you identify from your assessment and reflection? </a:t>
            </a:r>
          </a:p>
        </p:txBody>
      </p:sp>
      <p:sp>
        <p:nvSpPr>
          <p:cNvPr id="3" name="Rectangle 2"/>
          <p:cNvSpPr/>
          <p:nvPr/>
        </p:nvSpPr>
        <p:spPr>
          <a:xfrm>
            <a:off x="778136" y="4270070"/>
            <a:ext cx="9968753" cy="1815882"/>
          </a:xfrm>
          <a:prstGeom prst="rect">
            <a:avLst/>
          </a:prstGeom>
        </p:spPr>
        <p:txBody>
          <a:bodyPr wrap="square">
            <a:spAutoFit/>
          </a:bodyPr>
          <a:lstStyle/>
          <a:p>
            <a:endParaRPr lang="en-AU" sz="2800" dirty="0">
              <a:solidFill>
                <a:srgbClr val="000000"/>
              </a:solidFill>
              <a:latin typeface="Myriad Pro Light"/>
            </a:endParaRPr>
          </a:p>
          <a:p>
            <a:r>
              <a:rPr lang="en-AU" sz="2800" dirty="0">
                <a:solidFill>
                  <a:srgbClr val="000000"/>
                </a:solidFill>
                <a:latin typeface="Myriad Pro Light"/>
              </a:rPr>
              <a:t>What quality areas did you identify that needed to improve? </a:t>
            </a:r>
          </a:p>
          <a:p>
            <a:r>
              <a:rPr lang="en-AU" sz="2800" dirty="0">
                <a:solidFill>
                  <a:srgbClr val="000000"/>
                </a:solidFill>
                <a:latin typeface="Myriad Pro Light"/>
              </a:rPr>
              <a:t>What strategies or actions did you plan and/or implement to address the areas for improvement? </a:t>
            </a:r>
          </a:p>
        </p:txBody>
      </p:sp>
    </p:spTree>
    <p:extLst>
      <p:ext uri="{BB962C8B-B14F-4D97-AF65-F5344CB8AC3E}">
        <p14:creationId xmlns:p14="http://schemas.microsoft.com/office/powerpoint/2010/main" val="416369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2782" y="716287"/>
            <a:ext cx="4108817" cy="369332"/>
          </a:xfrm>
          <a:prstGeom prst="rect">
            <a:avLst/>
          </a:prstGeom>
        </p:spPr>
        <p:txBody>
          <a:bodyPr wrap="none">
            <a:spAutoFit/>
          </a:bodyPr>
          <a:lstStyle/>
          <a:p>
            <a:r>
              <a:rPr lang="en-AU" i="1" dirty="0">
                <a:latin typeface="Arial" panose="020B0604020202020204" pitchFamily="34" charset="0"/>
              </a:rPr>
              <a:t>Becoming a critically reflective teacher</a:t>
            </a:r>
            <a:endParaRPr lang="en-AU" dirty="0"/>
          </a:p>
        </p:txBody>
      </p:sp>
      <p:sp>
        <p:nvSpPr>
          <p:cNvPr id="3" name="Rectangle 2"/>
          <p:cNvSpPr/>
          <p:nvPr/>
        </p:nvSpPr>
        <p:spPr>
          <a:xfrm>
            <a:off x="917985" y="1178950"/>
            <a:ext cx="10334513" cy="4893647"/>
          </a:xfrm>
          <a:prstGeom prst="rect">
            <a:avLst/>
          </a:prstGeom>
        </p:spPr>
        <p:txBody>
          <a:bodyPr wrap="square">
            <a:spAutoFit/>
          </a:bodyPr>
          <a:lstStyle/>
          <a:p>
            <a:r>
              <a:rPr lang="en-AU" sz="2400" dirty="0" smtClean="0">
                <a:solidFill>
                  <a:srgbClr val="FF0000"/>
                </a:solidFill>
                <a:latin typeface="Arial" panose="020B0604020202020204" pitchFamily="34" charset="0"/>
              </a:rPr>
              <a:t>Recognizing </a:t>
            </a:r>
            <a:r>
              <a:rPr lang="en-AU" sz="2400" dirty="0">
                <a:solidFill>
                  <a:srgbClr val="FF0000"/>
                </a:solidFill>
                <a:latin typeface="Arial" panose="020B0604020202020204" pitchFamily="34" charset="0"/>
              </a:rPr>
              <a:t>and appreciating difference and diversity from a number of angles</a:t>
            </a:r>
          </a:p>
          <a:p>
            <a:r>
              <a:rPr lang="en-AU" sz="2400" dirty="0">
                <a:solidFill>
                  <a:srgbClr val="FF0000"/>
                </a:solidFill>
                <a:latin typeface="Arial" panose="020B0604020202020204" pitchFamily="34" charset="0"/>
              </a:rPr>
              <a:t>(for example race, ethnicity, gender, class, culture, religion, disability, age) </a:t>
            </a:r>
            <a:r>
              <a:rPr lang="en-AU" sz="2400" dirty="0" smtClean="0">
                <a:solidFill>
                  <a:srgbClr val="FF0000"/>
                </a:solidFill>
                <a:latin typeface="Arial" panose="020B0604020202020204" pitchFamily="34" charset="0"/>
              </a:rPr>
              <a:t>and how </a:t>
            </a:r>
            <a:r>
              <a:rPr lang="en-AU" sz="2400" dirty="0">
                <a:solidFill>
                  <a:srgbClr val="FF0000"/>
                </a:solidFill>
                <a:latin typeface="Arial" panose="020B0604020202020204" pitchFamily="34" charset="0"/>
              </a:rPr>
              <a:t>these factors impact on learning and </a:t>
            </a:r>
            <a:r>
              <a:rPr lang="en-AU" sz="2400" dirty="0" smtClean="0">
                <a:solidFill>
                  <a:srgbClr val="FF0000"/>
                </a:solidFill>
                <a:latin typeface="Arial" panose="020B0604020202020204" pitchFamily="34" charset="0"/>
              </a:rPr>
              <a:t>teaching</a:t>
            </a:r>
          </a:p>
          <a:p>
            <a:endParaRPr lang="en-AU" sz="2400" dirty="0">
              <a:latin typeface="Arial" panose="020B0604020202020204" pitchFamily="34" charset="0"/>
            </a:endParaRPr>
          </a:p>
          <a:p>
            <a:r>
              <a:rPr lang="en-AU" sz="2400" dirty="0">
                <a:solidFill>
                  <a:srgbClr val="7030A0"/>
                </a:solidFill>
                <a:latin typeface="Symbol" panose="05050102010706020507" pitchFamily="18" charset="2"/>
              </a:rPr>
              <a:t>• </a:t>
            </a:r>
            <a:r>
              <a:rPr lang="en-AU" sz="2400" dirty="0">
                <a:solidFill>
                  <a:srgbClr val="7030A0"/>
                </a:solidFill>
                <a:latin typeface="Arial" panose="020B0604020202020204" pitchFamily="34" charset="0"/>
              </a:rPr>
              <a:t>challenging and dealing with the taken for granted assumptions about </a:t>
            </a:r>
            <a:r>
              <a:rPr lang="en-AU" sz="2400" dirty="0" smtClean="0">
                <a:solidFill>
                  <a:srgbClr val="7030A0"/>
                </a:solidFill>
                <a:latin typeface="Arial" panose="020B0604020202020204" pitchFamily="34" charset="0"/>
              </a:rPr>
              <a:t>teaching, learning</a:t>
            </a:r>
            <a:r>
              <a:rPr lang="en-AU" sz="2400" dirty="0">
                <a:solidFill>
                  <a:srgbClr val="7030A0"/>
                </a:solidFill>
                <a:latin typeface="Arial" panose="020B0604020202020204" pitchFamily="34" charset="0"/>
              </a:rPr>
              <a:t>, learners, and the learning </a:t>
            </a:r>
            <a:r>
              <a:rPr lang="en-AU" sz="2400" dirty="0" smtClean="0">
                <a:solidFill>
                  <a:srgbClr val="7030A0"/>
                </a:solidFill>
                <a:latin typeface="Arial" panose="020B0604020202020204" pitchFamily="34" charset="0"/>
              </a:rPr>
              <a:t>environment</a:t>
            </a:r>
            <a:endParaRPr lang="en-AU" sz="2400" dirty="0">
              <a:solidFill>
                <a:srgbClr val="7030A0"/>
              </a:solidFill>
              <a:latin typeface="Arial" panose="020B0604020202020204" pitchFamily="34" charset="0"/>
            </a:endParaRPr>
          </a:p>
          <a:p>
            <a:r>
              <a:rPr lang="en-AU" sz="2400" dirty="0">
                <a:solidFill>
                  <a:srgbClr val="7030A0"/>
                </a:solidFill>
                <a:latin typeface="Symbol" panose="05050102010706020507" pitchFamily="18" charset="2"/>
              </a:rPr>
              <a:t>• </a:t>
            </a:r>
            <a:r>
              <a:rPr lang="en-AU" sz="2400" dirty="0">
                <a:solidFill>
                  <a:srgbClr val="7030A0"/>
                </a:solidFill>
                <a:latin typeface="Arial" panose="020B0604020202020204" pitchFamily="34" charset="0"/>
              </a:rPr>
              <a:t>identifying and negotiating how power operates in an always contested </a:t>
            </a:r>
            <a:r>
              <a:rPr lang="en-AU" sz="2400" dirty="0" smtClean="0">
                <a:solidFill>
                  <a:srgbClr val="7030A0"/>
                </a:solidFill>
                <a:latin typeface="Arial" panose="020B0604020202020204" pitchFamily="34" charset="0"/>
              </a:rPr>
              <a:t>learning and </a:t>
            </a:r>
            <a:r>
              <a:rPr lang="en-AU" sz="2400" dirty="0">
                <a:solidFill>
                  <a:srgbClr val="7030A0"/>
                </a:solidFill>
                <a:latin typeface="Arial" panose="020B0604020202020204" pitchFamily="34" charset="0"/>
              </a:rPr>
              <a:t>teaching </a:t>
            </a:r>
            <a:r>
              <a:rPr lang="en-AU" sz="2400" dirty="0" smtClean="0">
                <a:solidFill>
                  <a:srgbClr val="7030A0"/>
                </a:solidFill>
                <a:latin typeface="Arial" panose="020B0604020202020204" pitchFamily="34" charset="0"/>
              </a:rPr>
              <a:t>context</a:t>
            </a:r>
            <a:endParaRPr lang="en-AU" sz="2400" dirty="0">
              <a:solidFill>
                <a:srgbClr val="7030A0"/>
              </a:solidFill>
              <a:latin typeface="Arial" panose="020B0604020202020204" pitchFamily="34" charset="0"/>
            </a:endParaRPr>
          </a:p>
          <a:p>
            <a:r>
              <a:rPr lang="en-AU" sz="2400" dirty="0">
                <a:solidFill>
                  <a:srgbClr val="7030A0"/>
                </a:solidFill>
                <a:latin typeface="Symbol" panose="05050102010706020507" pitchFamily="18" charset="2"/>
              </a:rPr>
              <a:t>• </a:t>
            </a:r>
            <a:r>
              <a:rPr lang="en-AU" sz="2400" dirty="0">
                <a:solidFill>
                  <a:srgbClr val="7030A0"/>
                </a:solidFill>
                <a:latin typeface="Arial" panose="020B0604020202020204" pitchFamily="34" charset="0"/>
              </a:rPr>
              <a:t>nurturing, facilitating and enabling a learning and teaching environment </a:t>
            </a:r>
            <a:r>
              <a:rPr lang="en-AU" sz="2400" dirty="0" smtClean="0">
                <a:solidFill>
                  <a:srgbClr val="7030A0"/>
                </a:solidFill>
                <a:latin typeface="Arial" panose="020B0604020202020204" pitchFamily="34" charset="0"/>
              </a:rPr>
              <a:t>which challenges </a:t>
            </a:r>
            <a:r>
              <a:rPr lang="en-AU" sz="2400" dirty="0">
                <a:solidFill>
                  <a:srgbClr val="7030A0"/>
                </a:solidFill>
                <a:latin typeface="Arial" panose="020B0604020202020204" pitchFamily="34" charset="0"/>
              </a:rPr>
              <a:t>students to think critically and morally about a variety of </a:t>
            </a:r>
            <a:r>
              <a:rPr lang="en-AU" sz="2400" dirty="0" smtClean="0">
                <a:solidFill>
                  <a:srgbClr val="7030A0"/>
                </a:solidFill>
                <a:latin typeface="Arial" panose="020B0604020202020204" pitchFamily="34" charset="0"/>
              </a:rPr>
              <a:t>issues</a:t>
            </a:r>
            <a:endParaRPr lang="en-AU" sz="2400" dirty="0">
              <a:solidFill>
                <a:srgbClr val="7030A0"/>
              </a:solidFill>
              <a:latin typeface="Arial" panose="020B0604020202020204" pitchFamily="34" charset="0"/>
            </a:endParaRPr>
          </a:p>
          <a:p>
            <a:r>
              <a:rPr lang="en-AU" sz="2400" dirty="0">
                <a:solidFill>
                  <a:srgbClr val="7030A0"/>
                </a:solidFill>
                <a:latin typeface="Symbol" panose="05050102010706020507" pitchFamily="18" charset="2"/>
              </a:rPr>
              <a:t>• </a:t>
            </a:r>
            <a:r>
              <a:rPr lang="en-AU" sz="2400" dirty="0">
                <a:solidFill>
                  <a:srgbClr val="7030A0"/>
                </a:solidFill>
                <a:latin typeface="Arial" panose="020B0604020202020204" pitchFamily="34" charset="0"/>
              </a:rPr>
              <a:t>initiating socially engaged lifelong and transformative learning</a:t>
            </a:r>
            <a:endParaRPr lang="en-AU" sz="2400" dirty="0">
              <a:solidFill>
                <a:srgbClr val="7030A0"/>
              </a:solidFill>
            </a:endParaRPr>
          </a:p>
        </p:txBody>
      </p:sp>
    </p:spTree>
    <p:extLst>
      <p:ext uri="{BB962C8B-B14F-4D97-AF65-F5344CB8AC3E}">
        <p14:creationId xmlns:p14="http://schemas.microsoft.com/office/powerpoint/2010/main" val="221113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318" y="737845"/>
            <a:ext cx="10721788" cy="3539430"/>
          </a:xfrm>
          <a:prstGeom prst="rect">
            <a:avLst/>
          </a:prstGeom>
        </p:spPr>
        <p:txBody>
          <a:bodyPr wrap="square">
            <a:spAutoFit/>
          </a:bodyPr>
          <a:lstStyle/>
          <a:p>
            <a:r>
              <a:rPr lang="en-AU" sz="2800" dirty="0">
                <a:latin typeface="Arial" panose="020B0604020202020204" pitchFamily="34" charset="0"/>
              </a:rPr>
              <a:t>Reflective practice is more than thinking about the nuts and bolts of teaching, it </a:t>
            </a:r>
            <a:r>
              <a:rPr lang="en-AU" sz="2800" dirty="0" smtClean="0">
                <a:latin typeface="Arial" panose="020B0604020202020204" pitchFamily="34" charset="0"/>
              </a:rPr>
              <a:t>involves evaluating </a:t>
            </a:r>
            <a:r>
              <a:rPr lang="en-AU" sz="2800" dirty="0">
                <a:latin typeface="Arial" panose="020B0604020202020204" pitchFamily="34" charset="0"/>
              </a:rPr>
              <a:t>the </a:t>
            </a:r>
            <a:r>
              <a:rPr lang="en-AU" sz="2800" i="1" dirty="0">
                <a:latin typeface="Arial" panose="020B0604020202020204" pitchFamily="34" charset="0"/>
              </a:rPr>
              <a:t>processes </a:t>
            </a:r>
            <a:r>
              <a:rPr lang="en-AU" sz="2800" dirty="0">
                <a:latin typeface="Arial" panose="020B0604020202020204" pitchFamily="34" charset="0"/>
              </a:rPr>
              <a:t>of teaching and learning, and questioning </a:t>
            </a:r>
            <a:r>
              <a:rPr lang="en-AU" sz="2800" i="1" dirty="0">
                <a:latin typeface="Arial" panose="020B0604020202020204" pitchFamily="34" charset="0"/>
              </a:rPr>
              <a:t>why </a:t>
            </a:r>
            <a:r>
              <a:rPr lang="en-AU" sz="2800" dirty="0">
                <a:latin typeface="Arial" panose="020B0604020202020204" pitchFamily="34" charset="0"/>
              </a:rPr>
              <a:t>we </a:t>
            </a:r>
            <a:r>
              <a:rPr lang="en-AU" sz="2800" dirty="0" smtClean="0">
                <a:latin typeface="Arial" panose="020B0604020202020204" pitchFamily="34" charset="0"/>
              </a:rPr>
              <a:t>do something </a:t>
            </a:r>
            <a:r>
              <a:rPr lang="en-AU" sz="2800" dirty="0">
                <a:latin typeface="Arial" panose="020B0604020202020204" pitchFamily="34" charset="0"/>
              </a:rPr>
              <a:t>rather than </a:t>
            </a:r>
            <a:r>
              <a:rPr lang="en-AU" sz="2800" i="1" dirty="0">
                <a:latin typeface="Arial" panose="020B0604020202020204" pitchFamily="34" charset="0"/>
              </a:rPr>
              <a:t>how</a:t>
            </a:r>
            <a:r>
              <a:rPr lang="en-AU" sz="2800" dirty="0">
                <a:latin typeface="Arial" panose="020B0604020202020204" pitchFamily="34" charset="0"/>
              </a:rPr>
              <a:t>. Importantly it involves learning from this process and</a:t>
            </a:r>
          </a:p>
          <a:p>
            <a:r>
              <a:rPr lang="en-AU" sz="2800" dirty="0">
                <a:latin typeface="Arial" panose="020B0604020202020204" pitchFamily="34" charset="0"/>
              </a:rPr>
              <a:t>initiating change when and where required. </a:t>
            </a:r>
            <a:endParaRPr lang="en-AU" sz="2800" dirty="0" smtClean="0">
              <a:latin typeface="Arial" panose="020B0604020202020204" pitchFamily="34" charset="0"/>
            </a:endParaRPr>
          </a:p>
          <a:p>
            <a:endParaRPr lang="en-AU" sz="2800" dirty="0">
              <a:latin typeface="Arial" panose="020B0604020202020204" pitchFamily="34" charset="0"/>
            </a:endParaRPr>
          </a:p>
          <a:p>
            <a:r>
              <a:rPr lang="en-AU" sz="2800" dirty="0" smtClean="0">
                <a:latin typeface="Arial" panose="020B0604020202020204" pitchFamily="34" charset="0"/>
              </a:rPr>
              <a:t>This </a:t>
            </a:r>
            <a:r>
              <a:rPr lang="en-AU" sz="2800" dirty="0">
                <a:latin typeface="Arial" panose="020B0604020202020204" pitchFamily="34" charset="0"/>
              </a:rPr>
              <a:t>is an iterative process with </a:t>
            </a:r>
            <a:r>
              <a:rPr lang="en-AU" sz="2800" dirty="0" smtClean="0">
                <a:latin typeface="Arial" panose="020B0604020202020204" pitchFamily="34" charset="0"/>
              </a:rPr>
              <a:t>infinitely connected </a:t>
            </a:r>
            <a:r>
              <a:rPr lang="en-AU" sz="2800" dirty="0">
                <a:latin typeface="Arial" panose="020B0604020202020204" pitchFamily="34" charset="0"/>
              </a:rPr>
              <a:t>lines and loops</a:t>
            </a:r>
            <a:endParaRPr lang="en-AU" sz="2800" dirty="0"/>
          </a:p>
        </p:txBody>
      </p:sp>
      <p:sp>
        <p:nvSpPr>
          <p:cNvPr id="3" name="Rectangle 2"/>
          <p:cNvSpPr/>
          <p:nvPr/>
        </p:nvSpPr>
        <p:spPr>
          <a:xfrm>
            <a:off x="800071" y="4502979"/>
            <a:ext cx="9839242" cy="523220"/>
          </a:xfrm>
          <a:prstGeom prst="rect">
            <a:avLst/>
          </a:prstGeom>
        </p:spPr>
        <p:txBody>
          <a:bodyPr wrap="square">
            <a:spAutoFit/>
          </a:bodyPr>
          <a:lstStyle/>
          <a:p>
            <a:r>
              <a:rPr lang="en-AU" dirty="0">
                <a:latin typeface="Arial" panose="020B0604020202020204" pitchFamily="34" charset="0"/>
              </a:rPr>
              <a:t>"</a:t>
            </a:r>
            <a:r>
              <a:rPr lang="en-AU" sz="2800" dirty="0">
                <a:solidFill>
                  <a:srgbClr val="FF0000"/>
                </a:solidFill>
                <a:latin typeface="Arial" panose="020B0604020202020204" pitchFamily="34" charset="0"/>
              </a:rPr>
              <a:t>good teachers are always evaluating themselves</a:t>
            </a:r>
            <a:endParaRPr lang="en-AU" sz="2800" dirty="0">
              <a:solidFill>
                <a:srgbClr val="FF0000"/>
              </a:solidFill>
            </a:endParaRPr>
          </a:p>
        </p:txBody>
      </p:sp>
    </p:spTree>
    <p:extLst>
      <p:ext uri="{BB962C8B-B14F-4D97-AF65-F5344CB8AC3E}">
        <p14:creationId xmlns:p14="http://schemas.microsoft.com/office/powerpoint/2010/main" val="428525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712" y="592637"/>
            <a:ext cx="10140875" cy="5693866"/>
          </a:xfrm>
          <a:prstGeom prst="rect">
            <a:avLst/>
          </a:prstGeom>
        </p:spPr>
        <p:txBody>
          <a:bodyPr wrap="square">
            <a:spAutoFit/>
          </a:bodyPr>
          <a:lstStyle/>
          <a:p>
            <a:r>
              <a:rPr lang="en-AU" sz="2800" dirty="0">
                <a:solidFill>
                  <a:srgbClr val="0070C0"/>
                </a:solidFill>
                <a:latin typeface="Arial" panose="020B0604020202020204" pitchFamily="34" charset="0"/>
              </a:rPr>
              <a:t>Critically reflective teachers are always thinking about how they influence and effect </a:t>
            </a:r>
            <a:r>
              <a:rPr lang="en-AU" sz="2800" dirty="0" smtClean="0">
                <a:solidFill>
                  <a:srgbClr val="0070C0"/>
                </a:solidFill>
                <a:latin typeface="Arial" panose="020B0604020202020204" pitchFamily="34" charset="0"/>
              </a:rPr>
              <a:t>the learning </a:t>
            </a:r>
            <a:r>
              <a:rPr lang="en-AU" sz="2800" dirty="0">
                <a:solidFill>
                  <a:srgbClr val="0070C0"/>
                </a:solidFill>
                <a:latin typeface="Arial" panose="020B0604020202020204" pitchFamily="34" charset="0"/>
              </a:rPr>
              <a:t>and </a:t>
            </a:r>
            <a:r>
              <a:rPr lang="en-AU" sz="2800" dirty="0" smtClean="0">
                <a:solidFill>
                  <a:srgbClr val="0070C0"/>
                </a:solidFill>
                <a:latin typeface="Arial" panose="020B0604020202020204" pitchFamily="34" charset="0"/>
              </a:rPr>
              <a:t>teaching environment</a:t>
            </a:r>
            <a:r>
              <a:rPr lang="en-AU" sz="2800" dirty="0">
                <a:solidFill>
                  <a:srgbClr val="0070C0"/>
                </a:solidFill>
                <a:latin typeface="Arial" panose="020B0604020202020204" pitchFamily="34" charset="0"/>
              </a:rPr>
              <a:t>, and importantly upon the likely effects of their</a:t>
            </a:r>
          </a:p>
          <a:p>
            <a:r>
              <a:rPr lang="en-AU" sz="2800" dirty="0">
                <a:solidFill>
                  <a:srgbClr val="0070C0"/>
                </a:solidFill>
                <a:latin typeface="Arial" panose="020B0604020202020204" pitchFamily="34" charset="0"/>
              </a:rPr>
              <a:t>teaching and presence upon the quality of their students' learning. </a:t>
            </a:r>
            <a:endParaRPr lang="en-AU" sz="2800" dirty="0" smtClean="0">
              <a:solidFill>
                <a:srgbClr val="0070C0"/>
              </a:solidFill>
              <a:latin typeface="Arial" panose="020B0604020202020204" pitchFamily="34" charset="0"/>
            </a:endParaRPr>
          </a:p>
          <a:p>
            <a:endParaRPr lang="en-AU" sz="2800" dirty="0">
              <a:latin typeface="Arial" panose="020B0604020202020204" pitchFamily="34" charset="0"/>
            </a:endParaRPr>
          </a:p>
          <a:p>
            <a:r>
              <a:rPr lang="en-AU" sz="2800" dirty="0" smtClean="0">
                <a:solidFill>
                  <a:schemeClr val="accent6">
                    <a:lumMod val="75000"/>
                  </a:schemeClr>
                </a:solidFill>
                <a:latin typeface="Arial" panose="020B0604020202020204" pitchFamily="34" charset="0"/>
              </a:rPr>
              <a:t>A </a:t>
            </a:r>
            <a:r>
              <a:rPr lang="en-AU" sz="2800" dirty="0">
                <a:solidFill>
                  <a:schemeClr val="accent6">
                    <a:lumMod val="75000"/>
                  </a:schemeClr>
                </a:solidFill>
                <a:latin typeface="Arial" panose="020B0604020202020204" pitchFamily="34" charset="0"/>
              </a:rPr>
              <a:t>critically </a:t>
            </a:r>
            <a:r>
              <a:rPr lang="en-AU" sz="2800" dirty="0" smtClean="0">
                <a:solidFill>
                  <a:schemeClr val="accent6">
                    <a:lumMod val="75000"/>
                  </a:schemeClr>
                </a:solidFill>
                <a:latin typeface="Arial" panose="020B0604020202020204" pitchFamily="34" charset="0"/>
              </a:rPr>
              <a:t>reflective educator </a:t>
            </a:r>
            <a:r>
              <a:rPr lang="en-AU" sz="2800" dirty="0">
                <a:solidFill>
                  <a:schemeClr val="accent6">
                    <a:lumMod val="75000"/>
                  </a:schemeClr>
                </a:solidFill>
                <a:latin typeface="Arial" panose="020B0604020202020204" pitchFamily="34" charset="0"/>
              </a:rPr>
              <a:t>will ‘frame’ their reflections from a student perspective and will embark upon </a:t>
            </a:r>
            <a:r>
              <a:rPr lang="en-AU" sz="2800" dirty="0" smtClean="0">
                <a:solidFill>
                  <a:schemeClr val="accent6">
                    <a:lumMod val="75000"/>
                  </a:schemeClr>
                </a:solidFill>
                <a:latin typeface="Arial" panose="020B0604020202020204" pitchFamily="34" charset="0"/>
              </a:rPr>
              <a:t>a deliberate </a:t>
            </a:r>
            <a:r>
              <a:rPr lang="en-AU" sz="2800" dirty="0">
                <a:solidFill>
                  <a:schemeClr val="accent6">
                    <a:lumMod val="75000"/>
                  </a:schemeClr>
                </a:solidFill>
                <a:latin typeface="Arial" panose="020B0604020202020204" pitchFamily="34" charset="0"/>
              </a:rPr>
              <a:t>process of gathering information and evidence, and finding out how </a:t>
            </a:r>
            <a:r>
              <a:rPr lang="en-AU" sz="2800" dirty="0" smtClean="0">
                <a:solidFill>
                  <a:schemeClr val="accent6">
                    <a:lumMod val="75000"/>
                  </a:schemeClr>
                </a:solidFill>
                <a:latin typeface="Arial" panose="020B0604020202020204" pitchFamily="34" charset="0"/>
              </a:rPr>
              <a:t>students’ are </a:t>
            </a:r>
            <a:r>
              <a:rPr lang="en-AU" sz="2800" dirty="0">
                <a:solidFill>
                  <a:schemeClr val="accent6">
                    <a:lumMod val="75000"/>
                  </a:schemeClr>
                </a:solidFill>
                <a:latin typeface="Arial" panose="020B0604020202020204" pitchFamily="34" charset="0"/>
              </a:rPr>
              <a:t>experiencing learning and teaching. </a:t>
            </a:r>
            <a:endParaRPr lang="en-AU" sz="2800" dirty="0" smtClean="0">
              <a:solidFill>
                <a:schemeClr val="accent6">
                  <a:lumMod val="75000"/>
                </a:schemeClr>
              </a:solidFill>
              <a:latin typeface="Arial" panose="020B0604020202020204" pitchFamily="34" charset="0"/>
            </a:endParaRPr>
          </a:p>
          <a:p>
            <a:endParaRPr lang="en-AU" sz="2800" dirty="0">
              <a:solidFill>
                <a:schemeClr val="accent6">
                  <a:lumMod val="75000"/>
                </a:schemeClr>
              </a:solidFill>
              <a:latin typeface="Arial" panose="020B0604020202020204" pitchFamily="34" charset="0"/>
            </a:endParaRPr>
          </a:p>
          <a:p>
            <a:r>
              <a:rPr lang="en-AU" sz="2800" dirty="0" smtClean="0">
                <a:solidFill>
                  <a:srgbClr val="7030A0"/>
                </a:solidFill>
                <a:latin typeface="Arial" panose="020B0604020202020204" pitchFamily="34" charset="0"/>
              </a:rPr>
              <a:t>Both </a:t>
            </a:r>
            <a:r>
              <a:rPr lang="en-AU" sz="2800" dirty="0">
                <a:solidFill>
                  <a:srgbClr val="7030A0"/>
                </a:solidFill>
                <a:latin typeface="Arial" panose="020B0604020202020204" pitchFamily="34" charset="0"/>
              </a:rPr>
              <a:t>evaluation and reflection are </a:t>
            </a:r>
            <a:r>
              <a:rPr lang="en-AU" sz="2800" dirty="0" smtClean="0">
                <a:solidFill>
                  <a:srgbClr val="7030A0"/>
                </a:solidFill>
                <a:latin typeface="Arial" panose="020B0604020202020204" pitchFamily="34" charset="0"/>
              </a:rPr>
              <a:t>more productive </a:t>
            </a:r>
            <a:r>
              <a:rPr lang="en-AU" sz="2800" dirty="0">
                <a:solidFill>
                  <a:srgbClr val="7030A0"/>
                </a:solidFill>
                <a:latin typeface="Arial" panose="020B0604020202020204" pitchFamily="34" charset="0"/>
              </a:rPr>
              <a:t>when reinforced by evidence</a:t>
            </a:r>
            <a:r>
              <a:rPr lang="en-AU" sz="2800" dirty="0">
                <a:solidFill>
                  <a:schemeClr val="accent6">
                    <a:lumMod val="75000"/>
                  </a:schemeClr>
                </a:solidFill>
                <a:latin typeface="Arial" panose="020B0604020202020204" pitchFamily="34" charset="0"/>
              </a:rPr>
              <a:t>.</a:t>
            </a:r>
            <a:endParaRPr lang="en-AU" sz="2800" dirty="0">
              <a:solidFill>
                <a:schemeClr val="accent6">
                  <a:lumMod val="75000"/>
                </a:schemeClr>
              </a:solidFill>
            </a:endParaRPr>
          </a:p>
        </p:txBody>
      </p:sp>
    </p:spTree>
    <p:extLst>
      <p:ext uri="{BB962C8B-B14F-4D97-AF65-F5344CB8AC3E}">
        <p14:creationId xmlns:p14="http://schemas.microsoft.com/office/powerpoint/2010/main" val="130028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6471" y="814498"/>
            <a:ext cx="10291482" cy="4832092"/>
          </a:xfrm>
          <a:prstGeom prst="rect">
            <a:avLst/>
          </a:prstGeom>
        </p:spPr>
        <p:txBody>
          <a:bodyPr wrap="square">
            <a:spAutoFit/>
          </a:bodyPr>
          <a:lstStyle/>
          <a:p>
            <a:r>
              <a:rPr lang="en-AU" sz="2800" dirty="0" smtClean="0">
                <a:solidFill>
                  <a:srgbClr val="FF0000"/>
                </a:solidFill>
                <a:latin typeface="Arial" panose="020B0604020202020204" pitchFamily="34" charset="0"/>
              </a:rPr>
              <a:t>Appreciate </a:t>
            </a:r>
            <a:r>
              <a:rPr lang="en-AU" sz="2800" dirty="0">
                <a:solidFill>
                  <a:srgbClr val="FF0000"/>
                </a:solidFill>
                <a:latin typeface="Arial" panose="020B0604020202020204" pitchFamily="34" charset="0"/>
              </a:rPr>
              <a:t>how students perceive our intentions as teachers and </a:t>
            </a:r>
            <a:r>
              <a:rPr lang="en-AU" sz="2800" dirty="0" smtClean="0">
                <a:solidFill>
                  <a:srgbClr val="FF0000"/>
                </a:solidFill>
                <a:latin typeface="Arial" panose="020B0604020202020204" pitchFamily="34" charset="0"/>
              </a:rPr>
              <a:t>assessors</a:t>
            </a:r>
          </a:p>
          <a:p>
            <a:endParaRPr lang="en-AU" sz="2800" dirty="0">
              <a:latin typeface="Arial" panose="020B0604020202020204" pitchFamily="34" charset="0"/>
            </a:endParaRPr>
          </a:p>
          <a:p>
            <a:pPr marL="457200" indent="-457200">
              <a:buFont typeface="Symbol" panose="05050102010706020507" pitchFamily="18" charset="2"/>
              <a:buChar char="•"/>
            </a:pPr>
            <a:r>
              <a:rPr lang="en-AU" sz="2800" dirty="0" smtClean="0">
                <a:solidFill>
                  <a:srgbClr val="0070C0"/>
                </a:solidFill>
                <a:latin typeface="Arial" panose="020B0604020202020204" pitchFamily="34" charset="0"/>
              </a:rPr>
              <a:t>understand </a:t>
            </a:r>
            <a:r>
              <a:rPr lang="en-AU" sz="2800" dirty="0">
                <a:solidFill>
                  <a:srgbClr val="0070C0"/>
                </a:solidFill>
                <a:latin typeface="Arial" panose="020B0604020202020204" pitchFamily="34" charset="0"/>
              </a:rPr>
              <a:t>the institution's intentions towards us in terms of </a:t>
            </a:r>
            <a:r>
              <a:rPr lang="en-AU" sz="2800" dirty="0" smtClean="0">
                <a:solidFill>
                  <a:srgbClr val="0070C0"/>
                </a:solidFill>
                <a:latin typeface="Arial" panose="020B0604020202020204" pitchFamily="34" charset="0"/>
              </a:rPr>
              <a:t>evaluation</a:t>
            </a:r>
          </a:p>
          <a:p>
            <a:endParaRPr lang="en-AU" sz="2800" dirty="0">
              <a:solidFill>
                <a:srgbClr val="0070C0"/>
              </a:solidFill>
              <a:latin typeface="Arial" panose="020B0604020202020204" pitchFamily="34" charset="0"/>
            </a:endParaRPr>
          </a:p>
          <a:p>
            <a:pPr marL="457200" indent="-457200">
              <a:buFont typeface="Symbol" panose="05050102010706020507" pitchFamily="18" charset="2"/>
              <a:buChar char="•"/>
            </a:pPr>
            <a:r>
              <a:rPr lang="en-AU" sz="2800" dirty="0" smtClean="0">
                <a:solidFill>
                  <a:srgbClr val="0070C0"/>
                </a:solidFill>
                <a:latin typeface="Arial" panose="020B0604020202020204" pitchFamily="34" charset="0"/>
              </a:rPr>
              <a:t>design </a:t>
            </a:r>
            <a:r>
              <a:rPr lang="en-AU" sz="2800" dirty="0">
                <a:solidFill>
                  <a:srgbClr val="0070C0"/>
                </a:solidFill>
                <a:latin typeface="Arial" panose="020B0604020202020204" pitchFamily="34" charset="0"/>
              </a:rPr>
              <a:t>and use methods of assessment that will contribute to deeper </a:t>
            </a:r>
            <a:r>
              <a:rPr lang="en-AU" sz="2800" dirty="0" smtClean="0">
                <a:solidFill>
                  <a:srgbClr val="0070C0"/>
                </a:solidFill>
                <a:latin typeface="Arial" panose="020B0604020202020204" pitchFamily="34" charset="0"/>
              </a:rPr>
              <a:t>student learning</a:t>
            </a:r>
          </a:p>
          <a:p>
            <a:endParaRPr lang="en-AU" sz="2800" dirty="0">
              <a:solidFill>
                <a:srgbClr val="0070C0"/>
              </a:solidFill>
              <a:latin typeface="Arial" panose="020B0604020202020204" pitchFamily="34" charset="0"/>
            </a:endParaRPr>
          </a:p>
          <a:p>
            <a:r>
              <a:rPr lang="en-AU" sz="2800" dirty="0">
                <a:solidFill>
                  <a:srgbClr val="0070C0"/>
                </a:solidFill>
                <a:latin typeface="Symbol" panose="05050102010706020507" pitchFamily="18" charset="2"/>
              </a:rPr>
              <a:t>• </a:t>
            </a:r>
            <a:r>
              <a:rPr lang="en-AU" sz="2800" dirty="0">
                <a:solidFill>
                  <a:srgbClr val="0070C0"/>
                </a:solidFill>
                <a:latin typeface="Arial" panose="020B0604020202020204" pitchFamily="34" charset="0"/>
              </a:rPr>
              <a:t>choose evaluation methods which contribute to the development </a:t>
            </a:r>
            <a:r>
              <a:rPr lang="en-AU" sz="2800" dirty="0" smtClean="0">
                <a:solidFill>
                  <a:srgbClr val="0070C0"/>
                </a:solidFill>
                <a:latin typeface="Arial" panose="020B0604020202020204" pitchFamily="34" charset="0"/>
              </a:rPr>
              <a:t>and improvement </a:t>
            </a:r>
            <a:r>
              <a:rPr lang="en-AU" sz="2800" dirty="0">
                <a:solidFill>
                  <a:srgbClr val="0070C0"/>
                </a:solidFill>
                <a:latin typeface="Arial" panose="020B0604020202020204" pitchFamily="34" charset="0"/>
              </a:rPr>
              <a:t>of learning and teaching</a:t>
            </a:r>
            <a:endParaRPr lang="en-AU" sz="2800" dirty="0">
              <a:solidFill>
                <a:srgbClr val="0070C0"/>
              </a:solidFill>
            </a:endParaRPr>
          </a:p>
        </p:txBody>
      </p:sp>
    </p:spTree>
    <p:extLst>
      <p:ext uri="{BB962C8B-B14F-4D97-AF65-F5344CB8AC3E}">
        <p14:creationId xmlns:p14="http://schemas.microsoft.com/office/powerpoint/2010/main" val="3465005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348" y="639801"/>
            <a:ext cx="9936480" cy="5693866"/>
          </a:xfrm>
          <a:prstGeom prst="rect">
            <a:avLst/>
          </a:prstGeom>
        </p:spPr>
        <p:txBody>
          <a:bodyPr wrap="square">
            <a:spAutoFit/>
          </a:bodyPr>
          <a:lstStyle/>
          <a:p>
            <a:r>
              <a:rPr lang="en-AU" dirty="0">
                <a:latin typeface="Symbol" panose="05050102010706020507" pitchFamily="18" charset="2"/>
              </a:rPr>
              <a:t>• </a:t>
            </a:r>
            <a:r>
              <a:rPr lang="en-AU" sz="2800" dirty="0">
                <a:solidFill>
                  <a:srgbClr val="FF0000"/>
                </a:solidFill>
                <a:latin typeface="Arial" panose="020B0604020202020204" pitchFamily="34" charset="0"/>
              </a:rPr>
              <a:t>consider your own ideas, beliefs, and values about reflection, as well as </a:t>
            </a:r>
            <a:r>
              <a:rPr lang="en-AU" sz="2800" dirty="0" smtClean="0">
                <a:solidFill>
                  <a:srgbClr val="FF0000"/>
                </a:solidFill>
                <a:latin typeface="Arial" panose="020B0604020202020204" pitchFamily="34" charset="0"/>
              </a:rPr>
              <a:t>your current </a:t>
            </a:r>
            <a:r>
              <a:rPr lang="en-AU" sz="2800" dirty="0">
                <a:solidFill>
                  <a:srgbClr val="FF0000"/>
                </a:solidFill>
                <a:latin typeface="Arial" panose="020B0604020202020204" pitchFamily="34" charset="0"/>
              </a:rPr>
              <a:t>level of reflective skills and abilities</a:t>
            </a:r>
          </a:p>
          <a:p>
            <a:r>
              <a:rPr lang="en-AU" sz="2800" dirty="0">
                <a:latin typeface="Symbol" panose="05050102010706020507" pitchFamily="18" charset="2"/>
              </a:rPr>
              <a:t>• </a:t>
            </a:r>
            <a:r>
              <a:rPr lang="en-AU" sz="2800" dirty="0">
                <a:solidFill>
                  <a:srgbClr val="7030A0"/>
                </a:solidFill>
                <a:latin typeface="Arial" panose="020B0604020202020204" pitchFamily="34" charset="0"/>
              </a:rPr>
              <a:t>avoid assuming that everyone knows what reflection is or how to do it</a:t>
            </a:r>
          </a:p>
          <a:p>
            <a:r>
              <a:rPr lang="en-AU" sz="2800" dirty="0">
                <a:latin typeface="Symbol" panose="05050102010706020507" pitchFamily="18" charset="2"/>
              </a:rPr>
              <a:t>• </a:t>
            </a:r>
            <a:r>
              <a:rPr lang="en-AU" sz="2800" dirty="0">
                <a:solidFill>
                  <a:srgbClr val="00B0F0"/>
                </a:solidFill>
                <a:latin typeface="Arial" panose="020B0604020202020204" pitchFamily="34" charset="0"/>
              </a:rPr>
              <a:t>research, gather information, appreciate and understand the diverse </a:t>
            </a:r>
            <a:r>
              <a:rPr lang="en-AU" sz="2800" dirty="0" smtClean="0">
                <a:solidFill>
                  <a:srgbClr val="00B0F0"/>
                </a:solidFill>
                <a:latin typeface="Arial" panose="020B0604020202020204" pitchFamily="34" charset="0"/>
              </a:rPr>
              <a:t>definitions, purposes</a:t>
            </a:r>
            <a:r>
              <a:rPr lang="en-AU" sz="2800" dirty="0">
                <a:solidFill>
                  <a:srgbClr val="00B0F0"/>
                </a:solidFill>
                <a:latin typeface="Arial" panose="020B0604020202020204" pitchFamily="34" charset="0"/>
              </a:rPr>
              <a:t>, practices, processes and desired outcomes of reflection in the </a:t>
            </a:r>
            <a:r>
              <a:rPr lang="en-AU" sz="2800" dirty="0" smtClean="0">
                <a:solidFill>
                  <a:srgbClr val="00B0F0"/>
                </a:solidFill>
                <a:latin typeface="Arial" panose="020B0604020202020204" pitchFamily="34" charset="0"/>
              </a:rPr>
              <a:t>learning and </a:t>
            </a:r>
            <a:r>
              <a:rPr lang="en-AU" sz="2800" dirty="0">
                <a:solidFill>
                  <a:srgbClr val="00B0F0"/>
                </a:solidFill>
                <a:latin typeface="Arial" panose="020B0604020202020204" pitchFamily="34" charset="0"/>
              </a:rPr>
              <a:t>teaching contexts (for both teachers and learners, and others such as</a:t>
            </a:r>
          </a:p>
          <a:p>
            <a:r>
              <a:rPr lang="en-AU" sz="2800" dirty="0">
                <a:solidFill>
                  <a:srgbClr val="00B0F0"/>
                </a:solidFill>
                <a:latin typeface="Arial" panose="020B0604020202020204" pitchFamily="34" charset="0"/>
              </a:rPr>
              <a:t>employers, peers, managers)</a:t>
            </a:r>
          </a:p>
          <a:p>
            <a:r>
              <a:rPr lang="en-AU" sz="2800" dirty="0">
                <a:latin typeface="Symbol" panose="05050102010706020507" pitchFamily="18" charset="2"/>
              </a:rPr>
              <a:t>• </a:t>
            </a:r>
            <a:r>
              <a:rPr lang="en-AU" sz="2800" dirty="0">
                <a:solidFill>
                  <a:srgbClr val="00B050"/>
                </a:solidFill>
                <a:latin typeface="Arial" panose="020B0604020202020204" pitchFamily="34" charset="0"/>
              </a:rPr>
              <a:t>develop a clear picture of how reflection can enable you to continuously </a:t>
            </a:r>
            <a:r>
              <a:rPr lang="en-AU" sz="2800" dirty="0" smtClean="0">
                <a:solidFill>
                  <a:srgbClr val="00B050"/>
                </a:solidFill>
                <a:latin typeface="Arial" panose="020B0604020202020204" pitchFamily="34" charset="0"/>
              </a:rPr>
              <a:t>monitor and </a:t>
            </a:r>
            <a:r>
              <a:rPr lang="en-AU" sz="2800" dirty="0">
                <a:solidFill>
                  <a:srgbClr val="00B050"/>
                </a:solidFill>
                <a:latin typeface="Arial" panose="020B0604020202020204" pitchFamily="34" charset="0"/>
              </a:rPr>
              <a:t>evaluate your teaching, and your learning and teaching </a:t>
            </a:r>
            <a:r>
              <a:rPr lang="en-AU" sz="2800" dirty="0" smtClean="0">
                <a:solidFill>
                  <a:srgbClr val="00B050"/>
                </a:solidFill>
                <a:latin typeface="Arial" panose="020B0604020202020204" pitchFamily="34" charset="0"/>
              </a:rPr>
              <a:t>environment</a:t>
            </a:r>
            <a:endParaRPr lang="en-AU" sz="2800" dirty="0">
              <a:solidFill>
                <a:srgbClr val="00B050"/>
              </a:solidFill>
              <a:latin typeface="Arial" panose="020B0604020202020204" pitchFamily="34" charset="0"/>
            </a:endParaRPr>
          </a:p>
        </p:txBody>
      </p:sp>
    </p:spTree>
    <p:extLst>
      <p:ext uri="{BB962C8B-B14F-4D97-AF65-F5344CB8AC3E}">
        <p14:creationId xmlns:p14="http://schemas.microsoft.com/office/powerpoint/2010/main" val="1988528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7227" y="715022"/>
            <a:ext cx="10334513" cy="5262979"/>
          </a:xfrm>
          <a:prstGeom prst="rect">
            <a:avLst/>
          </a:prstGeom>
        </p:spPr>
        <p:txBody>
          <a:bodyPr wrap="square">
            <a:spAutoFit/>
          </a:bodyPr>
          <a:lstStyle/>
          <a:p>
            <a:r>
              <a:rPr lang="en-AU" sz="2400" dirty="0">
                <a:latin typeface="Symbol" panose="05050102010706020507" pitchFamily="18" charset="2"/>
              </a:rPr>
              <a:t>• </a:t>
            </a:r>
            <a:r>
              <a:rPr lang="en-AU" sz="2400" dirty="0">
                <a:solidFill>
                  <a:srgbClr val="0070C0"/>
                </a:solidFill>
                <a:latin typeface="Arial" panose="020B0604020202020204" pitchFamily="34" charset="0"/>
              </a:rPr>
              <a:t>commit to an ongoing and strategic process of personal and professional</a:t>
            </a:r>
          </a:p>
          <a:p>
            <a:r>
              <a:rPr lang="en-AU" sz="2400" dirty="0">
                <a:solidFill>
                  <a:srgbClr val="0070C0"/>
                </a:solidFill>
                <a:latin typeface="Arial" panose="020B0604020202020204" pitchFamily="34" charset="0"/>
              </a:rPr>
              <a:t>reflection, </a:t>
            </a:r>
            <a:r>
              <a:rPr lang="en-AU" sz="2400" i="1" dirty="0">
                <a:solidFill>
                  <a:srgbClr val="0070C0"/>
                </a:solidFill>
                <a:latin typeface="Arial" panose="020B0604020202020204" pitchFamily="34" charset="0"/>
              </a:rPr>
              <a:t>and do it! </a:t>
            </a:r>
            <a:r>
              <a:rPr lang="en-AU" sz="2400" dirty="0">
                <a:solidFill>
                  <a:srgbClr val="0070C0"/>
                </a:solidFill>
                <a:latin typeface="Arial" panose="020B0604020202020204" pitchFamily="34" charset="0"/>
              </a:rPr>
              <a:t>(use formal and informal methods</a:t>
            </a:r>
            <a:r>
              <a:rPr lang="en-AU" sz="2400" dirty="0" smtClean="0">
                <a:solidFill>
                  <a:srgbClr val="0070C0"/>
                </a:solidFill>
                <a:latin typeface="Arial" panose="020B0604020202020204" pitchFamily="34" charset="0"/>
              </a:rPr>
              <a:t>)</a:t>
            </a:r>
          </a:p>
          <a:p>
            <a:endParaRPr lang="en-AU" sz="2400" dirty="0">
              <a:solidFill>
                <a:srgbClr val="0070C0"/>
              </a:solidFill>
              <a:latin typeface="Arial" panose="020B0604020202020204" pitchFamily="34" charset="0"/>
            </a:endParaRPr>
          </a:p>
          <a:p>
            <a:pPr marL="342900" indent="-342900">
              <a:buFont typeface="Symbol" panose="05050102010706020507" pitchFamily="18" charset="2"/>
              <a:buChar char="•"/>
            </a:pPr>
            <a:r>
              <a:rPr lang="en-AU" sz="2400" dirty="0" smtClean="0">
                <a:solidFill>
                  <a:srgbClr val="0070C0"/>
                </a:solidFill>
                <a:latin typeface="Arial" panose="020B0604020202020204" pitchFamily="34" charset="0"/>
              </a:rPr>
              <a:t>clearly </a:t>
            </a:r>
            <a:r>
              <a:rPr lang="en-AU" sz="2400" dirty="0">
                <a:solidFill>
                  <a:srgbClr val="0070C0"/>
                </a:solidFill>
                <a:latin typeface="Arial" panose="020B0604020202020204" pitchFamily="34" charset="0"/>
              </a:rPr>
              <a:t>explain the </a:t>
            </a:r>
            <a:r>
              <a:rPr lang="en-AU" sz="2400" i="1" dirty="0">
                <a:solidFill>
                  <a:srgbClr val="0070C0"/>
                </a:solidFill>
                <a:latin typeface="Arial" panose="020B0604020202020204" pitchFamily="34" charset="0"/>
              </a:rPr>
              <a:t>what, why </a:t>
            </a:r>
            <a:r>
              <a:rPr lang="en-AU" sz="2400" dirty="0">
                <a:solidFill>
                  <a:srgbClr val="0070C0"/>
                </a:solidFill>
                <a:latin typeface="Arial" panose="020B0604020202020204" pitchFamily="34" charset="0"/>
              </a:rPr>
              <a:t>and </a:t>
            </a:r>
            <a:r>
              <a:rPr lang="en-AU" sz="2400" i="1" dirty="0">
                <a:solidFill>
                  <a:srgbClr val="0070C0"/>
                </a:solidFill>
                <a:latin typeface="Arial" panose="020B0604020202020204" pitchFamily="34" charset="0"/>
              </a:rPr>
              <a:t>how </a:t>
            </a:r>
            <a:r>
              <a:rPr lang="en-AU" sz="2400" dirty="0">
                <a:solidFill>
                  <a:srgbClr val="0070C0"/>
                </a:solidFill>
                <a:latin typeface="Arial" panose="020B0604020202020204" pitchFamily="34" charset="0"/>
              </a:rPr>
              <a:t>of reflection to </a:t>
            </a:r>
            <a:r>
              <a:rPr lang="en-AU" sz="2400" dirty="0" smtClean="0">
                <a:solidFill>
                  <a:srgbClr val="0070C0"/>
                </a:solidFill>
                <a:latin typeface="Arial" panose="020B0604020202020204" pitchFamily="34" charset="0"/>
              </a:rPr>
              <a:t>students</a:t>
            </a:r>
          </a:p>
          <a:p>
            <a:pPr marL="342900" indent="-342900">
              <a:buFont typeface="Symbol" panose="05050102010706020507" pitchFamily="18" charset="2"/>
              <a:buChar char="•"/>
            </a:pPr>
            <a:endParaRPr lang="en-AU" sz="2400" dirty="0">
              <a:solidFill>
                <a:srgbClr val="0070C0"/>
              </a:solidFill>
              <a:latin typeface="Arial" panose="020B0604020202020204" pitchFamily="34" charset="0"/>
            </a:endParaRPr>
          </a:p>
          <a:p>
            <a:pPr marL="342900" indent="-342900">
              <a:buFont typeface="Symbol" panose="05050102010706020507" pitchFamily="18" charset="2"/>
              <a:buChar char="•"/>
            </a:pPr>
            <a:r>
              <a:rPr lang="en-AU" sz="2400" dirty="0" smtClean="0">
                <a:solidFill>
                  <a:srgbClr val="0070C0"/>
                </a:solidFill>
                <a:latin typeface="Arial" panose="020B0604020202020204" pitchFamily="34" charset="0"/>
              </a:rPr>
              <a:t>facilitate </a:t>
            </a:r>
            <a:r>
              <a:rPr lang="en-AU" sz="2400" dirty="0">
                <a:solidFill>
                  <a:srgbClr val="0070C0"/>
                </a:solidFill>
                <a:latin typeface="Arial" panose="020B0604020202020204" pitchFamily="34" charset="0"/>
              </a:rPr>
              <a:t>teaching and classroom procedures and practices which allow </a:t>
            </a:r>
            <a:r>
              <a:rPr lang="en-AU" sz="2400" dirty="0" smtClean="0">
                <a:solidFill>
                  <a:srgbClr val="0070C0"/>
                </a:solidFill>
                <a:latin typeface="Arial" panose="020B0604020202020204" pitchFamily="34" charset="0"/>
              </a:rPr>
              <a:t>students to </a:t>
            </a:r>
            <a:r>
              <a:rPr lang="en-AU" sz="2400" dirty="0">
                <a:solidFill>
                  <a:srgbClr val="0070C0"/>
                </a:solidFill>
                <a:latin typeface="Arial" panose="020B0604020202020204" pitchFamily="34" charset="0"/>
              </a:rPr>
              <a:t>learn </a:t>
            </a:r>
            <a:r>
              <a:rPr lang="en-AU" sz="2400" i="1" dirty="0">
                <a:solidFill>
                  <a:srgbClr val="0070C0"/>
                </a:solidFill>
                <a:latin typeface="Arial" panose="020B0604020202020204" pitchFamily="34" charset="0"/>
              </a:rPr>
              <a:t>how </a:t>
            </a:r>
            <a:r>
              <a:rPr lang="en-AU" sz="2400" dirty="0">
                <a:solidFill>
                  <a:srgbClr val="0070C0"/>
                </a:solidFill>
                <a:latin typeface="Arial" panose="020B0604020202020204" pitchFamily="34" charset="0"/>
              </a:rPr>
              <a:t>to develop skills in order to become reflective (</a:t>
            </a:r>
            <a:r>
              <a:rPr lang="en-AU" sz="2400" i="1" dirty="0">
                <a:solidFill>
                  <a:srgbClr val="0070C0"/>
                </a:solidFill>
                <a:latin typeface="Arial" panose="020B0604020202020204" pitchFamily="34" charset="0"/>
              </a:rPr>
              <a:t>practice, </a:t>
            </a:r>
            <a:r>
              <a:rPr lang="en-AU" sz="2400" i="1" dirty="0" smtClean="0">
                <a:solidFill>
                  <a:srgbClr val="0070C0"/>
                </a:solidFill>
                <a:latin typeface="Arial" panose="020B0604020202020204" pitchFamily="34" charset="0"/>
              </a:rPr>
              <a:t>practice, practice</a:t>
            </a:r>
            <a:r>
              <a:rPr lang="en-AU" sz="2400" dirty="0" smtClean="0">
                <a:solidFill>
                  <a:srgbClr val="0070C0"/>
                </a:solidFill>
                <a:latin typeface="Arial" panose="020B0604020202020204" pitchFamily="34" charset="0"/>
              </a:rPr>
              <a:t>!)</a:t>
            </a:r>
          </a:p>
          <a:p>
            <a:pPr marL="342900" indent="-342900">
              <a:buFont typeface="Symbol" panose="05050102010706020507" pitchFamily="18" charset="2"/>
              <a:buChar char="•"/>
            </a:pPr>
            <a:endParaRPr lang="en-AU" sz="2400" dirty="0">
              <a:solidFill>
                <a:srgbClr val="0070C0"/>
              </a:solidFill>
              <a:latin typeface="Arial" panose="020B0604020202020204" pitchFamily="34" charset="0"/>
            </a:endParaRPr>
          </a:p>
          <a:p>
            <a:pPr marL="342900" indent="-342900">
              <a:buFont typeface="Symbol" panose="05050102010706020507" pitchFamily="18" charset="2"/>
              <a:buChar char="•"/>
            </a:pPr>
            <a:r>
              <a:rPr lang="en-AU" sz="2400" dirty="0" smtClean="0">
                <a:solidFill>
                  <a:srgbClr val="0070C0"/>
                </a:solidFill>
                <a:latin typeface="Arial" panose="020B0604020202020204" pitchFamily="34" charset="0"/>
              </a:rPr>
              <a:t>regularly </a:t>
            </a:r>
            <a:r>
              <a:rPr lang="en-AU" sz="2400" dirty="0">
                <a:solidFill>
                  <a:srgbClr val="0070C0"/>
                </a:solidFill>
                <a:latin typeface="Arial" panose="020B0604020202020204" pitchFamily="34" charset="0"/>
              </a:rPr>
              <a:t>reflect upon your own work, teaching styles and methods, </a:t>
            </a:r>
            <a:r>
              <a:rPr lang="en-AU" sz="2400" dirty="0" smtClean="0">
                <a:solidFill>
                  <a:srgbClr val="0070C0"/>
                </a:solidFill>
                <a:latin typeface="Arial" panose="020B0604020202020204" pitchFamily="34" charset="0"/>
              </a:rPr>
              <a:t>assumptions about </a:t>
            </a:r>
            <a:r>
              <a:rPr lang="en-AU" sz="2400" dirty="0">
                <a:solidFill>
                  <a:srgbClr val="0070C0"/>
                </a:solidFill>
                <a:latin typeface="Arial" panose="020B0604020202020204" pitchFamily="34" charset="0"/>
              </a:rPr>
              <a:t>students, the learning process (and the like</a:t>
            </a:r>
            <a:r>
              <a:rPr lang="en-AU" sz="2400" dirty="0" smtClean="0">
                <a:solidFill>
                  <a:srgbClr val="0070C0"/>
                </a:solidFill>
                <a:latin typeface="Arial" panose="020B0604020202020204" pitchFamily="34" charset="0"/>
              </a:rPr>
              <a:t>)</a:t>
            </a:r>
          </a:p>
          <a:p>
            <a:pPr marL="342900" indent="-342900">
              <a:buFont typeface="Symbol" panose="05050102010706020507" pitchFamily="18" charset="2"/>
              <a:buChar char="•"/>
            </a:pPr>
            <a:endParaRPr lang="en-AU" sz="2400" dirty="0">
              <a:solidFill>
                <a:srgbClr val="0070C0"/>
              </a:solidFill>
              <a:latin typeface="Arial" panose="020B0604020202020204" pitchFamily="34" charset="0"/>
            </a:endParaRPr>
          </a:p>
          <a:p>
            <a:r>
              <a:rPr lang="en-AU" sz="2400" dirty="0">
                <a:solidFill>
                  <a:srgbClr val="0070C0"/>
                </a:solidFill>
                <a:latin typeface="Symbol" panose="05050102010706020507" pitchFamily="18" charset="2"/>
              </a:rPr>
              <a:t>• </a:t>
            </a:r>
            <a:r>
              <a:rPr lang="en-AU" sz="2400" dirty="0">
                <a:solidFill>
                  <a:srgbClr val="0070C0"/>
                </a:solidFill>
                <a:latin typeface="Arial" panose="020B0604020202020204" pitchFamily="34" charset="0"/>
              </a:rPr>
              <a:t>reflect upon and evaluate the effectiveness of your reflection and </a:t>
            </a:r>
            <a:r>
              <a:rPr lang="en-AU" sz="2400" dirty="0" smtClean="0">
                <a:solidFill>
                  <a:srgbClr val="0070C0"/>
                </a:solidFill>
                <a:latin typeface="Arial" panose="020B0604020202020204" pitchFamily="34" charset="0"/>
              </a:rPr>
              <a:t>evaluation schedules</a:t>
            </a:r>
            <a:r>
              <a:rPr lang="en-AU" sz="2400" dirty="0">
                <a:solidFill>
                  <a:srgbClr val="0070C0"/>
                </a:solidFill>
                <a:latin typeface="Arial" panose="020B0604020202020204" pitchFamily="34" charset="0"/>
              </a:rPr>
              <a:t>, methods, and purposes</a:t>
            </a:r>
            <a:endParaRPr lang="en-AU" sz="2400" dirty="0">
              <a:solidFill>
                <a:srgbClr val="0070C0"/>
              </a:solidFill>
            </a:endParaRPr>
          </a:p>
        </p:txBody>
      </p:sp>
    </p:spTree>
    <p:extLst>
      <p:ext uri="{BB962C8B-B14F-4D97-AF65-F5344CB8AC3E}">
        <p14:creationId xmlns:p14="http://schemas.microsoft.com/office/powerpoint/2010/main" val="19516698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78</TotalTime>
  <Words>1931</Words>
  <Application>Microsoft Office PowerPoint</Application>
  <PresentationFormat>Widescreen</PresentationFormat>
  <Paragraphs>180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Garamond</vt:lpstr>
      <vt:lpstr>Myriad Pro Light</vt:lpstr>
      <vt:lpstr>Symbol</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NSW, Department of Education &amp; Communities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Kyawnaing, U</dc:creator>
  <cp:lastModifiedBy>Kyawnaing, U</cp:lastModifiedBy>
  <cp:revision>39</cp:revision>
  <dcterms:created xsi:type="dcterms:W3CDTF">2017-03-21T02:30:00Z</dcterms:created>
  <dcterms:modified xsi:type="dcterms:W3CDTF">2017-03-21T03:49:59Z</dcterms:modified>
</cp:coreProperties>
</file>