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4" r:id="rId29"/>
    <p:sldId id="285" r:id="rId30"/>
    <p:sldId id="286" r:id="rId31"/>
    <p:sldId id="287" r:id="rId32"/>
    <p:sldId id="283"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dirty="0"/>
              <a:t>3/19/2017</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3/19/2017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3/19/2017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3/19/2017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3/19/2017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3/19/2017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3/19/2017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3/19/2017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3/19/2017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3/19/2017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3/19/2017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3/19/2017</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hyperlink" Target="http://globaldigitalcitizen.org/21st-century-fluencies/information-fluency" TargetMode="Externa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80316" y="746974"/>
            <a:ext cx="9697792" cy="2862322"/>
          </a:xfrm>
          <a:prstGeom prst="rect">
            <a:avLst/>
          </a:prstGeom>
        </p:spPr>
        <p:txBody>
          <a:bodyPr wrap="square">
            <a:spAutoFit/>
          </a:bodyPr>
          <a:lstStyle/>
          <a:p>
            <a:r>
              <a:rPr lang="en-AU" sz="3600" dirty="0">
                <a:solidFill>
                  <a:srgbClr val="FF0000"/>
                </a:solidFill>
              </a:rPr>
              <a:t>From the cognitive scientist’s point of view, the mental activities that are typically called critical thinking are actually a subset of three types of</a:t>
            </a:r>
          </a:p>
          <a:p>
            <a:r>
              <a:rPr lang="en-AU" sz="3600" dirty="0">
                <a:solidFill>
                  <a:srgbClr val="FF0000"/>
                </a:solidFill>
              </a:rPr>
              <a:t>thinking: </a:t>
            </a:r>
          </a:p>
          <a:p>
            <a:r>
              <a:rPr lang="en-AU" sz="3600" b="1" dirty="0">
                <a:solidFill>
                  <a:srgbClr val="00B050"/>
                </a:solidFill>
              </a:rPr>
              <a:t>reasoning, making judgments and decision</a:t>
            </a:r>
          </a:p>
        </p:txBody>
      </p:sp>
      <p:sp>
        <p:nvSpPr>
          <p:cNvPr id="5" name="Rectangle 4"/>
          <p:cNvSpPr/>
          <p:nvPr/>
        </p:nvSpPr>
        <p:spPr>
          <a:xfrm>
            <a:off x="1880316" y="4113554"/>
            <a:ext cx="9289961" cy="1077218"/>
          </a:xfrm>
          <a:prstGeom prst="rect">
            <a:avLst/>
          </a:prstGeom>
        </p:spPr>
        <p:txBody>
          <a:bodyPr wrap="square">
            <a:spAutoFit/>
          </a:bodyPr>
          <a:lstStyle/>
          <a:p>
            <a:r>
              <a:rPr lang="en-AU" sz="3200" b="1" dirty="0">
                <a:solidFill>
                  <a:srgbClr val="0070C0"/>
                </a:solidFill>
              </a:rPr>
              <a:t>Critical reasoning, decision making, and </a:t>
            </a:r>
          </a:p>
          <a:p>
            <a:r>
              <a:rPr lang="en-AU" sz="3200" b="1" dirty="0">
                <a:solidFill>
                  <a:srgbClr val="0070C0"/>
                </a:solidFill>
              </a:rPr>
              <a:t>problem solving</a:t>
            </a:r>
          </a:p>
        </p:txBody>
      </p:sp>
      <p:sp>
        <p:nvSpPr>
          <p:cNvPr id="6" name="Rectangle 5"/>
          <p:cNvSpPr/>
          <p:nvPr/>
        </p:nvSpPr>
        <p:spPr>
          <a:xfrm>
            <a:off x="1983347" y="5936019"/>
            <a:ext cx="1858201" cy="369332"/>
          </a:xfrm>
          <a:prstGeom prst="rect">
            <a:avLst/>
          </a:prstGeom>
        </p:spPr>
        <p:txBody>
          <a:bodyPr wrap="none">
            <a:spAutoFit/>
          </a:bodyPr>
          <a:lstStyle/>
          <a:p>
            <a:r>
              <a:rPr lang="en-AU" dirty="0"/>
              <a:t>Crit_Thinking.pdf</a:t>
            </a:r>
          </a:p>
        </p:txBody>
      </p:sp>
    </p:spTree>
    <p:extLst>
      <p:ext uri="{BB962C8B-B14F-4D97-AF65-F5344CB8AC3E}">
        <p14:creationId xmlns:p14="http://schemas.microsoft.com/office/powerpoint/2010/main" val="34503008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48138" y="1101373"/>
            <a:ext cx="10124661" cy="3970318"/>
          </a:xfrm>
          <a:prstGeom prst="rect">
            <a:avLst/>
          </a:prstGeom>
        </p:spPr>
        <p:txBody>
          <a:bodyPr wrap="square">
            <a:spAutoFit/>
          </a:bodyPr>
          <a:lstStyle/>
          <a:p>
            <a:r>
              <a:rPr lang="en-AU" sz="2800" b="1" dirty="0">
                <a:solidFill>
                  <a:srgbClr val="0070C0"/>
                </a:solidFill>
                <a:latin typeface="UtopiaStd-Regular"/>
              </a:rPr>
              <a:t>Understanding and using conditional probabilities is essential to scientific thinking because it is so important in reasoning about what causes what. </a:t>
            </a:r>
          </a:p>
          <a:p>
            <a:endParaRPr lang="en-AU" sz="2800" b="1" dirty="0">
              <a:solidFill>
                <a:srgbClr val="0070C0"/>
              </a:solidFill>
              <a:latin typeface="UtopiaStd-Regular"/>
            </a:endParaRPr>
          </a:p>
          <a:p>
            <a:r>
              <a:rPr lang="en-AU" sz="2800" b="1" dirty="0">
                <a:solidFill>
                  <a:srgbClr val="00B050"/>
                </a:solidFill>
                <a:latin typeface="UtopiaStd-Regular"/>
              </a:rPr>
              <a:t>But people’s success in thinking this way depends on the particulars of how the question is presented. </a:t>
            </a:r>
          </a:p>
          <a:p>
            <a:endParaRPr lang="en-AU" sz="2800" b="1" dirty="0">
              <a:solidFill>
                <a:srgbClr val="00B050"/>
              </a:solidFill>
              <a:latin typeface="UtopiaStd-Regular"/>
            </a:endParaRPr>
          </a:p>
          <a:p>
            <a:r>
              <a:rPr lang="en-AU" sz="2800" b="1" dirty="0">
                <a:solidFill>
                  <a:srgbClr val="C00000"/>
                </a:solidFill>
                <a:latin typeface="UtopiaStd-Regular"/>
              </a:rPr>
              <a:t>Studies show that adults sometimes use conditional probabilities successfully, but fail to do so with many problems that call for it.</a:t>
            </a:r>
            <a:endParaRPr lang="en-AU" sz="2800" b="1" dirty="0">
              <a:solidFill>
                <a:srgbClr val="C00000"/>
              </a:solidFill>
            </a:endParaRPr>
          </a:p>
        </p:txBody>
      </p:sp>
    </p:spTree>
    <p:extLst>
      <p:ext uri="{BB962C8B-B14F-4D97-AF65-F5344CB8AC3E}">
        <p14:creationId xmlns:p14="http://schemas.microsoft.com/office/powerpoint/2010/main" val="2398392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6921" y="1007744"/>
            <a:ext cx="10336695" cy="2554545"/>
          </a:xfrm>
          <a:prstGeom prst="rect">
            <a:avLst/>
          </a:prstGeom>
        </p:spPr>
        <p:txBody>
          <a:bodyPr wrap="square">
            <a:spAutoFit/>
          </a:bodyPr>
          <a:lstStyle/>
          <a:p>
            <a:r>
              <a:rPr lang="en-AU" b="1" dirty="0">
                <a:solidFill>
                  <a:srgbClr val="C00000"/>
                </a:solidFill>
                <a:latin typeface="UtopiaStd-Disp"/>
              </a:rPr>
              <a:t>“</a:t>
            </a:r>
            <a:r>
              <a:rPr lang="en-AU" sz="3200" b="1" dirty="0">
                <a:solidFill>
                  <a:srgbClr val="C00000"/>
                </a:solidFill>
                <a:latin typeface="UtopiaStd-Disp"/>
              </a:rPr>
              <a:t>Teaching content alone is not likely to lead to proficiency in science, nor is engaging in inquiry experiences devoid of meaningful science content.”</a:t>
            </a:r>
          </a:p>
          <a:p>
            <a:endParaRPr lang="en-AU" sz="3200" dirty="0">
              <a:latin typeface="UtopiaStd-Disp"/>
            </a:endParaRPr>
          </a:p>
          <a:p>
            <a:r>
              <a:rPr lang="en-AU" sz="3200" b="1" i="1" dirty="0">
                <a:solidFill>
                  <a:srgbClr val="0070C0"/>
                </a:solidFill>
                <a:latin typeface="UtopiaStd-DispIt"/>
              </a:rPr>
              <a:t>Case studies/ projects/ research/ portfolio/ presentations</a:t>
            </a:r>
            <a:endParaRPr lang="en-AU" sz="3200" b="1" dirty="0">
              <a:solidFill>
                <a:srgbClr val="0070C0"/>
              </a:solidFill>
            </a:endParaRPr>
          </a:p>
        </p:txBody>
      </p:sp>
      <p:sp>
        <p:nvSpPr>
          <p:cNvPr id="3" name="Rectangle 2"/>
          <p:cNvSpPr/>
          <p:nvPr/>
        </p:nvSpPr>
        <p:spPr>
          <a:xfrm>
            <a:off x="1046920" y="4073244"/>
            <a:ext cx="10098157" cy="584775"/>
          </a:xfrm>
          <a:prstGeom prst="rect">
            <a:avLst/>
          </a:prstGeom>
        </p:spPr>
        <p:txBody>
          <a:bodyPr wrap="square">
            <a:spAutoFit/>
          </a:bodyPr>
          <a:lstStyle/>
          <a:p>
            <a:r>
              <a:rPr lang="en-AU" sz="3200" dirty="0">
                <a:solidFill>
                  <a:srgbClr val="FF0000"/>
                </a:solidFill>
                <a:latin typeface="UtopiaStd-Regular"/>
              </a:rPr>
              <a:t>To deploy the right type of thinking at the right time.</a:t>
            </a:r>
            <a:endParaRPr lang="en-AU" sz="3200" dirty="0">
              <a:solidFill>
                <a:srgbClr val="FF0000"/>
              </a:solidFill>
            </a:endParaRPr>
          </a:p>
        </p:txBody>
      </p:sp>
    </p:spTree>
    <p:extLst>
      <p:ext uri="{BB962C8B-B14F-4D97-AF65-F5344CB8AC3E}">
        <p14:creationId xmlns:p14="http://schemas.microsoft.com/office/powerpoint/2010/main" val="1775172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3426" y="855557"/>
            <a:ext cx="10058400" cy="1569660"/>
          </a:xfrm>
          <a:prstGeom prst="rect">
            <a:avLst/>
          </a:prstGeom>
        </p:spPr>
        <p:txBody>
          <a:bodyPr wrap="square">
            <a:spAutoFit/>
          </a:bodyPr>
          <a:lstStyle/>
          <a:p>
            <a:r>
              <a:rPr lang="en-AU" sz="3200" dirty="0">
                <a:solidFill>
                  <a:srgbClr val="FF0000"/>
                </a:solidFill>
                <a:latin typeface="UtopiaStd-Disp"/>
              </a:rPr>
              <a:t>Subjects who started with more and better integrated knowledge planned more informative experiments and made better use of experimental outcomes</a:t>
            </a:r>
            <a:r>
              <a:rPr lang="en-AU" sz="3200" dirty="0">
                <a:latin typeface="UtopiaStd-Disp"/>
              </a:rPr>
              <a:t>.</a:t>
            </a:r>
            <a:endParaRPr lang="en-AU" sz="3200" dirty="0"/>
          </a:p>
        </p:txBody>
      </p:sp>
      <p:sp>
        <p:nvSpPr>
          <p:cNvPr id="3" name="Rectangle 2"/>
          <p:cNvSpPr/>
          <p:nvPr/>
        </p:nvSpPr>
        <p:spPr>
          <a:xfrm>
            <a:off x="1179443" y="2690336"/>
            <a:ext cx="9395792" cy="2554545"/>
          </a:xfrm>
          <a:prstGeom prst="rect">
            <a:avLst/>
          </a:prstGeom>
        </p:spPr>
        <p:txBody>
          <a:bodyPr wrap="square">
            <a:spAutoFit/>
          </a:bodyPr>
          <a:lstStyle/>
          <a:p>
            <a:r>
              <a:rPr lang="en-AU" sz="3200" dirty="0">
                <a:solidFill>
                  <a:srgbClr val="0070C0"/>
                </a:solidFill>
                <a:latin typeface="UtopiaStd-Regular"/>
              </a:rPr>
              <a:t>The idea that scientific thinking must be taught hand in hand with scientific content is further supported by research on scientific problem solving; that is, when students calculate an answer to a textbook-like problem, rather than design their own experiment.</a:t>
            </a:r>
            <a:endParaRPr lang="en-AU" sz="3200" dirty="0">
              <a:solidFill>
                <a:srgbClr val="0070C0"/>
              </a:solidFill>
            </a:endParaRPr>
          </a:p>
        </p:txBody>
      </p:sp>
    </p:spTree>
    <p:extLst>
      <p:ext uri="{BB962C8B-B14F-4D97-AF65-F5344CB8AC3E}">
        <p14:creationId xmlns:p14="http://schemas.microsoft.com/office/powerpoint/2010/main" val="39009445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6922" y="475135"/>
            <a:ext cx="8428382" cy="5262979"/>
          </a:xfrm>
          <a:prstGeom prst="rect">
            <a:avLst/>
          </a:prstGeom>
        </p:spPr>
        <p:txBody>
          <a:bodyPr wrap="square">
            <a:spAutoFit/>
          </a:bodyPr>
          <a:lstStyle/>
          <a:p>
            <a:r>
              <a:rPr lang="en-AU" sz="2400" b="1" dirty="0">
                <a:solidFill>
                  <a:srgbClr val="0070C0"/>
                </a:solidFill>
                <a:latin typeface="UtopiaStd-Regular"/>
              </a:rPr>
              <a:t>Prior knowledge and beliefs not only influence which hypotheses one chooses to test, they influence how one interprets data from an experiment. </a:t>
            </a:r>
          </a:p>
          <a:p>
            <a:endParaRPr lang="en-AU" sz="2400" b="1" dirty="0">
              <a:solidFill>
                <a:srgbClr val="0070C0"/>
              </a:solidFill>
              <a:latin typeface="UtopiaStd-Regular"/>
            </a:endParaRPr>
          </a:p>
          <a:p>
            <a:r>
              <a:rPr lang="en-AU" sz="2400" b="1" dirty="0">
                <a:solidFill>
                  <a:srgbClr val="00B050"/>
                </a:solidFill>
                <a:latin typeface="UtopiaStd-Regular"/>
              </a:rPr>
              <a:t>In one experiment, undergraduates were evaluated for their knowledge of electrical circuits. Then they participated in three weekly, 1.5-hour sessions during which they designed and conducted experiments using a computer simulation of circuitry, with the goal of learning how circuitry works</a:t>
            </a:r>
            <a:r>
              <a:rPr lang="en-AU" sz="2400" dirty="0">
                <a:latin typeface="UtopiaStd-Regular"/>
              </a:rPr>
              <a:t>. </a:t>
            </a:r>
          </a:p>
          <a:p>
            <a:endParaRPr lang="en-AU" sz="2400" dirty="0">
              <a:latin typeface="UtopiaStd-Regular"/>
            </a:endParaRPr>
          </a:p>
          <a:p>
            <a:r>
              <a:rPr lang="en-AU" sz="2400" b="1" dirty="0">
                <a:solidFill>
                  <a:srgbClr val="FF0000"/>
                </a:solidFill>
                <a:latin typeface="UtopiaStd-Regular"/>
              </a:rPr>
              <a:t>The results showed a strong relationship between subjects’ initial knowledge and how much subjects learned in future sessions, in part due to how the subjects interpreted the data from the experiments they had conducted</a:t>
            </a:r>
            <a:endParaRPr lang="en-AU" sz="2400" b="1" dirty="0">
              <a:solidFill>
                <a:srgbClr val="FF0000"/>
              </a:solidFill>
            </a:endParaRPr>
          </a:p>
        </p:txBody>
      </p:sp>
    </p:spTree>
    <p:extLst>
      <p:ext uri="{BB962C8B-B14F-4D97-AF65-F5344CB8AC3E}">
        <p14:creationId xmlns:p14="http://schemas.microsoft.com/office/powerpoint/2010/main" val="20966114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366052" y="1205948"/>
            <a:ext cx="3164649" cy="1569660"/>
          </a:xfrm>
          <a:prstGeom prst="rect">
            <a:avLst/>
          </a:prstGeom>
          <a:noFill/>
        </p:spPr>
        <p:txBody>
          <a:bodyPr wrap="none" rtlCol="0">
            <a:spAutoFit/>
          </a:bodyPr>
          <a:lstStyle/>
          <a:p>
            <a:r>
              <a:rPr lang="en-AU" sz="3200" b="1" u="sng" dirty="0">
                <a:solidFill>
                  <a:srgbClr val="FF0000"/>
                </a:solidFill>
              </a:rPr>
              <a:t>Further Reading</a:t>
            </a:r>
          </a:p>
          <a:p>
            <a:endParaRPr lang="en-AU" sz="3200" dirty="0"/>
          </a:p>
          <a:p>
            <a:r>
              <a:rPr lang="en-AU" sz="3200" dirty="0"/>
              <a:t>Crit_Thinking.pdf</a:t>
            </a:r>
          </a:p>
        </p:txBody>
      </p:sp>
    </p:spTree>
    <p:extLst>
      <p:ext uri="{BB962C8B-B14F-4D97-AF65-F5344CB8AC3E}">
        <p14:creationId xmlns:p14="http://schemas.microsoft.com/office/powerpoint/2010/main" val="445221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92626" y="715617"/>
            <a:ext cx="5807487" cy="523220"/>
          </a:xfrm>
          <a:prstGeom prst="rect">
            <a:avLst/>
          </a:prstGeom>
          <a:noFill/>
        </p:spPr>
        <p:txBody>
          <a:bodyPr wrap="none" rtlCol="0">
            <a:spAutoFit/>
          </a:bodyPr>
          <a:lstStyle/>
          <a:p>
            <a:r>
              <a:rPr lang="en-AU" sz="2800" b="1" dirty="0">
                <a:solidFill>
                  <a:srgbClr val="FF0000"/>
                </a:solidFill>
              </a:rPr>
              <a:t>Critical Thinking in Higher Education</a:t>
            </a:r>
          </a:p>
        </p:txBody>
      </p:sp>
      <p:sp>
        <p:nvSpPr>
          <p:cNvPr id="3" name="Rectangle 2"/>
          <p:cNvSpPr/>
          <p:nvPr/>
        </p:nvSpPr>
        <p:spPr>
          <a:xfrm>
            <a:off x="291548" y="1238836"/>
            <a:ext cx="11277600" cy="4893647"/>
          </a:xfrm>
          <a:prstGeom prst="rect">
            <a:avLst/>
          </a:prstGeom>
        </p:spPr>
        <p:txBody>
          <a:bodyPr wrap="square">
            <a:spAutoFit/>
          </a:bodyPr>
          <a:lstStyle/>
          <a:p>
            <a:r>
              <a:rPr lang="en-AU" sz="2400" b="1" dirty="0" err="1">
                <a:solidFill>
                  <a:srgbClr val="0070C0"/>
                </a:solidFill>
                <a:latin typeface="Verdana" panose="020B0604030504040204" pitchFamily="34" charset="0"/>
              </a:rPr>
              <a:t>EbscoHost</a:t>
            </a:r>
            <a:r>
              <a:rPr lang="en-AU" sz="2400" b="1" dirty="0">
                <a:solidFill>
                  <a:srgbClr val="0070C0"/>
                </a:solidFill>
                <a:latin typeface="Verdana" panose="020B0604030504040204" pitchFamily="34" charset="0"/>
              </a:rPr>
              <a:t>: searches a wide range of magazines, many full-text, peer reviewed;</a:t>
            </a:r>
          </a:p>
          <a:p>
            <a:r>
              <a:rPr lang="en-AU" sz="2400" b="1" dirty="0">
                <a:solidFill>
                  <a:srgbClr val="0070C0"/>
                </a:solidFill>
                <a:latin typeface="SymbolMT"/>
              </a:rPr>
              <a:t>􀁸 </a:t>
            </a:r>
            <a:r>
              <a:rPr lang="en-AU" sz="2400" b="1" dirty="0" err="1">
                <a:solidFill>
                  <a:srgbClr val="00B050"/>
                </a:solidFill>
                <a:latin typeface="Verdana" panose="020B0604030504040204" pitchFamily="34" charset="0"/>
              </a:rPr>
              <a:t>Infotrac</a:t>
            </a:r>
            <a:r>
              <a:rPr lang="en-AU" sz="2400" b="1" dirty="0">
                <a:solidFill>
                  <a:srgbClr val="00B050"/>
                </a:solidFill>
                <a:latin typeface="Verdana" panose="020B0604030504040204" pitchFamily="34" charset="0"/>
              </a:rPr>
              <a:t> One File: master file of academic, general, and business periodicals</a:t>
            </a:r>
            <a:r>
              <a:rPr lang="en-AU" sz="2400" b="1" dirty="0">
                <a:solidFill>
                  <a:srgbClr val="0070C0"/>
                </a:solidFill>
                <a:latin typeface="Verdana" panose="020B0604030504040204" pitchFamily="34" charset="0"/>
              </a:rPr>
              <a:t>;</a:t>
            </a:r>
          </a:p>
          <a:p>
            <a:r>
              <a:rPr lang="en-AU" sz="2400" b="1" dirty="0">
                <a:solidFill>
                  <a:srgbClr val="0070C0"/>
                </a:solidFill>
                <a:latin typeface="SymbolMT"/>
              </a:rPr>
              <a:t>􀁸 </a:t>
            </a:r>
            <a:r>
              <a:rPr lang="en-AU" sz="2400" b="1" dirty="0">
                <a:solidFill>
                  <a:srgbClr val="C00000"/>
                </a:solidFill>
                <a:latin typeface="Verdana" panose="020B0604030504040204" pitchFamily="34" charset="0"/>
              </a:rPr>
              <a:t>Lexis-Nexis: searches news, business, legal, medical, and general reference;</a:t>
            </a:r>
          </a:p>
          <a:p>
            <a:r>
              <a:rPr lang="en-AU" sz="2400" b="1" dirty="0">
                <a:solidFill>
                  <a:srgbClr val="0070C0"/>
                </a:solidFill>
                <a:latin typeface="SymbolMT"/>
              </a:rPr>
              <a:t>􀁸 </a:t>
            </a:r>
            <a:r>
              <a:rPr lang="en-AU" sz="2400" b="1" dirty="0">
                <a:solidFill>
                  <a:srgbClr val="7030A0"/>
                </a:solidFill>
                <a:latin typeface="Verdana" panose="020B0604030504040204" pitchFamily="34" charset="0"/>
              </a:rPr>
              <a:t>ProQuest: includes many professional business and general reference periodicals and newspapers;</a:t>
            </a:r>
          </a:p>
          <a:p>
            <a:r>
              <a:rPr lang="en-AU" sz="2400" b="1" dirty="0">
                <a:solidFill>
                  <a:srgbClr val="0070C0"/>
                </a:solidFill>
                <a:latin typeface="SymbolMT"/>
              </a:rPr>
              <a:t>􀁸 </a:t>
            </a:r>
            <a:r>
              <a:rPr lang="en-AU" sz="2400" b="1" dirty="0">
                <a:solidFill>
                  <a:srgbClr val="FF0000"/>
                </a:solidFill>
                <a:latin typeface="Verdana" panose="020B0604030504040204" pitchFamily="34" charset="0"/>
              </a:rPr>
              <a:t>Sage: 1.Full-text Communication Studies 2.Full-text Criminology 3. </a:t>
            </a:r>
            <a:r>
              <a:rPr lang="en-AU" sz="2400" b="1" dirty="0" err="1">
                <a:solidFill>
                  <a:srgbClr val="FF0000"/>
                </a:solidFill>
                <a:latin typeface="Verdana" panose="020B0604030504040204" pitchFamily="34" charset="0"/>
              </a:rPr>
              <a:t>Fulltext</a:t>
            </a:r>
            <a:r>
              <a:rPr lang="en-AU" sz="2400" b="1" dirty="0">
                <a:solidFill>
                  <a:srgbClr val="FF0000"/>
                </a:solidFill>
                <a:latin typeface="Verdana" panose="020B0604030504040204" pitchFamily="34" charset="0"/>
              </a:rPr>
              <a:t> Political Science and 4. Full-text Sociology;</a:t>
            </a:r>
          </a:p>
          <a:p>
            <a:r>
              <a:rPr lang="en-AU" sz="2400" b="1" dirty="0">
                <a:solidFill>
                  <a:srgbClr val="0070C0"/>
                </a:solidFill>
                <a:latin typeface="SymbolMT"/>
              </a:rPr>
              <a:t>􀁸 </a:t>
            </a:r>
            <a:r>
              <a:rPr lang="en-AU" sz="2400" b="1" dirty="0">
                <a:solidFill>
                  <a:schemeClr val="accent2">
                    <a:lumMod val="50000"/>
                  </a:schemeClr>
                </a:solidFill>
                <a:latin typeface="Verdana" panose="020B0604030504040204" pitchFamily="34" charset="0"/>
              </a:rPr>
              <a:t>Wilson Web: Full-text, abstract, and index databases for education and social sciences.</a:t>
            </a:r>
            <a:endParaRPr lang="en-AU" sz="2400" b="1" dirty="0">
              <a:solidFill>
                <a:schemeClr val="accent2">
                  <a:lumMod val="50000"/>
                </a:schemeClr>
              </a:solidFill>
            </a:endParaRPr>
          </a:p>
        </p:txBody>
      </p:sp>
    </p:spTree>
    <p:extLst>
      <p:ext uri="{BB962C8B-B14F-4D97-AF65-F5344CB8AC3E}">
        <p14:creationId xmlns:p14="http://schemas.microsoft.com/office/powerpoint/2010/main" val="41944297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0174" y="565308"/>
            <a:ext cx="9607826" cy="2585323"/>
          </a:xfrm>
          <a:prstGeom prst="rect">
            <a:avLst/>
          </a:prstGeom>
        </p:spPr>
        <p:txBody>
          <a:bodyPr wrap="square">
            <a:spAutoFit/>
          </a:bodyPr>
          <a:lstStyle/>
          <a:p>
            <a:r>
              <a:rPr lang="en-AU" sz="2400" dirty="0">
                <a:solidFill>
                  <a:schemeClr val="accent2">
                    <a:lumMod val="50000"/>
                  </a:schemeClr>
                </a:solidFill>
                <a:latin typeface="Verdana" panose="020B0604030504040204" pitchFamily="34" charset="0"/>
              </a:rPr>
              <a:t>These students agreed that their </a:t>
            </a:r>
            <a:r>
              <a:rPr lang="en-AU" sz="2400" dirty="0" err="1">
                <a:solidFill>
                  <a:schemeClr val="accent2">
                    <a:lumMod val="50000"/>
                  </a:schemeClr>
                </a:solidFill>
                <a:latin typeface="Verdana" panose="020B0604030504040204" pitchFamily="34" charset="0"/>
              </a:rPr>
              <a:t>favorite</a:t>
            </a:r>
            <a:r>
              <a:rPr lang="en-AU" sz="2400" dirty="0">
                <a:solidFill>
                  <a:schemeClr val="accent2">
                    <a:lumMod val="50000"/>
                  </a:schemeClr>
                </a:solidFill>
                <a:latin typeface="Verdana" panose="020B0604030504040204" pitchFamily="34" charset="0"/>
              </a:rPr>
              <a:t>, most memorable teachers were demanding—insisting on high standards. Acker states there are no set rules for being an effective educator; however, most “good” teachers:</a:t>
            </a:r>
          </a:p>
          <a:p>
            <a:endParaRPr lang="en-AU" dirty="0">
              <a:latin typeface="Verdana" panose="020B0604030504040204" pitchFamily="34" charset="0"/>
            </a:endParaRPr>
          </a:p>
          <a:p>
            <a:r>
              <a:rPr lang="en-AU" sz="2400" dirty="0">
                <a:latin typeface="SymbolMT"/>
              </a:rPr>
              <a:t>􀁸 </a:t>
            </a:r>
            <a:r>
              <a:rPr lang="en-AU" sz="2400" dirty="0">
                <a:solidFill>
                  <a:srgbClr val="FF0000"/>
                </a:solidFill>
                <a:latin typeface="Verdana" panose="020B0604030504040204" pitchFamily="34" charset="0"/>
              </a:rPr>
              <a:t>possess a passion for teaching,</a:t>
            </a:r>
          </a:p>
          <a:p>
            <a:r>
              <a:rPr lang="en-AU" sz="2400" dirty="0">
                <a:solidFill>
                  <a:srgbClr val="FF0000"/>
                </a:solidFill>
                <a:latin typeface="SymbolMT"/>
              </a:rPr>
              <a:t>􀁸 </a:t>
            </a:r>
            <a:r>
              <a:rPr lang="en-AU" sz="2400" dirty="0">
                <a:solidFill>
                  <a:srgbClr val="FF0000"/>
                </a:solidFill>
                <a:latin typeface="Verdana" panose="020B0604030504040204" pitchFamily="34" charset="0"/>
              </a:rPr>
              <a:t>relate to what the students already know,</a:t>
            </a:r>
            <a:endParaRPr lang="en-AU" sz="2400" dirty="0">
              <a:solidFill>
                <a:srgbClr val="FF0000"/>
              </a:solidFill>
            </a:endParaRPr>
          </a:p>
        </p:txBody>
      </p:sp>
      <p:sp>
        <p:nvSpPr>
          <p:cNvPr id="3" name="Rectangle 2"/>
          <p:cNvSpPr/>
          <p:nvPr/>
        </p:nvSpPr>
        <p:spPr>
          <a:xfrm>
            <a:off x="1060174" y="3699158"/>
            <a:ext cx="9978887" cy="2308324"/>
          </a:xfrm>
          <a:prstGeom prst="rect">
            <a:avLst/>
          </a:prstGeom>
        </p:spPr>
        <p:txBody>
          <a:bodyPr wrap="square">
            <a:spAutoFit/>
          </a:bodyPr>
          <a:lstStyle/>
          <a:p>
            <a:r>
              <a:rPr lang="en-AU" sz="2400" dirty="0">
                <a:latin typeface="Verdana" panose="020B0604030504040204" pitchFamily="34" charset="0"/>
              </a:rPr>
              <a:t>are challenging, but caring,</a:t>
            </a:r>
          </a:p>
          <a:p>
            <a:r>
              <a:rPr lang="en-AU" sz="2400" dirty="0">
                <a:latin typeface="SymbolMT"/>
              </a:rPr>
              <a:t>􀁸 </a:t>
            </a:r>
            <a:r>
              <a:rPr lang="en-AU" sz="2400" dirty="0">
                <a:solidFill>
                  <a:srgbClr val="FF0000"/>
                </a:solidFill>
                <a:latin typeface="Verdana" panose="020B0604030504040204" pitchFamily="34" charset="0"/>
              </a:rPr>
              <a:t>inspire students,</a:t>
            </a:r>
          </a:p>
          <a:p>
            <a:r>
              <a:rPr lang="en-AU" sz="2400" dirty="0">
                <a:solidFill>
                  <a:srgbClr val="FF0000"/>
                </a:solidFill>
                <a:latin typeface="SymbolMT"/>
              </a:rPr>
              <a:t>􀁸 </a:t>
            </a:r>
            <a:r>
              <a:rPr lang="en-AU" sz="2400" dirty="0">
                <a:solidFill>
                  <a:srgbClr val="FF0000"/>
                </a:solidFill>
                <a:latin typeface="Verdana" panose="020B0604030504040204" pitchFamily="34" charset="0"/>
              </a:rPr>
              <a:t>are organized and knowledgeable,</a:t>
            </a:r>
          </a:p>
          <a:p>
            <a:r>
              <a:rPr lang="en-AU" sz="2400" dirty="0">
                <a:solidFill>
                  <a:srgbClr val="FF0000"/>
                </a:solidFill>
                <a:latin typeface="SymbolMT"/>
              </a:rPr>
              <a:t>􀁸 </a:t>
            </a:r>
            <a:r>
              <a:rPr lang="en-AU" sz="2400" dirty="0">
                <a:solidFill>
                  <a:srgbClr val="FF0000"/>
                </a:solidFill>
                <a:latin typeface="Verdana" panose="020B0604030504040204" pitchFamily="34" charset="0"/>
              </a:rPr>
              <a:t>ask important questions that encourage critical thinking and</a:t>
            </a:r>
          </a:p>
          <a:p>
            <a:r>
              <a:rPr lang="en-AU" sz="2400" dirty="0">
                <a:solidFill>
                  <a:srgbClr val="FF0000"/>
                </a:solidFill>
                <a:latin typeface="Verdana" panose="020B0604030504040204" pitchFamily="34" charset="0"/>
              </a:rPr>
              <a:t>problem solving,</a:t>
            </a:r>
          </a:p>
          <a:p>
            <a:r>
              <a:rPr lang="en-AU" sz="2400" dirty="0">
                <a:solidFill>
                  <a:srgbClr val="FF0000"/>
                </a:solidFill>
                <a:latin typeface="SymbolMT"/>
              </a:rPr>
              <a:t>􀁸 </a:t>
            </a:r>
            <a:r>
              <a:rPr lang="en-AU" sz="2400" dirty="0">
                <a:solidFill>
                  <a:srgbClr val="FF0000"/>
                </a:solidFill>
                <a:latin typeface="Verdana" panose="020B0604030504040204" pitchFamily="34" charset="0"/>
              </a:rPr>
              <a:t>desire that students learn by discovery, not recall.</a:t>
            </a:r>
            <a:endParaRPr lang="en-AU" sz="2400" dirty="0">
              <a:solidFill>
                <a:srgbClr val="FF0000"/>
              </a:solidFill>
            </a:endParaRPr>
          </a:p>
        </p:txBody>
      </p:sp>
    </p:spTree>
    <p:extLst>
      <p:ext uri="{BB962C8B-B14F-4D97-AF65-F5344CB8AC3E}">
        <p14:creationId xmlns:p14="http://schemas.microsoft.com/office/powerpoint/2010/main" val="36869771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2851" y="538012"/>
            <a:ext cx="10906539" cy="5262979"/>
          </a:xfrm>
          <a:prstGeom prst="rect">
            <a:avLst/>
          </a:prstGeom>
        </p:spPr>
        <p:txBody>
          <a:bodyPr wrap="square">
            <a:spAutoFit/>
          </a:bodyPr>
          <a:lstStyle/>
          <a:p>
            <a:r>
              <a:rPr lang="en-AU" sz="2400" dirty="0">
                <a:solidFill>
                  <a:srgbClr val="FF0000"/>
                </a:solidFill>
                <a:latin typeface="Verdana" panose="020B0604030504040204" pitchFamily="34" charset="0"/>
              </a:rPr>
              <a:t>Discussions, debates, and guided questioning are some of the techniques used in business courses to classify and evaluate the enormous amounts of information available. </a:t>
            </a:r>
          </a:p>
          <a:p>
            <a:endParaRPr lang="en-AU" sz="2400" dirty="0">
              <a:latin typeface="Verdana" panose="020B0604030504040204" pitchFamily="34" charset="0"/>
            </a:endParaRPr>
          </a:p>
          <a:p>
            <a:r>
              <a:rPr lang="en-AU" sz="2400" dirty="0">
                <a:solidFill>
                  <a:srgbClr val="7030A0"/>
                </a:solidFill>
                <a:latin typeface="Verdana" panose="020B0604030504040204" pitchFamily="34" charset="0"/>
              </a:rPr>
              <a:t>Instructors need to provide active learning activities to help</a:t>
            </a:r>
          </a:p>
          <a:p>
            <a:r>
              <a:rPr lang="en-AU" sz="2400" dirty="0">
                <a:solidFill>
                  <a:srgbClr val="7030A0"/>
                </a:solidFill>
                <a:latin typeface="Verdana" panose="020B0604030504040204" pitchFamily="34" charset="0"/>
              </a:rPr>
              <a:t>students practice critical thinking. </a:t>
            </a:r>
          </a:p>
          <a:p>
            <a:endParaRPr lang="en-AU" sz="2400" dirty="0">
              <a:latin typeface="Verdana" panose="020B0604030504040204" pitchFamily="34" charset="0"/>
            </a:endParaRPr>
          </a:p>
          <a:p>
            <a:r>
              <a:rPr lang="en-AU" sz="2400" dirty="0">
                <a:solidFill>
                  <a:schemeClr val="accent2">
                    <a:lumMod val="75000"/>
                  </a:schemeClr>
                </a:solidFill>
                <a:latin typeface="Verdana" panose="020B0604030504040204" pitchFamily="34" charset="0"/>
              </a:rPr>
              <a:t>Transferring these skills from one class or discipline to another is a worthwhile goal. Students can be taught to identify problems and classify the information to make intelligent decisions.</a:t>
            </a:r>
          </a:p>
          <a:p>
            <a:endParaRPr lang="en-AU" sz="2400" dirty="0">
              <a:latin typeface="Verdana" panose="020B0604030504040204" pitchFamily="34" charset="0"/>
            </a:endParaRPr>
          </a:p>
          <a:p>
            <a:r>
              <a:rPr lang="en-AU" sz="2400" dirty="0">
                <a:solidFill>
                  <a:srgbClr val="0070C0"/>
                </a:solidFill>
                <a:latin typeface="Verdana" panose="020B0604030504040204" pitchFamily="34" charset="0"/>
              </a:rPr>
              <a:t>The business curriculum needs to clearly state the critical thinking skills that are being taught and assess the improvement of these skills</a:t>
            </a:r>
            <a:endParaRPr lang="en-AU" sz="2400" dirty="0">
              <a:solidFill>
                <a:srgbClr val="0070C0"/>
              </a:solidFill>
            </a:endParaRPr>
          </a:p>
        </p:txBody>
      </p:sp>
    </p:spTree>
    <p:extLst>
      <p:ext uri="{BB962C8B-B14F-4D97-AF65-F5344CB8AC3E}">
        <p14:creationId xmlns:p14="http://schemas.microsoft.com/office/powerpoint/2010/main" val="17015147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0573" y="185531"/>
            <a:ext cx="10469218" cy="6370975"/>
          </a:xfrm>
          <a:prstGeom prst="rect">
            <a:avLst/>
          </a:prstGeom>
        </p:spPr>
        <p:txBody>
          <a:bodyPr wrap="square">
            <a:spAutoFit/>
          </a:bodyPr>
          <a:lstStyle/>
          <a:p>
            <a:r>
              <a:rPr lang="en-AU" sz="2400" dirty="0">
                <a:latin typeface="Verdana" panose="020B0604030504040204" pitchFamily="34" charset="0"/>
              </a:rPr>
              <a:t>Educators across time have disagreed on the definition of critical thinking.</a:t>
            </a:r>
          </a:p>
          <a:p>
            <a:r>
              <a:rPr lang="en-AU" sz="2400" dirty="0">
                <a:solidFill>
                  <a:srgbClr val="FF0000"/>
                </a:solidFill>
                <a:highlight>
                  <a:srgbClr val="FFFF00"/>
                </a:highlight>
                <a:latin typeface="Verdana" panose="020B0604030504040204" pitchFamily="34" charset="0"/>
              </a:rPr>
              <a:t>Socrates, Plato, and Aristotle </a:t>
            </a:r>
            <a:r>
              <a:rPr lang="en-AU" sz="2400" dirty="0">
                <a:latin typeface="Verdana" panose="020B0604030504040204" pitchFamily="34" charset="0"/>
              </a:rPr>
              <a:t>encouraged students to realize that things were often not what they seemed to be. </a:t>
            </a:r>
          </a:p>
          <a:p>
            <a:endParaRPr lang="en-AU" sz="2400" dirty="0">
              <a:latin typeface="Verdana" panose="020B0604030504040204" pitchFamily="34" charset="0"/>
            </a:endParaRPr>
          </a:p>
          <a:p>
            <a:r>
              <a:rPr lang="en-AU" sz="2400" dirty="0">
                <a:solidFill>
                  <a:srgbClr val="FF0000"/>
                </a:solidFill>
                <a:highlight>
                  <a:srgbClr val="FFFF00"/>
                </a:highlight>
                <a:latin typeface="Verdana" panose="020B0604030504040204" pitchFamily="34" charset="0"/>
              </a:rPr>
              <a:t>Dewey</a:t>
            </a:r>
            <a:r>
              <a:rPr lang="en-AU" sz="2400" dirty="0">
                <a:latin typeface="Verdana" panose="020B0604030504040204" pitchFamily="34" charset="0"/>
              </a:rPr>
              <a:t> proposed that “critical thinking involved the suspension of judgment and healthy </a:t>
            </a:r>
            <a:r>
              <a:rPr lang="en-AU" sz="2400" dirty="0" err="1">
                <a:latin typeface="Verdana" panose="020B0604030504040204" pitchFamily="34" charset="0"/>
              </a:rPr>
              <a:t>skepticism</a:t>
            </a:r>
            <a:r>
              <a:rPr lang="en-AU" sz="2400" dirty="0">
                <a:latin typeface="Verdana" panose="020B0604030504040204" pitchFamily="34" charset="0"/>
              </a:rPr>
              <a:t>.”</a:t>
            </a:r>
          </a:p>
          <a:p>
            <a:endParaRPr lang="en-AU" sz="2400" dirty="0">
              <a:latin typeface="Verdana" panose="020B0604030504040204" pitchFamily="34" charset="0"/>
            </a:endParaRPr>
          </a:p>
          <a:p>
            <a:r>
              <a:rPr lang="en-AU" sz="2400" dirty="0">
                <a:solidFill>
                  <a:srgbClr val="FF0000"/>
                </a:solidFill>
                <a:highlight>
                  <a:srgbClr val="FFFF00"/>
                </a:highlight>
                <a:latin typeface="Verdana" panose="020B0604030504040204" pitchFamily="34" charset="0"/>
              </a:rPr>
              <a:t>Ennis</a:t>
            </a:r>
            <a:r>
              <a:rPr lang="en-AU" sz="2400" dirty="0">
                <a:latin typeface="Verdana" panose="020B0604030504040204" pitchFamily="34" charset="0"/>
              </a:rPr>
              <a:t> argued that students need assistance to be reflective, reasonable </a:t>
            </a:r>
            <a:r>
              <a:rPr lang="en-AU" sz="2400" dirty="0" err="1">
                <a:latin typeface="Verdana" panose="020B0604030504040204" pitchFamily="34" charset="0"/>
              </a:rPr>
              <a:t>andshould</a:t>
            </a:r>
            <a:r>
              <a:rPr lang="en-AU" sz="2400" dirty="0">
                <a:latin typeface="Verdana" panose="020B0604030504040204" pitchFamily="34" charset="0"/>
              </a:rPr>
              <a:t> be directed on what to believe or do. </a:t>
            </a:r>
          </a:p>
          <a:p>
            <a:endParaRPr lang="en-AU" sz="2400" dirty="0">
              <a:latin typeface="Verdana" panose="020B0604030504040204" pitchFamily="34" charset="0"/>
            </a:endParaRPr>
          </a:p>
          <a:p>
            <a:r>
              <a:rPr lang="en-AU" sz="2400" dirty="0">
                <a:solidFill>
                  <a:srgbClr val="FF0000"/>
                </a:solidFill>
                <a:highlight>
                  <a:srgbClr val="FFFF00"/>
                </a:highlight>
                <a:latin typeface="Verdana" panose="020B0604030504040204" pitchFamily="34" charset="0"/>
              </a:rPr>
              <a:t>A panel of experts, the Delphi Project</a:t>
            </a:r>
            <a:r>
              <a:rPr lang="en-AU" sz="2400" dirty="0">
                <a:latin typeface="Verdana" panose="020B0604030504040204" pitchFamily="34" charset="0"/>
              </a:rPr>
              <a:t>, determined this definition (in part): ”We understand critical thinking to be </a:t>
            </a:r>
            <a:r>
              <a:rPr lang="en-AU" sz="2400" dirty="0">
                <a:solidFill>
                  <a:srgbClr val="7030A0"/>
                </a:solidFill>
                <a:latin typeface="Verdana" panose="020B0604030504040204" pitchFamily="34" charset="0"/>
              </a:rPr>
              <a:t>a purposeful, self-regulatory judgment which results in interpretation, analysis, evaluation, and inference as well as explanation of</a:t>
            </a:r>
          </a:p>
          <a:p>
            <a:r>
              <a:rPr lang="en-AU" sz="2400" dirty="0">
                <a:solidFill>
                  <a:srgbClr val="7030A0"/>
                </a:solidFill>
                <a:latin typeface="Verdana" panose="020B0604030504040204" pitchFamily="34" charset="0"/>
              </a:rPr>
              <a:t>the evidential conceptual methodological, </a:t>
            </a:r>
            <a:r>
              <a:rPr lang="en-AU" sz="2400" dirty="0" err="1">
                <a:solidFill>
                  <a:srgbClr val="7030A0"/>
                </a:solidFill>
                <a:latin typeface="Verdana" panose="020B0604030504040204" pitchFamily="34" charset="0"/>
              </a:rPr>
              <a:t>criteriological</a:t>
            </a:r>
            <a:r>
              <a:rPr lang="en-AU" sz="2400" dirty="0">
                <a:solidFill>
                  <a:srgbClr val="7030A0"/>
                </a:solidFill>
                <a:latin typeface="Verdana" panose="020B0604030504040204" pitchFamily="34" charset="0"/>
              </a:rPr>
              <a:t>, or contextual considerations </a:t>
            </a:r>
            <a:r>
              <a:rPr lang="en-AU" sz="2400" dirty="0">
                <a:latin typeface="Verdana" panose="020B0604030504040204" pitchFamily="34" charset="0"/>
              </a:rPr>
              <a:t>upon which that judgment was based.</a:t>
            </a:r>
            <a:endParaRPr lang="en-AU" sz="2400" dirty="0"/>
          </a:p>
        </p:txBody>
      </p:sp>
    </p:spTree>
    <p:extLst>
      <p:ext uri="{BB962C8B-B14F-4D97-AF65-F5344CB8AC3E}">
        <p14:creationId xmlns:p14="http://schemas.microsoft.com/office/powerpoint/2010/main" val="9535364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0087" y="441358"/>
            <a:ext cx="11264348" cy="3816429"/>
          </a:xfrm>
          <a:prstGeom prst="rect">
            <a:avLst/>
          </a:prstGeom>
        </p:spPr>
        <p:txBody>
          <a:bodyPr wrap="square">
            <a:spAutoFit/>
          </a:bodyPr>
          <a:lstStyle/>
          <a:p>
            <a:r>
              <a:rPr lang="en-AU" sz="2800" dirty="0">
                <a:latin typeface="Verdana" panose="020B0604030504040204" pitchFamily="34" charset="0"/>
              </a:rPr>
              <a:t>Are critical thinking skills increased in an introductory level college leadership course that encourages active learning?” </a:t>
            </a:r>
          </a:p>
          <a:p>
            <a:endParaRPr lang="en-AU" sz="2800" dirty="0">
              <a:latin typeface="Verdana" panose="020B0604030504040204" pitchFamily="34" charset="0"/>
            </a:endParaRPr>
          </a:p>
          <a:p>
            <a:r>
              <a:rPr lang="en-AU" sz="2800" dirty="0">
                <a:latin typeface="Verdana" panose="020B0604030504040204" pitchFamily="34" charset="0"/>
              </a:rPr>
              <a:t>The Watson- Glaser Critical Thinking Appraisal (WGCTA form B) was used to collect data from 80 students at a Midwestern university. </a:t>
            </a:r>
          </a:p>
          <a:p>
            <a:endParaRPr lang="en-AU" dirty="0">
              <a:latin typeface="Verdana" panose="020B0604030504040204" pitchFamily="34" charset="0"/>
            </a:endParaRPr>
          </a:p>
          <a:p>
            <a:r>
              <a:rPr lang="en-AU" sz="2800" dirty="0">
                <a:solidFill>
                  <a:srgbClr val="FF0000"/>
                </a:solidFill>
                <a:latin typeface="Verdana" panose="020B0604030504040204" pitchFamily="34" charset="0"/>
              </a:rPr>
              <a:t>Pre- and post-assessment tests revealed that active learning techniques appear to increase critical thinking.</a:t>
            </a:r>
            <a:endParaRPr lang="en-AU" sz="2800" dirty="0">
              <a:solidFill>
                <a:srgbClr val="FF0000"/>
              </a:solidFill>
            </a:endParaRPr>
          </a:p>
        </p:txBody>
      </p:sp>
    </p:spTree>
    <p:extLst>
      <p:ext uri="{BB962C8B-B14F-4D97-AF65-F5344CB8AC3E}">
        <p14:creationId xmlns:p14="http://schemas.microsoft.com/office/powerpoint/2010/main" val="1497082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4349" y="626342"/>
            <a:ext cx="10333150" cy="3108543"/>
          </a:xfrm>
          <a:prstGeom prst="rect">
            <a:avLst/>
          </a:prstGeom>
        </p:spPr>
        <p:txBody>
          <a:bodyPr wrap="square">
            <a:spAutoFit/>
          </a:bodyPr>
          <a:lstStyle/>
          <a:p>
            <a:r>
              <a:rPr lang="en-AU" dirty="0"/>
              <a:t> </a:t>
            </a:r>
            <a:r>
              <a:rPr lang="en-AU" sz="2800" b="1" dirty="0"/>
              <a:t>Critical thinking is effective in that it avoids common pitfalls,</a:t>
            </a:r>
          </a:p>
          <a:p>
            <a:r>
              <a:rPr lang="en-AU" sz="2800" b="1" dirty="0"/>
              <a:t>such as </a:t>
            </a:r>
          </a:p>
          <a:p>
            <a:pPr marL="457200" indent="-457200">
              <a:buFont typeface="Arial" panose="020B0604020202020204" pitchFamily="34" charset="0"/>
              <a:buChar char="•"/>
            </a:pPr>
            <a:r>
              <a:rPr lang="en-AU" sz="2800" b="1" dirty="0">
                <a:solidFill>
                  <a:srgbClr val="FF0000"/>
                </a:solidFill>
              </a:rPr>
              <a:t>seeing only one side of an issue, </a:t>
            </a:r>
          </a:p>
          <a:p>
            <a:pPr marL="457200" indent="-457200">
              <a:buFont typeface="Arial" panose="020B0604020202020204" pitchFamily="34" charset="0"/>
              <a:buChar char="•"/>
            </a:pPr>
            <a:r>
              <a:rPr lang="en-AU" sz="2800" b="1" dirty="0">
                <a:solidFill>
                  <a:srgbClr val="0070C0"/>
                </a:solidFill>
              </a:rPr>
              <a:t>discounting new evidence</a:t>
            </a:r>
          </a:p>
          <a:p>
            <a:pPr marL="457200" indent="-457200">
              <a:buFont typeface="Arial" panose="020B0604020202020204" pitchFamily="34" charset="0"/>
              <a:buChar char="•"/>
            </a:pPr>
            <a:r>
              <a:rPr lang="en-AU" sz="2800" b="1" dirty="0">
                <a:solidFill>
                  <a:srgbClr val="00B050"/>
                </a:solidFill>
              </a:rPr>
              <a:t>that disconfirms your ideas, </a:t>
            </a:r>
          </a:p>
          <a:p>
            <a:pPr marL="457200" indent="-457200">
              <a:buFont typeface="Arial" panose="020B0604020202020204" pitchFamily="34" charset="0"/>
              <a:buChar char="•"/>
            </a:pPr>
            <a:r>
              <a:rPr lang="en-AU" sz="2800" b="1" dirty="0">
                <a:solidFill>
                  <a:srgbClr val="C00000"/>
                </a:solidFill>
              </a:rPr>
              <a:t>reasoning from passion rather than logic, </a:t>
            </a:r>
          </a:p>
          <a:p>
            <a:pPr marL="457200" indent="-457200">
              <a:buFont typeface="Arial" panose="020B0604020202020204" pitchFamily="34" charset="0"/>
              <a:buChar char="•"/>
            </a:pPr>
            <a:r>
              <a:rPr lang="en-AU" sz="2800" b="1" dirty="0">
                <a:solidFill>
                  <a:srgbClr val="0070C0"/>
                </a:solidFill>
              </a:rPr>
              <a:t>failing to support statements with evidence, and so on</a:t>
            </a:r>
          </a:p>
        </p:txBody>
      </p:sp>
    </p:spTree>
    <p:extLst>
      <p:ext uri="{BB962C8B-B14F-4D97-AF65-F5344CB8AC3E}">
        <p14:creationId xmlns:p14="http://schemas.microsoft.com/office/powerpoint/2010/main" val="13532128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52938" y="902590"/>
            <a:ext cx="9700591" cy="4031873"/>
          </a:xfrm>
          <a:prstGeom prst="rect">
            <a:avLst/>
          </a:prstGeom>
        </p:spPr>
        <p:txBody>
          <a:bodyPr wrap="square">
            <a:spAutoFit/>
          </a:bodyPr>
          <a:lstStyle/>
          <a:p>
            <a:r>
              <a:rPr lang="en-AU" sz="3200" dirty="0">
                <a:solidFill>
                  <a:srgbClr val="FF0000"/>
                </a:solidFill>
                <a:latin typeface="Verdana" panose="020B0604030504040204" pitchFamily="34" charset="0"/>
              </a:rPr>
              <a:t>All content must be “reasoned through” to be learned.</a:t>
            </a:r>
          </a:p>
          <a:p>
            <a:endParaRPr lang="en-AU" sz="3200" dirty="0">
              <a:solidFill>
                <a:srgbClr val="FF0000"/>
              </a:solidFill>
              <a:latin typeface="Verdana" panose="020B0604030504040204" pitchFamily="34" charset="0"/>
            </a:endParaRPr>
          </a:p>
          <a:p>
            <a:r>
              <a:rPr lang="en-AU" sz="3200" dirty="0">
                <a:solidFill>
                  <a:srgbClr val="FF0000"/>
                </a:solidFill>
                <a:latin typeface="SymbolMT"/>
              </a:rPr>
              <a:t>􀁸 </a:t>
            </a:r>
            <a:r>
              <a:rPr lang="en-AU" sz="3200" dirty="0">
                <a:solidFill>
                  <a:srgbClr val="FF0000"/>
                </a:solidFill>
                <a:latin typeface="Verdana" panose="020B0604030504040204" pitchFamily="34" charset="0"/>
              </a:rPr>
              <a:t>All reasoning involves predictable parts or elements.</a:t>
            </a:r>
          </a:p>
          <a:p>
            <a:endParaRPr lang="en-AU" sz="3200" dirty="0">
              <a:solidFill>
                <a:srgbClr val="FF0000"/>
              </a:solidFill>
              <a:latin typeface="Verdana" panose="020B0604030504040204" pitchFamily="34" charset="0"/>
            </a:endParaRPr>
          </a:p>
          <a:p>
            <a:r>
              <a:rPr lang="en-AU" sz="3200" dirty="0">
                <a:solidFill>
                  <a:srgbClr val="FF0000"/>
                </a:solidFill>
                <a:latin typeface="SymbolMT"/>
              </a:rPr>
              <a:t>􀁸 </a:t>
            </a:r>
            <a:r>
              <a:rPr lang="en-AU" sz="3200" dirty="0">
                <a:solidFill>
                  <a:srgbClr val="FF0000"/>
                </a:solidFill>
                <a:latin typeface="Verdana" panose="020B0604030504040204" pitchFamily="34" charset="0"/>
              </a:rPr>
              <a:t>All elements of high quality reasoning presuppose universal intellectual standards.</a:t>
            </a:r>
            <a:endParaRPr lang="en-AU" sz="3200" dirty="0">
              <a:solidFill>
                <a:srgbClr val="FF0000"/>
              </a:solidFill>
            </a:endParaRPr>
          </a:p>
        </p:txBody>
      </p:sp>
    </p:spTree>
    <p:extLst>
      <p:ext uri="{BB962C8B-B14F-4D97-AF65-F5344CB8AC3E}">
        <p14:creationId xmlns:p14="http://schemas.microsoft.com/office/powerpoint/2010/main" val="8751081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8626" y="861392"/>
            <a:ext cx="9780104" cy="4524315"/>
          </a:xfrm>
          <a:prstGeom prst="rect">
            <a:avLst/>
          </a:prstGeom>
        </p:spPr>
        <p:txBody>
          <a:bodyPr wrap="square">
            <a:spAutoFit/>
          </a:bodyPr>
          <a:lstStyle/>
          <a:p>
            <a:r>
              <a:rPr lang="en-AU" sz="3600" dirty="0">
                <a:solidFill>
                  <a:srgbClr val="7030A0"/>
                </a:solidFill>
                <a:latin typeface="Verdana" panose="020B0604030504040204" pitchFamily="34" charset="0"/>
              </a:rPr>
              <a:t>Critical thinking helps students learn that the ideologies of all groups, even our “own,” must be </a:t>
            </a:r>
            <a:r>
              <a:rPr lang="en-AU" sz="3600" dirty="0" err="1">
                <a:solidFill>
                  <a:srgbClr val="7030A0"/>
                </a:solidFill>
                <a:latin typeface="Verdana" panose="020B0604030504040204" pitchFamily="34" charset="0"/>
              </a:rPr>
              <a:t>analyzed</a:t>
            </a:r>
            <a:r>
              <a:rPr lang="en-AU" sz="3600" dirty="0">
                <a:solidFill>
                  <a:srgbClr val="7030A0"/>
                </a:solidFill>
                <a:latin typeface="Verdana" panose="020B0604030504040204" pitchFamily="34" charset="0"/>
              </a:rPr>
              <a:t> and assessed. </a:t>
            </a:r>
          </a:p>
          <a:p>
            <a:endParaRPr lang="en-AU" sz="3600" dirty="0">
              <a:latin typeface="Verdana" panose="020B0604030504040204" pitchFamily="34" charset="0"/>
            </a:endParaRPr>
          </a:p>
          <a:p>
            <a:r>
              <a:rPr lang="en-AU" sz="3600" b="1" dirty="0">
                <a:solidFill>
                  <a:schemeClr val="accent3">
                    <a:lumMod val="75000"/>
                  </a:schemeClr>
                </a:solidFill>
                <a:latin typeface="Verdana" panose="020B0604030504040204" pitchFamily="34" charset="0"/>
              </a:rPr>
              <a:t>By questioning different viewpoints, students can develop the intellectual integrity needed to evaluate the reasoning of others</a:t>
            </a:r>
            <a:r>
              <a:rPr lang="en-AU" b="1" dirty="0">
                <a:solidFill>
                  <a:schemeClr val="accent3">
                    <a:lumMod val="75000"/>
                  </a:schemeClr>
                </a:solidFill>
                <a:latin typeface="Verdana" panose="020B0604030504040204" pitchFamily="34" charset="0"/>
              </a:rPr>
              <a:t>.</a:t>
            </a:r>
            <a:endParaRPr lang="en-AU" b="1" dirty="0">
              <a:solidFill>
                <a:schemeClr val="accent3">
                  <a:lumMod val="75000"/>
                </a:schemeClr>
              </a:solidFill>
            </a:endParaRPr>
          </a:p>
        </p:txBody>
      </p:sp>
    </p:spTree>
    <p:extLst>
      <p:ext uri="{BB962C8B-B14F-4D97-AF65-F5344CB8AC3E}">
        <p14:creationId xmlns:p14="http://schemas.microsoft.com/office/powerpoint/2010/main" val="11889059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7321" y="248552"/>
            <a:ext cx="11025809" cy="6124754"/>
          </a:xfrm>
          <a:prstGeom prst="rect">
            <a:avLst/>
          </a:prstGeom>
        </p:spPr>
        <p:txBody>
          <a:bodyPr wrap="square">
            <a:spAutoFit/>
          </a:bodyPr>
          <a:lstStyle/>
          <a:p>
            <a:r>
              <a:rPr lang="en-AU" sz="2800" dirty="0">
                <a:solidFill>
                  <a:schemeClr val="accent3">
                    <a:lumMod val="75000"/>
                  </a:schemeClr>
                </a:solidFill>
                <a:highlight>
                  <a:srgbClr val="FFFF00"/>
                </a:highlight>
                <a:latin typeface="Verdana" panose="020B0604030504040204" pitchFamily="34" charset="0"/>
              </a:rPr>
              <a:t>Students need </a:t>
            </a:r>
          </a:p>
          <a:p>
            <a:endParaRPr lang="en-AU" sz="2800" dirty="0">
              <a:latin typeface="Verdana" panose="020B0604030504040204" pitchFamily="34" charset="0"/>
            </a:endParaRPr>
          </a:p>
          <a:p>
            <a:pPr marL="342900" indent="-342900">
              <a:buAutoNum type="arabicParenBoth"/>
            </a:pPr>
            <a:r>
              <a:rPr lang="en-AU" sz="2800" b="1" i="1" dirty="0">
                <a:solidFill>
                  <a:srgbClr val="FF0000"/>
                </a:solidFill>
                <a:latin typeface="Verdana" panose="020B0604030504040204" pitchFamily="34" charset="0"/>
              </a:rPr>
              <a:t>instruction</a:t>
            </a:r>
            <a:r>
              <a:rPr lang="en-AU" sz="2800" b="1" dirty="0">
                <a:solidFill>
                  <a:srgbClr val="FF0000"/>
                </a:solidFill>
                <a:latin typeface="Verdana" panose="020B0604030504040204" pitchFamily="34" charset="0"/>
              </a:rPr>
              <a:t>, as well as the </a:t>
            </a:r>
          </a:p>
          <a:p>
            <a:endParaRPr lang="en-AU" sz="2800" b="1" dirty="0">
              <a:solidFill>
                <a:srgbClr val="FF0000"/>
              </a:solidFill>
              <a:latin typeface="Verdana" panose="020B0604030504040204" pitchFamily="34" charset="0"/>
            </a:endParaRPr>
          </a:p>
          <a:p>
            <a:r>
              <a:rPr lang="en-AU" sz="2800" b="1" dirty="0">
                <a:solidFill>
                  <a:srgbClr val="FF0000"/>
                </a:solidFill>
                <a:latin typeface="Verdana" panose="020B0604030504040204" pitchFamily="34" charset="0"/>
              </a:rPr>
              <a:t>(2) </a:t>
            </a:r>
            <a:r>
              <a:rPr lang="en-AU" sz="2800" b="1" i="1" dirty="0">
                <a:solidFill>
                  <a:srgbClr val="FF0000"/>
                </a:solidFill>
                <a:latin typeface="Verdana" panose="020B0604030504040204" pitchFamily="34" charset="0"/>
              </a:rPr>
              <a:t>disposition </a:t>
            </a:r>
            <a:r>
              <a:rPr lang="en-AU" sz="2800" b="1" dirty="0">
                <a:solidFill>
                  <a:srgbClr val="FF0000"/>
                </a:solidFill>
                <a:latin typeface="Verdana" panose="020B0604030504040204" pitchFamily="34" charset="0"/>
              </a:rPr>
              <a:t>to use these skills. </a:t>
            </a:r>
          </a:p>
          <a:p>
            <a:endParaRPr lang="en-AU" sz="2800" dirty="0">
              <a:latin typeface="Verdana" panose="020B0604030504040204" pitchFamily="34" charset="0"/>
            </a:endParaRPr>
          </a:p>
          <a:p>
            <a:r>
              <a:rPr lang="en-AU" sz="2800" dirty="0">
                <a:latin typeface="Verdana" panose="020B0604030504040204" pitchFamily="34" charset="0"/>
              </a:rPr>
              <a:t>Halpern proposes a four-part model to teach critical thinking—which includes the two parts mentioned as well as </a:t>
            </a:r>
          </a:p>
          <a:p>
            <a:endParaRPr lang="en-AU" sz="2800" dirty="0">
              <a:latin typeface="Verdana" panose="020B0604030504040204" pitchFamily="34" charset="0"/>
            </a:endParaRPr>
          </a:p>
          <a:p>
            <a:r>
              <a:rPr lang="en-AU" sz="2800" b="1" dirty="0">
                <a:solidFill>
                  <a:srgbClr val="0070C0"/>
                </a:solidFill>
                <a:latin typeface="Verdana" panose="020B0604030504040204" pitchFamily="34" charset="0"/>
              </a:rPr>
              <a:t>(3</a:t>
            </a:r>
            <a:r>
              <a:rPr lang="en-AU" sz="2800" b="1" i="1" dirty="0">
                <a:solidFill>
                  <a:srgbClr val="0070C0"/>
                </a:solidFill>
                <a:latin typeface="Verdana" panose="020B0604030504040204" pitchFamily="34" charset="0"/>
              </a:rPr>
              <a:t>) structure training </a:t>
            </a:r>
            <a:r>
              <a:rPr lang="en-AU" sz="2800" b="1" dirty="0">
                <a:solidFill>
                  <a:srgbClr val="0070C0"/>
                </a:solidFill>
                <a:latin typeface="Verdana" panose="020B0604030504040204" pitchFamily="34" charset="0"/>
              </a:rPr>
              <a:t>to help students recognize when a certain thinking skill is needed and </a:t>
            </a:r>
          </a:p>
          <a:p>
            <a:endParaRPr lang="en-AU" sz="2800" b="1" dirty="0">
              <a:solidFill>
                <a:srgbClr val="0070C0"/>
              </a:solidFill>
              <a:latin typeface="Verdana" panose="020B0604030504040204" pitchFamily="34" charset="0"/>
            </a:endParaRPr>
          </a:p>
          <a:p>
            <a:r>
              <a:rPr lang="en-AU" sz="2800" b="1" dirty="0">
                <a:solidFill>
                  <a:srgbClr val="0070C0"/>
                </a:solidFill>
                <a:latin typeface="Verdana" panose="020B0604030504040204" pitchFamily="34" charset="0"/>
              </a:rPr>
              <a:t>(4) </a:t>
            </a:r>
            <a:r>
              <a:rPr lang="en-AU" sz="2800" b="1" i="1" dirty="0">
                <a:solidFill>
                  <a:srgbClr val="0070C0"/>
                </a:solidFill>
                <a:latin typeface="Verdana" panose="020B0604030504040204" pitchFamily="34" charset="0"/>
              </a:rPr>
              <a:t>metacognitive monitoring </a:t>
            </a:r>
            <a:r>
              <a:rPr lang="en-AU" sz="2800" b="1" dirty="0">
                <a:solidFill>
                  <a:srgbClr val="0070C0"/>
                </a:solidFill>
                <a:latin typeface="Verdana" panose="020B0604030504040204" pitchFamily="34" charset="0"/>
              </a:rPr>
              <a:t>or the ability to reflect on thinking processes.</a:t>
            </a:r>
            <a:endParaRPr lang="en-AU" sz="2800" b="1" dirty="0">
              <a:solidFill>
                <a:srgbClr val="0070C0"/>
              </a:solidFill>
            </a:endParaRPr>
          </a:p>
        </p:txBody>
      </p:sp>
    </p:spTree>
    <p:extLst>
      <p:ext uri="{BB962C8B-B14F-4D97-AF65-F5344CB8AC3E}">
        <p14:creationId xmlns:p14="http://schemas.microsoft.com/office/powerpoint/2010/main" val="23473387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9357" y="170702"/>
            <a:ext cx="10230678" cy="6370975"/>
          </a:xfrm>
          <a:prstGeom prst="rect">
            <a:avLst/>
          </a:prstGeom>
        </p:spPr>
        <p:txBody>
          <a:bodyPr wrap="square">
            <a:spAutoFit/>
          </a:bodyPr>
          <a:lstStyle/>
          <a:p>
            <a:r>
              <a:rPr lang="en-AU" sz="2400" dirty="0">
                <a:latin typeface="Verdana" panose="020B0604030504040204" pitchFamily="34" charset="0"/>
              </a:rPr>
              <a:t>Help students </a:t>
            </a:r>
            <a:r>
              <a:rPr lang="en-AU" sz="2400" dirty="0" err="1">
                <a:solidFill>
                  <a:srgbClr val="FF0000"/>
                </a:solidFill>
                <a:highlight>
                  <a:srgbClr val="FFFF00"/>
                </a:highlight>
                <a:latin typeface="Verdana" panose="020B0604030504040204" pitchFamily="34" charset="0"/>
              </a:rPr>
              <a:t>analyze</a:t>
            </a:r>
            <a:r>
              <a:rPr lang="en-AU" sz="2400" dirty="0">
                <a:solidFill>
                  <a:srgbClr val="FF0000"/>
                </a:solidFill>
                <a:highlight>
                  <a:srgbClr val="FFFF00"/>
                </a:highlight>
                <a:latin typeface="Verdana" panose="020B0604030504040204" pitchFamily="34" charset="0"/>
              </a:rPr>
              <a:t> the logic of articles, essays, or chapters. </a:t>
            </a:r>
          </a:p>
          <a:p>
            <a:endParaRPr lang="en-AU" sz="2400" dirty="0">
              <a:latin typeface="Verdana" panose="020B0604030504040204" pitchFamily="34" charset="0"/>
            </a:endParaRPr>
          </a:p>
          <a:p>
            <a:r>
              <a:rPr lang="en-AU" sz="2400" dirty="0">
                <a:latin typeface="Verdana" panose="020B0604030504040204" pitchFamily="34" charset="0"/>
              </a:rPr>
              <a:t>Each template consists of eight questions asking the </a:t>
            </a:r>
            <a:r>
              <a:rPr lang="en-AU" sz="2400" dirty="0">
                <a:solidFill>
                  <a:srgbClr val="FF0000"/>
                </a:solidFill>
                <a:highlight>
                  <a:srgbClr val="FFFF00"/>
                </a:highlight>
                <a:latin typeface="Verdana" panose="020B0604030504040204" pitchFamily="34" charset="0"/>
              </a:rPr>
              <a:t>main purpose, the key question, the most important information, the main references or conclusions, the key idea, the main assumptions of the material, the implications, and the main point of view. </a:t>
            </a:r>
          </a:p>
          <a:p>
            <a:endParaRPr lang="en-AU" sz="2400" dirty="0">
              <a:latin typeface="Verdana" panose="020B0604030504040204" pitchFamily="34" charset="0"/>
            </a:endParaRPr>
          </a:p>
          <a:p>
            <a:r>
              <a:rPr lang="en-AU" sz="2400" dirty="0">
                <a:latin typeface="Verdana" panose="020B0604030504040204" pitchFamily="34" charset="0"/>
              </a:rPr>
              <a:t>By using these templates when reading an article or chapter, students will better understand critical thinking as a process that enables them to identify and evaluate information. </a:t>
            </a:r>
          </a:p>
          <a:p>
            <a:endParaRPr lang="en-AU" sz="2400" dirty="0">
              <a:latin typeface="Verdana" panose="020B0604030504040204" pitchFamily="34" charset="0"/>
            </a:endParaRPr>
          </a:p>
          <a:p>
            <a:r>
              <a:rPr lang="en-AU" sz="2400" dirty="0">
                <a:latin typeface="Verdana" panose="020B0604030504040204" pitchFamily="34" charset="0"/>
              </a:rPr>
              <a:t>Specifically, a critical thinking approach to reading equips students to know:</a:t>
            </a:r>
          </a:p>
          <a:p>
            <a:r>
              <a:rPr lang="en-AU" sz="2400" b="1" dirty="0">
                <a:solidFill>
                  <a:srgbClr val="00B050"/>
                </a:solidFill>
                <a:latin typeface="SymbolMT"/>
              </a:rPr>
              <a:t>􀁸 </a:t>
            </a:r>
            <a:r>
              <a:rPr lang="en-AU" sz="2400" b="1" dirty="0">
                <a:solidFill>
                  <a:srgbClr val="00B050"/>
                </a:solidFill>
                <a:latin typeface="Verdana" panose="020B0604030504040204" pitchFamily="34" charset="0"/>
              </a:rPr>
              <a:t>how to </a:t>
            </a:r>
            <a:r>
              <a:rPr lang="en-AU" sz="2400" b="1" dirty="0" err="1">
                <a:solidFill>
                  <a:srgbClr val="00B050"/>
                </a:solidFill>
                <a:latin typeface="Verdana" panose="020B0604030504040204" pitchFamily="34" charset="0"/>
              </a:rPr>
              <a:t>analyze</a:t>
            </a:r>
            <a:r>
              <a:rPr lang="en-AU" sz="2400" b="1" dirty="0">
                <a:solidFill>
                  <a:srgbClr val="00B050"/>
                </a:solidFill>
                <a:latin typeface="Verdana" panose="020B0604030504040204" pitchFamily="34" charset="0"/>
              </a:rPr>
              <a:t> the logic of an article, essay, or chapter</a:t>
            </a:r>
          </a:p>
          <a:p>
            <a:r>
              <a:rPr lang="en-AU" sz="2400" b="1" dirty="0">
                <a:solidFill>
                  <a:srgbClr val="00B050"/>
                </a:solidFill>
                <a:latin typeface="SymbolMT"/>
              </a:rPr>
              <a:t>􀁸 </a:t>
            </a:r>
            <a:r>
              <a:rPr lang="en-AU" sz="2400" b="1" dirty="0">
                <a:solidFill>
                  <a:srgbClr val="00B050"/>
                </a:solidFill>
                <a:latin typeface="Verdana" panose="020B0604030504040204" pitchFamily="34" charset="0"/>
              </a:rPr>
              <a:t>how to figure out the logic of a textbook</a:t>
            </a:r>
          </a:p>
          <a:p>
            <a:r>
              <a:rPr lang="en-AU" sz="2400" b="1" dirty="0">
                <a:solidFill>
                  <a:srgbClr val="00B050"/>
                </a:solidFill>
                <a:latin typeface="SymbolMT"/>
              </a:rPr>
              <a:t>􀁸 </a:t>
            </a:r>
            <a:r>
              <a:rPr lang="en-AU" sz="2400" b="1" dirty="0">
                <a:solidFill>
                  <a:srgbClr val="00B050"/>
                </a:solidFill>
                <a:latin typeface="Verdana" panose="020B0604030504040204" pitchFamily="34" charset="0"/>
              </a:rPr>
              <a:t>how to evaluate an author’s reasoning</a:t>
            </a:r>
            <a:r>
              <a:rPr lang="en-AU" b="1" dirty="0">
                <a:solidFill>
                  <a:srgbClr val="00B050"/>
                </a:solidFill>
                <a:latin typeface="Verdana" panose="020B0604030504040204" pitchFamily="34" charset="0"/>
              </a:rPr>
              <a:t>.</a:t>
            </a:r>
            <a:endParaRPr lang="en-AU" b="1" dirty="0">
              <a:solidFill>
                <a:srgbClr val="00B050"/>
              </a:solidFill>
            </a:endParaRPr>
          </a:p>
        </p:txBody>
      </p:sp>
    </p:spTree>
    <p:extLst>
      <p:ext uri="{BB962C8B-B14F-4D97-AF65-F5344CB8AC3E}">
        <p14:creationId xmlns:p14="http://schemas.microsoft.com/office/powerpoint/2010/main" val="42115403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8051" y="1060174"/>
            <a:ext cx="11211339" cy="5632311"/>
          </a:xfrm>
          <a:prstGeom prst="rect">
            <a:avLst/>
          </a:prstGeom>
        </p:spPr>
        <p:txBody>
          <a:bodyPr wrap="square">
            <a:spAutoFit/>
          </a:bodyPr>
          <a:lstStyle/>
          <a:p>
            <a:r>
              <a:rPr lang="en-AU" sz="2400" b="1" dirty="0">
                <a:solidFill>
                  <a:srgbClr val="7030A0"/>
                </a:solidFill>
                <a:latin typeface="Verdana" panose="020B0604030504040204" pitchFamily="34" charset="0"/>
              </a:rPr>
              <a:t>From the beginning, the students were encouraged to share experiences and get to know one another. </a:t>
            </a:r>
          </a:p>
          <a:p>
            <a:endParaRPr lang="en-AU" sz="2400" dirty="0">
              <a:solidFill>
                <a:srgbClr val="7030A0"/>
              </a:solidFill>
              <a:latin typeface="Verdana" panose="020B0604030504040204" pitchFamily="34" charset="0"/>
            </a:endParaRPr>
          </a:p>
          <a:p>
            <a:r>
              <a:rPr lang="en-AU" sz="2400" b="1" dirty="0">
                <a:latin typeface="Verdana" panose="020B0604030504040204" pitchFamily="34" charset="0"/>
              </a:rPr>
              <a:t>Newspaper articles about environmental issues sparked discussions. One picture of a child on the beach resulted in many descriptions—some students felt joy, some sadness that the child was alone, some wondered if the water were too polluted for swimming. </a:t>
            </a:r>
          </a:p>
          <a:p>
            <a:endParaRPr lang="en-AU" sz="2400" dirty="0">
              <a:latin typeface="Verdana" panose="020B0604030504040204" pitchFamily="34" charset="0"/>
            </a:endParaRPr>
          </a:p>
          <a:p>
            <a:r>
              <a:rPr lang="en-AU" sz="2400" b="1" dirty="0">
                <a:solidFill>
                  <a:srgbClr val="C00000"/>
                </a:solidFill>
                <a:latin typeface="Verdana" panose="020B0604030504040204" pitchFamily="34" charset="0"/>
              </a:rPr>
              <a:t>The class paired off and shared their thoughts about the pictures. By the end of the first class, students had “given a brief oral report, written a short paper, reflected on why they chose the class, thought about who they were and what they valued, and made new</a:t>
            </a:r>
          </a:p>
          <a:p>
            <a:r>
              <a:rPr lang="en-AU" sz="2400" b="1" dirty="0">
                <a:solidFill>
                  <a:srgbClr val="C00000"/>
                </a:solidFill>
                <a:latin typeface="Verdana" panose="020B0604030504040204" pitchFamily="34" charset="0"/>
              </a:rPr>
              <a:t>friends.”</a:t>
            </a:r>
            <a:endParaRPr lang="en-AU" sz="2400" b="1" dirty="0">
              <a:solidFill>
                <a:srgbClr val="C00000"/>
              </a:solidFill>
            </a:endParaRPr>
          </a:p>
        </p:txBody>
      </p:sp>
      <p:sp>
        <p:nvSpPr>
          <p:cNvPr id="4" name="Rectangle 3"/>
          <p:cNvSpPr/>
          <p:nvPr/>
        </p:nvSpPr>
        <p:spPr>
          <a:xfrm>
            <a:off x="848138" y="428897"/>
            <a:ext cx="8521147" cy="523220"/>
          </a:xfrm>
          <a:prstGeom prst="rect">
            <a:avLst/>
          </a:prstGeom>
        </p:spPr>
        <p:txBody>
          <a:bodyPr wrap="square">
            <a:spAutoFit/>
          </a:bodyPr>
          <a:lstStyle/>
          <a:p>
            <a:r>
              <a:rPr lang="en-AU" sz="2800" dirty="0">
                <a:solidFill>
                  <a:srgbClr val="FF0000"/>
                </a:solidFill>
                <a:highlight>
                  <a:srgbClr val="FFFF00"/>
                </a:highlight>
                <a:latin typeface="Verdana" panose="020B0604030504040204" pitchFamily="34" charset="0"/>
              </a:rPr>
              <a:t>Environmental studies</a:t>
            </a:r>
            <a:endParaRPr lang="en-AU" sz="2800" dirty="0">
              <a:solidFill>
                <a:srgbClr val="FF0000"/>
              </a:solidFill>
              <a:highlight>
                <a:srgbClr val="FFFF00"/>
              </a:highlight>
            </a:endParaRPr>
          </a:p>
        </p:txBody>
      </p:sp>
    </p:spTree>
    <p:extLst>
      <p:ext uri="{BB962C8B-B14F-4D97-AF65-F5344CB8AC3E}">
        <p14:creationId xmlns:p14="http://schemas.microsoft.com/office/powerpoint/2010/main" val="37592284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6347" y="744527"/>
            <a:ext cx="11131826" cy="2246769"/>
          </a:xfrm>
          <a:prstGeom prst="rect">
            <a:avLst/>
          </a:prstGeom>
        </p:spPr>
        <p:txBody>
          <a:bodyPr wrap="square">
            <a:spAutoFit/>
          </a:bodyPr>
          <a:lstStyle/>
          <a:p>
            <a:r>
              <a:rPr lang="en-AU" sz="2800" b="1" dirty="0">
                <a:solidFill>
                  <a:srgbClr val="7030A0"/>
                </a:solidFill>
                <a:latin typeface="Verdana" panose="020B0604030504040204" pitchFamily="34" charset="0"/>
              </a:rPr>
              <a:t>Critical teachers need to keep up the spirit of critique by pushing for change and challenging the power structures between teachers and students, even if that means that we, the instructors, are sometimes the enemy.</a:t>
            </a:r>
            <a:endParaRPr lang="en-AU" sz="2800" b="1" dirty="0">
              <a:solidFill>
                <a:srgbClr val="7030A0"/>
              </a:solidFill>
            </a:endParaRPr>
          </a:p>
        </p:txBody>
      </p:sp>
      <p:sp>
        <p:nvSpPr>
          <p:cNvPr id="3" name="Rectangle 2"/>
          <p:cNvSpPr/>
          <p:nvPr/>
        </p:nvSpPr>
        <p:spPr>
          <a:xfrm>
            <a:off x="596347" y="3063992"/>
            <a:ext cx="10880035" cy="2677656"/>
          </a:xfrm>
          <a:prstGeom prst="rect">
            <a:avLst/>
          </a:prstGeom>
        </p:spPr>
        <p:txBody>
          <a:bodyPr wrap="square">
            <a:spAutoFit/>
          </a:bodyPr>
          <a:lstStyle/>
          <a:p>
            <a:r>
              <a:rPr lang="en-AU" sz="2800" b="1" dirty="0">
                <a:solidFill>
                  <a:srgbClr val="0070C0"/>
                </a:solidFill>
                <a:latin typeface="Verdana" panose="020B0604030504040204" pitchFamily="34" charset="0"/>
              </a:rPr>
              <a:t>A series of questions were provided to students who started with an idea, gathered research based publications, read the literature and evaluated the literature. Critical thinking skills were developed while evaluating the research literature, as well as inductive and deductive logic reasoning skills</a:t>
            </a:r>
            <a:r>
              <a:rPr lang="en-AU" dirty="0">
                <a:latin typeface="Verdana" panose="020B0604030504040204" pitchFamily="34" charset="0"/>
              </a:rPr>
              <a:t>. </a:t>
            </a:r>
            <a:endParaRPr lang="en-AU" dirty="0"/>
          </a:p>
        </p:txBody>
      </p:sp>
    </p:spTree>
    <p:extLst>
      <p:ext uri="{BB962C8B-B14F-4D97-AF65-F5344CB8AC3E}">
        <p14:creationId xmlns:p14="http://schemas.microsoft.com/office/powerpoint/2010/main" val="9549579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9112" y="667152"/>
            <a:ext cx="11025809" cy="5262979"/>
          </a:xfrm>
          <a:prstGeom prst="rect">
            <a:avLst/>
          </a:prstGeom>
        </p:spPr>
        <p:txBody>
          <a:bodyPr wrap="square">
            <a:spAutoFit/>
          </a:bodyPr>
          <a:lstStyle/>
          <a:p>
            <a:r>
              <a:rPr lang="en-AU" sz="2800" b="1" dirty="0">
                <a:solidFill>
                  <a:srgbClr val="C00000"/>
                </a:solidFill>
                <a:latin typeface="Verdana" panose="020B0604030504040204" pitchFamily="34" charset="0"/>
              </a:rPr>
              <a:t>Students were encouraged to print only relevant information so as to conserve paper. </a:t>
            </a:r>
          </a:p>
          <a:p>
            <a:endParaRPr lang="en-AU" sz="2800" b="1" dirty="0">
              <a:solidFill>
                <a:srgbClr val="C00000"/>
              </a:solidFill>
              <a:latin typeface="Verdana" panose="020B0604030504040204" pitchFamily="34" charset="0"/>
            </a:endParaRPr>
          </a:p>
          <a:p>
            <a:r>
              <a:rPr lang="en-AU" sz="2800" b="1" dirty="0">
                <a:solidFill>
                  <a:srgbClr val="C00000"/>
                </a:solidFill>
                <a:latin typeface="Verdana" panose="020B0604030504040204" pitchFamily="34" charset="0"/>
              </a:rPr>
              <a:t>They were also taught correct citing of an Internet source using APA guidelines. </a:t>
            </a:r>
          </a:p>
          <a:p>
            <a:endParaRPr lang="en-AU" sz="2800" b="1" dirty="0">
              <a:solidFill>
                <a:srgbClr val="C00000"/>
              </a:solidFill>
              <a:latin typeface="Verdana" panose="020B0604030504040204" pitchFamily="34" charset="0"/>
            </a:endParaRPr>
          </a:p>
          <a:p>
            <a:r>
              <a:rPr lang="en-AU" sz="2800" b="1" dirty="0">
                <a:solidFill>
                  <a:srgbClr val="C00000"/>
                </a:solidFill>
                <a:latin typeface="Verdana" panose="020B0604030504040204" pitchFamily="34" charset="0"/>
              </a:rPr>
              <a:t>Various sets of questions were provided for Internet sources, popular sources, trade magazines, proceedings of meetings of professional associations, scholarly journals in the student’s field of study and those scholarly journals outside the student’s field of study, as well as theses and dissertations</a:t>
            </a:r>
            <a:endParaRPr lang="en-AU" sz="2800" b="1" dirty="0">
              <a:solidFill>
                <a:srgbClr val="C00000"/>
              </a:solidFill>
            </a:endParaRPr>
          </a:p>
        </p:txBody>
      </p:sp>
    </p:spTree>
    <p:extLst>
      <p:ext uri="{BB962C8B-B14F-4D97-AF65-F5344CB8AC3E}">
        <p14:creationId xmlns:p14="http://schemas.microsoft.com/office/powerpoint/2010/main" val="17105434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0573" y="690556"/>
            <a:ext cx="10482469" cy="3108543"/>
          </a:xfrm>
          <a:prstGeom prst="rect">
            <a:avLst/>
          </a:prstGeom>
        </p:spPr>
        <p:txBody>
          <a:bodyPr wrap="square">
            <a:spAutoFit/>
          </a:bodyPr>
          <a:lstStyle/>
          <a:p>
            <a:r>
              <a:rPr lang="en-AU" sz="2800" b="1" dirty="0">
                <a:solidFill>
                  <a:srgbClr val="7030A0"/>
                </a:solidFill>
                <a:latin typeface="Verdana" panose="020B0604030504040204" pitchFamily="34" charset="0"/>
              </a:rPr>
              <a:t>Student evaluation of the OBESAQ included these questions:</a:t>
            </a:r>
          </a:p>
          <a:p>
            <a:endParaRPr lang="en-AU" sz="2800" b="1" dirty="0">
              <a:solidFill>
                <a:srgbClr val="7030A0"/>
              </a:solidFill>
              <a:latin typeface="Verdana" panose="020B0604030504040204" pitchFamily="34" charset="0"/>
            </a:endParaRPr>
          </a:p>
          <a:p>
            <a:r>
              <a:rPr lang="en-AU" sz="2800" b="1" dirty="0">
                <a:solidFill>
                  <a:srgbClr val="7030A0"/>
                </a:solidFill>
                <a:latin typeface="SymbolMT"/>
              </a:rPr>
              <a:t> </a:t>
            </a:r>
            <a:r>
              <a:rPr lang="en-AU" sz="2800" b="1" dirty="0">
                <a:solidFill>
                  <a:srgbClr val="7030A0"/>
                </a:solidFill>
                <a:latin typeface="Verdana" panose="020B0604030504040204" pitchFamily="34" charset="0"/>
              </a:rPr>
              <a:t>What elements increased your knowledge and /or understanding?</a:t>
            </a:r>
          </a:p>
          <a:p>
            <a:endParaRPr lang="en-AU" sz="2800" b="1" dirty="0">
              <a:solidFill>
                <a:srgbClr val="7030A0"/>
              </a:solidFill>
              <a:latin typeface="Verdana" panose="020B0604030504040204" pitchFamily="34" charset="0"/>
            </a:endParaRPr>
          </a:p>
          <a:p>
            <a:r>
              <a:rPr lang="en-AU" sz="2800" b="1" dirty="0">
                <a:solidFill>
                  <a:srgbClr val="7030A0"/>
                </a:solidFill>
                <a:latin typeface="Verdana" panose="020B0604030504040204" pitchFamily="34" charset="0"/>
              </a:rPr>
              <a:t>What elements of this course need improvement?</a:t>
            </a:r>
            <a:endParaRPr lang="en-AU" sz="2800" b="1" dirty="0">
              <a:solidFill>
                <a:srgbClr val="7030A0"/>
              </a:solidFill>
            </a:endParaRPr>
          </a:p>
        </p:txBody>
      </p:sp>
      <p:sp>
        <p:nvSpPr>
          <p:cNvPr id="3" name="Rectangle 2"/>
          <p:cNvSpPr/>
          <p:nvPr/>
        </p:nvSpPr>
        <p:spPr>
          <a:xfrm>
            <a:off x="596347" y="3909535"/>
            <a:ext cx="10455965" cy="2677656"/>
          </a:xfrm>
          <a:prstGeom prst="rect">
            <a:avLst/>
          </a:prstGeom>
        </p:spPr>
        <p:txBody>
          <a:bodyPr wrap="square">
            <a:spAutoFit/>
          </a:bodyPr>
          <a:lstStyle/>
          <a:p>
            <a:r>
              <a:rPr lang="en-AU" sz="2800" b="1" dirty="0">
                <a:solidFill>
                  <a:srgbClr val="00B050"/>
                </a:solidFill>
                <a:latin typeface="Verdana" panose="020B0604030504040204" pitchFamily="34" charset="0"/>
              </a:rPr>
              <a:t>This method was found to promote more active learning and emphasize writing skills. </a:t>
            </a:r>
          </a:p>
          <a:p>
            <a:endParaRPr lang="en-AU" sz="2800" b="1" dirty="0">
              <a:solidFill>
                <a:srgbClr val="00B050"/>
              </a:solidFill>
              <a:latin typeface="Verdana" panose="020B0604030504040204" pitchFamily="34" charset="0"/>
            </a:endParaRPr>
          </a:p>
          <a:p>
            <a:r>
              <a:rPr lang="en-AU" sz="2800" b="1" dirty="0">
                <a:solidFill>
                  <a:srgbClr val="00B050"/>
                </a:solidFill>
                <a:latin typeface="Verdana" panose="020B0604030504040204" pitchFamily="34" charset="0"/>
              </a:rPr>
              <a:t>Thus it would appear that open-book exams and student authored exam questions seem to cultivate critical thinking.</a:t>
            </a:r>
            <a:endParaRPr lang="en-AU" sz="2800" b="1" dirty="0">
              <a:solidFill>
                <a:srgbClr val="00B050"/>
              </a:solidFill>
            </a:endParaRPr>
          </a:p>
        </p:txBody>
      </p:sp>
    </p:spTree>
    <p:extLst>
      <p:ext uri="{BB962C8B-B14F-4D97-AF65-F5344CB8AC3E}">
        <p14:creationId xmlns:p14="http://schemas.microsoft.com/office/powerpoint/2010/main" val="14781407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3826" y="940904"/>
            <a:ext cx="10760765" cy="5570756"/>
          </a:xfrm>
          <a:prstGeom prst="rect">
            <a:avLst/>
          </a:prstGeom>
        </p:spPr>
        <p:txBody>
          <a:bodyPr wrap="square">
            <a:spAutoFit/>
          </a:bodyPr>
          <a:lstStyle/>
          <a:p>
            <a:r>
              <a:rPr lang="en-AU" sz="2800" b="1" dirty="0">
                <a:solidFill>
                  <a:srgbClr val="FF0000"/>
                </a:solidFill>
                <a:latin typeface="Verdana" panose="020B0604030504040204" pitchFamily="34" charset="0"/>
              </a:rPr>
              <a:t>Critical thinking in teacher education could potentially increase society’s effectiveness in addressing national and international problems sounds far-fetched when first heard, </a:t>
            </a:r>
          </a:p>
          <a:p>
            <a:endParaRPr lang="en-AU" sz="2800" dirty="0">
              <a:latin typeface="Verdana" panose="020B0604030504040204" pitchFamily="34" charset="0"/>
            </a:endParaRPr>
          </a:p>
          <a:p>
            <a:r>
              <a:rPr lang="en-AU" sz="2800" b="1" dirty="0">
                <a:solidFill>
                  <a:srgbClr val="7030A0"/>
                </a:solidFill>
                <a:latin typeface="Verdana" panose="020B0604030504040204" pitchFamily="34" charset="0"/>
              </a:rPr>
              <a:t>The lack of critical thinking within teacher education could certainly have a negative effect on problem solving. </a:t>
            </a:r>
          </a:p>
          <a:p>
            <a:endParaRPr lang="en-AU" sz="2800" b="1" dirty="0">
              <a:solidFill>
                <a:srgbClr val="7030A0"/>
              </a:solidFill>
              <a:latin typeface="Verdana" panose="020B0604030504040204" pitchFamily="34" charset="0"/>
            </a:endParaRPr>
          </a:p>
          <a:p>
            <a:r>
              <a:rPr lang="en-AU" sz="2800" b="1" dirty="0">
                <a:solidFill>
                  <a:srgbClr val="C00000"/>
                </a:solidFill>
                <a:latin typeface="Verdana" panose="020B0604030504040204" pitchFamily="34" charset="0"/>
              </a:rPr>
              <a:t>New approaches need to be consistent and start at an early age. </a:t>
            </a:r>
          </a:p>
          <a:p>
            <a:endParaRPr lang="en-AU" sz="2800" b="1" dirty="0">
              <a:solidFill>
                <a:srgbClr val="C00000"/>
              </a:solidFill>
              <a:latin typeface="Verdana" panose="020B0604030504040204" pitchFamily="34" charset="0"/>
            </a:endParaRPr>
          </a:p>
          <a:p>
            <a:r>
              <a:rPr lang="en-AU" sz="2000" b="1" dirty="0">
                <a:solidFill>
                  <a:srgbClr val="FF0000"/>
                </a:solidFill>
                <a:latin typeface="Verdana" panose="020B0604030504040204" pitchFamily="34" charset="0"/>
              </a:rPr>
              <a:t>Read    </a:t>
            </a:r>
            <a:r>
              <a:rPr lang="en-AU" dirty="0">
                <a:latin typeface="Verdana" panose="020B0604030504040204" pitchFamily="34" charset="0"/>
              </a:rPr>
              <a:t>Critical Thinking in Higher Education Annotated bibliography</a:t>
            </a:r>
            <a:endParaRPr lang="en-AU" dirty="0"/>
          </a:p>
        </p:txBody>
      </p:sp>
    </p:spTree>
    <p:extLst>
      <p:ext uri="{BB962C8B-B14F-4D97-AF65-F5344CB8AC3E}">
        <p14:creationId xmlns:p14="http://schemas.microsoft.com/office/powerpoint/2010/main" val="10690204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1878" y="1064917"/>
            <a:ext cx="10058399" cy="2858475"/>
          </a:xfrm>
          <a:prstGeom prst="rect">
            <a:avLst/>
          </a:prstGeom>
        </p:spPr>
        <p:txBody>
          <a:bodyPr wrap="square">
            <a:spAutoFit/>
          </a:bodyPr>
          <a:lstStyle/>
          <a:p>
            <a:pPr>
              <a:lnSpc>
                <a:spcPct val="107000"/>
              </a:lnSpc>
              <a:spcAft>
                <a:spcPts val="0"/>
              </a:spcAft>
            </a:pPr>
            <a:r>
              <a:rPr lang="en-AU" sz="28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Thinking skills, or cognitive skills, are, in large part, things you do with knowledge. </a:t>
            </a:r>
          </a:p>
          <a:p>
            <a:pPr>
              <a:lnSpc>
                <a:spcPct val="107000"/>
              </a:lnSpc>
              <a:spcAft>
                <a:spcPts val="0"/>
              </a:spcAft>
            </a:pPr>
            <a:endParaRPr lang="en-AU" sz="2800" dirty="0">
              <a:solidFill>
                <a:srgbClr val="1E1E1E"/>
              </a:solidFill>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en-AU" sz="2800"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Things like analysing, evaluating, synthesising, inferring, conjecturing, justifying, categorising and many other terms describe your cognitive events at a particular functional level. </a:t>
            </a:r>
            <a:endParaRPr lang="en-AU" sz="2800"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781878" y="3923392"/>
            <a:ext cx="9859617" cy="2374689"/>
          </a:xfrm>
          <a:prstGeom prst="rect">
            <a:avLst/>
          </a:prstGeom>
        </p:spPr>
        <p:txBody>
          <a:bodyPr wrap="square">
            <a:spAutoFit/>
          </a:bodyPr>
          <a:lstStyle/>
          <a:p>
            <a:pPr>
              <a:lnSpc>
                <a:spcPct val="107000"/>
              </a:lnSpc>
              <a:spcAft>
                <a:spcPts val="0"/>
              </a:spcAft>
            </a:pPr>
            <a:r>
              <a:rPr lang="en-AU" sz="2800" b="1" dirty="0">
                <a:solidFill>
                  <a:schemeClr val="accent4">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Students can learn just by hearing about them. </a:t>
            </a:r>
          </a:p>
          <a:p>
            <a:pPr>
              <a:lnSpc>
                <a:spcPct val="107000"/>
              </a:lnSpc>
              <a:spcAft>
                <a:spcPts val="0"/>
              </a:spcAft>
            </a:pPr>
            <a:endParaRPr lang="en-AU" sz="2800" b="1" dirty="0">
              <a:solidFill>
                <a:schemeClr val="accent4">
                  <a:lumMod val="75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en-AU" sz="2800" b="1" dirty="0">
                <a:solidFill>
                  <a:schemeClr val="accent4">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They need to be given experiences in which they are required to do them. The cognitive skills involve a learning </a:t>
            </a:r>
            <a:r>
              <a:rPr lang="en-AU" sz="2800" b="1" i="1" dirty="0">
                <a:solidFill>
                  <a:schemeClr val="accent4">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how</a:t>
            </a:r>
            <a:r>
              <a:rPr lang="en-AU" sz="2800" b="1" dirty="0">
                <a:solidFill>
                  <a:schemeClr val="accent4">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 not just a learning </a:t>
            </a:r>
            <a:r>
              <a:rPr lang="en-AU" sz="2800" b="1" i="1" dirty="0">
                <a:solidFill>
                  <a:schemeClr val="accent4">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that</a:t>
            </a:r>
            <a:r>
              <a:rPr lang="en-AU" sz="2800" b="1" dirty="0">
                <a:solidFill>
                  <a:schemeClr val="accent4">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AU" sz="2800" b="1"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9877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2984" y="1019251"/>
            <a:ext cx="10384665" cy="1569660"/>
          </a:xfrm>
          <a:prstGeom prst="rect">
            <a:avLst/>
          </a:prstGeom>
        </p:spPr>
        <p:txBody>
          <a:bodyPr wrap="square">
            <a:spAutoFit/>
          </a:bodyPr>
          <a:lstStyle/>
          <a:p>
            <a:r>
              <a:rPr lang="en-AU" sz="3200" dirty="0">
                <a:solidFill>
                  <a:srgbClr val="FF0000"/>
                </a:solidFill>
              </a:rPr>
              <a:t>Solving a complex but familiar physics problem by applying a multi-step algorithm isn’t critical thinking because you are really drawing on memory to solve the problem</a:t>
            </a:r>
          </a:p>
        </p:txBody>
      </p:sp>
      <p:sp>
        <p:nvSpPr>
          <p:cNvPr id="3" name="Rectangle 2"/>
          <p:cNvSpPr/>
          <p:nvPr/>
        </p:nvSpPr>
        <p:spPr>
          <a:xfrm>
            <a:off x="922984" y="3427805"/>
            <a:ext cx="9998299" cy="584775"/>
          </a:xfrm>
          <a:prstGeom prst="rect">
            <a:avLst/>
          </a:prstGeom>
        </p:spPr>
        <p:txBody>
          <a:bodyPr wrap="square">
            <a:spAutoFit/>
          </a:bodyPr>
          <a:lstStyle/>
          <a:p>
            <a:r>
              <a:rPr lang="en-AU" sz="3200" b="1" dirty="0">
                <a:solidFill>
                  <a:srgbClr val="00B050"/>
                </a:solidFill>
              </a:rPr>
              <a:t>But devising a new algorithm is critical thinking</a:t>
            </a:r>
            <a:r>
              <a:rPr lang="en-AU" sz="3200" dirty="0"/>
              <a:t>.</a:t>
            </a:r>
          </a:p>
        </p:txBody>
      </p:sp>
    </p:spTree>
    <p:extLst>
      <p:ext uri="{BB962C8B-B14F-4D97-AF65-F5344CB8AC3E}">
        <p14:creationId xmlns:p14="http://schemas.microsoft.com/office/powerpoint/2010/main" val="40373009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1877" y="450575"/>
            <a:ext cx="10349948" cy="2858475"/>
          </a:xfrm>
          <a:prstGeom prst="rect">
            <a:avLst/>
          </a:prstGeom>
        </p:spPr>
        <p:txBody>
          <a:bodyPr wrap="square">
            <a:spAutoFit/>
          </a:bodyPr>
          <a:lstStyle/>
          <a:p>
            <a:pPr>
              <a:lnSpc>
                <a:spcPct val="107000"/>
              </a:lnSpc>
              <a:spcAft>
                <a:spcPts val="0"/>
              </a:spcAft>
            </a:pPr>
            <a:r>
              <a:rPr lang="en-AU" sz="2800" b="1" dirty="0">
                <a:solidFill>
                  <a:schemeClr val="accent4">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Students can use such feedback by teacher reflectively and internalise this advice to develop their own autonomous systems of evaluation.</a:t>
            </a:r>
          </a:p>
          <a:p>
            <a:pPr>
              <a:lnSpc>
                <a:spcPct val="107000"/>
              </a:lnSpc>
              <a:spcAft>
                <a:spcPts val="0"/>
              </a:spcAft>
            </a:pPr>
            <a:endParaRPr lang="en-AU" sz="2800" b="1" dirty="0">
              <a:solidFill>
                <a:schemeClr val="accent4">
                  <a:lumMod val="75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en-AU" sz="2800" dirty="0">
                <a:solidFill>
                  <a:srgbClr val="1E1E1E"/>
                </a:solidFill>
                <a:latin typeface="Times New Roman" panose="02020603050405020304" pitchFamily="18" charset="0"/>
                <a:ea typeface="Times New Roman" panose="02020603050405020304" pitchFamily="18" charset="0"/>
                <a:cs typeface="Times New Roman" panose="02020603050405020304" pitchFamily="18" charset="0"/>
              </a:rPr>
              <a:t> </a:t>
            </a:r>
            <a:r>
              <a:rPr lang="en-AU" sz="28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Metacognition is therefore a necessary condition for students to improve their thinking</a:t>
            </a:r>
            <a:r>
              <a:rPr lang="en-AU"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AU" sz="16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781877" y="3463561"/>
            <a:ext cx="10455965" cy="2835713"/>
          </a:xfrm>
          <a:prstGeom prst="rect">
            <a:avLst/>
          </a:prstGeom>
        </p:spPr>
        <p:txBody>
          <a:bodyPr wrap="square">
            <a:spAutoFit/>
          </a:bodyPr>
          <a:lstStyle/>
          <a:p>
            <a:pPr>
              <a:lnSpc>
                <a:spcPct val="107000"/>
              </a:lnSpc>
              <a:spcAft>
                <a:spcPts val="0"/>
              </a:spcAft>
            </a:pPr>
            <a:r>
              <a:rPr lang="en-AU" sz="28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Moving our educational focus from knowledge to inquiry allows for the development of effective thinking.</a:t>
            </a:r>
          </a:p>
          <a:p>
            <a:pPr>
              <a:lnSpc>
                <a:spcPct val="107000"/>
              </a:lnSpc>
              <a:spcAft>
                <a:spcPts val="0"/>
              </a:spcAft>
            </a:pPr>
            <a:endParaRPr lang="en-AU" sz="2800" dirty="0">
              <a:solidFill>
                <a:srgbClr val="1E1E1E"/>
              </a:solidFill>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en-AU" sz="2800" b="1" dirty="0">
                <a:solidFill>
                  <a:schemeClr val="accent4">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Inquiry requires students to build strong cognitive skills that extend beyond simple recall or application of learned procedures into genuine critical thinking.</a:t>
            </a:r>
            <a:endParaRPr lang="en-AU" sz="2800" b="1" dirty="0">
              <a:solidFill>
                <a:schemeClr val="accent4">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376988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9844" y="542187"/>
            <a:ext cx="11171582" cy="1384995"/>
          </a:xfrm>
          <a:prstGeom prst="rect">
            <a:avLst/>
          </a:prstGeom>
        </p:spPr>
        <p:txBody>
          <a:bodyPr wrap="square">
            <a:spAutoFit/>
          </a:bodyPr>
          <a:lstStyle/>
          <a:p>
            <a:r>
              <a:rPr lang="en-AU" sz="2800" b="1" dirty="0">
                <a:solidFill>
                  <a:srgbClr val="FF0000"/>
                </a:solidFill>
                <a:latin typeface="Arial" panose="020B0604020202020204" pitchFamily="34" charset="0"/>
                <a:ea typeface="Calibri" panose="020F0502020204030204" pitchFamily="34" charset="0"/>
              </a:rPr>
              <a:t>To develop a deep understanding of the foundations of critical thinking involves a long-term approach to learning and applying those foundations</a:t>
            </a:r>
            <a:r>
              <a:rPr lang="en-AU" dirty="0">
                <a:solidFill>
                  <a:srgbClr val="000000"/>
                </a:solidFill>
                <a:latin typeface="Arial" panose="020B0604020202020204" pitchFamily="34" charset="0"/>
                <a:ea typeface="Calibri" panose="020F0502020204030204" pitchFamily="34" charset="0"/>
              </a:rPr>
              <a:t>. </a:t>
            </a:r>
            <a:endParaRPr lang="en-AU" dirty="0"/>
          </a:p>
        </p:txBody>
      </p:sp>
      <p:sp>
        <p:nvSpPr>
          <p:cNvPr id="3" name="Rectangle 2"/>
          <p:cNvSpPr/>
          <p:nvPr/>
        </p:nvSpPr>
        <p:spPr>
          <a:xfrm>
            <a:off x="742121" y="2306023"/>
            <a:ext cx="10601739" cy="3108543"/>
          </a:xfrm>
          <a:prstGeom prst="rect">
            <a:avLst/>
          </a:prstGeom>
        </p:spPr>
        <p:txBody>
          <a:bodyPr wrap="square">
            <a:spAutoFit/>
          </a:bodyPr>
          <a:lstStyle/>
          <a:p>
            <a:pPr marL="342900" indent="-342900">
              <a:buAutoNum type="arabicParenR"/>
            </a:pPr>
            <a:r>
              <a:rPr lang="en-AU" sz="2800" dirty="0">
                <a:solidFill>
                  <a:srgbClr val="000000"/>
                </a:solidFill>
                <a:latin typeface="Arial" panose="020B0604020202020204" pitchFamily="34" charset="0"/>
                <a:ea typeface="Calibri" panose="020F0502020204030204" pitchFamily="34" charset="0"/>
              </a:rPr>
              <a:t>function to heighten the awareness of faculty to the challenge of bringing critical thinking substantively into instruction,</a:t>
            </a:r>
          </a:p>
          <a:p>
            <a:endParaRPr lang="en-AU" sz="2800" dirty="0">
              <a:solidFill>
                <a:srgbClr val="000000"/>
              </a:solidFill>
              <a:latin typeface="Arial" panose="020B0604020202020204" pitchFamily="34" charset="0"/>
              <a:ea typeface="Calibri" panose="020F0502020204030204" pitchFamily="34" charset="0"/>
            </a:endParaRPr>
          </a:p>
          <a:p>
            <a:r>
              <a:rPr lang="en-AU" sz="2800" b="1" dirty="0">
                <a:solidFill>
                  <a:srgbClr val="000000"/>
                </a:solidFill>
                <a:latin typeface="Helvetica" panose="020B0604020202020204" pitchFamily="34" charset="0"/>
                <a:ea typeface="Calibri" panose="020F0502020204030204" pitchFamily="34" charset="0"/>
                <a:cs typeface="Helvetica" panose="020B0604020202020204" pitchFamily="34" charset="0"/>
              </a:rPr>
              <a:t>2)</a:t>
            </a:r>
            <a:r>
              <a:rPr lang="en-AU" sz="2800" dirty="0">
                <a:solidFill>
                  <a:srgbClr val="000000"/>
                </a:solidFill>
                <a:latin typeface="Arial" panose="020B0604020202020204" pitchFamily="34" charset="0"/>
                <a:ea typeface="Calibri" panose="020F0502020204030204" pitchFamily="34" charset="0"/>
              </a:rPr>
              <a:t> provide some strategies for up-grading the effectiveness of instruction, and </a:t>
            </a:r>
          </a:p>
          <a:p>
            <a:endParaRPr lang="en-AU" sz="2800" b="1" dirty="0">
              <a:solidFill>
                <a:srgbClr val="000000"/>
              </a:solidFill>
              <a:latin typeface="Arial" panose="020B0604020202020204" pitchFamily="34" charset="0"/>
              <a:ea typeface="Calibri" panose="020F0502020204030204" pitchFamily="34" charset="0"/>
              <a:cs typeface="Helvetica" panose="020B0604020202020204" pitchFamily="34" charset="0"/>
            </a:endParaRPr>
          </a:p>
          <a:p>
            <a:r>
              <a:rPr lang="en-AU" sz="2800" b="1" dirty="0">
                <a:solidFill>
                  <a:srgbClr val="000000"/>
                </a:solidFill>
                <a:latin typeface="Helvetica" panose="020B0604020202020204" pitchFamily="34" charset="0"/>
                <a:ea typeface="Calibri" panose="020F0502020204030204" pitchFamily="34" charset="0"/>
                <a:cs typeface="Helvetica" panose="020B0604020202020204" pitchFamily="34" charset="0"/>
              </a:rPr>
              <a:t>3)</a:t>
            </a:r>
            <a:r>
              <a:rPr lang="en-AU" sz="2800" dirty="0">
                <a:solidFill>
                  <a:srgbClr val="000000"/>
                </a:solidFill>
                <a:latin typeface="Arial" panose="020B0604020202020204" pitchFamily="34" charset="0"/>
                <a:ea typeface="Calibri" panose="020F0502020204030204" pitchFamily="34" charset="0"/>
              </a:rPr>
              <a:t> lay a foundation for follow-up workshops</a:t>
            </a:r>
            <a:endParaRPr lang="en-AU" sz="2800" dirty="0"/>
          </a:p>
        </p:txBody>
      </p:sp>
    </p:spTree>
    <p:extLst>
      <p:ext uri="{BB962C8B-B14F-4D97-AF65-F5344CB8AC3E}">
        <p14:creationId xmlns:p14="http://schemas.microsoft.com/office/powerpoint/2010/main" val="20760604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5616" y="897098"/>
            <a:ext cx="10005391" cy="4515852"/>
          </a:xfrm>
          <a:prstGeom prst="rect">
            <a:avLst/>
          </a:prstGeom>
        </p:spPr>
        <p:txBody>
          <a:bodyPr wrap="square">
            <a:spAutoFit/>
          </a:bodyPr>
          <a:lstStyle/>
          <a:p>
            <a:pPr marL="342900" lvl="0" indent="-342900">
              <a:lnSpc>
                <a:spcPct val="107000"/>
              </a:lnSpc>
              <a:spcAft>
                <a:spcPts val="1200"/>
              </a:spcAft>
              <a:buSzPts val="1000"/>
              <a:buFont typeface="Symbol" panose="05050102010706020507" pitchFamily="18" charset="2"/>
              <a:buChar char=""/>
              <a:tabLst>
                <a:tab pos="457200" algn="l"/>
              </a:tabLst>
            </a:pPr>
            <a:r>
              <a:rPr lang="en-AU" sz="32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skilled reading, writing, speaking, and listening</a:t>
            </a:r>
            <a:endParaRPr lang="en-AU" sz="3200" b="1" dirty="0">
              <a:solidFill>
                <a:srgbClr val="1E1E1E"/>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200"/>
              </a:spcAft>
              <a:buSzPts val="1000"/>
              <a:buFont typeface="Symbol" panose="05050102010706020507" pitchFamily="18" charset="2"/>
              <a:buChar char=""/>
              <a:tabLst>
                <a:tab pos="457200" algn="l"/>
              </a:tabLst>
            </a:pPr>
            <a:r>
              <a:rPr lang="en-AU" sz="32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skilled reasoning within all subject areas</a:t>
            </a:r>
            <a:endParaRPr lang="en-AU" sz="3200" b="1" dirty="0">
              <a:solidFill>
                <a:srgbClr val="1E1E1E"/>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200"/>
              </a:spcAft>
              <a:buSzPts val="1000"/>
              <a:buFont typeface="Symbol" panose="05050102010706020507" pitchFamily="18" charset="2"/>
              <a:buChar char=""/>
              <a:tabLst>
                <a:tab pos="457200" algn="l"/>
              </a:tabLst>
            </a:pPr>
            <a:r>
              <a:rPr lang="en-AU" sz="32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skilled decision-making and problem-solving</a:t>
            </a:r>
            <a:endParaRPr lang="en-AU" sz="3200" b="1" dirty="0">
              <a:solidFill>
                <a:srgbClr val="1E1E1E"/>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200"/>
              </a:spcAft>
              <a:buSzPts val="1000"/>
              <a:buFont typeface="Symbol" panose="05050102010706020507" pitchFamily="18" charset="2"/>
              <a:buChar char=""/>
              <a:tabLst>
                <a:tab pos="457200" algn="l"/>
              </a:tabLst>
            </a:pPr>
            <a:r>
              <a:rPr lang="en-AU" sz="32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skilled analysis and evaluation of one’s emotions and values</a:t>
            </a:r>
            <a:endParaRPr lang="en-AU" sz="3200" b="1" dirty="0">
              <a:solidFill>
                <a:srgbClr val="1E1E1E"/>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200"/>
              </a:spcAft>
              <a:buSzPts val="1000"/>
              <a:buFont typeface="Symbol" panose="05050102010706020507" pitchFamily="18" charset="2"/>
              <a:buChar char=""/>
              <a:tabLst>
                <a:tab pos="457200" algn="l"/>
              </a:tabLst>
            </a:pPr>
            <a:r>
              <a:rPr lang="en-AU" sz="32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intelligent choices in human relationships</a:t>
            </a:r>
            <a:endParaRPr lang="en-AU" sz="3200" b="1" dirty="0">
              <a:solidFill>
                <a:srgbClr val="1E1E1E"/>
              </a:solidFill>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AU" sz="3200" b="1" dirty="0">
                <a:solidFill>
                  <a:srgbClr val="000000"/>
                </a:solidFill>
                <a:latin typeface="Arial" panose="020B0604020202020204" pitchFamily="34" charset="0"/>
                <a:ea typeface="Calibri" panose="020F0502020204030204" pitchFamily="34" charset="0"/>
              </a:rPr>
              <a:t>skilled civic and personal choices</a:t>
            </a:r>
            <a:endParaRPr lang="en-AU" sz="3200" b="1" dirty="0"/>
          </a:p>
        </p:txBody>
      </p:sp>
    </p:spTree>
    <p:extLst>
      <p:ext uri="{BB962C8B-B14F-4D97-AF65-F5344CB8AC3E}">
        <p14:creationId xmlns:p14="http://schemas.microsoft.com/office/powerpoint/2010/main" val="32465628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9357" y="768627"/>
            <a:ext cx="9872869" cy="4065087"/>
          </a:xfrm>
          <a:prstGeom prst="rect">
            <a:avLst/>
          </a:prstGeom>
        </p:spPr>
        <p:txBody>
          <a:bodyPr wrap="square">
            <a:spAutoFit/>
          </a:bodyPr>
          <a:lstStyle/>
          <a:p>
            <a:pPr marL="342900" lvl="0" indent="-342900">
              <a:lnSpc>
                <a:spcPct val="107000"/>
              </a:lnSpc>
              <a:spcAft>
                <a:spcPts val="1200"/>
              </a:spcAft>
              <a:tabLst>
                <a:tab pos="457200" algn="l"/>
              </a:tabLst>
            </a:pPr>
            <a:r>
              <a:rPr lang="en-AU" sz="2800" b="1" dirty="0">
                <a:solidFill>
                  <a:srgbClr val="FF0000"/>
                </a:solidFill>
                <a:latin typeface="Arial" panose="020B0604020202020204" pitchFamily="34" charset="0"/>
                <a:ea typeface="Calibri" panose="020F0502020204030204" pitchFamily="34" charset="0"/>
                <a:cs typeface="Times New Roman" panose="02020603050405020304" pitchFamily="18" charset="0"/>
              </a:rPr>
              <a:t>form a basic concept of critical thinking, understanding in general why it is essential to the mastery of content and effective day-to-day problem solving</a:t>
            </a:r>
            <a:endParaRPr lang="en-AU" sz="28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200"/>
              </a:spcAft>
              <a:tabLst>
                <a:tab pos="457200" algn="l"/>
              </a:tabLst>
            </a:pPr>
            <a:r>
              <a:rPr lang="en-AU" sz="2800" b="1" dirty="0">
                <a:solidFill>
                  <a:srgbClr val="00B050"/>
                </a:solidFill>
                <a:latin typeface="Arial" panose="020B0604020202020204" pitchFamily="34" charset="0"/>
                <a:ea typeface="Calibri" panose="020F0502020204030204" pitchFamily="34" charset="0"/>
                <a:cs typeface="Times New Roman" panose="02020603050405020304" pitchFamily="18" charset="0"/>
              </a:rPr>
              <a:t>form a basic concept of the affective and cognitive principles &amp; strategies essential to critical teaching</a:t>
            </a:r>
            <a:endParaRPr lang="en-AU" sz="2800" b="1" dirty="0">
              <a:solidFill>
                <a:srgbClr val="00B05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375"/>
              </a:spcAft>
              <a:tabLst>
                <a:tab pos="457200" algn="l"/>
              </a:tabLst>
            </a:pPr>
            <a:r>
              <a:rPr lang="en-AU" sz="2800" b="1" dirty="0">
                <a:solidFill>
                  <a:srgbClr val="0070C0"/>
                </a:solidFill>
                <a:latin typeface="Arial" panose="020B0604020202020204" pitchFamily="34" charset="0"/>
                <a:ea typeface="Calibri" panose="020F0502020204030204" pitchFamily="34" charset="0"/>
                <a:cs typeface="Times New Roman" panose="02020603050405020304" pitchFamily="18" charset="0"/>
              </a:rPr>
              <a:t>practice using critical thinking in the solution of some everyday problems as well as in the redesign of instructional units.</a:t>
            </a:r>
            <a:endParaRPr lang="en-AU" sz="2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657795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3338" y="238149"/>
            <a:ext cx="10575235" cy="6513834"/>
          </a:xfrm>
          <a:prstGeom prst="rect">
            <a:avLst/>
          </a:prstGeom>
        </p:spPr>
        <p:txBody>
          <a:bodyPr wrap="square">
            <a:spAutoFit/>
          </a:bodyPr>
          <a:lstStyle/>
          <a:p>
            <a:pPr marL="342900" lvl="0" indent="-342900">
              <a:lnSpc>
                <a:spcPct val="107000"/>
              </a:lnSpc>
              <a:spcAft>
                <a:spcPts val="1200"/>
              </a:spcAft>
              <a:tabLst>
                <a:tab pos="457200" algn="l"/>
              </a:tabLst>
            </a:pPr>
            <a:r>
              <a:rPr lang="en-AU" sz="2800" dirty="0">
                <a:solidFill>
                  <a:srgbClr val="0070C0"/>
                </a:solidFill>
                <a:latin typeface="Arial" panose="020B0604020202020204" pitchFamily="34" charset="0"/>
                <a:ea typeface="Calibri" panose="020F0502020204030204" pitchFamily="34" charset="0"/>
                <a:cs typeface="Times New Roman" panose="02020603050405020304" pitchFamily="18" charset="0"/>
              </a:rPr>
              <a:t>form a basic concept of the interrelation of doubting, questioning, and learning, and a general understanding of why it is essential to question in order to master content and discipline the mind</a:t>
            </a:r>
            <a:endParaRPr lang="en-AU" sz="28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200"/>
              </a:spcAft>
              <a:tabLst>
                <a:tab pos="457200" algn="l"/>
              </a:tabLst>
            </a:pPr>
            <a:r>
              <a:rPr lang="en-AU" sz="2800" dirty="0">
                <a:solidFill>
                  <a:srgbClr val="0070C0"/>
                </a:solidFill>
                <a:latin typeface="Arial" panose="020B0604020202020204" pitchFamily="34" charset="0"/>
                <a:ea typeface="Calibri" panose="020F0502020204030204" pitchFamily="34" charset="0"/>
                <a:cs typeface="Times New Roman" panose="02020603050405020304" pitchFamily="18" charset="0"/>
              </a:rPr>
              <a:t>form a basic concept of the kinds of questioning strategies that foster the simultaneous development of disciplined thinking and learning</a:t>
            </a:r>
            <a:endParaRPr lang="en-AU" sz="28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200"/>
              </a:spcAft>
              <a:tabLst>
                <a:tab pos="457200" algn="l"/>
              </a:tabLst>
            </a:pPr>
            <a:r>
              <a:rPr lang="en-AU" sz="2800" dirty="0">
                <a:solidFill>
                  <a:srgbClr val="0070C0"/>
                </a:solidFill>
                <a:latin typeface="Arial" panose="020B0604020202020204" pitchFamily="34" charset="0"/>
                <a:ea typeface="Calibri" panose="020F0502020204030204" pitchFamily="34" charset="0"/>
                <a:cs typeface="Times New Roman" panose="02020603050405020304" pitchFamily="18" charset="0"/>
              </a:rPr>
              <a:t>form a basic concept of how to question students so that they, in turn, analytically question what they read, write, think, and believe</a:t>
            </a:r>
            <a:endParaRPr lang="en-AU" sz="28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375"/>
              </a:spcAft>
              <a:tabLst>
                <a:tab pos="457200" algn="l"/>
              </a:tabLst>
            </a:pPr>
            <a:r>
              <a:rPr lang="en-AU" sz="2800" dirty="0">
                <a:solidFill>
                  <a:srgbClr val="C00000"/>
                </a:solidFill>
                <a:latin typeface="Arial" panose="020B0604020202020204" pitchFamily="34" charset="0"/>
                <a:ea typeface="Calibri" panose="020F0502020204030204" pitchFamily="34" charset="0"/>
                <a:cs typeface="Times New Roman" panose="02020603050405020304" pitchFamily="18" charset="0"/>
              </a:rPr>
              <a:t>Program Description: The session begins with a general introduction into the interrelation of doubting, questioning, and learning and why it is essential to doubt and question in order to master content and discipline the mind</a:t>
            </a:r>
            <a:r>
              <a:rPr lang="en-AU" dirty="0">
                <a:solidFill>
                  <a:srgbClr val="C00000"/>
                </a:solidFill>
                <a:latin typeface="Arial" panose="020B0604020202020204" pitchFamily="34" charset="0"/>
                <a:ea typeface="Calibri" panose="020F0502020204030204" pitchFamily="34" charset="0"/>
                <a:cs typeface="Times New Roman" panose="02020603050405020304" pitchFamily="18" charset="0"/>
              </a:rPr>
              <a:t>.</a:t>
            </a:r>
            <a:endParaRPr lang="en-AU"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08579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3619" y="289099"/>
            <a:ext cx="7552965" cy="523220"/>
          </a:xfrm>
          <a:prstGeom prst="rect">
            <a:avLst/>
          </a:prstGeom>
        </p:spPr>
        <p:txBody>
          <a:bodyPr wrap="none">
            <a:spAutoFit/>
          </a:bodyPr>
          <a:lstStyle/>
          <a:p>
            <a:r>
              <a:rPr lang="en-AU" sz="2800" b="1" dirty="0">
                <a:solidFill>
                  <a:srgbClr val="C00000"/>
                </a:solidFill>
                <a:latin typeface="Times New Roman" panose="02020603050405020304" pitchFamily="18" charset="0"/>
                <a:ea typeface="Times New Roman" panose="02020603050405020304" pitchFamily="18" charset="0"/>
                <a:cs typeface="Arial" panose="020B0604020202020204" pitchFamily="34" charset="0"/>
              </a:rPr>
              <a:t>Critical Thinking and the Process of Assessment</a:t>
            </a:r>
            <a:endParaRPr lang="en-AU" sz="2800" b="1" dirty="0">
              <a:solidFill>
                <a:srgbClr val="C00000"/>
              </a:solidFill>
              <a:effectLst/>
              <a:latin typeface="Times New Roman" panose="02020603050405020304" pitchFamily="18" charset="0"/>
              <a:ea typeface="Times New Roman" panose="02020603050405020304" pitchFamily="18" charset="0"/>
            </a:endParaRPr>
          </a:p>
        </p:txBody>
      </p:sp>
      <p:sp>
        <p:nvSpPr>
          <p:cNvPr id="3" name="Rectangle 2"/>
          <p:cNvSpPr/>
          <p:nvPr/>
        </p:nvSpPr>
        <p:spPr>
          <a:xfrm>
            <a:off x="556589" y="658431"/>
            <a:ext cx="11131827" cy="5755422"/>
          </a:xfrm>
          <a:prstGeom prst="rect">
            <a:avLst/>
          </a:prstGeom>
        </p:spPr>
        <p:txBody>
          <a:bodyPr wrap="square">
            <a:spAutoFit/>
          </a:bodyPr>
          <a:lstStyle/>
          <a:p>
            <a:pPr marL="400050" indent="-400050">
              <a:buAutoNum type="romanUcPeriod"/>
            </a:pPr>
            <a:r>
              <a:rPr lang="en-AU" sz="2800" b="1" dirty="0">
                <a:solidFill>
                  <a:srgbClr val="000099"/>
                </a:solidFill>
                <a:latin typeface="Times New Roman" panose="02020603050405020304" pitchFamily="18" charset="0"/>
                <a:ea typeface="Times New Roman" panose="02020603050405020304" pitchFamily="18" charset="0"/>
                <a:cs typeface="Helvetica" panose="020B0604020202020204" pitchFamily="34" charset="0"/>
              </a:rPr>
              <a:t>Introduction to Assessment</a:t>
            </a:r>
            <a:br>
              <a:rPr lang="en-AU" sz="2800" b="1" dirty="0">
                <a:solidFill>
                  <a:srgbClr val="000099"/>
                </a:solidFill>
                <a:latin typeface="Helvetica" panose="020B0604020202020204" pitchFamily="34" charset="0"/>
                <a:ea typeface="Times New Roman" panose="02020603050405020304" pitchFamily="18" charset="0"/>
              </a:rPr>
            </a:br>
            <a:r>
              <a:rPr lang="en-AU" sz="2400" b="1" dirty="0">
                <a:solidFill>
                  <a:srgbClr val="0070C0"/>
                </a:solidFill>
                <a:latin typeface="Arial" panose="020B0604020202020204" pitchFamily="34" charset="0"/>
                <a:ea typeface="Times New Roman" panose="02020603050405020304" pitchFamily="18" charset="0"/>
              </a:rPr>
              <a:t>Participants are introduced to the fundamental logic of all assessment: its contrast with subjective preference, its basis in assessment goals, the requirement of objective facts, relevant criteria, valid reasoning, and a fair application of criteria to data. A checklist for all assessment is developed.</a:t>
            </a:r>
            <a:endParaRPr lang="en-AU" sz="2400" dirty="0">
              <a:solidFill>
                <a:srgbClr val="0070C0"/>
              </a:solidFill>
              <a:latin typeface="Times New Roman" panose="02020603050405020304" pitchFamily="18" charset="0"/>
              <a:ea typeface="Times New Roman" panose="02020603050405020304" pitchFamily="18" charset="0"/>
            </a:endParaRPr>
          </a:p>
          <a:p>
            <a:r>
              <a:rPr lang="en-AU" sz="2800" b="1" dirty="0">
                <a:solidFill>
                  <a:srgbClr val="000099"/>
                </a:solidFill>
                <a:latin typeface="Times New Roman" panose="02020603050405020304" pitchFamily="18" charset="0"/>
                <a:ea typeface="Times New Roman" panose="02020603050405020304" pitchFamily="18" charset="0"/>
                <a:cs typeface="Helvetica" panose="020B0604020202020204" pitchFamily="34" charset="0"/>
              </a:rPr>
              <a:t>II. Critical Thinking Tests &amp; The Improvement of Instruction</a:t>
            </a:r>
            <a:br>
              <a:rPr lang="en-AU" sz="2800" b="1" dirty="0">
                <a:solidFill>
                  <a:srgbClr val="000099"/>
                </a:solidFill>
                <a:latin typeface="Helvetica" panose="020B0604020202020204" pitchFamily="34" charset="0"/>
                <a:ea typeface="Times New Roman" panose="02020603050405020304" pitchFamily="18" charset="0"/>
              </a:rPr>
            </a:br>
            <a:r>
              <a:rPr lang="en-AU" sz="2400" b="1" dirty="0">
                <a:solidFill>
                  <a:srgbClr val="7030A0"/>
                </a:solidFill>
                <a:latin typeface="Arial" panose="020B0604020202020204" pitchFamily="34" charset="0"/>
                <a:ea typeface="Times New Roman" panose="02020603050405020304" pitchFamily="18" charset="0"/>
              </a:rPr>
              <a:t>The common features, advantages, and disadvantages of available critical thinking tests are presented and discussed. A case is made for the use of an essay test (such as that available from the International </a:t>
            </a:r>
            <a:r>
              <a:rPr lang="en-AU" sz="2400" b="1" dirty="0" err="1">
                <a:solidFill>
                  <a:srgbClr val="7030A0"/>
                </a:solidFill>
                <a:latin typeface="Arial" panose="020B0604020202020204" pitchFamily="34" charset="0"/>
                <a:ea typeface="Times New Roman" panose="02020603050405020304" pitchFamily="18" charset="0"/>
              </a:rPr>
              <a:t>Center</a:t>
            </a:r>
            <a:r>
              <a:rPr lang="en-AU" sz="2400" b="1" dirty="0">
                <a:solidFill>
                  <a:srgbClr val="7030A0"/>
                </a:solidFill>
                <a:latin typeface="Arial" panose="020B0604020202020204" pitchFamily="34" charset="0"/>
                <a:ea typeface="Times New Roman" panose="02020603050405020304" pitchFamily="18" charset="0"/>
              </a:rPr>
              <a:t> for the Assessment of Thinking) suitable to intradisciplinary as well as interdisciplinary testing of critical thinking. The speaker demonstrates how a testing program can be devised which is coordinated with faculty development, in-house student and programmatic assessment, and a long range instructional improvement plan</a:t>
            </a:r>
            <a:r>
              <a:rPr lang="en-AU" sz="2400" dirty="0">
                <a:solidFill>
                  <a:srgbClr val="000000"/>
                </a:solidFill>
                <a:latin typeface="Arial" panose="020B0604020202020204" pitchFamily="34" charset="0"/>
                <a:ea typeface="Times New Roman" panose="02020603050405020304" pitchFamily="18" charset="0"/>
              </a:rPr>
              <a:t>.</a:t>
            </a:r>
            <a:endParaRPr lang="en-AU"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722199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9842" y="902590"/>
            <a:ext cx="11145079" cy="3108543"/>
          </a:xfrm>
          <a:prstGeom prst="rect">
            <a:avLst/>
          </a:prstGeom>
        </p:spPr>
        <p:txBody>
          <a:bodyPr wrap="square">
            <a:spAutoFit/>
          </a:bodyPr>
          <a:lstStyle/>
          <a:p>
            <a:r>
              <a:rPr lang="en-AU" sz="2800" b="1" dirty="0">
                <a:solidFill>
                  <a:srgbClr val="000099"/>
                </a:solidFill>
                <a:latin typeface="Helvetica" panose="020B0604020202020204" pitchFamily="34" charset="0"/>
                <a:ea typeface="Calibri" panose="020F0502020204030204" pitchFamily="34" charset="0"/>
                <a:cs typeface="Helvetica" panose="020B0604020202020204" pitchFamily="34" charset="0"/>
              </a:rPr>
              <a:t>III. Teaching Students to Assess Each Other's Work</a:t>
            </a:r>
            <a:br>
              <a:rPr lang="en-AU" sz="2800" b="1" dirty="0">
                <a:solidFill>
                  <a:srgbClr val="000000"/>
                </a:solidFill>
                <a:latin typeface="Helvetica" panose="020B0604020202020204" pitchFamily="34" charset="0"/>
                <a:ea typeface="Calibri" panose="020F0502020204030204" pitchFamily="34" charset="0"/>
              </a:rPr>
            </a:br>
            <a:br>
              <a:rPr lang="en-AU" sz="2800" dirty="0">
                <a:solidFill>
                  <a:srgbClr val="000000"/>
                </a:solidFill>
                <a:latin typeface="Arial" panose="020B0604020202020204" pitchFamily="34" charset="0"/>
                <a:ea typeface="Calibri" panose="020F0502020204030204" pitchFamily="34" charset="0"/>
              </a:rPr>
            </a:br>
            <a:r>
              <a:rPr lang="en-AU" sz="2800" b="1" dirty="0">
                <a:solidFill>
                  <a:srgbClr val="00B050"/>
                </a:solidFill>
                <a:latin typeface="Arial" panose="020B0604020202020204" pitchFamily="34" charset="0"/>
                <a:ea typeface="Calibri" panose="020F0502020204030204" pitchFamily="34" charset="0"/>
              </a:rPr>
              <a:t>Emphasis is placed on the theory which aims directly at teaching students how to assess each other's work. It is based on years of classroom experimentation and experience (on the part of presenters) with faculty models aimed at student assessment</a:t>
            </a:r>
            <a:endParaRPr lang="en-AU" sz="2800" b="1" dirty="0">
              <a:solidFill>
                <a:srgbClr val="00B050"/>
              </a:solidFill>
            </a:endParaRPr>
          </a:p>
        </p:txBody>
      </p:sp>
    </p:spTree>
    <p:extLst>
      <p:ext uri="{BB962C8B-B14F-4D97-AF65-F5344CB8AC3E}">
        <p14:creationId xmlns:p14="http://schemas.microsoft.com/office/powerpoint/2010/main" val="32578383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4643" y="834887"/>
            <a:ext cx="10893287" cy="5324535"/>
          </a:xfrm>
          <a:prstGeom prst="rect">
            <a:avLst/>
          </a:prstGeom>
        </p:spPr>
        <p:txBody>
          <a:bodyPr wrap="square">
            <a:spAutoFit/>
          </a:bodyPr>
          <a:lstStyle/>
          <a:p>
            <a:r>
              <a:rPr lang="en-AU" sz="3200" b="1"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Critical Thinking, Socratic Questioning, and Assessment</a:t>
            </a:r>
            <a:endParaRPr lang="en-AU" sz="3600" b="1" dirty="0">
              <a:latin typeface="Times New Roman" panose="02020603050405020304" pitchFamily="18" charset="0"/>
              <a:ea typeface="Times New Roman" panose="02020603050405020304" pitchFamily="18" charset="0"/>
            </a:endParaRPr>
          </a:p>
          <a:p>
            <a:r>
              <a:rPr lang="en-AU" sz="2800" dirty="0">
                <a:solidFill>
                  <a:srgbClr val="FF0000"/>
                </a:solidFill>
                <a:latin typeface="Arial" panose="020B0604020202020204" pitchFamily="34" charset="0"/>
                <a:ea typeface="Times New Roman" panose="02020603050405020304" pitchFamily="18" charset="0"/>
              </a:rPr>
              <a:t>Systematic questioning and self-assessment are crucial not only to critical thinking but to effective teaching and learning as well. This think tank will focus on combining Socratic questioning sessions with practice in peer and group assessment.</a:t>
            </a:r>
          </a:p>
          <a:p>
            <a:endParaRPr lang="en-AU" sz="2800" dirty="0">
              <a:latin typeface="Times New Roman" panose="02020603050405020304" pitchFamily="18" charset="0"/>
              <a:ea typeface="Times New Roman" panose="02020603050405020304" pitchFamily="18" charset="0"/>
            </a:endParaRPr>
          </a:p>
          <a:p>
            <a:r>
              <a:rPr lang="en-AU" sz="2800" dirty="0">
                <a:solidFill>
                  <a:srgbClr val="C00000"/>
                </a:solidFill>
                <a:latin typeface="Arial" panose="020B0604020202020204" pitchFamily="34" charset="0"/>
                <a:ea typeface="Times New Roman" panose="02020603050405020304" pitchFamily="18" charset="0"/>
              </a:rPr>
              <a:t>Participants will learn how to design instruction so that Socratic questioning plays a significant role in learning and so that students, as well as instructors, initiate and use it. </a:t>
            </a:r>
          </a:p>
          <a:p>
            <a:endParaRPr lang="en-AU" sz="2800" dirty="0">
              <a:solidFill>
                <a:srgbClr val="C00000"/>
              </a:solidFill>
              <a:latin typeface="Arial" panose="020B0604020202020204" pitchFamily="34" charset="0"/>
              <a:ea typeface="Times New Roman" panose="02020603050405020304" pitchFamily="18" charset="0"/>
            </a:endParaRPr>
          </a:p>
          <a:p>
            <a:r>
              <a:rPr lang="en-AU" sz="2800" dirty="0">
                <a:solidFill>
                  <a:srgbClr val="002060"/>
                </a:solidFill>
                <a:latin typeface="Arial" panose="020B0604020202020204" pitchFamily="34" charset="0"/>
                <a:ea typeface="Times New Roman" panose="02020603050405020304" pitchFamily="18" charset="0"/>
              </a:rPr>
              <a:t>Participants will also learn how to facilitate students learning how to assess their own work and that of their peers</a:t>
            </a:r>
            <a:r>
              <a:rPr lang="en-AU" dirty="0">
                <a:solidFill>
                  <a:srgbClr val="002060"/>
                </a:solidFill>
                <a:latin typeface="Arial" panose="020B0604020202020204" pitchFamily="34" charset="0"/>
                <a:ea typeface="Times New Roman" panose="02020603050405020304" pitchFamily="18" charset="0"/>
              </a:rPr>
              <a:t>.</a:t>
            </a:r>
            <a:endParaRPr lang="en-AU" sz="2400" dirty="0">
              <a:solidFill>
                <a:srgbClr val="00206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334841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498433279"/>
              </p:ext>
            </p:extLst>
          </p:nvPr>
        </p:nvGraphicFramePr>
        <p:xfrm>
          <a:off x="531847" y="450574"/>
          <a:ext cx="9791596" cy="979256"/>
        </p:xfrm>
        <a:graphic>
          <a:graphicData uri="http://schemas.openxmlformats.org/drawingml/2006/table">
            <a:tbl>
              <a:tblPr firstRow="1" firstCol="1" bandRow="1">
                <a:tableStyleId>{5C22544A-7EE6-4342-B048-85BDC9FD1C3A}</a:tableStyleId>
              </a:tblPr>
              <a:tblGrid>
                <a:gridCol w="9791596">
                  <a:extLst>
                    <a:ext uri="{9D8B030D-6E8A-4147-A177-3AD203B41FA5}">
                      <a16:colId xmlns:a16="http://schemas.microsoft.com/office/drawing/2014/main" val="2742264578"/>
                    </a:ext>
                  </a:extLst>
                </a:gridCol>
              </a:tblGrid>
              <a:tr h="979256">
                <a:tc>
                  <a:txBody>
                    <a:bodyPr/>
                    <a:lstStyle/>
                    <a:p>
                      <a:pPr>
                        <a:lnSpc>
                          <a:spcPct val="107000"/>
                        </a:lnSpc>
                        <a:spcAft>
                          <a:spcPts val="0"/>
                        </a:spcAft>
                      </a:pPr>
                      <a:r>
                        <a:rPr lang="en-AU" sz="2800" dirty="0">
                          <a:solidFill>
                            <a:srgbClr val="002060"/>
                          </a:solidFill>
                          <a:effectLst/>
                        </a:rPr>
                        <a:t>THE SIX TYPES OF SOCRATIC QUESTIONS</a:t>
                      </a:r>
                      <a:endParaRPr lang="en-AU" sz="2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2193899488"/>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3980491210"/>
              </p:ext>
            </p:extLst>
          </p:nvPr>
        </p:nvGraphicFramePr>
        <p:xfrm>
          <a:off x="637864" y="1429830"/>
          <a:ext cx="9379030" cy="4969638"/>
        </p:xfrm>
        <a:graphic>
          <a:graphicData uri="http://schemas.openxmlformats.org/drawingml/2006/table">
            <a:tbl>
              <a:tblPr firstRow="1" firstCol="1" bandRow="1">
                <a:tableStyleId>{5C22544A-7EE6-4342-B048-85BDC9FD1C3A}</a:tableStyleId>
              </a:tblPr>
              <a:tblGrid>
                <a:gridCol w="3470241">
                  <a:extLst>
                    <a:ext uri="{9D8B030D-6E8A-4147-A177-3AD203B41FA5}">
                      <a16:colId xmlns:a16="http://schemas.microsoft.com/office/drawing/2014/main" val="3877686981"/>
                    </a:ext>
                  </a:extLst>
                </a:gridCol>
                <a:gridCol w="5908789">
                  <a:extLst>
                    <a:ext uri="{9D8B030D-6E8A-4147-A177-3AD203B41FA5}">
                      <a16:colId xmlns:a16="http://schemas.microsoft.com/office/drawing/2014/main" val="1120231736"/>
                    </a:ext>
                  </a:extLst>
                </a:gridCol>
              </a:tblGrid>
              <a:tr h="0">
                <a:tc>
                  <a:txBody>
                    <a:bodyPr/>
                    <a:lstStyle/>
                    <a:p>
                      <a:pPr>
                        <a:lnSpc>
                          <a:spcPct val="107000"/>
                        </a:lnSpc>
                        <a:spcAft>
                          <a:spcPts val="0"/>
                        </a:spcAft>
                      </a:pPr>
                      <a:r>
                        <a:rPr lang="en-AU" sz="2800" b="1" dirty="0">
                          <a:solidFill>
                            <a:srgbClr val="002060"/>
                          </a:solidFill>
                          <a:effectLst/>
                        </a:rPr>
                        <a:t>1. Questions for clarification:</a:t>
                      </a:r>
                      <a:endParaRPr lang="en-AU"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en-AU" sz="2800" b="1" dirty="0">
                          <a:solidFill>
                            <a:srgbClr val="002060"/>
                          </a:solidFill>
                          <a:effectLst/>
                        </a:rPr>
                        <a:t>Why do you say that? </a:t>
                      </a:r>
                    </a:p>
                    <a:p>
                      <a:pPr marL="342900" lvl="0" indent="-342900">
                        <a:lnSpc>
                          <a:spcPct val="107000"/>
                        </a:lnSpc>
                        <a:spcAft>
                          <a:spcPts val="800"/>
                        </a:spcAft>
                        <a:buSzPts val="1000"/>
                        <a:buFont typeface="Symbol" panose="05050102010706020507" pitchFamily="18" charset="2"/>
                        <a:buChar char=""/>
                        <a:tabLst>
                          <a:tab pos="457200" algn="l"/>
                        </a:tabLst>
                      </a:pPr>
                      <a:r>
                        <a:rPr lang="en-AU" sz="2800" b="1" dirty="0">
                          <a:solidFill>
                            <a:srgbClr val="002060"/>
                          </a:solidFill>
                          <a:effectLst/>
                        </a:rPr>
                        <a:t>How does this relate to our discussion? </a:t>
                      </a:r>
                    </a:p>
                    <a:p>
                      <a:pPr marL="342900" lvl="0" indent="-342900">
                        <a:lnSpc>
                          <a:spcPct val="107000"/>
                        </a:lnSpc>
                        <a:spcAft>
                          <a:spcPts val="1200"/>
                        </a:spcAft>
                        <a:buSzPts val="1000"/>
                        <a:buFont typeface="Symbol" panose="05050102010706020507" pitchFamily="18" charset="2"/>
                        <a:buChar char=""/>
                        <a:tabLst>
                          <a:tab pos="457200" algn="l"/>
                        </a:tabLst>
                      </a:pPr>
                      <a:r>
                        <a:rPr lang="en-AU" sz="2800" b="1" dirty="0">
                          <a:solidFill>
                            <a:srgbClr val="002060"/>
                          </a:solidFill>
                          <a:effectLst/>
                        </a:rPr>
                        <a:t>"Are you going to include diffusion in your mole balance equations?"</a:t>
                      </a:r>
                      <a:endParaRPr lang="en-AU"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736226100"/>
                  </a:ext>
                </a:extLst>
              </a:tr>
              <a:tr h="0">
                <a:tc>
                  <a:txBody>
                    <a:bodyPr/>
                    <a:lstStyle/>
                    <a:p>
                      <a:pPr>
                        <a:lnSpc>
                          <a:spcPct val="107000"/>
                        </a:lnSpc>
                        <a:spcAft>
                          <a:spcPts val="0"/>
                        </a:spcAft>
                      </a:pPr>
                      <a:r>
                        <a:rPr lang="en-AU" sz="2800" b="1" dirty="0">
                          <a:solidFill>
                            <a:srgbClr val="002060"/>
                          </a:solidFill>
                          <a:effectLst/>
                        </a:rPr>
                        <a:t>2. Questions that probe assumptions:</a:t>
                      </a:r>
                      <a:endParaRPr lang="en-AU"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en-AU" sz="2800" b="1" dirty="0">
                          <a:solidFill>
                            <a:srgbClr val="002060"/>
                          </a:solidFill>
                          <a:effectLst/>
                        </a:rPr>
                        <a:t>What could we assume instead? </a:t>
                      </a:r>
                    </a:p>
                    <a:p>
                      <a:pPr marL="342900" lvl="0" indent="-342900">
                        <a:lnSpc>
                          <a:spcPct val="107000"/>
                        </a:lnSpc>
                        <a:spcAft>
                          <a:spcPts val="800"/>
                        </a:spcAft>
                        <a:buSzPts val="1000"/>
                        <a:buFont typeface="Symbol" panose="05050102010706020507" pitchFamily="18" charset="2"/>
                        <a:buChar char=""/>
                        <a:tabLst>
                          <a:tab pos="457200" algn="l"/>
                        </a:tabLst>
                      </a:pPr>
                      <a:r>
                        <a:rPr lang="en-AU" sz="2800" b="1" dirty="0">
                          <a:solidFill>
                            <a:srgbClr val="002060"/>
                          </a:solidFill>
                          <a:effectLst/>
                        </a:rPr>
                        <a:t>How can you verify or disapprove that assumption? </a:t>
                      </a:r>
                    </a:p>
                    <a:p>
                      <a:pPr marL="342900" lvl="0" indent="-342900">
                        <a:lnSpc>
                          <a:spcPct val="107000"/>
                        </a:lnSpc>
                        <a:spcAft>
                          <a:spcPts val="1200"/>
                        </a:spcAft>
                        <a:buSzPts val="1000"/>
                        <a:buFont typeface="Symbol" panose="05050102010706020507" pitchFamily="18" charset="2"/>
                        <a:buChar char=""/>
                        <a:tabLst>
                          <a:tab pos="457200" algn="l"/>
                        </a:tabLst>
                      </a:pPr>
                      <a:r>
                        <a:rPr lang="en-AU" sz="2800" b="1" dirty="0">
                          <a:solidFill>
                            <a:srgbClr val="002060"/>
                          </a:solidFill>
                          <a:effectLst/>
                        </a:rPr>
                        <a:t>"Why are neglecting radial diffusion and including only axial diffusion?" </a:t>
                      </a:r>
                      <a:endParaRPr lang="en-AU"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259292743"/>
                  </a:ext>
                </a:extLst>
              </a:tr>
            </a:tbl>
          </a:graphicData>
        </a:graphic>
      </p:graphicFrame>
    </p:spTree>
    <p:extLst>
      <p:ext uri="{BB962C8B-B14F-4D97-AF65-F5344CB8AC3E}">
        <p14:creationId xmlns:p14="http://schemas.microsoft.com/office/powerpoint/2010/main" val="41392098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951719803"/>
              </p:ext>
            </p:extLst>
          </p:nvPr>
        </p:nvGraphicFramePr>
        <p:xfrm>
          <a:off x="395903" y="1089075"/>
          <a:ext cx="9379030" cy="3953637"/>
        </p:xfrm>
        <a:graphic>
          <a:graphicData uri="http://schemas.openxmlformats.org/drawingml/2006/table">
            <a:tbl>
              <a:tblPr firstRow="1" firstCol="1" bandRow="1">
                <a:tableStyleId>{5C22544A-7EE6-4342-B048-85BDC9FD1C3A}</a:tableStyleId>
              </a:tblPr>
              <a:tblGrid>
                <a:gridCol w="3470241">
                  <a:extLst>
                    <a:ext uri="{9D8B030D-6E8A-4147-A177-3AD203B41FA5}">
                      <a16:colId xmlns:a16="http://schemas.microsoft.com/office/drawing/2014/main" val="1491379947"/>
                    </a:ext>
                  </a:extLst>
                </a:gridCol>
                <a:gridCol w="5908789">
                  <a:extLst>
                    <a:ext uri="{9D8B030D-6E8A-4147-A177-3AD203B41FA5}">
                      <a16:colId xmlns:a16="http://schemas.microsoft.com/office/drawing/2014/main" val="3951148154"/>
                    </a:ext>
                  </a:extLst>
                </a:gridCol>
              </a:tblGrid>
              <a:tr h="0">
                <a:tc>
                  <a:txBody>
                    <a:bodyPr/>
                    <a:lstStyle/>
                    <a:p>
                      <a:pPr>
                        <a:lnSpc>
                          <a:spcPct val="107000"/>
                        </a:lnSpc>
                        <a:spcAft>
                          <a:spcPts val="0"/>
                        </a:spcAft>
                      </a:pPr>
                      <a:r>
                        <a:rPr lang="en-AU" sz="3200">
                          <a:solidFill>
                            <a:srgbClr val="002060"/>
                          </a:solidFill>
                          <a:effectLst/>
                        </a:rPr>
                        <a:t>3. Questions that probe reasons and evidence:</a:t>
                      </a:r>
                      <a:endParaRPr lang="en-AU" sz="32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en-AU" sz="3200" dirty="0">
                          <a:solidFill>
                            <a:srgbClr val="002060"/>
                          </a:solidFill>
                          <a:effectLst/>
                        </a:rPr>
                        <a:t>What would be an example? </a:t>
                      </a:r>
                    </a:p>
                    <a:p>
                      <a:pPr marL="342900" lvl="0" indent="-342900">
                        <a:lnSpc>
                          <a:spcPct val="107000"/>
                        </a:lnSpc>
                        <a:spcAft>
                          <a:spcPts val="800"/>
                        </a:spcAft>
                        <a:buSzPts val="1000"/>
                        <a:buFont typeface="Symbol" panose="05050102010706020507" pitchFamily="18" charset="2"/>
                        <a:buChar char=""/>
                        <a:tabLst>
                          <a:tab pos="457200" algn="l"/>
                        </a:tabLst>
                      </a:pPr>
                      <a:r>
                        <a:rPr lang="en-AU" sz="3200" dirty="0">
                          <a:solidFill>
                            <a:srgbClr val="002060"/>
                          </a:solidFill>
                          <a:effectLst/>
                        </a:rPr>
                        <a:t>What is....analogous to? </a:t>
                      </a:r>
                    </a:p>
                    <a:p>
                      <a:pPr marL="342900" lvl="0" indent="-342900">
                        <a:lnSpc>
                          <a:spcPct val="107000"/>
                        </a:lnSpc>
                        <a:spcAft>
                          <a:spcPts val="800"/>
                        </a:spcAft>
                        <a:buSzPts val="1000"/>
                        <a:buFont typeface="Symbol" panose="05050102010706020507" pitchFamily="18" charset="2"/>
                        <a:buChar char=""/>
                        <a:tabLst>
                          <a:tab pos="457200" algn="l"/>
                        </a:tabLst>
                      </a:pPr>
                      <a:r>
                        <a:rPr lang="en-AU" sz="3200" dirty="0">
                          <a:solidFill>
                            <a:srgbClr val="002060"/>
                          </a:solidFill>
                          <a:effectLst/>
                        </a:rPr>
                        <a:t>What do you think causes to happen...? Why:? </a:t>
                      </a:r>
                    </a:p>
                    <a:p>
                      <a:pPr marL="342900" lvl="0" indent="-342900">
                        <a:lnSpc>
                          <a:spcPct val="107000"/>
                        </a:lnSpc>
                        <a:spcAft>
                          <a:spcPts val="1200"/>
                        </a:spcAft>
                        <a:buSzPts val="1000"/>
                        <a:buFont typeface="Symbol" panose="05050102010706020507" pitchFamily="18" charset="2"/>
                        <a:buChar char=""/>
                        <a:tabLst>
                          <a:tab pos="457200" algn="l"/>
                        </a:tabLst>
                      </a:pPr>
                      <a:r>
                        <a:rPr lang="en-AU" sz="3200" dirty="0">
                          <a:solidFill>
                            <a:srgbClr val="002060"/>
                          </a:solidFill>
                          <a:effectLst/>
                        </a:rPr>
                        <a:t>"Do you think that diffusion is responsible for the lower conversion?"</a:t>
                      </a:r>
                      <a:endParaRPr lang="en-AU" sz="3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667376527"/>
                  </a:ext>
                </a:extLst>
              </a:tr>
            </a:tbl>
          </a:graphicData>
        </a:graphic>
      </p:graphicFrame>
    </p:spTree>
    <p:extLst>
      <p:ext uri="{BB962C8B-B14F-4D97-AF65-F5344CB8AC3E}">
        <p14:creationId xmlns:p14="http://schemas.microsoft.com/office/powerpoint/2010/main" val="3923450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9954" y="736123"/>
            <a:ext cx="10217239" cy="954107"/>
          </a:xfrm>
          <a:prstGeom prst="rect">
            <a:avLst/>
          </a:prstGeom>
        </p:spPr>
        <p:txBody>
          <a:bodyPr wrap="square">
            <a:spAutoFit/>
          </a:bodyPr>
          <a:lstStyle/>
          <a:p>
            <a:r>
              <a:rPr lang="en-AU" sz="2800" b="1" dirty="0">
                <a:solidFill>
                  <a:srgbClr val="FF0000"/>
                </a:solidFill>
              </a:rPr>
              <a:t>When a student reads a word problem, her mind interprets the problem in light of her prior knowledge,</a:t>
            </a:r>
          </a:p>
        </p:txBody>
      </p:sp>
      <p:sp>
        <p:nvSpPr>
          <p:cNvPr id="3" name="Rectangle 2"/>
          <p:cNvSpPr/>
          <p:nvPr/>
        </p:nvSpPr>
        <p:spPr>
          <a:xfrm>
            <a:off x="819954" y="2009775"/>
            <a:ext cx="10346029" cy="1815882"/>
          </a:xfrm>
          <a:prstGeom prst="rect">
            <a:avLst/>
          </a:prstGeom>
        </p:spPr>
        <p:txBody>
          <a:bodyPr wrap="square">
            <a:spAutoFit/>
          </a:bodyPr>
          <a:lstStyle/>
          <a:p>
            <a:r>
              <a:rPr lang="en-AU" sz="2800" b="1" dirty="0">
                <a:solidFill>
                  <a:srgbClr val="7030A0"/>
                </a:solidFill>
              </a:rPr>
              <a:t>The student is unlikely to read the problem and think of it in terms of its deep structure—using the least common multiple. The surface structure of the problem is overt, but the deep structure of the problem is not.</a:t>
            </a:r>
          </a:p>
        </p:txBody>
      </p:sp>
      <p:sp>
        <p:nvSpPr>
          <p:cNvPr id="4" name="Rectangle 3"/>
          <p:cNvSpPr/>
          <p:nvPr/>
        </p:nvSpPr>
        <p:spPr>
          <a:xfrm>
            <a:off x="819954" y="3781874"/>
            <a:ext cx="10680881" cy="646331"/>
          </a:xfrm>
          <a:prstGeom prst="rect">
            <a:avLst/>
          </a:prstGeom>
        </p:spPr>
        <p:txBody>
          <a:bodyPr wrap="square">
            <a:spAutoFit/>
          </a:bodyPr>
          <a:lstStyle/>
          <a:p>
            <a:r>
              <a:rPr lang="en-AU" dirty="0"/>
              <a:t>Thus, people fail to use the first problem to help them solve the second: In their minds, the first was about vegetables in a garden and the second was about rows of band marchers.</a:t>
            </a:r>
          </a:p>
        </p:txBody>
      </p:sp>
      <p:sp>
        <p:nvSpPr>
          <p:cNvPr id="5" name="Rectangle 4"/>
          <p:cNvSpPr/>
          <p:nvPr/>
        </p:nvSpPr>
        <p:spPr>
          <a:xfrm>
            <a:off x="961622" y="4451835"/>
            <a:ext cx="7886163" cy="1483035"/>
          </a:xfrm>
          <a:prstGeom prst="rect">
            <a:avLst/>
          </a:prstGeom>
        </p:spPr>
        <p:txBody>
          <a:bodyPr wrap="square">
            <a:spAutoFit/>
          </a:bodyPr>
          <a:lstStyle/>
          <a:p>
            <a:pPr>
              <a:lnSpc>
                <a:spcPct val="107000"/>
              </a:lnSpc>
              <a:spcAft>
                <a:spcPts val="800"/>
              </a:spcAft>
            </a:pPr>
            <a:r>
              <a:rPr lang="en-AU" sz="2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1,2,3,4  Can say 5,6,7,8</a:t>
            </a:r>
          </a:p>
          <a:p>
            <a:pPr>
              <a:lnSpc>
                <a:spcPct val="107000"/>
              </a:lnSpc>
              <a:spcAft>
                <a:spcPts val="800"/>
              </a:spcAft>
            </a:pPr>
            <a:r>
              <a:rPr lang="en-AU" sz="2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But it is difficult to say</a:t>
            </a:r>
          </a:p>
          <a:p>
            <a:pPr>
              <a:lnSpc>
                <a:spcPct val="107000"/>
              </a:lnSpc>
              <a:spcAft>
                <a:spcPts val="800"/>
              </a:spcAft>
            </a:pPr>
            <a:r>
              <a:rPr lang="en-AU" sz="2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A B C ?</a:t>
            </a:r>
            <a:endParaRPr lang="en-AU"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34544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66205582"/>
              </p:ext>
            </p:extLst>
          </p:nvPr>
        </p:nvGraphicFramePr>
        <p:xfrm>
          <a:off x="1045259" y="680044"/>
          <a:ext cx="10311854" cy="5734008"/>
        </p:xfrm>
        <a:graphic>
          <a:graphicData uri="http://schemas.openxmlformats.org/drawingml/2006/table">
            <a:tbl>
              <a:tblPr firstRow="1" firstCol="1" bandRow="1">
                <a:tableStyleId>{5C22544A-7EE6-4342-B048-85BDC9FD1C3A}</a:tableStyleId>
              </a:tblPr>
              <a:tblGrid>
                <a:gridCol w="3815386">
                  <a:extLst>
                    <a:ext uri="{9D8B030D-6E8A-4147-A177-3AD203B41FA5}">
                      <a16:colId xmlns:a16="http://schemas.microsoft.com/office/drawing/2014/main" val="3711642183"/>
                    </a:ext>
                  </a:extLst>
                </a:gridCol>
                <a:gridCol w="6496468">
                  <a:extLst>
                    <a:ext uri="{9D8B030D-6E8A-4147-A177-3AD203B41FA5}">
                      <a16:colId xmlns:a16="http://schemas.microsoft.com/office/drawing/2014/main" val="3045313348"/>
                    </a:ext>
                  </a:extLst>
                </a:gridCol>
              </a:tblGrid>
              <a:tr h="5734008">
                <a:tc>
                  <a:txBody>
                    <a:bodyPr/>
                    <a:lstStyle/>
                    <a:p>
                      <a:pPr>
                        <a:lnSpc>
                          <a:spcPct val="107000"/>
                        </a:lnSpc>
                        <a:spcAft>
                          <a:spcPts val="0"/>
                        </a:spcAft>
                      </a:pPr>
                      <a:r>
                        <a:rPr lang="en-AU" sz="2400" dirty="0">
                          <a:solidFill>
                            <a:srgbClr val="002060"/>
                          </a:solidFill>
                          <a:effectLst/>
                        </a:rPr>
                        <a:t>4. Questions about Viewpoints and Perspectives:</a:t>
                      </a:r>
                      <a:endParaRPr lang="en-AU" sz="2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en-AU" sz="2400" dirty="0">
                          <a:solidFill>
                            <a:srgbClr val="002060"/>
                          </a:solidFill>
                          <a:effectLst/>
                        </a:rPr>
                        <a:t>What would be an alternative? </a:t>
                      </a:r>
                    </a:p>
                    <a:p>
                      <a:pPr marL="342900" lvl="0" indent="-342900">
                        <a:lnSpc>
                          <a:spcPct val="107000"/>
                        </a:lnSpc>
                        <a:spcAft>
                          <a:spcPts val="800"/>
                        </a:spcAft>
                        <a:buSzPts val="1000"/>
                        <a:buFont typeface="Symbol" panose="05050102010706020507" pitchFamily="18" charset="2"/>
                        <a:buChar char=""/>
                        <a:tabLst>
                          <a:tab pos="457200" algn="l"/>
                        </a:tabLst>
                      </a:pPr>
                      <a:r>
                        <a:rPr lang="en-AU" sz="2400" dirty="0">
                          <a:solidFill>
                            <a:srgbClr val="002060"/>
                          </a:solidFill>
                          <a:effectLst/>
                        </a:rPr>
                        <a:t>What is another way to look at it? </a:t>
                      </a:r>
                    </a:p>
                    <a:p>
                      <a:pPr marL="342900" lvl="0" indent="-342900">
                        <a:lnSpc>
                          <a:spcPct val="107000"/>
                        </a:lnSpc>
                        <a:spcAft>
                          <a:spcPts val="800"/>
                        </a:spcAft>
                        <a:buSzPts val="1000"/>
                        <a:buFont typeface="Symbol" panose="05050102010706020507" pitchFamily="18" charset="2"/>
                        <a:buChar char=""/>
                        <a:tabLst>
                          <a:tab pos="457200" algn="l"/>
                        </a:tabLst>
                      </a:pPr>
                      <a:r>
                        <a:rPr lang="en-AU" sz="2400" dirty="0">
                          <a:solidFill>
                            <a:srgbClr val="002060"/>
                          </a:solidFill>
                          <a:effectLst/>
                        </a:rPr>
                        <a:t>Would you explain why it is necessary or beneficial, and who benefits? </a:t>
                      </a:r>
                    </a:p>
                    <a:p>
                      <a:pPr marL="342900" lvl="0" indent="-342900">
                        <a:lnSpc>
                          <a:spcPct val="107000"/>
                        </a:lnSpc>
                        <a:spcAft>
                          <a:spcPts val="800"/>
                        </a:spcAft>
                        <a:buSzPts val="1000"/>
                        <a:buFont typeface="Symbol" panose="05050102010706020507" pitchFamily="18" charset="2"/>
                        <a:buChar char=""/>
                        <a:tabLst>
                          <a:tab pos="457200" algn="l"/>
                        </a:tabLst>
                      </a:pPr>
                      <a:r>
                        <a:rPr lang="en-AU" sz="2400" dirty="0">
                          <a:solidFill>
                            <a:srgbClr val="002060"/>
                          </a:solidFill>
                          <a:effectLst/>
                        </a:rPr>
                        <a:t>Why is the best? </a:t>
                      </a:r>
                    </a:p>
                    <a:p>
                      <a:pPr marL="342900" lvl="0" indent="-342900">
                        <a:lnSpc>
                          <a:spcPct val="107000"/>
                        </a:lnSpc>
                        <a:spcAft>
                          <a:spcPts val="800"/>
                        </a:spcAft>
                        <a:buSzPts val="1000"/>
                        <a:buFont typeface="Symbol" panose="05050102010706020507" pitchFamily="18" charset="2"/>
                        <a:buChar char=""/>
                        <a:tabLst>
                          <a:tab pos="457200" algn="l"/>
                        </a:tabLst>
                      </a:pPr>
                      <a:r>
                        <a:rPr lang="en-AU" sz="2400" dirty="0">
                          <a:solidFill>
                            <a:srgbClr val="002060"/>
                          </a:solidFill>
                          <a:effectLst/>
                        </a:rPr>
                        <a:t>What are the strengths and weaknesses of...? </a:t>
                      </a:r>
                    </a:p>
                    <a:p>
                      <a:pPr marL="342900" lvl="0" indent="-342900">
                        <a:lnSpc>
                          <a:spcPct val="107000"/>
                        </a:lnSpc>
                        <a:spcAft>
                          <a:spcPts val="800"/>
                        </a:spcAft>
                        <a:buSzPts val="1000"/>
                        <a:buFont typeface="Symbol" panose="05050102010706020507" pitchFamily="18" charset="2"/>
                        <a:buChar char=""/>
                        <a:tabLst>
                          <a:tab pos="457200" algn="l"/>
                        </a:tabLst>
                      </a:pPr>
                      <a:r>
                        <a:rPr lang="en-AU" sz="2400" dirty="0">
                          <a:solidFill>
                            <a:srgbClr val="002060"/>
                          </a:solidFill>
                          <a:effectLst/>
                        </a:rPr>
                        <a:t>How are...and ...similar? </a:t>
                      </a:r>
                    </a:p>
                    <a:p>
                      <a:pPr marL="342900" lvl="0" indent="-342900">
                        <a:lnSpc>
                          <a:spcPct val="107000"/>
                        </a:lnSpc>
                        <a:spcAft>
                          <a:spcPts val="800"/>
                        </a:spcAft>
                        <a:buSzPts val="1000"/>
                        <a:buFont typeface="Symbol" panose="05050102010706020507" pitchFamily="18" charset="2"/>
                        <a:buChar char=""/>
                        <a:tabLst>
                          <a:tab pos="457200" algn="l"/>
                        </a:tabLst>
                      </a:pPr>
                      <a:r>
                        <a:rPr lang="en-AU" sz="2400" dirty="0">
                          <a:solidFill>
                            <a:srgbClr val="002060"/>
                          </a:solidFill>
                          <a:effectLst/>
                        </a:rPr>
                        <a:t>What is a counterargument for...? </a:t>
                      </a:r>
                    </a:p>
                    <a:p>
                      <a:pPr marL="342900" lvl="0" indent="-342900">
                        <a:lnSpc>
                          <a:spcPct val="107000"/>
                        </a:lnSpc>
                        <a:spcAft>
                          <a:spcPts val="1200"/>
                        </a:spcAft>
                        <a:buSzPts val="1000"/>
                        <a:buFont typeface="Symbol" panose="05050102010706020507" pitchFamily="18" charset="2"/>
                        <a:buChar char=""/>
                        <a:tabLst>
                          <a:tab pos="457200" algn="l"/>
                        </a:tabLst>
                      </a:pPr>
                      <a:r>
                        <a:rPr lang="en-AU" sz="2400" dirty="0">
                          <a:solidFill>
                            <a:srgbClr val="002060"/>
                          </a:solidFill>
                          <a:effectLst/>
                        </a:rPr>
                        <a:t>"With all the bends in the pipe, from an industrial/practical standpoint, do you think diffusion will affect the conversion?" </a:t>
                      </a:r>
                      <a:endParaRPr lang="en-AU" sz="2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66243987"/>
                  </a:ext>
                </a:extLst>
              </a:tr>
            </a:tbl>
          </a:graphicData>
        </a:graphic>
      </p:graphicFrame>
    </p:spTree>
    <p:extLst>
      <p:ext uri="{BB962C8B-B14F-4D97-AF65-F5344CB8AC3E}">
        <p14:creationId xmlns:p14="http://schemas.microsoft.com/office/powerpoint/2010/main" val="40782419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938488006"/>
              </p:ext>
            </p:extLst>
          </p:nvPr>
        </p:nvGraphicFramePr>
        <p:xfrm>
          <a:off x="541676" y="295612"/>
          <a:ext cx="10735923" cy="6338175"/>
        </p:xfrm>
        <a:graphic>
          <a:graphicData uri="http://schemas.openxmlformats.org/drawingml/2006/table">
            <a:tbl>
              <a:tblPr firstRow="1" firstCol="1" bandRow="1">
                <a:tableStyleId>{5C22544A-7EE6-4342-B048-85BDC9FD1C3A}</a:tableStyleId>
              </a:tblPr>
              <a:tblGrid>
                <a:gridCol w="3972291">
                  <a:extLst>
                    <a:ext uri="{9D8B030D-6E8A-4147-A177-3AD203B41FA5}">
                      <a16:colId xmlns:a16="http://schemas.microsoft.com/office/drawing/2014/main" val="3390686223"/>
                    </a:ext>
                  </a:extLst>
                </a:gridCol>
                <a:gridCol w="6763632">
                  <a:extLst>
                    <a:ext uri="{9D8B030D-6E8A-4147-A177-3AD203B41FA5}">
                      <a16:colId xmlns:a16="http://schemas.microsoft.com/office/drawing/2014/main" val="1837964349"/>
                    </a:ext>
                  </a:extLst>
                </a:gridCol>
              </a:tblGrid>
              <a:tr h="3973308">
                <a:tc>
                  <a:txBody>
                    <a:bodyPr/>
                    <a:lstStyle/>
                    <a:p>
                      <a:pPr>
                        <a:lnSpc>
                          <a:spcPct val="107000"/>
                        </a:lnSpc>
                        <a:spcAft>
                          <a:spcPts val="0"/>
                        </a:spcAft>
                      </a:pPr>
                      <a:r>
                        <a:rPr lang="en-AU" sz="2400" dirty="0">
                          <a:solidFill>
                            <a:srgbClr val="002060"/>
                          </a:solidFill>
                          <a:effectLst/>
                        </a:rPr>
                        <a:t>5. Questions that probe implications and consequences:</a:t>
                      </a:r>
                      <a:endParaRPr lang="en-AU" sz="2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en-AU" sz="2400" dirty="0">
                          <a:solidFill>
                            <a:srgbClr val="002060"/>
                          </a:solidFill>
                          <a:effectLst/>
                        </a:rPr>
                        <a:t>What generalizations can you make? </a:t>
                      </a:r>
                    </a:p>
                    <a:p>
                      <a:pPr marL="342900" lvl="0" indent="-342900">
                        <a:lnSpc>
                          <a:spcPct val="107000"/>
                        </a:lnSpc>
                        <a:spcAft>
                          <a:spcPts val="800"/>
                        </a:spcAft>
                        <a:buSzPts val="1000"/>
                        <a:buFont typeface="Symbol" panose="05050102010706020507" pitchFamily="18" charset="2"/>
                        <a:buChar char=""/>
                        <a:tabLst>
                          <a:tab pos="457200" algn="l"/>
                        </a:tabLst>
                      </a:pPr>
                      <a:r>
                        <a:rPr lang="en-AU" sz="2400" dirty="0">
                          <a:solidFill>
                            <a:srgbClr val="002060"/>
                          </a:solidFill>
                          <a:effectLst/>
                        </a:rPr>
                        <a:t>What are the consequences of that assumption? </a:t>
                      </a:r>
                    </a:p>
                    <a:p>
                      <a:pPr marL="342900" lvl="0" indent="-342900">
                        <a:lnSpc>
                          <a:spcPct val="107000"/>
                        </a:lnSpc>
                        <a:spcAft>
                          <a:spcPts val="800"/>
                        </a:spcAft>
                        <a:buSzPts val="1000"/>
                        <a:buFont typeface="Symbol" panose="05050102010706020507" pitchFamily="18" charset="2"/>
                        <a:buChar char=""/>
                        <a:tabLst>
                          <a:tab pos="457200" algn="l"/>
                        </a:tabLst>
                      </a:pPr>
                      <a:r>
                        <a:rPr lang="en-AU" sz="2400" dirty="0">
                          <a:solidFill>
                            <a:srgbClr val="002060"/>
                          </a:solidFill>
                          <a:effectLst/>
                        </a:rPr>
                        <a:t>What are you implying? </a:t>
                      </a:r>
                    </a:p>
                    <a:p>
                      <a:pPr marL="342900" lvl="0" indent="-342900">
                        <a:lnSpc>
                          <a:spcPct val="107000"/>
                        </a:lnSpc>
                        <a:spcAft>
                          <a:spcPts val="800"/>
                        </a:spcAft>
                        <a:buSzPts val="1000"/>
                        <a:buFont typeface="Symbol" panose="05050102010706020507" pitchFamily="18" charset="2"/>
                        <a:buChar char=""/>
                        <a:tabLst>
                          <a:tab pos="457200" algn="l"/>
                        </a:tabLst>
                      </a:pPr>
                      <a:r>
                        <a:rPr lang="en-AU" sz="2400" dirty="0">
                          <a:solidFill>
                            <a:srgbClr val="002060"/>
                          </a:solidFill>
                          <a:effectLst/>
                        </a:rPr>
                        <a:t>How does...affect...? </a:t>
                      </a:r>
                    </a:p>
                    <a:p>
                      <a:pPr marL="342900" lvl="0" indent="-342900">
                        <a:lnSpc>
                          <a:spcPct val="107000"/>
                        </a:lnSpc>
                        <a:spcAft>
                          <a:spcPts val="800"/>
                        </a:spcAft>
                        <a:buSzPts val="1000"/>
                        <a:buFont typeface="Symbol" panose="05050102010706020507" pitchFamily="18" charset="2"/>
                        <a:buChar char=""/>
                        <a:tabLst>
                          <a:tab pos="457200" algn="l"/>
                        </a:tabLst>
                      </a:pPr>
                      <a:r>
                        <a:rPr lang="en-AU" sz="2400" dirty="0">
                          <a:solidFill>
                            <a:srgbClr val="002060"/>
                          </a:solidFill>
                          <a:effectLst/>
                        </a:rPr>
                        <a:t>How does...tie in with what we learned before? </a:t>
                      </a:r>
                    </a:p>
                    <a:p>
                      <a:pPr marL="342900" lvl="0" indent="-342900">
                        <a:lnSpc>
                          <a:spcPct val="107000"/>
                        </a:lnSpc>
                        <a:spcAft>
                          <a:spcPts val="1200"/>
                        </a:spcAft>
                        <a:buSzPts val="1000"/>
                        <a:buFont typeface="Symbol" panose="05050102010706020507" pitchFamily="18" charset="2"/>
                        <a:buChar char=""/>
                        <a:tabLst>
                          <a:tab pos="457200" algn="l"/>
                        </a:tabLst>
                      </a:pPr>
                      <a:r>
                        <a:rPr lang="en-AU" sz="2400" dirty="0">
                          <a:solidFill>
                            <a:srgbClr val="002060"/>
                          </a:solidFill>
                          <a:effectLst/>
                        </a:rPr>
                        <a:t>"How would our results be affected if neglected diffusion?" </a:t>
                      </a:r>
                      <a:endParaRPr lang="en-AU" sz="2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815213362"/>
                  </a:ext>
                </a:extLst>
              </a:tr>
              <a:tr h="2330519">
                <a:tc>
                  <a:txBody>
                    <a:bodyPr/>
                    <a:lstStyle/>
                    <a:p>
                      <a:pPr>
                        <a:lnSpc>
                          <a:spcPct val="107000"/>
                        </a:lnSpc>
                        <a:spcAft>
                          <a:spcPts val="0"/>
                        </a:spcAft>
                      </a:pPr>
                      <a:r>
                        <a:rPr lang="en-AU" sz="2400">
                          <a:solidFill>
                            <a:srgbClr val="002060"/>
                          </a:solidFill>
                          <a:effectLst/>
                        </a:rPr>
                        <a:t>6. Questions about the question:</a:t>
                      </a:r>
                      <a:endParaRPr lang="en-AU" sz="24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en-AU" sz="2400" dirty="0">
                          <a:solidFill>
                            <a:srgbClr val="002060"/>
                          </a:solidFill>
                          <a:effectLst/>
                        </a:rPr>
                        <a:t>What was the point of this question? </a:t>
                      </a:r>
                    </a:p>
                    <a:p>
                      <a:pPr marL="342900" lvl="0" indent="-342900">
                        <a:lnSpc>
                          <a:spcPct val="107000"/>
                        </a:lnSpc>
                        <a:spcAft>
                          <a:spcPts val="800"/>
                        </a:spcAft>
                        <a:buSzPts val="1000"/>
                        <a:buFont typeface="Symbol" panose="05050102010706020507" pitchFamily="18" charset="2"/>
                        <a:buChar char=""/>
                        <a:tabLst>
                          <a:tab pos="457200" algn="l"/>
                        </a:tabLst>
                      </a:pPr>
                      <a:r>
                        <a:rPr lang="en-AU" sz="2400" dirty="0">
                          <a:solidFill>
                            <a:srgbClr val="002060"/>
                          </a:solidFill>
                          <a:effectLst/>
                        </a:rPr>
                        <a:t>Why do you think I asked this question? </a:t>
                      </a:r>
                    </a:p>
                    <a:p>
                      <a:pPr marL="342900" lvl="0" indent="-342900">
                        <a:lnSpc>
                          <a:spcPct val="107000"/>
                        </a:lnSpc>
                        <a:spcAft>
                          <a:spcPts val="800"/>
                        </a:spcAft>
                        <a:buSzPts val="1000"/>
                        <a:buFont typeface="Symbol" panose="05050102010706020507" pitchFamily="18" charset="2"/>
                        <a:buChar char=""/>
                        <a:tabLst>
                          <a:tab pos="457200" algn="l"/>
                        </a:tabLst>
                      </a:pPr>
                      <a:r>
                        <a:rPr lang="en-AU" sz="2400" dirty="0">
                          <a:solidFill>
                            <a:srgbClr val="002060"/>
                          </a:solidFill>
                          <a:effectLst/>
                        </a:rPr>
                        <a:t>What does...mean? </a:t>
                      </a:r>
                    </a:p>
                    <a:p>
                      <a:pPr marL="342900" lvl="0" indent="-342900">
                        <a:lnSpc>
                          <a:spcPct val="107000"/>
                        </a:lnSpc>
                        <a:spcAft>
                          <a:spcPts val="800"/>
                        </a:spcAft>
                        <a:buSzPts val="1000"/>
                        <a:buFont typeface="Symbol" panose="05050102010706020507" pitchFamily="18" charset="2"/>
                        <a:buChar char=""/>
                        <a:tabLst>
                          <a:tab pos="457200" algn="l"/>
                        </a:tabLst>
                      </a:pPr>
                      <a:r>
                        <a:rPr lang="en-AU" sz="2400" dirty="0">
                          <a:solidFill>
                            <a:srgbClr val="002060"/>
                          </a:solidFill>
                          <a:effectLst/>
                        </a:rPr>
                        <a:t>How does...apply to everyday life? </a:t>
                      </a:r>
                    </a:p>
                    <a:p>
                      <a:pPr marL="342900" lvl="0" indent="-342900">
                        <a:lnSpc>
                          <a:spcPct val="107000"/>
                        </a:lnSpc>
                        <a:spcAft>
                          <a:spcPts val="800"/>
                        </a:spcAft>
                        <a:buSzPts val="1000"/>
                        <a:buFont typeface="Symbol" panose="05050102010706020507" pitchFamily="18" charset="2"/>
                        <a:buChar char=""/>
                        <a:tabLst>
                          <a:tab pos="457200" algn="l"/>
                        </a:tabLst>
                      </a:pPr>
                      <a:r>
                        <a:rPr lang="en-AU" sz="2400" dirty="0">
                          <a:solidFill>
                            <a:srgbClr val="002060"/>
                          </a:solidFill>
                          <a:effectLst/>
                        </a:rPr>
                        <a:t>"Why do you think diffusion is important?" </a:t>
                      </a:r>
                      <a:endParaRPr lang="en-AU" sz="2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321377119"/>
                  </a:ext>
                </a:extLst>
              </a:tr>
            </a:tbl>
          </a:graphicData>
        </a:graphic>
      </p:graphicFrame>
    </p:spTree>
    <p:extLst>
      <p:ext uri="{BB962C8B-B14F-4D97-AF65-F5344CB8AC3E}">
        <p14:creationId xmlns:p14="http://schemas.microsoft.com/office/powerpoint/2010/main" val="24946436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6921" y="1189846"/>
            <a:ext cx="8759687" cy="2905924"/>
          </a:xfrm>
          <a:prstGeom prst="rect">
            <a:avLst/>
          </a:prstGeom>
        </p:spPr>
        <p:txBody>
          <a:bodyPr wrap="square">
            <a:spAutoFit/>
          </a:bodyPr>
          <a:lstStyle/>
          <a:p>
            <a:pPr marL="742950" indent="-742950">
              <a:buAutoNum type="arabicPeriod"/>
            </a:pPr>
            <a:r>
              <a:rPr lang="en-US" sz="3600" b="1" dirty="0">
                <a:latin typeface="Times New Roman" panose="02020603050405020304" pitchFamily="18" charset="0"/>
                <a:ea typeface="Times New Roman" panose="02020603050405020304" pitchFamily="18" charset="0"/>
                <a:cs typeface="Arial" panose="020B0604020202020204" pitchFamily="34" charset="0"/>
              </a:rPr>
              <a:t>Begin with a Question</a:t>
            </a:r>
          </a:p>
          <a:p>
            <a:pPr marL="742950" indent="-742950">
              <a:buAutoNum type="arabicPeriod"/>
            </a:pPr>
            <a:endParaRPr lang="en-AU" sz="3600" b="1" dirty="0">
              <a:latin typeface="Times New Roman" panose="02020603050405020304" pitchFamily="18" charset="0"/>
              <a:ea typeface="Times New Roman" panose="02020603050405020304" pitchFamily="18" charset="0"/>
            </a:endParaRPr>
          </a:p>
          <a:p>
            <a:pPr>
              <a:lnSpc>
                <a:spcPts val="1920"/>
              </a:lnSpc>
            </a:pPr>
            <a:r>
              <a:rPr lang="en-US" sz="2800" b="1" dirty="0">
                <a:solidFill>
                  <a:srgbClr val="002060"/>
                </a:solidFill>
                <a:latin typeface="Raleway"/>
                <a:ea typeface="Times New Roman" panose="02020603050405020304" pitchFamily="18" charset="0"/>
                <a:cs typeface="Arial" panose="020B0604020202020204" pitchFamily="34" charset="0"/>
              </a:rPr>
              <a:t>This is the simplest foray into critical thinking. </a:t>
            </a:r>
          </a:p>
          <a:p>
            <a:pPr>
              <a:lnSpc>
                <a:spcPts val="1920"/>
              </a:lnSpc>
            </a:pPr>
            <a:endParaRPr lang="en-US" sz="2800" b="1" dirty="0">
              <a:solidFill>
                <a:srgbClr val="002060"/>
              </a:solidFill>
              <a:latin typeface="Raleway"/>
              <a:ea typeface="Times New Roman" panose="02020603050405020304" pitchFamily="18" charset="0"/>
              <a:cs typeface="Arial" panose="020B0604020202020204" pitchFamily="34" charset="0"/>
            </a:endParaRPr>
          </a:p>
          <a:p>
            <a:pPr>
              <a:lnSpc>
                <a:spcPts val="1920"/>
              </a:lnSpc>
            </a:pPr>
            <a:r>
              <a:rPr lang="en-US" sz="2800" b="1" dirty="0">
                <a:solidFill>
                  <a:srgbClr val="002060"/>
                </a:solidFill>
                <a:latin typeface="Raleway"/>
                <a:ea typeface="Times New Roman" panose="02020603050405020304" pitchFamily="18" charset="0"/>
                <a:cs typeface="Arial" panose="020B0604020202020204" pitchFamily="34" charset="0"/>
              </a:rPr>
              <a:t>What do you want to explore and discuss? </a:t>
            </a:r>
          </a:p>
          <a:p>
            <a:pPr>
              <a:lnSpc>
                <a:spcPts val="1920"/>
              </a:lnSpc>
            </a:pPr>
            <a:endParaRPr lang="en-US" sz="2800" b="1" dirty="0">
              <a:solidFill>
                <a:srgbClr val="002060"/>
              </a:solidFill>
              <a:latin typeface="Raleway"/>
              <a:ea typeface="Times New Roman" panose="02020603050405020304" pitchFamily="18" charset="0"/>
              <a:cs typeface="Arial" panose="020B0604020202020204" pitchFamily="34" charset="0"/>
            </a:endParaRPr>
          </a:p>
          <a:p>
            <a:pPr>
              <a:lnSpc>
                <a:spcPts val="1920"/>
              </a:lnSpc>
            </a:pPr>
            <a:r>
              <a:rPr lang="en-US" sz="2800" b="1" dirty="0">
                <a:solidFill>
                  <a:srgbClr val="002060"/>
                </a:solidFill>
                <a:latin typeface="Raleway"/>
                <a:ea typeface="Times New Roman" panose="02020603050405020304" pitchFamily="18" charset="0"/>
                <a:cs typeface="Arial" panose="020B0604020202020204" pitchFamily="34" charset="0"/>
              </a:rPr>
              <a:t>It shouldn’t be a question you can answer with a</a:t>
            </a:r>
          </a:p>
          <a:p>
            <a:pPr>
              <a:lnSpc>
                <a:spcPts val="1920"/>
              </a:lnSpc>
            </a:pPr>
            <a:endParaRPr lang="en-US" sz="2800" b="1" dirty="0">
              <a:solidFill>
                <a:srgbClr val="002060"/>
              </a:solidFill>
              <a:latin typeface="Raleway"/>
              <a:ea typeface="Times New Roman" panose="02020603050405020304" pitchFamily="18" charset="0"/>
              <a:cs typeface="Arial" panose="020B0604020202020204" pitchFamily="34" charset="0"/>
            </a:endParaRPr>
          </a:p>
          <a:p>
            <a:pPr>
              <a:lnSpc>
                <a:spcPts val="1920"/>
              </a:lnSpc>
            </a:pPr>
            <a:r>
              <a:rPr lang="en-US" sz="2800" b="1" dirty="0">
                <a:solidFill>
                  <a:srgbClr val="002060"/>
                </a:solidFill>
                <a:latin typeface="Raleway"/>
                <a:ea typeface="Times New Roman" panose="02020603050405020304" pitchFamily="18" charset="0"/>
                <a:cs typeface="Arial" panose="020B0604020202020204" pitchFamily="34" charset="0"/>
              </a:rPr>
              <a:t> ‘yes’ or a ‘no.’</a:t>
            </a:r>
            <a:endParaRPr lang="en-AU" sz="2800" b="1" dirty="0">
              <a:solidFill>
                <a:srgbClr val="00206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2124075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1391" y="962028"/>
            <a:ext cx="10018644" cy="4162678"/>
          </a:xfrm>
          <a:prstGeom prst="rect">
            <a:avLst/>
          </a:prstGeom>
        </p:spPr>
        <p:txBody>
          <a:bodyPr wrap="square">
            <a:spAutoFit/>
          </a:bodyPr>
          <a:lstStyle/>
          <a:p>
            <a:r>
              <a:rPr lang="en-US" sz="2400" b="1" dirty="0">
                <a:latin typeface="Times New Roman" panose="02020603050405020304" pitchFamily="18" charset="0"/>
                <a:ea typeface="Times New Roman" panose="02020603050405020304" pitchFamily="18" charset="0"/>
                <a:cs typeface="Arial" panose="020B0604020202020204" pitchFamily="34" charset="0"/>
              </a:rPr>
              <a:t>2. Create a Foundation</a:t>
            </a:r>
          </a:p>
          <a:p>
            <a:endParaRPr lang="en-AU" sz="2400" b="1" dirty="0">
              <a:solidFill>
                <a:srgbClr val="002060"/>
              </a:solidFill>
              <a:latin typeface="Times New Roman" panose="02020603050405020304" pitchFamily="18" charset="0"/>
              <a:ea typeface="Times New Roman" panose="02020603050405020304" pitchFamily="18" charset="0"/>
            </a:endParaRPr>
          </a:p>
          <a:p>
            <a:pPr>
              <a:lnSpc>
                <a:spcPts val="1920"/>
              </a:lnSpc>
            </a:pPr>
            <a:r>
              <a:rPr lang="en-US" sz="2400" b="1" dirty="0">
                <a:solidFill>
                  <a:srgbClr val="002060"/>
                </a:solidFill>
                <a:latin typeface="Raleway"/>
                <a:ea typeface="Times New Roman" panose="02020603050405020304" pitchFamily="18" charset="0"/>
                <a:cs typeface="Arial" panose="020B0604020202020204" pitchFamily="34" charset="0"/>
              </a:rPr>
              <a:t>Students cannot think critically if they do not have the information</a:t>
            </a:r>
          </a:p>
          <a:p>
            <a:pPr>
              <a:lnSpc>
                <a:spcPts val="1920"/>
              </a:lnSpc>
            </a:pPr>
            <a:endParaRPr lang="en-US" sz="2400" b="1" dirty="0">
              <a:solidFill>
                <a:srgbClr val="002060"/>
              </a:solidFill>
              <a:latin typeface="Raleway"/>
              <a:ea typeface="Times New Roman" panose="02020603050405020304" pitchFamily="18" charset="0"/>
              <a:cs typeface="Arial" panose="020B0604020202020204" pitchFamily="34" charset="0"/>
            </a:endParaRPr>
          </a:p>
          <a:p>
            <a:pPr>
              <a:lnSpc>
                <a:spcPts val="1920"/>
              </a:lnSpc>
            </a:pPr>
            <a:r>
              <a:rPr lang="en-US" sz="2400" b="1" dirty="0">
                <a:solidFill>
                  <a:srgbClr val="002060"/>
                </a:solidFill>
                <a:latin typeface="Raleway"/>
                <a:ea typeface="Times New Roman" panose="02020603050405020304" pitchFamily="18" charset="0"/>
                <a:cs typeface="Arial" panose="020B0604020202020204" pitchFamily="34" charset="0"/>
              </a:rPr>
              <a:t> they need. Begin any critical thinking exercise with a review of</a:t>
            </a:r>
          </a:p>
          <a:p>
            <a:pPr>
              <a:lnSpc>
                <a:spcPts val="1920"/>
              </a:lnSpc>
            </a:pPr>
            <a:endParaRPr lang="en-US" sz="2400" b="1" dirty="0">
              <a:solidFill>
                <a:srgbClr val="002060"/>
              </a:solidFill>
              <a:latin typeface="Raleway"/>
              <a:ea typeface="Times New Roman" panose="02020603050405020304" pitchFamily="18" charset="0"/>
              <a:cs typeface="Arial" panose="020B0604020202020204" pitchFamily="34" charset="0"/>
            </a:endParaRPr>
          </a:p>
          <a:p>
            <a:pPr>
              <a:lnSpc>
                <a:spcPts val="1920"/>
              </a:lnSpc>
            </a:pPr>
            <a:r>
              <a:rPr lang="en-US" sz="2400" b="1" dirty="0">
                <a:solidFill>
                  <a:srgbClr val="002060"/>
                </a:solidFill>
                <a:latin typeface="Raleway"/>
                <a:ea typeface="Times New Roman" panose="02020603050405020304" pitchFamily="18" charset="0"/>
                <a:cs typeface="Arial" panose="020B0604020202020204" pitchFamily="34" charset="0"/>
              </a:rPr>
              <a:t> related information. This ensures they can recall facts pertinent to</a:t>
            </a:r>
          </a:p>
          <a:p>
            <a:pPr>
              <a:lnSpc>
                <a:spcPts val="1920"/>
              </a:lnSpc>
            </a:pPr>
            <a:endParaRPr lang="en-US" sz="2400" b="1" dirty="0">
              <a:solidFill>
                <a:srgbClr val="002060"/>
              </a:solidFill>
              <a:latin typeface="Raleway"/>
              <a:ea typeface="Times New Roman" panose="02020603050405020304" pitchFamily="18" charset="0"/>
              <a:cs typeface="Arial" panose="020B0604020202020204" pitchFamily="34" charset="0"/>
            </a:endParaRPr>
          </a:p>
          <a:p>
            <a:pPr>
              <a:lnSpc>
                <a:spcPts val="1920"/>
              </a:lnSpc>
            </a:pPr>
            <a:r>
              <a:rPr lang="en-US" sz="2400" b="1" dirty="0">
                <a:solidFill>
                  <a:srgbClr val="002060"/>
                </a:solidFill>
                <a:latin typeface="Raleway"/>
                <a:ea typeface="Times New Roman" panose="02020603050405020304" pitchFamily="18" charset="0"/>
                <a:cs typeface="Arial" panose="020B0604020202020204" pitchFamily="34" charset="0"/>
              </a:rPr>
              <a:t> the topic. These may stem from things like:</a:t>
            </a:r>
          </a:p>
          <a:p>
            <a:pPr>
              <a:lnSpc>
                <a:spcPts val="1920"/>
              </a:lnSpc>
            </a:pPr>
            <a:endParaRPr lang="en-US" sz="2400" b="1" dirty="0">
              <a:solidFill>
                <a:srgbClr val="002060"/>
              </a:solidFill>
              <a:latin typeface="Raleway"/>
              <a:ea typeface="Times New Roman" panose="02020603050405020304" pitchFamily="18" charset="0"/>
              <a:cs typeface="Arial" panose="020B0604020202020204" pitchFamily="34" charset="0"/>
            </a:endParaRPr>
          </a:p>
          <a:p>
            <a:pPr>
              <a:lnSpc>
                <a:spcPts val="1920"/>
              </a:lnSpc>
            </a:pPr>
            <a:endParaRPr lang="en-AU" sz="2400" b="1" dirty="0">
              <a:solidFill>
                <a:srgbClr val="002060"/>
              </a:solidFill>
              <a:latin typeface="Times New Roman" panose="02020603050405020304" pitchFamily="18" charset="0"/>
              <a:ea typeface="Times New Roman" panose="02020603050405020304" pitchFamily="18" charset="0"/>
            </a:endParaRPr>
          </a:p>
          <a:p>
            <a:pPr marL="342900" lvl="0" indent="-342900">
              <a:lnSpc>
                <a:spcPts val="1950"/>
              </a:lnSpc>
              <a:spcAft>
                <a:spcPts val="0"/>
              </a:spcAft>
              <a:buSzPts val="1000"/>
              <a:buFont typeface="Symbol" panose="05050102010706020507" pitchFamily="18" charset="2"/>
              <a:buChar char=""/>
              <a:tabLst>
                <a:tab pos="457200" algn="l"/>
              </a:tabLst>
            </a:pPr>
            <a:r>
              <a:rPr lang="en-US" sz="2400" b="1" dirty="0">
                <a:solidFill>
                  <a:srgbClr val="002060"/>
                </a:solidFill>
                <a:latin typeface="Raleway"/>
                <a:ea typeface="Calibri" panose="020F0502020204030204" pitchFamily="34" charset="0"/>
                <a:cs typeface="Arial" panose="020B0604020202020204" pitchFamily="34" charset="0"/>
              </a:rPr>
              <a:t>reading assignments and other homework</a:t>
            </a:r>
          </a:p>
          <a:p>
            <a:pPr marL="342900" lvl="0" indent="-342900">
              <a:lnSpc>
                <a:spcPts val="1950"/>
              </a:lnSpc>
              <a:spcAft>
                <a:spcPts val="0"/>
              </a:spcAft>
              <a:buSzPts val="1000"/>
              <a:buFont typeface="Symbol" panose="05050102010706020507" pitchFamily="18" charset="2"/>
              <a:buChar char=""/>
              <a:tabLst>
                <a:tab pos="457200" algn="l"/>
              </a:tabLst>
            </a:pPr>
            <a:endParaRPr lang="en-AU"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ts val="1950"/>
              </a:lnSpc>
              <a:spcAft>
                <a:spcPts val="0"/>
              </a:spcAft>
              <a:buSzPts val="1000"/>
              <a:buFont typeface="Symbol" panose="05050102010706020507" pitchFamily="18" charset="2"/>
              <a:buChar char=""/>
              <a:tabLst>
                <a:tab pos="457200" algn="l"/>
              </a:tabLst>
            </a:pPr>
            <a:r>
              <a:rPr lang="en-US" sz="2400" b="1" dirty="0">
                <a:solidFill>
                  <a:srgbClr val="002060"/>
                </a:solidFill>
                <a:latin typeface="Raleway"/>
                <a:ea typeface="Calibri" panose="020F0502020204030204" pitchFamily="34" charset="0"/>
                <a:cs typeface="Arial" panose="020B0604020202020204" pitchFamily="34" charset="0"/>
              </a:rPr>
              <a:t>previous lessons or critical thinking exercises</a:t>
            </a:r>
            <a:endParaRPr lang="en-AU"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r>
              <a:rPr lang="en-US" sz="2400" b="1" dirty="0">
                <a:solidFill>
                  <a:srgbClr val="002060"/>
                </a:solidFill>
                <a:latin typeface="Raleway"/>
                <a:ea typeface="Calibri" panose="020F0502020204030204" pitchFamily="34" charset="0"/>
                <a:cs typeface="Arial" panose="020B0604020202020204" pitchFamily="34" charset="0"/>
              </a:rPr>
              <a:t>a video or text</a:t>
            </a:r>
            <a:endParaRPr lang="en-AU" sz="2400" b="1" dirty="0">
              <a:solidFill>
                <a:srgbClr val="002060"/>
              </a:solidFill>
            </a:endParaRPr>
          </a:p>
        </p:txBody>
      </p:sp>
    </p:spTree>
    <p:extLst>
      <p:ext uri="{BB962C8B-B14F-4D97-AF65-F5344CB8AC3E}">
        <p14:creationId xmlns:p14="http://schemas.microsoft.com/office/powerpoint/2010/main" val="288997006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7164" y="590940"/>
            <a:ext cx="9660835" cy="3393237"/>
          </a:xfrm>
          <a:prstGeom prst="rect">
            <a:avLst/>
          </a:prstGeom>
        </p:spPr>
        <p:txBody>
          <a:bodyPr wrap="square">
            <a:spAutoFit/>
          </a:bodyPr>
          <a:lstStyle/>
          <a:p>
            <a:r>
              <a:rPr lang="en-US" sz="3600" b="1" dirty="0">
                <a:latin typeface="Times New Roman" panose="02020603050405020304" pitchFamily="18" charset="0"/>
                <a:ea typeface="Times New Roman" panose="02020603050405020304" pitchFamily="18" charset="0"/>
                <a:cs typeface="Arial" panose="020B0604020202020204" pitchFamily="34" charset="0"/>
              </a:rPr>
              <a:t>3. Consult the Classics</a:t>
            </a:r>
          </a:p>
          <a:p>
            <a:endParaRPr lang="en-AU" sz="3600" dirty="0">
              <a:solidFill>
                <a:srgbClr val="002060"/>
              </a:solidFill>
              <a:latin typeface="Times New Roman" panose="02020603050405020304" pitchFamily="18" charset="0"/>
              <a:ea typeface="Times New Roman" panose="02020603050405020304" pitchFamily="18" charset="0"/>
            </a:endParaRPr>
          </a:p>
          <a:p>
            <a:pPr>
              <a:lnSpc>
                <a:spcPts val="1920"/>
              </a:lnSpc>
            </a:pPr>
            <a:r>
              <a:rPr lang="en-US" sz="2800" dirty="0">
                <a:solidFill>
                  <a:srgbClr val="002060"/>
                </a:solidFill>
                <a:latin typeface="Raleway"/>
                <a:ea typeface="Times New Roman" panose="02020603050405020304" pitchFamily="18" charset="0"/>
                <a:cs typeface="Arial" panose="020B0604020202020204" pitchFamily="34" charset="0"/>
              </a:rPr>
              <a:t>Great literary works boast challenging narratives and deep </a:t>
            </a:r>
          </a:p>
          <a:p>
            <a:pPr>
              <a:lnSpc>
                <a:spcPts val="1920"/>
              </a:lnSpc>
            </a:pPr>
            <a:endParaRPr lang="en-US" sz="2800" dirty="0">
              <a:solidFill>
                <a:srgbClr val="002060"/>
              </a:solidFill>
              <a:latin typeface="Raleway"/>
              <a:ea typeface="Times New Roman" panose="02020603050405020304" pitchFamily="18" charset="0"/>
              <a:cs typeface="Arial" panose="020B0604020202020204" pitchFamily="34" charset="0"/>
            </a:endParaRPr>
          </a:p>
          <a:p>
            <a:pPr>
              <a:lnSpc>
                <a:spcPts val="1920"/>
              </a:lnSpc>
            </a:pPr>
            <a:r>
              <a:rPr lang="en-US" sz="2800" dirty="0">
                <a:solidFill>
                  <a:srgbClr val="002060"/>
                </a:solidFill>
                <a:latin typeface="Raleway"/>
                <a:ea typeface="Times New Roman" panose="02020603050405020304" pitchFamily="18" charset="0"/>
                <a:cs typeface="Arial" panose="020B0604020202020204" pitchFamily="34" charset="0"/>
              </a:rPr>
              <a:t>characterization. </a:t>
            </a:r>
          </a:p>
          <a:p>
            <a:pPr>
              <a:lnSpc>
                <a:spcPts val="1920"/>
              </a:lnSpc>
            </a:pPr>
            <a:endParaRPr lang="en-US" sz="2800" dirty="0">
              <a:solidFill>
                <a:srgbClr val="002060"/>
              </a:solidFill>
              <a:latin typeface="Raleway"/>
              <a:ea typeface="Times New Roman" panose="02020603050405020304" pitchFamily="18" charset="0"/>
              <a:cs typeface="Arial" panose="020B0604020202020204" pitchFamily="34" charset="0"/>
            </a:endParaRPr>
          </a:p>
          <a:p>
            <a:pPr>
              <a:lnSpc>
                <a:spcPts val="1920"/>
              </a:lnSpc>
            </a:pPr>
            <a:r>
              <a:rPr lang="en-US" sz="2800" dirty="0">
                <a:solidFill>
                  <a:srgbClr val="002060"/>
                </a:solidFill>
                <a:latin typeface="Raleway"/>
                <a:ea typeface="Times New Roman" panose="02020603050405020304" pitchFamily="18" charset="0"/>
                <a:cs typeface="Arial" panose="020B0604020202020204" pitchFamily="34" charset="0"/>
              </a:rPr>
              <a:t>They are a perfect launch pad for critical thinking. </a:t>
            </a:r>
          </a:p>
          <a:p>
            <a:pPr>
              <a:lnSpc>
                <a:spcPts val="1920"/>
              </a:lnSpc>
            </a:pPr>
            <a:endParaRPr lang="en-US" sz="2800" dirty="0">
              <a:solidFill>
                <a:srgbClr val="002060"/>
              </a:solidFill>
              <a:latin typeface="Raleway"/>
              <a:ea typeface="Times New Roman" panose="02020603050405020304" pitchFamily="18" charset="0"/>
              <a:cs typeface="Arial" panose="020B0604020202020204" pitchFamily="34" charset="0"/>
            </a:endParaRPr>
          </a:p>
          <a:p>
            <a:pPr>
              <a:lnSpc>
                <a:spcPts val="1920"/>
              </a:lnSpc>
            </a:pPr>
            <a:r>
              <a:rPr lang="en-US" sz="2800" dirty="0">
                <a:solidFill>
                  <a:srgbClr val="002060"/>
                </a:solidFill>
                <a:latin typeface="Raleway"/>
                <a:ea typeface="Times New Roman" panose="02020603050405020304" pitchFamily="18" charset="0"/>
                <a:cs typeface="Arial" panose="020B0604020202020204" pitchFamily="34" charset="0"/>
              </a:rPr>
              <a:t>Use them for specific lessons on character motivation, plot </a:t>
            </a:r>
          </a:p>
          <a:p>
            <a:pPr>
              <a:lnSpc>
                <a:spcPts val="1920"/>
              </a:lnSpc>
            </a:pPr>
            <a:endParaRPr lang="en-US" sz="2800" dirty="0">
              <a:solidFill>
                <a:srgbClr val="002060"/>
              </a:solidFill>
              <a:latin typeface="Raleway"/>
              <a:ea typeface="Times New Roman" panose="02020603050405020304" pitchFamily="18" charset="0"/>
              <a:cs typeface="Arial" panose="020B0604020202020204" pitchFamily="34" charset="0"/>
            </a:endParaRPr>
          </a:p>
          <a:p>
            <a:pPr>
              <a:lnSpc>
                <a:spcPts val="1920"/>
              </a:lnSpc>
            </a:pPr>
            <a:r>
              <a:rPr lang="en-US" sz="2800" dirty="0">
                <a:solidFill>
                  <a:srgbClr val="002060"/>
                </a:solidFill>
                <a:latin typeface="Raleway"/>
                <a:ea typeface="Times New Roman" panose="02020603050405020304" pitchFamily="18" charset="0"/>
                <a:cs typeface="Arial" panose="020B0604020202020204" pitchFamily="34" charset="0"/>
              </a:rPr>
              <a:t>predictions, and theme</a:t>
            </a:r>
            <a:r>
              <a:rPr lang="en-US" dirty="0">
                <a:solidFill>
                  <a:srgbClr val="666666"/>
                </a:solidFill>
                <a:latin typeface="Raleway"/>
                <a:ea typeface="Times New Roman" panose="02020603050405020304" pitchFamily="18" charset="0"/>
                <a:cs typeface="Arial" panose="020B0604020202020204" pitchFamily="34" charset="0"/>
              </a:rPr>
              <a:t>.</a:t>
            </a:r>
            <a:endParaRPr lang="en-A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5314521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1304" y="522120"/>
            <a:ext cx="10919791" cy="4001095"/>
          </a:xfrm>
          <a:prstGeom prst="rect">
            <a:avLst/>
          </a:prstGeom>
        </p:spPr>
        <p:txBody>
          <a:bodyPr wrap="square">
            <a:spAutoFit/>
          </a:bodyPr>
          <a:lstStyle/>
          <a:p>
            <a:r>
              <a:rPr lang="en-US" sz="3600" b="1" dirty="0">
                <a:latin typeface="Times New Roman" panose="02020603050405020304" pitchFamily="18" charset="0"/>
                <a:ea typeface="Times New Roman" panose="02020603050405020304" pitchFamily="18" charset="0"/>
                <a:cs typeface="Arial" panose="020B0604020202020204" pitchFamily="34" charset="0"/>
              </a:rPr>
              <a:t>4. Creating a Country</a:t>
            </a:r>
          </a:p>
          <a:p>
            <a:endParaRPr lang="en-AU" sz="2800" b="1" dirty="0">
              <a:latin typeface="Times New Roman" panose="02020603050405020304" pitchFamily="18" charset="0"/>
              <a:ea typeface="Times New Roman" panose="02020603050405020304" pitchFamily="18" charset="0"/>
            </a:endParaRPr>
          </a:p>
          <a:p>
            <a:pPr>
              <a:lnSpc>
                <a:spcPts val="1920"/>
              </a:lnSpc>
            </a:pPr>
            <a:r>
              <a:rPr lang="en-US" sz="2800" b="1" dirty="0">
                <a:solidFill>
                  <a:srgbClr val="002060"/>
                </a:solidFill>
                <a:latin typeface="Raleway"/>
                <a:ea typeface="Times New Roman" panose="02020603050405020304" pitchFamily="18" charset="0"/>
                <a:cs typeface="Arial" panose="020B0604020202020204" pitchFamily="34" charset="0"/>
              </a:rPr>
              <a:t>How does one create a country from scratch? This could be great</a:t>
            </a:r>
          </a:p>
          <a:p>
            <a:pPr>
              <a:lnSpc>
                <a:spcPts val="1920"/>
              </a:lnSpc>
            </a:pPr>
            <a:endParaRPr lang="en-US" sz="2800" b="1" dirty="0">
              <a:solidFill>
                <a:srgbClr val="002060"/>
              </a:solidFill>
              <a:latin typeface="Raleway"/>
              <a:ea typeface="Times New Roman" panose="02020603050405020304" pitchFamily="18" charset="0"/>
              <a:cs typeface="Arial" panose="020B0604020202020204" pitchFamily="34" charset="0"/>
            </a:endParaRPr>
          </a:p>
          <a:p>
            <a:pPr>
              <a:lnSpc>
                <a:spcPts val="1920"/>
              </a:lnSpc>
            </a:pPr>
            <a:r>
              <a:rPr lang="en-US" sz="2800" b="1" dirty="0">
                <a:solidFill>
                  <a:srgbClr val="002060"/>
                </a:solidFill>
                <a:latin typeface="Raleway"/>
                <a:ea typeface="Times New Roman" panose="02020603050405020304" pitchFamily="18" charset="0"/>
                <a:cs typeface="Arial" panose="020B0604020202020204" pitchFamily="34" charset="0"/>
              </a:rPr>
              <a:t> project-based learning scenario. </a:t>
            </a:r>
          </a:p>
          <a:p>
            <a:pPr>
              <a:lnSpc>
                <a:spcPts val="1920"/>
              </a:lnSpc>
            </a:pPr>
            <a:endParaRPr lang="en-US" sz="2800" b="1" dirty="0">
              <a:solidFill>
                <a:srgbClr val="002060"/>
              </a:solidFill>
              <a:latin typeface="Raleway"/>
              <a:ea typeface="Times New Roman" panose="02020603050405020304" pitchFamily="18" charset="0"/>
              <a:cs typeface="Arial" panose="020B0604020202020204" pitchFamily="34" charset="0"/>
            </a:endParaRPr>
          </a:p>
          <a:p>
            <a:pPr>
              <a:lnSpc>
                <a:spcPts val="1920"/>
              </a:lnSpc>
            </a:pPr>
            <a:r>
              <a:rPr lang="en-US" sz="2800" b="1" dirty="0">
                <a:solidFill>
                  <a:srgbClr val="002060"/>
                </a:solidFill>
                <a:latin typeface="Raleway"/>
                <a:ea typeface="Times New Roman" panose="02020603050405020304" pitchFamily="18" charset="0"/>
                <a:cs typeface="Arial" panose="020B0604020202020204" pitchFamily="34" charset="0"/>
              </a:rPr>
              <a:t>It requires sufficient research to discover what actually</a:t>
            </a:r>
          </a:p>
          <a:p>
            <a:pPr>
              <a:lnSpc>
                <a:spcPts val="1920"/>
              </a:lnSpc>
            </a:pPr>
            <a:r>
              <a:rPr lang="en-US" sz="2800" b="1" dirty="0">
                <a:solidFill>
                  <a:srgbClr val="002060"/>
                </a:solidFill>
                <a:latin typeface="Raleway"/>
                <a:ea typeface="Times New Roman" panose="02020603050405020304" pitchFamily="18" charset="0"/>
                <a:cs typeface="Arial" panose="020B0604020202020204" pitchFamily="34" charset="0"/>
              </a:rPr>
              <a:t> “makes” a </a:t>
            </a:r>
          </a:p>
          <a:p>
            <a:pPr>
              <a:lnSpc>
                <a:spcPts val="1920"/>
              </a:lnSpc>
            </a:pPr>
            <a:endParaRPr lang="en-US" sz="2800" b="1" dirty="0">
              <a:solidFill>
                <a:srgbClr val="002060"/>
              </a:solidFill>
              <a:latin typeface="Raleway"/>
              <a:ea typeface="Times New Roman" panose="02020603050405020304" pitchFamily="18" charset="0"/>
              <a:cs typeface="Arial" panose="020B0604020202020204" pitchFamily="34" charset="0"/>
            </a:endParaRPr>
          </a:p>
          <a:p>
            <a:pPr>
              <a:lnSpc>
                <a:spcPts val="1920"/>
              </a:lnSpc>
            </a:pPr>
            <a:r>
              <a:rPr lang="en-US" sz="2800" b="1" dirty="0">
                <a:solidFill>
                  <a:srgbClr val="002060"/>
                </a:solidFill>
                <a:latin typeface="Raleway"/>
                <a:ea typeface="Times New Roman" panose="02020603050405020304" pitchFamily="18" charset="0"/>
                <a:cs typeface="Arial" panose="020B0604020202020204" pitchFamily="34" charset="0"/>
              </a:rPr>
              <a:t>country. In the process students learn history, geography, politics, </a:t>
            </a:r>
          </a:p>
          <a:p>
            <a:pPr>
              <a:lnSpc>
                <a:spcPts val="1920"/>
              </a:lnSpc>
            </a:pPr>
            <a:endParaRPr lang="en-US" sz="2800" b="1" dirty="0">
              <a:solidFill>
                <a:srgbClr val="002060"/>
              </a:solidFill>
              <a:latin typeface="Raleway"/>
              <a:ea typeface="Times New Roman" panose="02020603050405020304" pitchFamily="18" charset="0"/>
              <a:cs typeface="Arial" panose="020B0604020202020204" pitchFamily="34" charset="0"/>
            </a:endParaRPr>
          </a:p>
          <a:p>
            <a:pPr>
              <a:lnSpc>
                <a:spcPts val="1920"/>
              </a:lnSpc>
            </a:pPr>
            <a:r>
              <a:rPr lang="en-US" sz="2800" b="1" dirty="0">
                <a:solidFill>
                  <a:srgbClr val="002060"/>
                </a:solidFill>
                <a:latin typeface="Raleway"/>
                <a:ea typeface="Times New Roman" panose="02020603050405020304" pitchFamily="18" charset="0"/>
                <a:cs typeface="Arial" panose="020B0604020202020204" pitchFamily="34" charset="0"/>
              </a:rPr>
              <a:t>and more</a:t>
            </a:r>
            <a:r>
              <a:rPr lang="en-US" b="1" dirty="0">
                <a:solidFill>
                  <a:srgbClr val="002060"/>
                </a:solidFill>
                <a:latin typeface="Raleway"/>
                <a:ea typeface="Times New Roman" panose="02020603050405020304" pitchFamily="18" charset="0"/>
                <a:cs typeface="Arial" panose="020B0604020202020204" pitchFamily="34" charset="0"/>
              </a:rPr>
              <a:t>.</a:t>
            </a:r>
            <a:endParaRPr lang="en-AU" sz="2400" b="1" dirty="0">
              <a:solidFill>
                <a:srgbClr val="00206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565817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3095" y="611042"/>
            <a:ext cx="10614992" cy="5078313"/>
          </a:xfrm>
          <a:prstGeom prst="rect">
            <a:avLst/>
          </a:prstGeom>
        </p:spPr>
        <p:txBody>
          <a:bodyPr wrap="square">
            <a:spAutoFit/>
          </a:bodyPr>
          <a:lstStyle/>
          <a:p>
            <a:r>
              <a:rPr lang="en-US" sz="3600" b="1" dirty="0">
                <a:latin typeface="Times New Roman" panose="02020603050405020304" pitchFamily="18" charset="0"/>
                <a:ea typeface="Times New Roman" panose="02020603050405020304" pitchFamily="18" charset="0"/>
                <a:cs typeface="Arial" panose="020B0604020202020204" pitchFamily="34" charset="0"/>
              </a:rPr>
              <a:t>5. Use Information Fluency</a:t>
            </a:r>
          </a:p>
          <a:p>
            <a:endParaRPr lang="en-AU" sz="3600" b="1" dirty="0">
              <a:latin typeface="Times New Roman" panose="02020603050405020304" pitchFamily="18" charset="0"/>
              <a:ea typeface="Times New Roman" panose="02020603050405020304" pitchFamily="18" charset="0"/>
            </a:endParaRPr>
          </a:p>
          <a:p>
            <a:r>
              <a:rPr lang="en-US" sz="2800" b="1" dirty="0">
                <a:solidFill>
                  <a:srgbClr val="002060"/>
                </a:solidFill>
                <a:latin typeface="Raleway"/>
                <a:ea typeface="Calibri" panose="020F0502020204030204" pitchFamily="34" charset="0"/>
                <a:cs typeface="Arial" panose="020B0604020202020204" pitchFamily="34" charset="0"/>
              </a:rPr>
              <a:t>Part of critical thinking is knowing when to pursue and when to discard information.</a:t>
            </a:r>
          </a:p>
          <a:p>
            <a:endParaRPr lang="en-US" sz="2800" b="1" dirty="0">
              <a:solidFill>
                <a:srgbClr val="002060"/>
              </a:solidFill>
              <a:latin typeface="Raleway"/>
              <a:ea typeface="Calibri" panose="020F0502020204030204" pitchFamily="34" charset="0"/>
              <a:cs typeface="Arial" panose="020B0604020202020204" pitchFamily="34" charset="0"/>
            </a:endParaRPr>
          </a:p>
          <a:p>
            <a:r>
              <a:rPr lang="en-US" sz="2800" b="1" dirty="0">
                <a:solidFill>
                  <a:srgbClr val="002060"/>
                </a:solidFill>
                <a:latin typeface="Raleway"/>
                <a:ea typeface="Calibri" panose="020F0502020204030204" pitchFamily="34" charset="0"/>
                <a:cs typeface="Arial" panose="020B0604020202020204" pitchFamily="34" charset="0"/>
              </a:rPr>
              <a:t> Students must learn to amass the appropriate knowledge to inform that thinking.</a:t>
            </a:r>
          </a:p>
          <a:p>
            <a:endParaRPr lang="en-US" sz="2800" b="1" dirty="0">
              <a:solidFill>
                <a:srgbClr val="002060"/>
              </a:solidFill>
              <a:latin typeface="Raleway"/>
              <a:ea typeface="Calibri" panose="020F0502020204030204" pitchFamily="34" charset="0"/>
              <a:cs typeface="Arial" panose="020B0604020202020204" pitchFamily="34" charset="0"/>
            </a:endParaRPr>
          </a:p>
          <a:p>
            <a:endParaRPr lang="en-US" sz="2800" b="1" dirty="0">
              <a:solidFill>
                <a:srgbClr val="002060"/>
              </a:solidFill>
              <a:latin typeface="Raleway"/>
              <a:ea typeface="Calibri" panose="020F0502020204030204" pitchFamily="34" charset="0"/>
              <a:cs typeface="Arial" panose="020B0604020202020204" pitchFamily="34" charset="0"/>
            </a:endParaRPr>
          </a:p>
          <a:p>
            <a:r>
              <a:rPr lang="en-US" sz="2800" b="1" dirty="0">
                <a:solidFill>
                  <a:srgbClr val="002060"/>
                </a:solidFill>
                <a:latin typeface="Raleway"/>
                <a:ea typeface="Calibri" panose="020F0502020204030204" pitchFamily="34" charset="0"/>
                <a:cs typeface="Arial" panose="020B0604020202020204" pitchFamily="34" charset="0"/>
              </a:rPr>
              <a:t> Teaching critical thinking skills can be supported by an understanding of </a:t>
            </a:r>
            <a:r>
              <a:rPr lang="en-US" sz="2800" b="1" u="sng" dirty="0">
                <a:solidFill>
                  <a:srgbClr val="002060"/>
                </a:solidFill>
                <a:latin typeface="Raleway"/>
                <a:ea typeface="Calibri" panose="020F0502020204030204" pitchFamily="34" charset="0"/>
                <a:cs typeface="Arial" panose="020B0604020202020204" pitchFamily="34" charset="0"/>
                <a:hlinkClick r:id="rId2"/>
              </a:rPr>
              <a:t>Information Fluency</a:t>
            </a:r>
            <a:endParaRPr lang="en-AU" sz="2800" b="1" dirty="0">
              <a:solidFill>
                <a:srgbClr val="002060"/>
              </a:solidFill>
            </a:endParaRPr>
          </a:p>
        </p:txBody>
      </p:sp>
    </p:spTree>
    <p:extLst>
      <p:ext uri="{BB962C8B-B14F-4D97-AF65-F5344CB8AC3E}">
        <p14:creationId xmlns:p14="http://schemas.microsoft.com/office/powerpoint/2010/main" val="42874742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7321" y="752926"/>
            <a:ext cx="3558859" cy="523220"/>
          </a:xfrm>
          <a:prstGeom prst="rect">
            <a:avLst/>
          </a:prstGeom>
        </p:spPr>
        <p:txBody>
          <a:bodyPr wrap="none">
            <a:spAutoFit/>
          </a:bodyPr>
          <a:lstStyle/>
          <a:p>
            <a:r>
              <a:rPr lang="en-US" sz="2800" b="1" dirty="0">
                <a:latin typeface="Times New Roman" panose="02020603050405020304" pitchFamily="18" charset="0"/>
                <a:ea typeface="Times New Roman" panose="02020603050405020304" pitchFamily="18" charset="0"/>
                <a:cs typeface="Arial" panose="020B0604020202020204" pitchFamily="34" charset="0"/>
              </a:rPr>
              <a:t>6. Utilize Peer Groups</a:t>
            </a:r>
            <a:endParaRPr lang="en-AU" sz="2800" b="1" dirty="0">
              <a:latin typeface="Times New Roman" panose="02020603050405020304" pitchFamily="18" charset="0"/>
              <a:ea typeface="Times New Roman" panose="02020603050405020304" pitchFamily="18" charset="0"/>
            </a:endParaRPr>
          </a:p>
        </p:txBody>
      </p:sp>
      <p:sp>
        <p:nvSpPr>
          <p:cNvPr id="3" name="Rectangle 2"/>
          <p:cNvSpPr/>
          <p:nvPr/>
        </p:nvSpPr>
        <p:spPr>
          <a:xfrm>
            <a:off x="437321" y="1415591"/>
            <a:ext cx="11065565" cy="4611519"/>
          </a:xfrm>
          <a:prstGeom prst="rect">
            <a:avLst/>
          </a:prstGeom>
        </p:spPr>
        <p:txBody>
          <a:bodyPr wrap="square">
            <a:spAutoFit/>
          </a:bodyPr>
          <a:lstStyle/>
          <a:p>
            <a:r>
              <a:rPr lang="en-US" sz="3600" b="1" dirty="0">
                <a:latin typeface="Times New Roman" panose="02020603050405020304" pitchFamily="18" charset="0"/>
                <a:ea typeface="Times New Roman" panose="02020603050405020304" pitchFamily="18" charset="0"/>
                <a:cs typeface="Arial" panose="020B0604020202020204" pitchFamily="34" charset="0"/>
              </a:rPr>
              <a:t>7. Try One Sentence</a:t>
            </a:r>
          </a:p>
          <a:p>
            <a:endParaRPr lang="en-AU" sz="3600" b="1" dirty="0">
              <a:latin typeface="Times New Roman" panose="02020603050405020304" pitchFamily="18" charset="0"/>
              <a:ea typeface="Times New Roman" panose="02020603050405020304" pitchFamily="18" charset="0"/>
            </a:endParaRPr>
          </a:p>
          <a:p>
            <a:pPr>
              <a:lnSpc>
                <a:spcPts val="1920"/>
              </a:lnSpc>
            </a:pPr>
            <a:r>
              <a:rPr lang="en-US" sz="2400" b="1" dirty="0">
                <a:solidFill>
                  <a:srgbClr val="002060"/>
                </a:solidFill>
                <a:latin typeface="Raleway"/>
                <a:ea typeface="Times New Roman" panose="02020603050405020304" pitchFamily="18" charset="0"/>
                <a:cs typeface="Arial" panose="020B0604020202020204" pitchFamily="34" charset="0"/>
              </a:rPr>
              <a:t>Try this exercise: form groups of 8-10 students.</a:t>
            </a:r>
          </a:p>
          <a:p>
            <a:pPr>
              <a:lnSpc>
                <a:spcPts val="1920"/>
              </a:lnSpc>
            </a:pPr>
            <a:endParaRPr lang="en-US" sz="2400" b="1" dirty="0">
              <a:solidFill>
                <a:srgbClr val="002060"/>
              </a:solidFill>
              <a:latin typeface="Raleway"/>
              <a:ea typeface="Times New Roman" panose="02020603050405020304" pitchFamily="18" charset="0"/>
              <a:cs typeface="Arial" panose="020B0604020202020204" pitchFamily="34" charset="0"/>
            </a:endParaRPr>
          </a:p>
          <a:p>
            <a:pPr>
              <a:lnSpc>
                <a:spcPts val="1920"/>
              </a:lnSpc>
            </a:pPr>
            <a:r>
              <a:rPr lang="en-US" sz="2400" b="1" dirty="0">
                <a:solidFill>
                  <a:srgbClr val="002060"/>
                </a:solidFill>
                <a:latin typeface="Raleway"/>
                <a:ea typeface="Times New Roman" panose="02020603050405020304" pitchFamily="18" charset="0"/>
                <a:cs typeface="Arial" panose="020B0604020202020204" pitchFamily="34" charset="0"/>
              </a:rPr>
              <a:t> Instruct each student to write one sentence describing a topic on a piece of paper. </a:t>
            </a:r>
          </a:p>
          <a:p>
            <a:pPr>
              <a:lnSpc>
                <a:spcPts val="1920"/>
              </a:lnSpc>
            </a:pPr>
            <a:endParaRPr lang="en-US" sz="2400" b="1" dirty="0">
              <a:solidFill>
                <a:srgbClr val="002060"/>
              </a:solidFill>
              <a:latin typeface="Raleway"/>
              <a:ea typeface="Times New Roman" panose="02020603050405020304" pitchFamily="18" charset="0"/>
              <a:cs typeface="Arial" panose="020B0604020202020204" pitchFamily="34" charset="0"/>
            </a:endParaRPr>
          </a:p>
          <a:p>
            <a:pPr>
              <a:lnSpc>
                <a:spcPts val="1920"/>
              </a:lnSpc>
            </a:pPr>
            <a:r>
              <a:rPr lang="en-US" sz="2400" b="1" dirty="0">
                <a:solidFill>
                  <a:srgbClr val="002060"/>
                </a:solidFill>
                <a:latin typeface="Raleway"/>
                <a:ea typeface="Times New Roman" panose="02020603050405020304" pitchFamily="18" charset="0"/>
                <a:cs typeface="Arial" panose="020B0604020202020204" pitchFamily="34" charset="0"/>
              </a:rPr>
              <a:t>The student then passes the paper to the next student. </a:t>
            </a:r>
          </a:p>
          <a:p>
            <a:pPr>
              <a:lnSpc>
                <a:spcPts val="1920"/>
              </a:lnSpc>
            </a:pPr>
            <a:endParaRPr lang="en-US" sz="2400" b="1" dirty="0">
              <a:solidFill>
                <a:srgbClr val="002060"/>
              </a:solidFill>
              <a:latin typeface="Raleway"/>
              <a:ea typeface="Times New Roman" panose="02020603050405020304" pitchFamily="18" charset="0"/>
              <a:cs typeface="Arial" panose="020B0604020202020204" pitchFamily="34" charset="0"/>
            </a:endParaRPr>
          </a:p>
          <a:p>
            <a:pPr>
              <a:lnSpc>
                <a:spcPts val="1920"/>
              </a:lnSpc>
            </a:pPr>
            <a:r>
              <a:rPr lang="en-US" sz="2400" b="1" dirty="0">
                <a:solidFill>
                  <a:srgbClr val="002060"/>
                </a:solidFill>
                <a:latin typeface="Raleway"/>
                <a:ea typeface="Times New Roman" panose="02020603050405020304" pitchFamily="18" charset="0"/>
                <a:cs typeface="Arial" panose="020B0604020202020204" pitchFamily="34" charset="0"/>
              </a:rPr>
              <a:t>The next student will add their understanding of the next step in a single sentence. </a:t>
            </a:r>
          </a:p>
          <a:p>
            <a:pPr>
              <a:lnSpc>
                <a:spcPts val="1920"/>
              </a:lnSpc>
            </a:pPr>
            <a:endParaRPr lang="en-US" sz="2400" b="1" dirty="0">
              <a:solidFill>
                <a:srgbClr val="002060"/>
              </a:solidFill>
              <a:latin typeface="Raleway"/>
              <a:ea typeface="Times New Roman" panose="02020603050405020304" pitchFamily="18" charset="0"/>
              <a:cs typeface="Arial" panose="020B0604020202020204" pitchFamily="34" charset="0"/>
            </a:endParaRPr>
          </a:p>
          <a:p>
            <a:pPr>
              <a:lnSpc>
                <a:spcPts val="1920"/>
              </a:lnSpc>
            </a:pPr>
            <a:r>
              <a:rPr lang="en-US" sz="2400" b="1" dirty="0">
                <a:solidFill>
                  <a:srgbClr val="002060"/>
                </a:solidFill>
                <a:latin typeface="Raleway"/>
                <a:ea typeface="Times New Roman" panose="02020603050405020304" pitchFamily="18" charset="0"/>
                <a:cs typeface="Arial" panose="020B0604020202020204" pitchFamily="34" charset="0"/>
              </a:rPr>
              <a:t>This time, though, that student folds the paper down to cover their sentence. </a:t>
            </a:r>
          </a:p>
          <a:p>
            <a:pPr>
              <a:lnSpc>
                <a:spcPts val="1920"/>
              </a:lnSpc>
            </a:pPr>
            <a:endParaRPr lang="en-US" sz="2400" b="1" dirty="0">
              <a:solidFill>
                <a:srgbClr val="002060"/>
              </a:solidFill>
              <a:latin typeface="Raleway"/>
              <a:ea typeface="Times New Roman" panose="02020603050405020304" pitchFamily="18" charset="0"/>
              <a:cs typeface="Arial" panose="020B0604020202020204" pitchFamily="34" charset="0"/>
            </a:endParaRPr>
          </a:p>
          <a:p>
            <a:pPr>
              <a:lnSpc>
                <a:spcPts val="1920"/>
              </a:lnSpc>
            </a:pPr>
            <a:r>
              <a:rPr lang="en-US" sz="2400" b="1" dirty="0">
                <a:solidFill>
                  <a:srgbClr val="002060"/>
                </a:solidFill>
                <a:latin typeface="Raleway"/>
                <a:ea typeface="Times New Roman" panose="02020603050405020304" pitchFamily="18" charset="0"/>
                <a:cs typeface="Arial" panose="020B0604020202020204" pitchFamily="34" charset="0"/>
              </a:rPr>
              <a:t>Now only their sentence is visible, and no other.</a:t>
            </a:r>
            <a:endParaRPr lang="en-AU" sz="2400" b="1" dirty="0">
              <a:solidFill>
                <a:srgbClr val="00206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037252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8051" y="625579"/>
            <a:ext cx="10614991" cy="5586145"/>
          </a:xfrm>
          <a:prstGeom prst="rect">
            <a:avLst/>
          </a:prstGeom>
        </p:spPr>
        <p:txBody>
          <a:bodyPr wrap="square">
            <a:spAutoFit/>
          </a:bodyPr>
          <a:lstStyle/>
          <a:p>
            <a:r>
              <a:rPr lang="en-US" sz="3600" b="1" dirty="0">
                <a:latin typeface="Times New Roman" panose="02020603050405020304" pitchFamily="18" charset="0"/>
                <a:ea typeface="Times New Roman" panose="02020603050405020304" pitchFamily="18" charset="0"/>
                <a:cs typeface="Arial" panose="020B0604020202020204" pitchFamily="34" charset="0"/>
              </a:rPr>
              <a:t>8. Problem-Solving</a:t>
            </a:r>
          </a:p>
          <a:p>
            <a:endParaRPr lang="en-AU" sz="3600" b="1" dirty="0">
              <a:latin typeface="Times New Roman" panose="02020603050405020304" pitchFamily="18" charset="0"/>
              <a:ea typeface="Times New Roman" panose="02020603050405020304" pitchFamily="18" charset="0"/>
            </a:endParaRPr>
          </a:p>
          <a:p>
            <a:pPr>
              <a:lnSpc>
                <a:spcPts val="1920"/>
              </a:lnSpc>
            </a:pPr>
            <a:r>
              <a:rPr lang="en-US" sz="2800" dirty="0">
                <a:solidFill>
                  <a:srgbClr val="002060"/>
                </a:solidFill>
                <a:latin typeface="Raleway"/>
                <a:ea typeface="Times New Roman" panose="02020603050405020304" pitchFamily="18" charset="0"/>
                <a:cs typeface="Arial" panose="020B0604020202020204" pitchFamily="34" charset="0"/>
              </a:rPr>
              <a:t>Assigning a specific problem is one of the best avenues for </a:t>
            </a:r>
          </a:p>
          <a:p>
            <a:pPr>
              <a:lnSpc>
                <a:spcPts val="1920"/>
              </a:lnSpc>
            </a:pPr>
            <a:endParaRPr lang="en-US" sz="2800" dirty="0">
              <a:solidFill>
                <a:srgbClr val="002060"/>
              </a:solidFill>
              <a:latin typeface="Raleway"/>
              <a:ea typeface="Times New Roman" panose="02020603050405020304" pitchFamily="18" charset="0"/>
              <a:cs typeface="Arial" panose="020B0604020202020204" pitchFamily="34" charset="0"/>
            </a:endParaRPr>
          </a:p>
          <a:p>
            <a:pPr>
              <a:lnSpc>
                <a:spcPts val="1920"/>
              </a:lnSpc>
            </a:pPr>
            <a:r>
              <a:rPr lang="en-US" sz="2800" dirty="0">
                <a:solidFill>
                  <a:srgbClr val="002060"/>
                </a:solidFill>
                <a:latin typeface="Raleway"/>
                <a:ea typeface="Times New Roman" panose="02020603050405020304" pitchFamily="18" charset="0"/>
                <a:cs typeface="Arial" panose="020B0604020202020204" pitchFamily="34" charset="0"/>
              </a:rPr>
              <a:t>teaching critical thinking skills.</a:t>
            </a:r>
          </a:p>
          <a:p>
            <a:pPr>
              <a:lnSpc>
                <a:spcPts val="1920"/>
              </a:lnSpc>
            </a:pPr>
            <a:endParaRPr lang="en-US" sz="2800" dirty="0">
              <a:solidFill>
                <a:srgbClr val="002060"/>
              </a:solidFill>
              <a:latin typeface="Raleway"/>
              <a:ea typeface="Times New Roman" panose="02020603050405020304" pitchFamily="18" charset="0"/>
              <a:cs typeface="Arial" panose="020B0604020202020204" pitchFamily="34" charset="0"/>
            </a:endParaRPr>
          </a:p>
          <a:p>
            <a:pPr>
              <a:lnSpc>
                <a:spcPts val="1920"/>
              </a:lnSpc>
            </a:pPr>
            <a:endParaRPr lang="en-US" sz="2800" dirty="0">
              <a:solidFill>
                <a:srgbClr val="002060"/>
              </a:solidFill>
              <a:latin typeface="Raleway"/>
              <a:ea typeface="Times New Roman" panose="02020603050405020304" pitchFamily="18" charset="0"/>
              <a:cs typeface="Arial" panose="020B0604020202020204" pitchFamily="34" charset="0"/>
            </a:endParaRPr>
          </a:p>
          <a:p>
            <a:pPr>
              <a:lnSpc>
                <a:spcPts val="1920"/>
              </a:lnSpc>
            </a:pPr>
            <a:r>
              <a:rPr lang="en-US" sz="2800" dirty="0">
                <a:solidFill>
                  <a:srgbClr val="002060"/>
                </a:solidFill>
                <a:latin typeface="Raleway"/>
                <a:ea typeface="Times New Roman" panose="02020603050405020304" pitchFamily="18" charset="0"/>
                <a:cs typeface="Arial" panose="020B0604020202020204" pitchFamily="34" charset="0"/>
              </a:rPr>
              <a:t> Leave the goal or “answer” open-ended for the widest possible </a:t>
            </a:r>
          </a:p>
          <a:p>
            <a:pPr>
              <a:lnSpc>
                <a:spcPts val="1920"/>
              </a:lnSpc>
            </a:pPr>
            <a:endParaRPr lang="en-US" sz="2800" dirty="0">
              <a:solidFill>
                <a:srgbClr val="002060"/>
              </a:solidFill>
              <a:latin typeface="Raleway"/>
              <a:ea typeface="Times New Roman" panose="02020603050405020304" pitchFamily="18" charset="0"/>
              <a:cs typeface="Arial" panose="020B0604020202020204" pitchFamily="34" charset="0"/>
            </a:endParaRPr>
          </a:p>
          <a:p>
            <a:pPr>
              <a:lnSpc>
                <a:spcPts val="1920"/>
              </a:lnSpc>
            </a:pPr>
            <a:r>
              <a:rPr lang="en-US" sz="2800" dirty="0">
                <a:solidFill>
                  <a:srgbClr val="002060"/>
                </a:solidFill>
                <a:latin typeface="Raleway"/>
                <a:ea typeface="Times New Roman" panose="02020603050405020304" pitchFamily="18" charset="0"/>
                <a:cs typeface="Arial" panose="020B0604020202020204" pitchFamily="34" charset="0"/>
              </a:rPr>
              <a:t>approach. </a:t>
            </a:r>
          </a:p>
          <a:p>
            <a:pPr>
              <a:lnSpc>
                <a:spcPts val="1920"/>
              </a:lnSpc>
            </a:pPr>
            <a:endParaRPr lang="en-US" sz="2800" dirty="0">
              <a:solidFill>
                <a:srgbClr val="002060"/>
              </a:solidFill>
              <a:latin typeface="Raleway"/>
              <a:ea typeface="Times New Roman" panose="02020603050405020304" pitchFamily="18" charset="0"/>
              <a:cs typeface="Arial" panose="020B0604020202020204" pitchFamily="34" charset="0"/>
            </a:endParaRPr>
          </a:p>
          <a:p>
            <a:pPr>
              <a:lnSpc>
                <a:spcPts val="1920"/>
              </a:lnSpc>
            </a:pPr>
            <a:endParaRPr lang="en-US" sz="2800" dirty="0">
              <a:solidFill>
                <a:srgbClr val="002060"/>
              </a:solidFill>
              <a:latin typeface="Raleway"/>
              <a:ea typeface="Times New Roman" panose="02020603050405020304" pitchFamily="18" charset="0"/>
              <a:cs typeface="Arial" panose="020B0604020202020204" pitchFamily="34" charset="0"/>
            </a:endParaRPr>
          </a:p>
          <a:p>
            <a:pPr>
              <a:lnSpc>
                <a:spcPts val="1920"/>
              </a:lnSpc>
            </a:pPr>
            <a:r>
              <a:rPr lang="en-US" sz="2800" dirty="0">
                <a:solidFill>
                  <a:srgbClr val="002060"/>
                </a:solidFill>
                <a:latin typeface="Raleway"/>
                <a:ea typeface="Times New Roman" panose="02020603050405020304" pitchFamily="18" charset="0"/>
                <a:cs typeface="Arial" panose="020B0604020202020204" pitchFamily="34" charset="0"/>
              </a:rPr>
              <a:t>This is the essence of asking essential questions that have no </a:t>
            </a:r>
          </a:p>
          <a:p>
            <a:pPr>
              <a:lnSpc>
                <a:spcPts val="1920"/>
              </a:lnSpc>
            </a:pPr>
            <a:endParaRPr lang="en-US" sz="2800" dirty="0">
              <a:solidFill>
                <a:srgbClr val="002060"/>
              </a:solidFill>
              <a:latin typeface="Raleway"/>
              <a:ea typeface="Times New Roman" panose="02020603050405020304" pitchFamily="18" charset="0"/>
              <a:cs typeface="Arial" panose="020B0604020202020204" pitchFamily="34" charset="0"/>
            </a:endParaRPr>
          </a:p>
          <a:p>
            <a:pPr>
              <a:lnSpc>
                <a:spcPts val="1920"/>
              </a:lnSpc>
            </a:pPr>
            <a:r>
              <a:rPr lang="en-US" sz="2800" dirty="0">
                <a:solidFill>
                  <a:srgbClr val="002060"/>
                </a:solidFill>
                <a:latin typeface="Raleway"/>
                <a:ea typeface="Times New Roman" panose="02020603050405020304" pitchFamily="18" charset="0"/>
                <a:cs typeface="Arial" panose="020B0604020202020204" pitchFamily="34" charset="0"/>
              </a:rPr>
              <a:t>easy answer.</a:t>
            </a:r>
          </a:p>
          <a:p>
            <a:pPr>
              <a:lnSpc>
                <a:spcPts val="1920"/>
              </a:lnSpc>
            </a:pPr>
            <a:endParaRPr lang="en-US" sz="2800" dirty="0">
              <a:solidFill>
                <a:srgbClr val="002060"/>
              </a:solidFill>
              <a:latin typeface="Raleway"/>
              <a:ea typeface="Times New Roman" panose="02020603050405020304" pitchFamily="18" charset="0"/>
              <a:cs typeface="Arial" panose="020B0604020202020204" pitchFamily="34" charset="0"/>
            </a:endParaRPr>
          </a:p>
          <a:p>
            <a:pPr>
              <a:lnSpc>
                <a:spcPts val="1920"/>
              </a:lnSpc>
            </a:pPr>
            <a:endParaRPr lang="en-US" sz="2800" dirty="0">
              <a:solidFill>
                <a:srgbClr val="002060"/>
              </a:solidFill>
              <a:latin typeface="Raleway"/>
              <a:ea typeface="Times New Roman" panose="02020603050405020304" pitchFamily="18" charset="0"/>
              <a:cs typeface="Arial" panose="020B0604020202020204" pitchFamily="34" charset="0"/>
            </a:endParaRPr>
          </a:p>
          <a:p>
            <a:pPr>
              <a:lnSpc>
                <a:spcPts val="1920"/>
              </a:lnSpc>
            </a:pPr>
            <a:r>
              <a:rPr lang="en-US" sz="2800" dirty="0">
                <a:solidFill>
                  <a:srgbClr val="002060"/>
                </a:solidFill>
                <a:latin typeface="Raleway"/>
                <a:ea typeface="Times New Roman" panose="02020603050405020304" pitchFamily="18" charset="0"/>
                <a:cs typeface="Arial" panose="020B0604020202020204" pitchFamily="34" charset="0"/>
              </a:rPr>
              <a:t> It requires discovery and synthesis of knowledge through critical </a:t>
            </a:r>
          </a:p>
          <a:p>
            <a:pPr>
              <a:lnSpc>
                <a:spcPts val="1920"/>
              </a:lnSpc>
            </a:pPr>
            <a:endParaRPr lang="en-US" sz="2800" dirty="0">
              <a:solidFill>
                <a:srgbClr val="002060"/>
              </a:solidFill>
              <a:latin typeface="Raleway"/>
              <a:ea typeface="Times New Roman" panose="02020603050405020304" pitchFamily="18" charset="0"/>
              <a:cs typeface="Arial" panose="020B0604020202020204" pitchFamily="34" charset="0"/>
            </a:endParaRPr>
          </a:p>
          <a:p>
            <a:pPr>
              <a:lnSpc>
                <a:spcPts val="1920"/>
              </a:lnSpc>
            </a:pPr>
            <a:r>
              <a:rPr lang="en-US" sz="2800" dirty="0">
                <a:solidFill>
                  <a:srgbClr val="002060"/>
                </a:solidFill>
                <a:latin typeface="Raleway"/>
                <a:ea typeface="Times New Roman" panose="02020603050405020304" pitchFamily="18" charset="0"/>
                <a:cs typeface="Arial" panose="020B0604020202020204" pitchFamily="34" charset="0"/>
              </a:rPr>
              <a:t>thinking</a:t>
            </a:r>
            <a:r>
              <a:rPr lang="en-US" sz="2800" b="1" dirty="0">
                <a:solidFill>
                  <a:srgbClr val="002060"/>
                </a:solidFill>
                <a:latin typeface="Raleway"/>
                <a:ea typeface="Times New Roman" panose="02020603050405020304" pitchFamily="18" charset="0"/>
                <a:cs typeface="Arial" panose="020B0604020202020204" pitchFamily="34" charset="0"/>
              </a:rPr>
              <a:t>.</a:t>
            </a:r>
            <a:endParaRPr lang="en-AU" sz="2800" b="1" dirty="0">
              <a:solidFill>
                <a:srgbClr val="00206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0056602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5860" y="440049"/>
            <a:ext cx="11211339" cy="4611519"/>
          </a:xfrm>
          <a:prstGeom prst="rect">
            <a:avLst/>
          </a:prstGeom>
        </p:spPr>
        <p:txBody>
          <a:bodyPr wrap="square">
            <a:spAutoFit/>
          </a:bodyPr>
          <a:lstStyle/>
          <a:p>
            <a:r>
              <a:rPr lang="en-US" sz="3600" b="1" dirty="0">
                <a:latin typeface="Times New Roman" panose="02020603050405020304" pitchFamily="18" charset="0"/>
                <a:ea typeface="Times New Roman" panose="02020603050405020304" pitchFamily="18" charset="0"/>
                <a:cs typeface="Arial" panose="020B0604020202020204" pitchFamily="34" charset="0"/>
              </a:rPr>
              <a:t>9. Return to Roleplaying</a:t>
            </a:r>
          </a:p>
          <a:p>
            <a:endParaRPr lang="en-AU" sz="3600" b="1" dirty="0">
              <a:solidFill>
                <a:srgbClr val="002060"/>
              </a:solidFill>
              <a:latin typeface="Times New Roman" panose="02020603050405020304" pitchFamily="18" charset="0"/>
              <a:ea typeface="Times New Roman" panose="02020603050405020304" pitchFamily="18" charset="0"/>
            </a:endParaRPr>
          </a:p>
          <a:p>
            <a:pPr>
              <a:lnSpc>
                <a:spcPts val="1920"/>
              </a:lnSpc>
            </a:pPr>
            <a:r>
              <a:rPr lang="en-US" sz="2800" dirty="0">
                <a:solidFill>
                  <a:srgbClr val="002060"/>
                </a:solidFill>
                <a:latin typeface="Raleway"/>
                <a:ea typeface="Times New Roman" panose="02020603050405020304" pitchFamily="18" charset="0"/>
                <a:cs typeface="Arial" panose="020B0604020202020204" pitchFamily="34" charset="0"/>
              </a:rPr>
              <a:t>Roleplaying has always been an excellent method for exercising </a:t>
            </a:r>
          </a:p>
          <a:p>
            <a:pPr>
              <a:lnSpc>
                <a:spcPts val="1920"/>
              </a:lnSpc>
            </a:pPr>
            <a:endParaRPr lang="en-US" sz="2800" dirty="0">
              <a:solidFill>
                <a:srgbClr val="002060"/>
              </a:solidFill>
              <a:latin typeface="Raleway"/>
              <a:ea typeface="Times New Roman" panose="02020603050405020304" pitchFamily="18" charset="0"/>
              <a:cs typeface="Arial" panose="020B0604020202020204" pitchFamily="34" charset="0"/>
            </a:endParaRPr>
          </a:p>
          <a:p>
            <a:pPr>
              <a:lnSpc>
                <a:spcPts val="1920"/>
              </a:lnSpc>
            </a:pPr>
            <a:r>
              <a:rPr lang="en-US" sz="2800" dirty="0">
                <a:solidFill>
                  <a:srgbClr val="002060"/>
                </a:solidFill>
                <a:latin typeface="Raleway"/>
                <a:ea typeface="Times New Roman" panose="02020603050405020304" pitchFamily="18" charset="0"/>
                <a:cs typeface="Arial" panose="020B0604020202020204" pitchFamily="34" charset="0"/>
              </a:rPr>
              <a:t>critical thinking. </a:t>
            </a:r>
          </a:p>
          <a:p>
            <a:pPr>
              <a:lnSpc>
                <a:spcPts val="1920"/>
              </a:lnSpc>
            </a:pPr>
            <a:endParaRPr lang="en-US" sz="2800" dirty="0">
              <a:solidFill>
                <a:srgbClr val="002060"/>
              </a:solidFill>
              <a:latin typeface="Raleway"/>
              <a:ea typeface="Times New Roman" panose="02020603050405020304" pitchFamily="18" charset="0"/>
              <a:cs typeface="Arial" panose="020B0604020202020204" pitchFamily="34" charset="0"/>
            </a:endParaRPr>
          </a:p>
          <a:p>
            <a:pPr>
              <a:lnSpc>
                <a:spcPts val="1920"/>
              </a:lnSpc>
            </a:pPr>
            <a:endParaRPr lang="en-US" sz="2800" dirty="0">
              <a:solidFill>
                <a:srgbClr val="002060"/>
              </a:solidFill>
              <a:latin typeface="Raleway"/>
              <a:ea typeface="Times New Roman" panose="02020603050405020304" pitchFamily="18" charset="0"/>
              <a:cs typeface="Arial" panose="020B0604020202020204" pitchFamily="34" charset="0"/>
            </a:endParaRPr>
          </a:p>
          <a:p>
            <a:pPr>
              <a:lnSpc>
                <a:spcPts val="1920"/>
              </a:lnSpc>
            </a:pPr>
            <a:r>
              <a:rPr lang="en-US" sz="2800" dirty="0">
                <a:solidFill>
                  <a:srgbClr val="002060"/>
                </a:solidFill>
                <a:latin typeface="Raleway"/>
                <a:ea typeface="Times New Roman" panose="02020603050405020304" pitchFamily="18" charset="0"/>
                <a:cs typeface="Arial" panose="020B0604020202020204" pitchFamily="34" charset="0"/>
              </a:rPr>
              <a:t>It involves inhabiting another persona and it’s characteristics. </a:t>
            </a:r>
          </a:p>
          <a:p>
            <a:pPr>
              <a:lnSpc>
                <a:spcPts val="1920"/>
              </a:lnSpc>
            </a:pPr>
            <a:endParaRPr lang="en-US" sz="2800" dirty="0">
              <a:solidFill>
                <a:srgbClr val="002060"/>
              </a:solidFill>
              <a:latin typeface="Raleway"/>
              <a:ea typeface="Times New Roman" panose="02020603050405020304" pitchFamily="18" charset="0"/>
              <a:cs typeface="Arial" panose="020B0604020202020204" pitchFamily="34" charset="0"/>
            </a:endParaRPr>
          </a:p>
          <a:p>
            <a:pPr>
              <a:lnSpc>
                <a:spcPts val="1920"/>
              </a:lnSpc>
            </a:pPr>
            <a:endParaRPr lang="en-US" sz="2800" dirty="0">
              <a:solidFill>
                <a:srgbClr val="002060"/>
              </a:solidFill>
              <a:latin typeface="Raleway"/>
              <a:ea typeface="Times New Roman" panose="02020603050405020304" pitchFamily="18" charset="0"/>
              <a:cs typeface="Arial" panose="020B0604020202020204" pitchFamily="34" charset="0"/>
            </a:endParaRPr>
          </a:p>
          <a:p>
            <a:pPr>
              <a:lnSpc>
                <a:spcPts val="1920"/>
              </a:lnSpc>
            </a:pPr>
            <a:r>
              <a:rPr lang="en-US" sz="2800" dirty="0">
                <a:solidFill>
                  <a:srgbClr val="002060"/>
                </a:solidFill>
                <a:latin typeface="Raleway"/>
                <a:ea typeface="Times New Roman" panose="02020603050405020304" pitchFamily="18" charset="0"/>
                <a:cs typeface="Arial" panose="020B0604020202020204" pitchFamily="34" charset="0"/>
              </a:rPr>
              <a:t>It’s the main reason why actors do tireless research for their roles. </a:t>
            </a:r>
          </a:p>
          <a:p>
            <a:pPr>
              <a:lnSpc>
                <a:spcPts val="1920"/>
              </a:lnSpc>
            </a:pPr>
            <a:endParaRPr lang="en-US" sz="2800" dirty="0">
              <a:solidFill>
                <a:srgbClr val="002060"/>
              </a:solidFill>
              <a:latin typeface="Raleway"/>
              <a:ea typeface="Times New Roman" panose="02020603050405020304" pitchFamily="18" charset="0"/>
              <a:cs typeface="Arial" panose="020B0604020202020204" pitchFamily="34" charset="0"/>
            </a:endParaRPr>
          </a:p>
          <a:p>
            <a:pPr>
              <a:lnSpc>
                <a:spcPts val="1920"/>
              </a:lnSpc>
            </a:pPr>
            <a:endParaRPr lang="en-US" sz="2800" dirty="0">
              <a:solidFill>
                <a:srgbClr val="002060"/>
              </a:solidFill>
              <a:latin typeface="Raleway"/>
              <a:ea typeface="Times New Roman" panose="02020603050405020304" pitchFamily="18" charset="0"/>
              <a:cs typeface="Arial" panose="020B0604020202020204" pitchFamily="34" charset="0"/>
            </a:endParaRPr>
          </a:p>
          <a:p>
            <a:pPr>
              <a:lnSpc>
                <a:spcPts val="1920"/>
              </a:lnSpc>
            </a:pPr>
            <a:r>
              <a:rPr lang="en-US" sz="2800" dirty="0">
                <a:solidFill>
                  <a:srgbClr val="002060"/>
                </a:solidFill>
                <a:latin typeface="Raleway"/>
                <a:ea typeface="Times New Roman" panose="02020603050405020304" pitchFamily="18" charset="0"/>
                <a:cs typeface="Arial" panose="020B0604020202020204" pitchFamily="34" charset="0"/>
              </a:rPr>
              <a:t>Becoming someone else calls upon stretching both your analytical </a:t>
            </a:r>
          </a:p>
          <a:p>
            <a:pPr>
              <a:lnSpc>
                <a:spcPts val="1920"/>
              </a:lnSpc>
            </a:pPr>
            <a:endParaRPr lang="en-US" sz="2800" dirty="0">
              <a:solidFill>
                <a:srgbClr val="002060"/>
              </a:solidFill>
              <a:latin typeface="Raleway"/>
              <a:ea typeface="Times New Roman" panose="02020603050405020304" pitchFamily="18" charset="0"/>
              <a:cs typeface="Arial" panose="020B0604020202020204" pitchFamily="34" charset="0"/>
            </a:endParaRPr>
          </a:p>
          <a:p>
            <a:pPr>
              <a:lnSpc>
                <a:spcPts val="1920"/>
              </a:lnSpc>
            </a:pPr>
            <a:r>
              <a:rPr lang="en-US" sz="2800" dirty="0">
                <a:solidFill>
                  <a:srgbClr val="002060"/>
                </a:solidFill>
                <a:latin typeface="Raleway"/>
                <a:ea typeface="Times New Roman" panose="02020603050405020304" pitchFamily="18" charset="0"/>
                <a:cs typeface="Arial" panose="020B0604020202020204" pitchFamily="34" charset="0"/>
              </a:rPr>
              <a:t>and creative mind.</a:t>
            </a:r>
            <a:endParaRPr lang="en-AU" sz="2800" dirty="0">
              <a:solidFill>
                <a:srgbClr val="00206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70455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8664" y="378681"/>
            <a:ext cx="10783909" cy="954107"/>
          </a:xfrm>
          <a:prstGeom prst="rect">
            <a:avLst/>
          </a:prstGeom>
        </p:spPr>
        <p:txBody>
          <a:bodyPr wrap="square">
            <a:spAutoFit/>
          </a:bodyPr>
          <a:lstStyle/>
          <a:p>
            <a:r>
              <a:rPr lang="en-AU" sz="2800" b="1" dirty="0">
                <a:solidFill>
                  <a:srgbClr val="FF0000"/>
                </a:solidFill>
              </a:rPr>
              <a:t>If knowledge of how to solve a problem never transferred to problems with new surface structures, schooling would be inefficient </a:t>
            </a:r>
          </a:p>
        </p:txBody>
      </p:sp>
      <p:sp>
        <p:nvSpPr>
          <p:cNvPr id="3" name="Rectangle 2"/>
          <p:cNvSpPr/>
          <p:nvPr/>
        </p:nvSpPr>
        <p:spPr>
          <a:xfrm>
            <a:off x="478664" y="1536217"/>
            <a:ext cx="10436180" cy="4647426"/>
          </a:xfrm>
          <a:prstGeom prst="rect">
            <a:avLst/>
          </a:prstGeom>
        </p:spPr>
        <p:txBody>
          <a:bodyPr wrap="square">
            <a:spAutoFit/>
          </a:bodyPr>
          <a:lstStyle/>
          <a:p>
            <a:r>
              <a:rPr lang="en-AU" sz="2800" b="1" dirty="0">
                <a:solidFill>
                  <a:srgbClr val="7030A0"/>
                </a:solidFill>
              </a:rPr>
              <a:t>When one is very familiar with a problem’s deep structure, knowledge about how to solve it transfers well. That familiarity can come from long-term, repeated experience with one problem, or with various manifestations of one type of problem (i.e., many problems that have different surface structures, but the same deep structure). </a:t>
            </a:r>
          </a:p>
          <a:p>
            <a:endParaRPr lang="en-AU" sz="3200" dirty="0"/>
          </a:p>
          <a:p>
            <a:r>
              <a:rPr lang="en-AU" sz="3200" b="1" dirty="0">
                <a:solidFill>
                  <a:srgbClr val="C00000"/>
                </a:solidFill>
              </a:rPr>
              <a:t>After repeated exposure to either or both, the subject simply perceives the deep structure as part of the problem description</a:t>
            </a:r>
          </a:p>
        </p:txBody>
      </p:sp>
    </p:spTree>
    <p:extLst>
      <p:ext uri="{BB962C8B-B14F-4D97-AF65-F5344CB8AC3E}">
        <p14:creationId xmlns:p14="http://schemas.microsoft.com/office/powerpoint/2010/main" val="213656688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34882" y="938456"/>
            <a:ext cx="6009257" cy="523220"/>
          </a:xfrm>
          <a:prstGeom prst="rect">
            <a:avLst/>
          </a:prstGeom>
        </p:spPr>
        <p:txBody>
          <a:bodyPr wrap="square">
            <a:spAutoFit/>
          </a:bodyPr>
          <a:lstStyle/>
          <a:p>
            <a:r>
              <a:rPr lang="en-US" sz="2800" b="1" dirty="0">
                <a:latin typeface="Times New Roman" panose="02020603050405020304" pitchFamily="18" charset="0"/>
                <a:ea typeface="Times New Roman" panose="02020603050405020304" pitchFamily="18" charset="0"/>
                <a:cs typeface="Arial" panose="020B0604020202020204" pitchFamily="34" charset="0"/>
              </a:rPr>
              <a:t>10. Speaking With Sketch</a:t>
            </a:r>
            <a:endParaRPr lang="en-AU" sz="2800" b="1" dirty="0">
              <a:latin typeface="Times New Roman" panose="02020603050405020304" pitchFamily="18" charset="0"/>
              <a:ea typeface="Times New Roman" panose="02020603050405020304" pitchFamily="18" charset="0"/>
            </a:endParaRPr>
          </a:p>
        </p:txBody>
      </p:sp>
      <p:sp>
        <p:nvSpPr>
          <p:cNvPr id="3" name="Rectangle 2"/>
          <p:cNvSpPr/>
          <p:nvPr/>
        </p:nvSpPr>
        <p:spPr>
          <a:xfrm>
            <a:off x="934882" y="2011882"/>
            <a:ext cx="2505238" cy="523220"/>
          </a:xfrm>
          <a:prstGeom prst="rect">
            <a:avLst/>
          </a:prstGeom>
        </p:spPr>
        <p:txBody>
          <a:bodyPr wrap="none">
            <a:spAutoFit/>
          </a:bodyPr>
          <a:lstStyle/>
          <a:p>
            <a:r>
              <a:rPr lang="en-US" sz="2800" b="1" dirty="0">
                <a:latin typeface="Times New Roman" panose="02020603050405020304" pitchFamily="18" charset="0"/>
                <a:ea typeface="Times New Roman" panose="02020603050405020304" pitchFamily="18" charset="0"/>
                <a:cs typeface="Arial" panose="020B0604020202020204" pitchFamily="34" charset="0"/>
              </a:rPr>
              <a:t>11. Prioritize It</a:t>
            </a:r>
            <a:endParaRPr lang="en-AU" sz="2800" b="1" dirty="0">
              <a:latin typeface="Times New Roman" panose="02020603050405020304" pitchFamily="18" charset="0"/>
              <a:ea typeface="Times New Roman" panose="02020603050405020304" pitchFamily="18" charset="0"/>
            </a:endParaRPr>
          </a:p>
        </p:txBody>
      </p:sp>
      <p:sp>
        <p:nvSpPr>
          <p:cNvPr id="4" name="Rectangle 3"/>
          <p:cNvSpPr/>
          <p:nvPr/>
        </p:nvSpPr>
        <p:spPr>
          <a:xfrm>
            <a:off x="1046921" y="2829295"/>
            <a:ext cx="10310192" cy="3393237"/>
          </a:xfrm>
          <a:prstGeom prst="rect">
            <a:avLst/>
          </a:prstGeom>
        </p:spPr>
        <p:txBody>
          <a:bodyPr wrap="square">
            <a:spAutoFit/>
          </a:bodyPr>
          <a:lstStyle/>
          <a:p>
            <a:r>
              <a:rPr lang="en-US" sz="3600" b="1" dirty="0">
                <a:latin typeface="Times New Roman" panose="02020603050405020304" pitchFamily="18" charset="0"/>
                <a:ea typeface="Times New Roman" panose="02020603050405020304" pitchFamily="18" charset="0"/>
                <a:cs typeface="Arial" panose="020B0604020202020204" pitchFamily="34" charset="0"/>
              </a:rPr>
              <a:t>12. Change Their Misconceptions</a:t>
            </a:r>
          </a:p>
          <a:p>
            <a:endParaRPr lang="en-AU" sz="3600" b="1" dirty="0">
              <a:latin typeface="Times New Roman" panose="02020603050405020304" pitchFamily="18" charset="0"/>
              <a:ea typeface="Times New Roman" panose="02020603050405020304" pitchFamily="18" charset="0"/>
            </a:endParaRPr>
          </a:p>
          <a:p>
            <a:pPr>
              <a:lnSpc>
                <a:spcPts val="1920"/>
              </a:lnSpc>
            </a:pPr>
            <a:r>
              <a:rPr lang="en-US" sz="2400" dirty="0">
                <a:solidFill>
                  <a:srgbClr val="002060"/>
                </a:solidFill>
                <a:latin typeface="Raleway"/>
                <a:ea typeface="Times New Roman" panose="02020603050405020304" pitchFamily="18" charset="0"/>
                <a:cs typeface="Arial" panose="020B0604020202020204" pitchFamily="34" charset="0"/>
              </a:rPr>
              <a:t>Critical thinking involves intensive work and concentration.</a:t>
            </a:r>
          </a:p>
          <a:p>
            <a:pPr>
              <a:lnSpc>
                <a:spcPts val="1920"/>
              </a:lnSpc>
            </a:pPr>
            <a:endParaRPr lang="en-US" sz="2400" dirty="0">
              <a:solidFill>
                <a:srgbClr val="002060"/>
              </a:solidFill>
              <a:latin typeface="Raleway"/>
              <a:ea typeface="Times New Roman" panose="02020603050405020304" pitchFamily="18" charset="0"/>
              <a:cs typeface="Arial" panose="020B0604020202020204" pitchFamily="34" charset="0"/>
            </a:endParaRPr>
          </a:p>
          <a:p>
            <a:pPr>
              <a:lnSpc>
                <a:spcPts val="1920"/>
              </a:lnSpc>
            </a:pPr>
            <a:r>
              <a:rPr lang="en-US" sz="2400" dirty="0">
                <a:solidFill>
                  <a:srgbClr val="002060"/>
                </a:solidFill>
                <a:latin typeface="Raleway"/>
                <a:ea typeface="Times New Roman" panose="02020603050405020304" pitchFamily="18" charset="0"/>
                <a:cs typeface="Arial" panose="020B0604020202020204" pitchFamily="34" charset="0"/>
              </a:rPr>
              <a:t> Students should be left to themselves for much of the process. </a:t>
            </a:r>
          </a:p>
          <a:p>
            <a:pPr>
              <a:lnSpc>
                <a:spcPts val="1920"/>
              </a:lnSpc>
            </a:pPr>
            <a:endParaRPr lang="en-US" sz="2400" dirty="0">
              <a:solidFill>
                <a:srgbClr val="002060"/>
              </a:solidFill>
              <a:latin typeface="Raleway"/>
              <a:ea typeface="Times New Roman" panose="02020603050405020304" pitchFamily="18" charset="0"/>
              <a:cs typeface="Arial" panose="020B0604020202020204" pitchFamily="34" charset="0"/>
            </a:endParaRPr>
          </a:p>
          <a:p>
            <a:pPr>
              <a:lnSpc>
                <a:spcPts val="1920"/>
              </a:lnSpc>
            </a:pPr>
            <a:endParaRPr lang="en-US" sz="2400" dirty="0">
              <a:solidFill>
                <a:srgbClr val="002060"/>
              </a:solidFill>
              <a:latin typeface="Raleway"/>
              <a:ea typeface="Times New Roman" panose="02020603050405020304" pitchFamily="18" charset="0"/>
              <a:cs typeface="Arial" panose="020B0604020202020204" pitchFamily="34" charset="0"/>
            </a:endParaRPr>
          </a:p>
          <a:p>
            <a:pPr>
              <a:lnSpc>
                <a:spcPts val="1920"/>
              </a:lnSpc>
            </a:pPr>
            <a:r>
              <a:rPr lang="en-US" sz="2400" dirty="0">
                <a:solidFill>
                  <a:srgbClr val="002060"/>
                </a:solidFill>
                <a:latin typeface="Raleway"/>
                <a:ea typeface="Times New Roman" panose="02020603050405020304" pitchFamily="18" charset="0"/>
                <a:cs typeface="Arial" panose="020B0604020202020204" pitchFamily="34" charset="0"/>
              </a:rPr>
              <a:t>That said, it can be helpful to step in partway through their process. </a:t>
            </a:r>
          </a:p>
          <a:p>
            <a:pPr>
              <a:lnSpc>
                <a:spcPts val="1920"/>
              </a:lnSpc>
            </a:pPr>
            <a:endParaRPr lang="en-US" sz="2400" dirty="0">
              <a:solidFill>
                <a:srgbClr val="002060"/>
              </a:solidFill>
              <a:latin typeface="Raleway"/>
              <a:ea typeface="Times New Roman" panose="02020603050405020304" pitchFamily="18" charset="0"/>
              <a:cs typeface="Arial" panose="020B0604020202020204" pitchFamily="34" charset="0"/>
            </a:endParaRPr>
          </a:p>
          <a:p>
            <a:pPr>
              <a:lnSpc>
                <a:spcPts val="1920"/>
              </a:lnSpc>
            </a:pPr>
            <a:endParaRPr lang="en-US" sz="2400" dirty="0">
              <a:solidFill>
                <a:srgbClr val="002060"/>
              </a:solidFill>
              <a:latin typeface="Raleway"/>
              <a:ea typeface="Times New Roman" panose="02020603050405020304" pitchFamily="18" charset="0"/>
              <a:cs typeface="Arial" panose="020B0604020202020204" pitchFamily="34" charset="0"/>
            </a:endParaRPr>
          </a:p>
          <a:p>
            <a:pPr>
              <a:lnSpc>
                <a:spcPts val="1920"/>
              </a:lnSpc>
            </a:pPr>
            <a:r>
              <a:rPr lang="en-US" sz="2400" dirty="0">
                <a:solidFill>
                  <a:srgbClr val="002060"/>
                </a:solidFill>
                <a:latin typeface="Raleway"/>
                <a:ea typeface="Times New Roman" panose="02020603050405020304" pitchFamily="18" charset="0"/>
                <a:cs typeface="Arial" panose="020B0604020202020204" pitchFamily="34" charset="0"/>
              </a:rPr>
              <a:t>You can do this to correct misconceptions or assumptions.</a:t>
            </a:r>
            <a:endParaRPr lang="en-AU" sz="2400" dirty="0">
              <a:solidFill>
                <a:srgbClr val="00206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6118016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373" y="1010920"/>
            <a:ext cx="9872869" cy="6625916"/>
          </a:xfrm>
          <a:prstGeom prst="rect">
            <a:avLst/>
          </a:prstGeom>
        </p:spPr>
        <p:txBody>
          <a:bodyPr wrap="square">
            <a:spAutoFit/>
          </a:bodyPr>
          <a:lstStyle/>
          <a:p>
            <a:pPr>
              <a:lnSpc>
                <a:spcPct val="107000"/>
              </a:lnSpc>
              <a:spcBef>
                <a:spcPts val="1200"/>
              </a:spcBef>
              <a:spcAft>
                <a:spcPts val="0"/>
              </a:spcAft>
            </a:pPr>
            <a:r>
              <a:rPr lang="en-AU" sz="2400" b="1" kern="0"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Teaching critical thinking </a:t>
            </a:r>
          </a:p>
          <a:p>
            <a:pPr>
              <a:lnSpc>
                <a:spcPct val="107000"/>
              </a:lnSpc>
              <a:spcBef>
                <a:spcPts val="1200"/>
              </a:spcBef>
              <a:spcAft>
                <a:spcPts val="0"/>
              </a:spcAft>
            </a:pPr>
            <a:endParaRPr lang="en-AU" sz="2400" b="1" kern="0"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endParaRPr>
          </a:p>
          <a:p>
            <a:r>
              <a:rPr lang="en-AU" sz="3200" b="1" dirty="0">
                <a:solidFill>
                  <a:srgbClr val="002060"/>
                </a:solidFill>
                <a:latin typeface="Times New Roman" panose="02020603050405020304" pitchFamily="18" charset="0"/>
                <a:ea typeface="Times New Roman" panose="02020603050405020304" pitchFamily="18" charset="0"/>
              </a:rPr>
              <a:t>Critical thinking, as it pertains to teaching and learning,</a:t>
            </a:r>
            <a:br>
              <a:rPr lang="en-AU" sz="3200" dirty="0">
                <a:solidFill>
                  <a:srgbClr val="002060"/>
                </a:solidFill>
                <a:latin typeface="Times New Roman" panose="02020603050405020304" pitchFamily="18" charset="0"/>
                <a:ea typeface="Times New Roman" panose="02020603050405020304" pitchFamily="18" charset="0"/>
              </a:rPr>
            </a:br>
            <a:endParaRPr lang="en-AU" sz="3200" dirty="0">
              <a:solidFill>
                <a:srgbClr val="002060"/>
              </a:solidFill>
              <a:latin typeface="Times New Roman" panose="02020603050405020304" pitchFamily="18" charset="0"/>
              <a:ea typeface="Times New Roman" panose="02020603050405020304" pitchFamily="18" charset="0"/>
            </a:endParaRPr>
          </a:p>
          <a:p>
            <a:r>
              <a:rPr lang="en-AU" sz="3200" dirty="0">
                <a:solidFill>
                  <a:srgbClr val="002060"/>
                </a:solidFill>
                <a:latin typeface="Times New Roman" panose="02020603050405020304" pitchFamily="18" charset="0"/>
                <a:ea typeface="Times New Roman" panose="02020603050405020304" pitchFamily="18" charset="0"/>
              </a:rPr>
              <a:t>can be considered an open-minded process of </a:t>
            </a:r>
          </a:p>
          <a:p>
            <a:endParaRPr lang="en-AU" sz="3200" dirty="0">
              <a:solidFill>
                <a:srgbClr val="002060"/>
              </a:solidFill>
              <a:latin typeface="Times New Roman" panose="02020603050405020304" pitchFamily="18" charset="0"/>
              <a:ea typeface="Times New Roman" panose="02020603050405020304" pitchFamily="18" charset="0"/>
            </a:endParaRPr>
          </a:p>
          <a:p>
            <a:pPr marL="342900" lvl="0" indent="-342900">
              <a:lnSpc>
                <a:spcPct val="107000"/>
              </a:lnSpc>
              <a:spcAft>
                <a:spcPts val="0"/>
              </a:spcAft>
              <a:buSzPts val="1000"/>
              <a:buFont typeface="Symbol" panose="05050102010706020507" pitchFamily="18" charset="2"/>
              <a:buChar char=""/>
              <a:tabLst>
                <a:tab pos="457200" algn="l"/>
              </a:tabLst>
            </a:pPr>
            <a:r>
              <a:rPr lang="en-AU" sz="3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discovery and understanding</a:t>
            </a:r>
          </a:p>
          <a:p>
            <a:pPr marL="342900" lvl="0" indent="-342900">
              <a:lnSpc>
                <a:spcPct val="107000"/>
              </a:lnSpc>
              <a:spcAft>
                <a:spcPts val="0"/>
              </a:spcAft>
              <a:buSzPts val="1000"/>
              <a:buFont typeface="Symbol" panose="05050102010706020507" pitchFamily="18" charset="2"/>
              <a:buChar char=""/>
              <a:tabLst>
                <a:tab pos="457200" algn="l"/>
              </a:tabLst>
            </a:pPr>
            <a:endParaRPr lang="en-AU" sz="32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SzPts val="1000"/>
              <a:buFont typeface="Symbol" panose="05050102010706020507" pitchFamily="18" charset="2"/>
              <a:buChar char=""/>
              <a:tabLst>
                <a:tab pos="457200" algn="l"/>
              </a:tabLst>
            </a:pPr>
            <a:r>
              <a:rPr lang="en-AU" sz="3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analysis and application</a:t>
            </a:r>
          </a:p>
          <a:p>
            <a:pPr marL="342900" lvl="0" indent="-342900">
              <a:lnSpc>
                <a:spcPct val="107000"/>
              </a:lnSpc>
              <a:spcAft>
                <a:spcPts val="0"/>
              </a:spcAft>
              <a:buSzPts val="1000"/>
              <a:buFont typeface="Symbol" panose="05050102010706020507" pitchFamily="18" charset="2"/>
              <a:buChar char=""/>
              <a:tabLst>
                <a:tab pos="457200" algn="l"/>
              </a:tabLst>
            </a:pPr>
            <a:endParaRPr lang="en-AU" sz="32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SzPts val="1000"/>
              <a:buFont typeface="Symbol" panose="05050102010706020507" pitchFamily="18" charset="2"/>
              <a:buChar char=""/>
              <a:tabLst>
                <a:tab pos="457200" algn="l"/>
              </a:tabLst>
            </a:pPr>
            <a:endParaRPr lang="en-AU" sz="32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r>
              <a:rPr lang="en-AU" sz="3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synthesis and evaluation</a:t>
            </a:r>
            <a:endParaRPr lang="en-AU" sz="3200" dirty="0">
              <a:solidFill>
                <a:srgbClr val="002060"/>
              </a:solidFill>
            </a:endParaRPr>
          </a:p>
        </p:txBody>
      </p:sp>
    </p:spTree>
    <p:extLst>
      <p:ext uri="{BB962C8B-B14F-4D97-AF65-F5344CB8AC3E}">
        <p14:creationId xmlns:p14="http://schemas.microsoft.com/office/powerpoint/2010/main" val="392488397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02364" y="874643"/>
            <a:ext cx="9437199" cy="4801314"/>
          </a:xfrm>
          <a:prstGeom prst="rect">
            <a:avLst/>
          </a:prstGeom>
          <a:noFill/>
        </p:spPr>
        <p:txBody>
          <a:bodyPr wrap="none" rtlCol="0">
            <a:spAutoFit/>
          </a:bodyPr>
          <a:lstStyle/>
          <a:p>
            <a:r>
              <a:rPr lang="en-AU" sz="3200" dirty="0">
                <a:solidFill>
                  <a:srgbClr val="FF0000"/>
                </a:solidFill>
                <a:highlight>
                  <a:srgbClr val="FFFF00"/>
                </a:highlight>
              </a:rPr>
              <a:t>Additional readings</a:t>
            </a:r>
          </a:p>
          <a:p>
            <a:endParaRPr lang="en-AU" sz="3200" dirty="0"/>
          </a:p>
          <a:p>
            <a:pPr marL="457200" indent="-457200">
              <a:buFont typeface="Arial" panose="020B0604020202020204" pitchFamily="34" charset="0"/>
              <a:buChar char="•"/>
            </a:pPr>
            <a:r>
              <a:rPr lang="en-AU" sz="3200" dirty="0"/>
              <a:t>Critical thinking in higher education</a:t>
            </a:r>
          </a:p>
          <a:p>
            <a:pPr marL="457200" indent="-457200">
              <a:buFont typeface="Arial" panose="020B0604020202020204" pitchFamily="34" charset="0"/>
              <a:buChar char="•"/>
            </a:pPr>
            <a:endParaRPr lang="en-AU" sz="3200" dirty="0"/>
          </a:p>
          <a:p>
            <a:pPr marL="457200" indent="-457200">
              <a:buFont typeface="Arial" panose="020B0604020202020204" pitchFamily="34" charset="0"/>
              <a:buChar char="•"/>
            </a:pPr>
            <a:r>
              <a:rPr lang="en-AU" sz="3200" dirty="0"/>
              <a:t>Defining Critical Thinking in Higher Education</a:t>
            </a:r>
          </a:p>
          <a:p>
            <a:pPr marL="457200" indent="-457200">
              <a:buFont typeface="Arial" panose="020B0604020202020204" pitchFamily="34" charset="0"/>
              <a:buChar char="•"/>
            </a:pPr>
            <a:endParaRPr lang="en-AU" sz="3200" dirty="0"/>
          </a:p>
          <a:p>
            <a:pPr marL="457200" indent="-457200">
              <a:buFont typeface="Arial" panose="020B0604020202020204" pitchFamily="34" charset="0"/>
              <a:buChar char="•"/>
            </a:pPr>
            <a:r>
              <a:rPr lang="en-AU" sz="3200" dirty="0"/>
              <a:t>Teaching critical thinking skills</a:t>
            </a:r>
          </a:p>
          <a:p>
            <a:pPr marL="457200" indent="-457200">
              <a:buFont typeface="Arial" panose="020B0604020202020204" pitchFamily="34" charset="0"/>
              <a:buChar char="•"/>
            </a:pPr>
            <a:endParaRPr lang="en-AU" sz="3200" dirty="0"/>
          </a:p>
          <a:p>
            <a:pPr marL="457200" indent="-457200">
              <a:buFont typeface="Arial" panose="020B0604020202020204" pitchFamily="34" charset="0"/>
              <a:buChar char="•"/>
            </a:pPr>
            <a:r>
              <a:rPr lang="en-AU" sz="3200" dirty="0"/>
              <a:t>Way to promote critical thinking in higher education</a:t>
            </a:r>
            <a:endParaRPr lang="en-AU" sz="3200" dirty="0"/>
          </a:p>
          <a:p>
            <a:endParaRPr lang="en-AU" dirty="0"/>
          </a:p>
        </p:txBody>
      </p:sp>
    </p:spTree>
    <p:extLst>
      <p:ext uri="{BB962C8B-B14F-4D97-AF65-F5344CB8AC3E}">
        <p14:creationId xmlns:p14="http://schemas.microsoft.com/office/powerpoint/2010/main" val="36136026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59" y="639428"/>
            <a:ext cx="10590727" cy="1384995"/>
          </a:xfrm>
          <a:prstGeom prst="rect">
            <a:avLst/>
          </a:prstGeom>
        </p:spPr>
        <p:txBody>
          <a:bodyPr wrap="square">
            <a:spAutoFit/>
          </a:bodyPr>
          <a:lstStyle/>
          <a:p>
            <a:r>
              <a:rPr lang="en-AU" sz="2800" dirty="0">
                <a:solidFill>
                  <a:srgbClr val="C00000"/>
                </a:solidFill>
              </a:rPr>
              <a:t>It takes a good deal of practice with a problem type before students know it well enough to immediately recognize its deep structure, irrespective of the surface structure</a:t>
            </a:r>
          </a:p>
        </p:txBody>
      </p:sp>
      <p:graphicFrame>
        <p:nvGraphicFramePr>
          <p:cNvPr id="5" name="Table 4"/>
          <p:cNvGraphicFramePr>
            <a:graphicFrameLocks noGrp="1"/>
          </p:cNvGraphicFramePr>
          <p:nvPr>
            <p:extLst>
              <p:ext uri="{D42A27DB-BD31-4B8C-83A1-F6EECF244321}">
                <p14:modId xmlns:p14="http://schemas.microsoft.com/office/powerpoint/2010/main" val="898011592"/>
              </p:ext>
            </p:extLst>
          </p:nvPr>
        </p:nvGraphicFramePr>
        <p:xfrm>
          <a:off x="1244956" y="4023407"/>
          <a:ext cx="5490695" cy="1749529"/>
        </p:xfrm>
        <a:graphic>
          <a:graphicData uri="http://schemas.openxmlformats.org/drawingml/2006/table">
            <a:tbl>
              <a:tblPr firstRow="1" firstCol="1" bandRow="1">
                <a:tableStyleId>{5C22544A-7EE6-4342-B048-85BDC9FD1C3A}</a:tableStyleId>
              </a:tblPr>
              <a:tblGrid>
                <a:gridCol w="2000520">
                  <a:extLst>
                    <a:ext uri="{9D8B030D-6E8A-4147-A177-3AD203B41FA5}">
                      <a16:colId xmlns:a16="http://schemas.microsoft.com/office/drawing/2014/main" val="20000"/>
                    </a:ext>
                  </a:extLst>
                </a:gridCol>
                <a:gridCol w="901521">
                  <a:extLst>
                    <a:ext uri="{9D8B030D-6E8A-4147-A177-3AD203B41FA5}">
                      <a16:colId xmlns:a16="http://schemas.microsoft.com/office/drawing/2014/main" val="20001"/>
                    </a:ext>
                  </a:extLst>
                </a:gridCol>
                <a:gridCol w="916080">
                  <a:extLst>
                    <a:ext uri="{9D8B030D-6E8A-4147-A177-3AD203B41FA5}">
                      <a16:colId xmlns:a16="http://schemas.microsoft.com/office/drawing/2014/main" val="20002"/>
                    </a:ext>
                  </a:extLst>
                </a:gridCol>
                <a:gridCol w="912720">
                  <a:extLst>
                    <a:ext uri="{9D8B030D-6E8A-4147-A177-3AD203B41FA5}">
                      <a16:colId xmlns:a16="http://schemas.microsoft.com/office/drawing/2014/main" val="20003"/>
                    </a:ext>
                  </a:extLst>
                </a:gridCol>
                <a:gridCol w="759854">
                  <a:extLst>
                    <a:ext uri="{9D8B030D-6E8A-4147-A177-3AD203B41FA5}">
                      <a16:colId xmlns:a16="http://schemas.microsoft.com/office/drawing/2014/main" val="20004"/>
                    </a:ext>
                  </a:extLst>
                </a:gridCol>
              </a:tblGrid>
              <a:tr h="901550">
                <a:tc>
                  <a:txBody>
                    <a:bodyPr/>
                    <a:lstStyle/>
                    <a:p>
                      <a:pPr>
                        <a:lnSpc>
                          <a:spcPct val="107000"/>
                        </a:lnSpc>
                        <a:spcAft>
                          <a:spcPts val="800"/>
                        </a:spcAft>
                      </a:pPr>
                      <a:r>
                        <a:rPr lang="en-AU" sz="2600" dirty="0">
                          <a:effectLst/>
                        </a:rPr>
                        <a:t>Time</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AU" sz="2600" dirty="0">
                          <a:effectLst/>
                        </a:rPr>
                        <a:t>1 sec</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AU" sz="2600">
                          <a:effectLst/>
                        </a:rPr>
                        <a:t>2 sec</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AU" sz="2600">
                          <a:effectLst/>
                        </a:rPr>
                        <a:t>3 sec</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AU" sz="2600" dirty="0">
                          <a:effectLst/>
                        </a:rPr>
                        <a:t>4 sec</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0">
                <a:tc>
                  <a:txBody>
                    <a:bodyPr/>
                    <a:lstStyle/>
                    <a:p>
                      <a:pPr>
                        <a:lnSpc>
                          <a:spcPct val="107000"/>
                        </a:lnSpc>
                        <a:spcAft>
                          <a:spcPts val="800"/>
                        </a:spcAft>
                      </a:pPr>
                      <a:r>
                        <a:rPr lang="en-AU" sz="2600">
                          <a:effectLst/>
                        </a:rPr>
                        <a:t>Acceleration</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AU" sz="2600">
                          <a:effectLst/>
                        </a:rPr>
                        <a:t>2 m/s</a:t>
                      </a:r>
                      <a:r>
                        <a:rPr lang="en-AU" sz="2600" baseline="30000">
                          <a:effectLst/>
                        </a:rPr>
                        <a:t>2</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AU" sz="2600">
                          <a:effectLst/>
                        </a:rPr>
                        <a:t>3 m/s</a:t>
                      </a:r>
                      <a:r>
                        <a:rPr lang="en-AU" sz="2600" baseline="30000">
                          <a:effectLst/>
                        </a:rPr>
                        <a:t>2</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AU" sz="2600">
                          <a:effectLst/>
                        </a:rPr>
                        <a:t>4 m/s</a:t>
                      </a:r>
                      <a:r>
                        <a:rPr lang="en-AU" sz="2600" baseline="30000">
                          <a:effectLst/>
                        </a:rPr>
                        <a:t>2</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AU" sz="2600" dirty="0">
                          <a:effectLst/>
                        </a:rPr>
                        <a:t>2 m/s</a:t>
                      </a:r>
                      <a:r>
                        <a:rPr lang="en-AU" sz="2600" baseline="30000" dirty="0">
                          <a:effectLst/>
                        </a:rPr>
                        <a:t>2</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bl>
          </a:graphicData>
        </a:graphic>
      </p:graphicFrame>
      <p:sp>
        <p:nvSpPr>
          <p:cNvPr id="6" name="Rectangle 5"/>
          <p:cNvSpPr/>
          <p:nvPr/>
        </p:nvSpPr>
        <p:spPr>
          <a:xfrm>
            <a:off x="755559" y="2147713"/>
            <a:ext cx="7924802" cy="1248803"/>
          </a:xfrm>
          <a:prstGeom prst="rect">
            <a:avLst/>
          </a:prstGeom>
        </p:spPr>
        <p:txBody>
          <a:bodyPr wrap="square">
            <a:spAutoFit/>
          </a:bodyPr>
          <a:lstStyle/>
          <a:p>
            <a:pPr>
              <a:lnSpc>
                <a:spcPct val="107000"/>
              </a:lnSpc>
              <a:spcAft>
                <a:spcPts val="800"/>
              </a:spcAft>
            </a:pPr>
            <a:r>
              <a:rPr lang="en-AU" sz="3200"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V= U +at, V</a:t>
            </a:r>
            <a:r>
              <a:rPr lang="en-AU" sz="3200" b="1" baseline="30000" dirty="0">
                <a:solidFill>
                  <a:srgbClr val="00B050"/>
                </a:solidFill>
                <a:latin typeface="Calibri" panose="020F0502020204030204" pitchFamily="34" charset="0"/>
                <a:ea typeface="Calibri" panose="020F0502020204030204" pitchFamily="34" charset="0"/>
                <a:cs typeface="Times New Roman" panose="02020603050405020304" pitchFamily="18" charset="0"/>
              </a:rPr>
              <a:t>2</a:t>
            </a:r>
            <a:r>
              <a:rPr lang="en-AU" sz="3200"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  U</a:t>
            </a:r>
            <a:r>
              <a:rPr lang="en-AU" sz="3200" b="1" baseline="30000" dirty="0">
                <a:solidFill>
                  <a:srgbClr val="00B050"/>
                </a:solidFill>
                <a:latin typeface="Calibri" panose="020F0502020204030204" pitchFamily="34" charset="0"/>
                <a:ea typeface="Calibri" panose="020F0502020204030204" pitchFamily="34" charset="0"/>
                <a:cs typeface="Times New Roman" panose="02020603050405020304" pitchFamily="18" charset="0"/>
              </a:rPr>
              <a:t>2</a:t>
            </a:r>
            <a:r>
              <a:rPr lang="en-AU" sz="3200"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  + 2 </a:t>
            </a:r>
            <a:r>
              <a:rPr lang="en-AU" sz="3200" b="1" dirty="0" err="1">
                <a:solidFill>
                  <a:srgbClr val="00B050"/>
                </a:solidFill>
                <a:latin typeface="Calibri" panose="020F0502020204030204" pitchFamily="34" charset="0"/>
                <a:ea typeface="Calibri" panose="020F0502020204030204" pitchFamily="34" charset="0"/>
                <a:cs typeface="Times New Roman" panose="02020603050405020304" pitchFamily="18" charset="0"/>
              </a:rPr>
              <a:t>aS</a:t>
            </a:r>
            <a:r>
              <a:rPr lang="en-AU" sz="3200"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 , S= </a:t>
            </a:r>
            <a:r>
              <a:rPr lang="en-AU" sz="3200" b="1" dirty="0" err="1">
                <a:solidFill>
                  <a:srgbClr val="00B050"/>
                </a:solidFill>
                <a:latin typeface="Calibri" panose="020F0502020204030204" pitchFamily="34" charset="0"/>
                <a:ea typeface="Calibri" panose="020F0502020204030204" pitchFamily="34" charset="0"/>
                <a:cs typeface="Times New Roman" panose="02020603050405020304" pitchFamily="18" charset="0"/>
              </a:rPr>
              <a:t>ut</a:t>
            </a:r>
            <a:r>
              <a:rPr lang="en-AU" sz="3200"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 + ½ a t</a:t>
            </a:r>
            <a:r>
              <a:rPr lang="en-AU" sz="3200" b="1" baseline="30000" dirty="0">
                <a:solidFill>
                  <a:srgbClr val="00B050"/>
                </a:solidFill>
                <a:latin typeface="Calibri" panose="020F0502020204030204" pitchFamily="34" charset="0"/>
                <a:ea typeface="Calibri" panose="020F0502020204030204" pitchFamily="34" charset="0"/>
                <a:cs typeface="Times New Roman" panose="02020603050405020304" pitchFamily="18" charset="0"/>
              </a:rPr>
              <a:t>2</a:t>
            </a:r>
            <a:endParaRPr lang="en-AU" sz="3200" b="1" dirty="0">
              <a:solidFill>
                <a:srgbClr val="00B05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3200"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Can it be used the situation </a:t>
            </a:r>
            <a:endParaRPr lang="en-AU" sz="32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14547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7076" y="427741"/>
            <a:ext cx="9805115" cy="830997"/>
          </a:xfrm>
          <a:prstGeom prst="rect">
            <a:avLst/>
          </a:prstGeom>
        </p:spPr>
        <p:txBody>
          <a:bodyPr wrap="square">
            <a:spAutoFit/>
          </a:bodyPr>
          <a:lstStyle/>
          <a:p>
            <a:r>
              <a:rPr lang="en-AU" dirty="0"/>
              <a:t> </a:t>
            </a:r>
            <a:r>
              <a:rPr lang="en-AU" sz="2400" dirty="0">
                <a:solidFill>
                  <a:srgbClr val="FF0000"/>
                </a:solidFill>
              </a:rPr>
              <a:t>The ability to think critically depends on having adequate content knowledge; </a:t>
            </a:r>
          </a:p>
        </p:txBody>
      </p:sp>
      <p:sp>
        <p:nvSpPr>
          <p:cNvPr id="3" name="Rectangle 2"/>
          <p:cNvSpPr/>
          <p:nvPr/>
        </p:nvSpPr>
        <p:spPr>
          <a:xfrm>
            <a:off x="807076" y="1367305"/>
            <a:ext cx="10204361" cy="1015663"/>
          </a:xfrm>
          <a:prstGeom prst="rect">
            <a:avLst/>
          </a:prstGeom>
        </p:spPr>
        <p:txBody>
          <a:bodyPr wrap="square">
            <a:spAutoFit/>
          </a:bodyPr>
          <a:lstStyle/>
          <a:p>
            <a:r>
              <a:rPr lang="en-AU" sz="2000" b="1" dirty="0">
                <a:solidFill>
                  <a:srgbClr val="C00000"/>
                </a:solidFill>
              </a:rPr>
              <a:t>A set of critical thinking skills that can be applied and practiced across content domains. </a:t>
            </a:r>
          </a:p>
          <a:p>
            <a:r>
              <a:rPr lang="en-AU" sz="2000" b="1" dirty="0">
                <a:solidFill>
                  <a:srgbClr val="C00000"/>
                </a:solidFill>
              </a:rPr>
              <a:t>They are designed to supplement regular curricula, not to replace them,  </a:t>
            </a:r>
          </a:p>
          <a:p>
            <a:r>
              <a:rPr lang="en-AU" sz="2000" b="1" dirty="0">
                <a:solidFill>
                  <a:srgbClr val="C00000"/>
                </a:solidFill>
              </a:rPr>
              <a:t>Case studies/ Problem based learning</a:t>
            </a:r>
          </a:p>
        </p:txBody>
      </p:sp>
      <p:sp>
        <p:nvSpPr>
          <p:cNvPr id="4" name="Rectangle 3"/>
          <p:cNvSpPr/>
          <p:nvPr/>
        </p:nvSpPr>
        <p:spPr>
          <a:xfrm>
            <a:off x="807076" y="2537427"/>
            <a:ext cx="10217239" cy="1384995"/>
          </a:xfrm>
          <a:prstGeom prst="rect">
            <a:avLst/>
          </a:prstGeom>
        </p:spPr>
        <p:txBody>
          <a:bodyPr wrap="square">
            <a:spAutoFit/>
          </a:bodyPr>
          <a:lstStyle/>
          <a:p>
            <a:r>
              <a:rPr lang="en-AU" sz="2800" b="1" dirty="0">
                <a:solidFill>
                  <a:srgbClr val="00B050"/>
                </a:solidFill>
              </a:rPr>
              <a:t>Helping students become better at regulating their thoughts was one of the goals of the critical thinking programs that were popular 20 years ago.</a:t>
            </a:r>
          </a:p>
        </p:txBody>
      </p:sp>
      <p:sp>
        <p:nvSpPr>
          <p:cNvPr id="5" name="Rectangle 4"/>
          <p:cNvSpPr/>
          <p:nvPr/>
        </p:nvSpPr>
        <p:spPr>
          <a:xfrm>
            <a:off x="910107" y="3996454"/>
            <a:ext cx="9895269" cy="1815882"/>
          </a:xfrm>
          <a:prstGeom prst="rect">
            <a:avLst/>
          </a:prstGeom>
        </p:spPr>
        <p:txBody>
          <a:bodyPr wrap="square">
            <a:spAutoFit/>
          </a:bodyPr>
          <a:lstStyle/>
          <a:p>
            <a:r>
              <a:rPr lang="en-AU" sz="2800" dirty="0">
                <a:solidFill>
                  <a:srgbClr val="C00000"/>
                </a:solidFill>
              </a:rPr>
              <a:t>These programs are not very effective. Their modest benefit is likely due to teaching students to effectively use metacognitive strategies. Students learn to avoid biases that most of us are prey to when we think,</a:t>
            </a:r>
          </a:p>
        </p:txBody>
      </p:sp>
      <p:sp>
        <p:nvSpPr>
          <p:cNvPr id="6" name="Rectangle 5"/>
          <p:cNvSpPr/>
          <p:nvPr/>
        </p:nvSpPr>
        <p:spPr>
          <a:xfrm>
            <a:off x="910107" y="5825938"/>
            <a:ext cx="10217240" cy="830997"/>
          </a:xfrm>
          <a:prstGeom prst="rect">
            <a:avLst/>
          </a:prstGeom>
        </p:spPr>
        <p:txBody>
          <a:bodyPr wrap="square">
            <a:spAutoFit/>
          </a:bodyPr>
          <a:lstStyle/>
          <a:p>
            <a:r>
              <a:rPr lang="en-AU" dirty="0"/>
              <a:t> </a:t>
            </a:r>
            <a:r>
              <a:rPr lang="en-AU" sz="2400" dirty="0">
                <a:solidFill>
                  <a:srgbClr val="7030A0"/>
                </a:solidFill>
              </a:rPr>
              <a:t>Only seeking evidence that confirms one’s beliefs, ignoring countervailing evidence, overconfidence, and others. </a:t>
            </a:r>
          </a:p>
        </p:txBody>
      </p:sp>
    </p:spTree>
    <p:extLst>
      <p:ext uri="{BB962C8B-B14F-4D97-AF65-F5344CB8AC3E}">
        <p14:creationId xmlns:p14="http://schemas.microsoft.com/office/powerpoint/2010/main" val="998684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1166" y="690943"/>
            <a:ext cx="10461937" cy="954107"/>
          </a:xfrm>
          <a:prstGeom prst="rect">
            <a:avLst/>
          </a:prstGeom>
        </p:spPr>
        <p:txBody>
          <a:bodyPr wrap="square">
            <a:spAutoFit/>
          </a:bodyPr>
          <a:lstStyle/>
          <a:p>
            <a:r>
              <a:rPr lang="en-AU" sz="2800" dirty="0">
                <a:solidFill>
                  <a:srgbClr val="7030A0"/>
                </a:solidFill>
              </a:rPr>
              <a:t>a student who has been encouraged many times to see both sides of an issue, for example, is probably more likely to spontaneously think </a:t>
            </a:r>
          </a:p>
        </p:txBody>
      </p:sp>
      <p:sp>
        <p:nvSpPr>
          <p:cNvPr id="3" name="Rectangle 2"/>
          <p:cNvSpPr/>
          <p:nvPr/>
        </p:nvSpPr>
        <p:spPr>
          <a:xfrm>
            <a:off x="691165" y="2194398"/>
            <a:ext cx="10062693" cy="954107"/>
          </a:xfrm>
          <a:prstGeom prst="rect">
            <a:avLst/>
          </a:prstGeom>
        </p:spPr>
        <p:txBody>
          <a:bodyPr wrap="square">
            <a:spAutoFit/>
          </a:bodyPr>
          <a:lstStyle/>
          <a:p>
            <a:r>
              <a:rPr lang="en-AU" sz="2800" dirty="0">
                <a:solidFill>
                  <a:srgbClr val="FF0000"/>
                </a:solidFill>
              </a:rPr>
              <a:t>Knowing that one should think critically is not the same as being able to do so. That requires domain knowledge and practice.</a:t>
            </a:r>
          </a:p>
        </p:txBody>
      </p:sp>
      <p:sp>
        <p:nvSpPr>
          <p:cNvPr id="4" name="Rectangle 3"/>
          <p:cNvSpPr/>
          <p:nvPr/>
        </p:nvSpPr>
        <p:spPr>
          <a:xfrm>
            <a:off x="935864" y="3536967"/>
            <a:ext cx="9972541" cy="1815882"/>
          </a:xfrm>
          <a:prstGeom prst="rect">
            <a:avLst/>
          </a:prstGeom>
        </p:spPr>
        <p:txBody>
          <a:bodyPr wrap="square">
            <a:spAutoFit/>
          </a:bodyPr>
          <a:lstStyle/>
          <a:p>
            <a:r>
              <a:rPr lang="en-AU" sz="2800" dirty="0">
                <a:solidFill>
                  <a:srgbClr val="C00000"/>
                </a:solidFill>
              </a:rPr>
              <a:t>But substantial improvement requires a great deal of practice. Unfortunately, because critical thinking curricula include many different types of problems, students typically don’t get enough practice with any one type of problem</a:t>
            </a:r>
          </a:p>
        </p:txBody>
      </p:sp>
    </p:spTree>
    <p:extLst>
      <p:ext uri="{BB962C8B-B14F-4D97-AF65-F5344CB8AC3E}">
        <p14:creationId xmlns:p14="http://schemas.microsoft.com/office/powerpoint/2010/main" val="2641299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20418" y="927796"/>
            <a:ext cx="10098156" cy="1569660"/>
          </a:xfrm>
          <a:prstGeom prst="rect">
            <a:avLst/>
          </a:prstGeom>
        </p:spPr>
        <p:txBody>
          <a:bodyPr wrap="square">
            <a:spAutoFit/>
          </a:bodyPr>
          <a:lstStyle/>
          <a:p>
            <a:r>
              <a:rPr lang="en-AU" sz="3200" dirty="0">
                <a:solidFill>
                  <a:srgbClr val="FF0000"/>
                </a:solidFill>
                <a:latin typeface="UtopiaStd-Disp"/>
              </a:rPr>
              <a:t>Teaching students to think critically probably lies in large part in enabling them to deploy the right type of thinking at the right time.</a:t>
            </a:r>
            <a:endParaRPr lang="en-AU" sz="3200" dirty="0">
              <a:solidFill>
                <a:srgbClr val="FF0000"/>
              </a:solidFill>
            </a:endParaRPr>
          </a:p>
        </p:txBody>
      </p:sp>
      <p:sp>
        <p:nvSpPr>
          <p:cNvPr id="3" name="Rectangle 2"/>
          <p:cNvSpPr/>
          <p:nvPr/>
        </p:nvSpPr>
        <p:spPr>
          <a:xfrm>
            <a:off x="1179443" y="2643305"/>
            <a:ext cx="9753600" cy="2246769"/>
          </a:xfrm>
          <a:prstGeom prst="rect">
            <a:avLst/>
          </a:prstGeom>
        </p:spPr>
        <p:txBody>
          <a:bodyPr wrap="square">
            <a:spAutoFit/>
          </a:bodyPr>
          <a:lstStyle/>
          <a:p>
            <a:r>
              <a:rPr lang="en-AU" sz="2800" dirty="0">
                <a:solidFill>
                  <a:srgbClr val="0070C0"/>
                </a:solidFill>
                <a:latin typeface="UtopiaStd-Regular"/>
              </a:rPr>
              <a:t>Use the proper reasoning processes on problems that seem similar. </a:t>
            </a:r>
          </a:p>
          <a:p>
            <a:endParaRPr lang="en-AU" sz="2800" dirty="0">
              <a:solidFill>
                <a:srgbClr val="0070C0"/>
              </a:solidFill>
              <a:latin typeface="UtopiaStd-Regular"/>
            </a:endParaRPr>
          </a:p>
          <a:p>
            <a:r>
              <a:rPr lang="en-AU" sz="2800" dirty="0">
                <a:solidFill>
                  <a:srgbClr val="0070C0"/>
                </a:solidFill>
                <a:latin typeface="UtopiaStd-Regular"/>
              </a:rPr>
              <a:t>For example, consider a type of reasoning about cause and effect that is very important in science: conditional probabilities.</a:t>
            </a:r>
            <a:endParaRPr lang="en-AU" sz="2800" dirty="0">
              <a:solidFill>
                <a:srgbClr val="0070C0"/>
              </a:solidFill>
            </a:endParaRPr>
          </a:p>
        </p:txBody>
      </p:sp>
    </p:spTree>
    <p:extLst>
      <p:ext uri="{BB962C8B-B14F-4D97-AF65-F5344CB8AC3E}">
        <p14:creationId xmlns:p14="http://schemas.microsoft.com/office/powerpoint/2010/main" val="2755031166"/>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TM03457444[[fn=Basis]]</Template>
  <TotalTime>199</TotalTime>
  <Words>3291</Words>
  <Application>Microsoft Office PowerPoint</Application>
  <PresentationFormat>Widescreen</PresentationFormat>
  <Paragraphs>383</Paragraphs>
  <Slides>52</Slides>
  <Notes>0</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52</vt:i4>
      </vt:variant>
    </vt:vector>
  </HeadingPairs>
  <TitlesOfParts>
    <vt:vector size="66" baseType="lpstr">
      <vt:lpstr>Arial</vt:lpstr>
      <vt:lpstr>Calibri</vt:lpstr>
      <vt:lpstr>Calibri Light</vt:lpstr>
      <vt:lpstr>Corbel</vt:lpstr>
      <vt:lpstr>Helvetica</vt:lpstr>
      <vt:lpstr>Raleway</vt:lpstr>
      <vt:lpstr>Symbol</vt:lpstr>
      <vt:lpstr>SymbolMT</vt:lpstr>
      <vt:lpstr>Times New Roman</vt:lpstr>
      <vt:lpstr>UtopiaStd-Disp</vt:lpstr>
      <vt:lpstr>UtopiaStd-DispIt</vt:lpstr>
      <vt:lpstr>UtopiaStd-Regular</vt:lpstr>
      <vt:lpstr>Verdana</vt:lpstr>
      <vt:lpstr>Basis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ukyawnaing</dc:creator>
  <cp:lastModifiedBy>ukyawnaing</cp:lastModifiedBy>
  <cp:revision>71</cp:revision>
  <dcterms:created xsi:type="dcterms:W3CDTF">2017-03-19T04:43:58Z</dcterms:created>
  <dcterms:modified xsi:type="dcterms:W3CDTF">2017-03-19T11:44:37Z</dcterms:modified>
</cp:coreProperties>
</file>