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3" r:id="rId8"/>
    <p:sldId id="265" r:id="rId9"/>
    <p:sldId id="262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F54E5-72AB-4D16-B6DC-D19040A4CEA2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3D014-91CD-4FF0-9065-351233AAB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8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2004A-840D-4763-A73D-67260F56C03C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C9020-E0B9-4410-BFE4-653D8E3F5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9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394E9-ADB7-47AD-8A62-091DDC4D6EFF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F4014-5B8F-4BAA-8A84-B14154394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4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891C7-E77C-47A6-8CE4-C819F1340442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708AC-B355-4D72-8739-E20F77483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7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FC70F-C611-4B8D-8B8A-D3991DD5D898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905B9-2BAF-4443-A6CD-5822A9E91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4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9BDC9-5BA5-4316-8484-25DBE64C2753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11D56-28E6-47F3-847E-8E3D67624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1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D3E4-76C4-4A06-9097-2DA22078C4DC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B3B6-4713-4736-AE78-58561E2AD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9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E4BDF-96C1-4B42-A4BB-762FF3CBAFBC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3ED9F-A4A6-4A3C-A595-EB322F17B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4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3E158-0737-4113-82C6-2BBB818C0723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34A82-4962-4EFD-A94E-CD2C818F5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52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08E5A-3CB5-48AA-B5EB-0C0933218281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C2868-EAA7-4B49-A359-35033EFDB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1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F7870-ECC2-4C5C-9095-75103CA29893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0AF7C-04E3-4668-9470-797DBF6AA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E8BA64-1F4C-4A77-A0BC-C4AB518EA626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980055-B682-4961-82E3-100AA7699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914400" y="5334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MINISTRY OF SCIENCE AND TECHNOLOGY</a:t>
            </a:r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914400" y="1143000"/>
            <a:ext cx="731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YANGON TECHNOLOGICAL UNIVERSITY</a:t>
            </a:r>
          </a:p>
        </p:txBody>
      </p:sp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914400" y="2720975"/>
            <a:ext cx="731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BUILDING SERVICES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CE (2018)</a:t>
            </a: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685800" y="4389438"/>
            <a:ext cx="73152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PRESENTER</a:t>
            </a: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DAW KYI MYINT THWIN</a:t>
            </a: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LECTURER</a:t>
            </a: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DEPARTMENT OF CIVIL ENGINEERING</a:t>
            </a: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YANGON TECHNOLOGICAL UNIVERSITY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914400" y="1600200"/>
            <a:ext cx="731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DEPARTMENT OF CIVIL ENGINEERING</a:t>
            </a:r>
          </a:p>
        </p:txBody>
      </p:sp>
      <p:pic>
        <p:nvPicPr>
          <p:cNvPr id="2" name="BAE 624 Water Supply , Sanitation &amp; Finishing  Audi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914400" y="2286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Water Quality</a:t>
            </a: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76200" y="127635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Significant of temperature</a:t>
            </a:r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1676400" y="1981200"/>
            <a:ext cx="6629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>
              <a:buFontTx/>
              <a:buChar char="-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In order to live and reproduce</a:t>
            </a:r>
          </a:p>
          <a:p>
            <a:pPr lvl="1">
              <a:buFontTx/>
              <a:buChar char="-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Organisms will perish or migrate to a new location at excessive temperature change    </a:t>
            </a:r>
          </a:p>
        </p:txBody>
      </p:sp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0" y="3429000"/>
            <a:ext cx="9144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Sudden drop	- harmful</a:t>
            </a: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High temperature - 	Cause more damage than decrease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	-	Solubility of oxygen decreased markedly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	-	Increase metabolism rates 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	-	Combination effect of being less oxygen 			metabolism rates can eventually be very damaging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	-	More efficient at biological waste water treatment</a:t>
            </a:r>
          </a:p>
        </p:txBody>
      </p:sp>
      <p:pic>
        <p:nvPicPr>
          <p:cNvPr id="2" name="BAE 624 Water Supply , Sanitation &amp; Finishing  Audio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914400" y="3048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Dissolved Oxygen</a:t>
            </a:r>
          </a:p>
        </p:txBody>
      </p:sp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609600" y="1219200"/>
            <a:ext cx="7772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One of the most important parameter</a:t>
            </a: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Higher concentration 		- better water quality</a:t>
            </a:r>
          </a:p>
        </p:txBody>
      </p:sp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609600" y="3032125"/>
            <a:ext cx="8001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A bit competition among aquatic organisms</a:t>
            </a:r>
          </a:p>
          <a:p>
            <a:pPr>
              <a:buFontTx/>
              <a:buChar char="-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Oxygen solubility is very sensitive to temperature</a:t>
            </a:r>
          </a:p>
          <a:p>
            <a:pPr>
              <a:buFontTx/>
              <a:buChar char="-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No oxygen tastes flat and objectionable</a:t>
            </a:r>
          </a:p>
          <a:p>
            <a:pPr>
              <a:buFontTx/>
              <a:buChar char="-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Corrosion or rusting of metal pipes</a:t>
            </a:r>
          </a:p>
          <a:p>
            <a:pPr>
              <a:buFontTx/>
              <a:buChar char="-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Important factor in the operation and maintenance of water  distribution networks</a:t>
            </a:r>
          </a:p>
          <a:p>
            <a:pPr>
              <a:buFontTx/>
              <a:buChar char="-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Promote the aerobic decomposition of the organic waste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" name="BAE 624 Water Supply , Sanitation &amp; Finishing  Audio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914400" y="5334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BOD (Biochemical Oxygen Demand)</a:t>
            </a:r>
          </a:p>
        </p:txBody>
      </p:sp>
      <p:sp>
        <p:nvSpPr>
          <p:cNvPr id="5123" name="TextBox 8"/>
          <p:cNvSpPr txBox="1">
            <a:spLocks noChangeArrowheads="1"/>
          </p:cNvSpPr>
          <p:nvPr/>
        </p:nvSpPr>
        <p:spPr bwMode="auto">
          <a:xfrm>
            <a:off x="914400" y="1600200"/>
            <a:ext cx="8001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BIODEGRADABLE</a:t>
            </a:r>
          </a:p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Need for oxygen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one of the major types of water pollutants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Measure the strength of sewage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81000" y="45720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COD (Chemical Oxygen Demand)</a:t>
            </a: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1447800" y="5607050"/>
            <a:ext cx="556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Arial" charset="0"/>
              </a:rPr>
              <a:t>BIODEGRADABLE + NONBIODEGRADABLE</a:t>
            </a:r>
          </a:p>
          <a:p>
            <a:endParaRPr lang="en-US">
              <a:latin typeface="Arial" charset="0"/>
            </a:endParaRPr>
          </a:p>
        </p:txBody>
      </p:sp>
      <p:pic>
        <p:nvPicPr>
          <p:cNvPr id="2" name="BAE 624 Water Supply , Sanitation &amp; Finishing  Audio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6189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914400" y="5334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Water Quality</a:t>
            </a:r>
          </a:p>
        </p:txBody>
      </p: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914400" y="1600200"/>
            <a:ext cx="80010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Hardness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Properties of highly mineralized water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Scale deposits in hot water pipe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Difficulty in producing lather with soap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Any adverse health effect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Unacceptable to the consumer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&gt; 500 mg/l – hard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 &lt; 75 mg/l – soft ( increase corrosion problems in metal pipe)</a:t>
            </a:r>
          </a:p>
          <a:p>
            <a:pPr>
              <a:buFontTx/>
              <a:buChar char="-"/>
            </a:pP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Fluoride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Moderate amount – good dental health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1 mg/l effective in preventing tooth decay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Excessive – cause mottled or discolored teeth (dental fluorosis)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Max allowable level depend on local climate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	warmer region – 1.4 mg/l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	colder climate – 2.4 mg/l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" name="BAE 624 Water Supply , Sanitation &amp; Finishing  Audio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533400" y="533400"/>
            <a:ext cx="80010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Sulfates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Occur in natural water and wastewater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Objectionable taste or unwanted laxative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No significant danger to public health 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Offensive odor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Problem in sewer crown corrosion</a:t>
            </a:r>
          </a:p>
          <a:p>
            <a:pPr>
              <a:buFontTx/>
              <a:buChar char="-"/>
            </a:pP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Acidity, Alkalinity and pH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Indicate the presence of industrial or chemical pollution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Without adverse health effect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Able to control the water treatment process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Buffering action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Acid – sour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Alkaline – bitter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Aquatic organism can survive pH 6 to 9.5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" name="BAE 624 Water Supply , Sanitation &amp; Finishing  Audio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7467600" y="5464175"/>
            <a:ext cx="6096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609600" y="3810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Water Sampling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0" y="1143000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170113" algn="l"/>
                <a:tab pos="25114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To access water quality and to check compliance with water quality standard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Improperly collected, preserved, transported, or identified 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- result in invalid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- useless test result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precision of the analytical lab procedure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Basic for decision that effect public health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Grab sampling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Single sample collected over a very short period of time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Only represent the conditions of the water and wastewater at the particular time</a:t>
            </a:r>
          </a:p>
          <a:p>
            <a:pPr>
              <a:buFontTx/>
              <a:buChar char="-"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Most suitable for testing chlorine residual, pH, colifm, DO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Composite sampling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Mixing individual grab samples taken at regular interval over the sampling period</a:t>
            </a:r>
          </a:p>
        </p:txBody>
      </p:sp>
      <p:pic>
        <p:nvPicPr>
          <p:cNvPr id="2" name="BAE 624 Water Supply , Sanitation &amp; Finishing  Audio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111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smtClean="0"/>
              <a:t>Sample must be truly representative of the existing conditions</a:t>
            </a:r>
          </a:p>
          <a:p>
            <a:endParaRPr lang="en-US" sz="2400" smtClean="0"/>
          </a:p>
          <a:p>
            <a:r>
              <a:rPr lang="en-US" sz="2400" smtClean="0"/>
              <a:t>Time between collection and analysis should be as short as possible</a:t>
            </a:r>
          </a:p>
          <a:p>
            <a:endParaRPr lang="en-US" sz="2400" smtClean="0"/>
          </a:p>
          <a:p>
            <a:r>
              <a:rPr lang="en-US" sz="2400" smtClean="0"/>
              <a:t>Appropriate preservation techniques should be applied</a:t>
            </a:r>
          </a:p>
          <a:p>
            <a:endParaRPr lang="en-US" sz="2400" smtClean="0"/>
          </a:p>
          <a:p>
            <a:r>
              <a:rPr lang="en-US" sz="2400" smtClean="0"/>
              <a:t>Accurate and thorough sampling records must be kept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609600" y="38100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Requirements for good  Sampling Procedure</a:t>
            </a:r>
          </a:p>
        </p:txBody>
      </p:sp>
      <p:pic>
        <p:nvPicPr>
          <p:cNvPr id="2" name="BAE 624 Water Supply , Sanitation &amp; Finishing  Audio (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5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0070" y="2505670"/>
            <a:ext cx="42755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The End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437</Words>
  <Application>Microsoft Office PowerPoint</Application>
  <PresentationFormat>On-screen Show (4:3)</PresentationFormat>
  <Paragraphs>103</Paragraphs>
  <Slides>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Aung Myo Hein Laptop</dc:creator>
  <cp:lastModifiedBy>ukyawnaing</cp:lastModifiedBy>
  <cp:revision>17</cp:revision>
  <dcterms:created xsi:type="dcterms:W3CDTF">2008-08-31T10:23:48Z</dcterms:created>
  <dcterms:modified xsi:type="dcterms:W3CDTF">2014-02-27T10:23:35Z</dcterms:modified>
</cp:coreProperties>
</file>